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8" r:id="rId2"/>
    <p:sldId id="259" r:id="rId3"/>
    <p:sldId id="331" r:id="rId4"/>
    <p:sldId id="332" r:id="rId5"/>
    <p:sldId id="333" r:id="rId6"/>
    <p:sldId id="334" r:id="rId7"/>
    <p:sldId id="344" r:id="rId8"/>
    <p:sldId id="359" r:id="rId9"/>
    <p:sldId id="335" r:id="rId10"/>
    <p:sldId id="387" r:id="rId11"/>
    <p:sldId id="397" r:id="rId12"/>
    <p:sldId id="336" r:id="rId13"/>
    <p:sldId id="388" r:id="rId14"/>
    <p:sldId id="389" r:id="rId15"/>
    <p:sldId id="390" r:id="rId16"/>
    <p:sldId id="338" r:id="rId17"/>
    <p:sldId id="339" r:id="rId18"/>
    <p:sldId id="398" r:id="rId19"/>
    <p:sldId id="341" r:id="rId20"/>
    <p:sldId id="399" r:id="rId21"/>
    <p:sldId id="342" r:id="rId22"/>
    <p:sldId id="343" r:id="rId23"/>
    <p:sldId id="400" r:id="rId24"/>
    <p:sldId id="360" r:id="rId25"/>
    <p:sldId id="345" r:id="rId26"/>
    <p:sldId id="346" r:id="rId27"/>
    <p:sldId id="394" r:id="rId28"/>
    <p:sldId id="395" r:id="rId29"/>
    <p:sldId id="401" r:id="rId30"/>
    <p:sldId id="347" r:id="rId31"/>
    <p:sldId id="392" r:id="rId32"/>
    <p:sldId id="349" r:id="rId33"/>
    <p:sldId id="348" r:id="rId34"/>
    <p:sldId id="351" r:id="rId35"/>
    <p:sldId id="386" r:id="rId36"/>
    <p:sldId id="385" r:id="rId37"/>
    <p:sldId id="391" r:id="rId38"/>
    <p:sldId id="357" r:id="rId39"/>
    <p:sldId id="352" r:id="rId40"/>
    <p:sldId id="353" r:id="rId41"/>
    <p:sldId id="361" r:id="rId42"/>
    <p:sldId id="362" r:id="rId43"/>
    <p:sldId id="363" r:id="rId44"/>
    <p:sldId id="364" r:id="rId45"/>
    <p:sldId id="365" r:id="rId46"/>
    <p:sldId id="366" r:id="rId47"/>
    <p:sldId id="367" r:id="rId48"/>
    <p:sldId id="368" r:id="rId49"/>
    <p:sldId id="369" r:id="rId50"/>
    <p:sldId id="370" r:id="rId51"/>
    <p:sldId id="372" r:id="rId52"/>
    <p:sldId id="373" r:id="rId53"/>
    <p:sldId id="374" r:id="rId54"/>
    <p:sldId id="375" r:id="rId55"/>
    <p:sldId id="376" r:id="rId56"/>
    <p:sldId id="377" r:id="rId57"/>
    <p:sldId id="378" r:id="rId58"/>
    <p:sldId id="380" r:id="rId59"/>
    <p:sldId id="354" r:id="rId60"/>
    <p:sldId id="358" r:id="rId61"/>
    <p:sldId id="396" r:id="rId62"/>
    <p:sldId id="328" r:id="rId63"/>
    <p:sldId id="329" r:id="rId64"/>
    <p:sldId id="327" r:id="rId6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7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6/15/17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smtClean="0">
                <a:latin typeface="Times New Roman" pitchFamily="-107" charset="0"/>
              </a:rPr>
              <a:t>Summer </a:t>
            </a:r>
            <a:r>
              <a:rPr lang="en-US" sz="1200" baseline="0" smtClean="0">
                <a:latin typeface="Times New Roman" pitchFamily="-107" charset="0"/>
              </a:rPr>
              <a:t>2017</a:t>
            </a:r>
            <a:r>
              <a:rPr lang="en-US" sz="120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Services, Resources, and Interfaces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Layers: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sz="2800" dirty="0" smtClean="0"/>
              <a:t>One subroutine service delivery approach</a:t>
            </a:r>
          </a:p>
          <a:p>
            <a:r>
              <a:rPr lang="en-GB" sz="2800" dirty="0" smtClean="0"/>
              <a:t>Programmers need not write all code for programs</a:t>
            </a:r>
          </a:p>
          <a:p>
            <a:pPr lvl="1"/>
            <a:r>
              <a:rPr lang="en-GB" sz="2400" dirty="0" smtClean="0"/>
              <a:t>Standard utility functions can be found in libraries</a:t>
            </a:r>
          </a:p>
          <a:p>
            <a:r>
              <a:rPr lang="en-GB" sz="2800" dirty="0" smtClean="0"/>
              <a:t>A library is a collection of object modules</a:t>
            </a:r>
          </a:p>
          <a:p>
            <a:pPr lvl="1"/>
            <a:r>
              <a:rPr lang="en-GB" sz="2400" dirty="0" smtClean="0"/>
              <a:t>A single file that contains many files (like a zip or jar)</a:t>
            </a:r>
          </a:p>
          <a:p>
            <a:pPr lvl="1"/>
            <a:r>
              <a:rPr lang="en-GB" sz="2400" dirty="0" smtClean="0"/>
              <a:t>These modules can be used directly, w/o recompilation</a:t>
            </a:r>
          </a:p>
          <a:p>
            <a:r>
              <a:rPr lang="en-GB" sz="2800" dirty="0" smtClean="0"/>
              <a:t>Most systems come with many standard libraries</a:t>
            </a:r>
          </a:p>
          <a:p>
            <a:pPr lvl="1"/>
            <a:r>
              <a:rPr lang="en-GB" sz="2400" dirty="0" smtClean="0"/>
              <a:t>System services, encryption, statistics, etc.</a:t>
            </a:r>
          </a:p>
          <a:p>
            <a:pPr lvl="1"/>
            <a:r>
              <a:rPr lang="en-GB" sz="2400" dirty="0" smtClean="0"/>
              <a:t>Additional libraries may come with add-on products</a:t>
            </a:r>
          </a:p>
          <a:p>
            <a:r>
              <a:rPr lang="en-GB" sz="2800" dirty="0" smtClean="0"/>
              <a:t>Programmers can build their own libraries</a:t>
            </a:r>
          </a:p>
          <a:p>
            <a:pPr lvl="1"/>
            <a:r>
              <a:rPr lang="en-GB" sz="2400" dirty="0" smtClean="0"/>
              <a:t>Functions commonly needed by parts of a product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Library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9700"/>
            <a:ext cx="8229600" cy="4525963"/>
          </a:xfrm>
        </p:spPr>
        <p:txBody>
          <a:bodyPr/>
          <a:lstStyle/>
          <a:p>
            <a:r>
              <a:rPr lang="en-US" dirty="0" smtClean="0"/>
              <a:t>Many advantages</a:t>
            </a:r>
          </a:p>
          <a:p>
            <a:pPr lvl="1"/>
            <a:r>
              <a:rPr lang="en-US" dirty="0" smtClean="0"/>
              <a:t>Reusable code makes programming easier</a:t>
            </a:r>
          </a:p>
          <a:p>
            <a:pPr lvl="1"/>
            <a:r>
              <a:rPr lang="en-US" dirty="0" smtClean="0"/>
              <a:t>A single well written/maintained copy</a:t>
            </a:r>
          </a:p>
          <a:p>
            <a:pPr lvl="1"/>
            <a:r>
              <a:rPr lang="en-US" dirty="0" smtClean="0"/>
              <a:t>Encapsulates complexity … better building blocks</a:t>
            </a:r>
          </a:p>
          <a:p>
            <a:r>
              <a:rPr lang="en-US" dirty="0" smtClean="0"/>
              <a:t>Multiple bind-time options</a:t>
            </a:r>
          </a:p>
          <a:p>
            <a:pPr lvl="1"/>
            <a:r>
              <a:rPr lang="en-US" dirty="0" smtClean="0"/>
              <a:t>Static … include in load module at link time</a:t>
            </a:r>
          </a:p>
          <a:p>
            <a:pPr lvl="1"/>
            <a:r>
              <a:rPr lang="en-US" dirty="0" smtClean="0"/>
              <a:t>Shared … map into address space at exec time</a:t>
            </a:r>
          </a:p>
          <a:p>
            <a:pPr lvl="1"/>
            <a:r>
              <a:rPr lang="en-US" dirty="0" smtClean="0"/>
              <a:t>Dynamic … choose and load at run-time</a:t>
            </a:r>
          </a:p>
          <a:p>
            <a:r>
              <a:rPr lang="en-US" dirty="0" smtClean="0"/>
              <a:t>It is only code … it has no special privileges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Libraries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L</a:t>
            </a:r>
            <a:r>
              <a:rPr lang="en-GB" dirty="0" smtClean="0"/>
              <a:t>ibrary </a:t>
            </a:r>
            <a:r>
              <a:rPr lang="en-GB" dirty="0"/>
              <a:t>modules are usually added </a:t>
            </a:r>
            <a:r>
              <a:rPr lang="en-GB" dirty="0" smtClean="0"/>
              <a:t>to a program’s </a:t>
            </a:r>
            <a:r>
              <a:rPr lang="en-GB" dirty="0"/>
              <a:t>load module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load module has its own copy of each library</a:t>
            </a:r>
            <a:endParaRPr lang="en-GB" dirty="0" smtClean="0"/>
          </a:p>
          <a:p>
            <a:pPr lvl="2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dramatically increases the size of each process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rogram </a:t>
            </a:r>
            <a:r>
              <a:rPr lang="en-GB" dirty="0"/>
              <a:t>must be re-linked to incorporate new library</a:t>
            </a:r>
            <a:endParaRPr lang="en-GB" dirty="0" smtClean="0"/>
          </a:p>
          <a:p>
            <a:pPr lvl="2"/>
            <a:r>
              <a:rPr lang="en-GB" dirty="0"/>
              <a:t>E</a:t>
            </a:r>
            <a:r>
              <a:rPr lang="en-GB" dirty="0" smtClean="0"/>
              <a:t>xisting </a:t>
            </a:r>
            <a:r>
              <a:rPr lang="en-GB" dirty="0"/>
              <a:t>load modules don't benefit from bug fixes</a:t>
            </a:r>
            <a:endParaRPr lang="en-GB" dirty="0" smtClean="0"/>
          </a:p>
          <a:p>
            <a:r>
              <a:rPr lang="en-GB" dirty="0" smtClean="0"/>
              <a:t>Instead, make </a:t>
            </a:r>
            <a:r>
              <a:rPr lang="en-GB" dirty="0"/>
              <a:t>each library a sharable code segment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ne </a:t>
            </a:r>
            <a:r>
              <a:rPr lang="en-GB" dirty="0"/>
              <a:t>in memory copy, shared by all processes </a:t>
            </a:r>
            <a:endParaRPr lang="en-GB" dirty="0" smtClean="0"/>
          </a:p>
          <a:p>
            <a:pPr lvl="1"/>
            <a:r>
              <a:rPr lang="en-GB" dirty="0"/>
              <a:t>K</a:t>
            </a:r>
            <a:r>
              <a:rPr lang="en-GB" dirty="0" smtClean="0"/>
              <a:t>eep </a:t>
            </a:r>
            <a:r>
              <a:rPr lang="en-GB" dirty="0"/>
              <a:t>the library separate from the load modules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perating </a:t>
            </a:r>
            <a:r>
              <a:rPr lang="en-GB" dirty="0"/>
              <a:t>system loads library along with program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Advantages of Shared Libraries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574800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/>
              <a:t>R</a:t>
            </a:r>
            <a:r>
              <a:rPr lang="en-GB" sz="2400" dirty="0" smtClean="0"/>
              <a:t>educed </a:t>
            </a:r>
            <a:r>
              <a:rPr lang="en-GB" sz="2400" dirty="0"/>
              <a:t>memory consumption</a:t>
            </a:r>
            <a:endParaRPr lang="en-GB" sz="2400" dirty="0" smtClean="0"/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ne </a:t>
            </a:r>
            <a:r>
              <a:rPr lang="en-GB" sz="2400" dirty="0"/>
              <a:t>copy can be shared by multiple processes/programs</a:t>
            </a:r>
            <a:endParaRPr lang="en-GB" sz="2400" dirty="0" smtClean="0"/>
          </a:p>
          <a:p>
            <a:r>
              <a:rPr lang="en-GB" sz="2400" dirty="0"/>
              <a:t>F</a:t>
            </a:r>
            <a:r>
              <a:rPr lang="en-GB" sz="2400" dirty="0" smtClean="0"/>
              <a:t>aster </a:t>
            </a:r>
            <a:r>
              <a:rPr lang="en-GB" sz="2400" dirty="0"/>
              <a:t>program start-ups</a:t>
            </a:r>
            <a:endParaRPr lang="en-GB" sz="2400" dirty="0" smtClean="0"/>
          </a:p>
          <a:p>
            <a:pPr lvl="1"/>
            <a:r>
              <a:rPr lang="en-GB" sz="2400" dirty="0"/>
              <a:t>I</a:t>
            </a:r>
            <a:r>
              <a:rPr lang="en-GB" sz="2400" dirty="0" smtClean="0"/>
              <a:t>f it’s </a:t>
            </a:r>
            <a:r>
              <a:rPr lang="en-GB" sz="2400" dirty="0"/>
              <a:t>already in memory, it need not be loaded again </a:t>
            </a:r>
            <a:endParaRPr lang="en-GB" sz="2400" dirty="0" smtClean="0"/>
          </a:p>
          <a:p>
            <a:r>
              <a:rPr lang="en-GB" sz="2400" dirty="0"/>
              <a:t>S</a:t>
            </a:r>
            <a:r>
              <a:rPr lang="en-GB" sz="2400" dirty="0" smtClean="0"/>
              <a:t>implified </a:t>
            </a:r>
            <a:r>
              <a:rPr lang="en-GB" sz="2400" dirty="0"/>
              <a:t>updates</a:t>
            </a:r>
            <a:endParaRPr lang="en-GB" sz="2400" dirty="0" smtClean="0"/>
          </a:p>
          <a:p>
            <a:pPr lvl="1"/>
            <a:r>
              <a:rPr lang="en-GB" sz="2400" dirty="0"/>
              <a:t>L</a:t>
            </a:r>
            <a:r>
              <a:rPr lang="en-GB" sz="2400" dirty="0" smtClean="0"/>
              <a:t>ibrary </a:t>
            </a:r>
            <a:r>
              <a:rPr lang="en-GB" sz="2400" dirty="0"/>
              <a:t>modules are not included</a:t>
            </a:r>
            <a:r>
              <a:rPr lang="en-GB" sz="2400" dirty="0" smtClean="0"/>
              <a:t> in program </a:t>
            </a:r>
            <a:r>
              <a:rPr lang="en-GB" sz="2400" dirty="0"/>
              <a:t>load modules</a:t>
            </a:r>
            <a:endParaRPr lang="en-GB" sz="2400" dirty="0" smtClean="0"/>
          </a:p>
          <a:p>
            <a:pPr lvl="1"/>
            <a:r>
              <a:rPr lang="en-GB" sz="2400" dirty="0"/>
              <a:t>L</a:t>
            </a:r>
            <a:r>
              <a:rPr lang="en-GB" sz="2400" dirty="0" smtClean="0"/>
              <a:t>ibrary </a:t>
            </a:r>
            <a:r>
              <a:rPr lang="en-GB" sz="2400" dirty="0"/>
              <a:t>can be updated (e.g</a:t>
            </a:r>
            <a:r>
              <a:rPr lang="en-GB" sz="2400" dirty="0" smtClean="0"/>
              <a:t>., a new </a:t>
            </a:r>
            <a:r>
              <a:rPr lang="en-GB" sz="2400" dirty="0"/>
              <a:t>version </a:t>
            </a:r>
            <a:r>
              <a:rPr lang="en-GB" sz="2400" dirty="0" smtClean="0"/>
              <a:t>with </a:t>
            </a:r>
            <a:r>
              <a:rPr lang="en-GB" sz="2400" dirty="0"/>
              <a:t>bug fixes)</a:t>
            </a:r>
            <a:endParaRPr lang="en-GB" sz="2400" dirty="0" smtClean="0"/>
          </a:p>
          <a:p>
            <a:pPr lvl="1"/>
            <a:r>
              <a:rPr lang="en-GB" sz="2400" dirty="0"/>
              <a:t>P</a:t>
            </a:r>
            <a:r>
              <a:rPr lang="en-GB" sz="2400" dirty="0" smtClean="0"/>
              <a:t>rograms </a:t>
            </a:r>
            <a:r>
              <a:rPr lang="en-GB" sz="2400" dirty="0"/>
              <a:t>automatically get</a:t>
            </a:r>
            <a:r>
              <a:rPr lang="en-GB" sz="2400" dirty="0" smtClean="0"/>
              <a:t> the newest </a:t>
            </a:r>
            <a:r>
              <a:rPr lang="en-GB" sz="2400" dirty="0"/>
              <a:t>version when</a:t>
            </a:r>
            <a:r>
              <a:rPr lang="en-GB" sz="2400" dirty="0" smtClean="0"/>
              <a:t> they are restarted</a:t>
            </a:r>
            <a:endParaRPr lang="en-GB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Limitations of Shared Libraries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</a:t>
            </a:r>
            <a:r>
              <a:rPr lang="en-GB" dirty="0" smtClean="0"/>
              <a:t>ot </a:t>
            </a:r>
            <a:r>
              <a:rPr lang="en-GB" dirty="0"/>
              <a:t>all modules will work in a shared library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define/include</a:t>
            </a:r>
            <a:r>
              <a:rPr lang="en-GB" dirty="0" smtClean="0"/>
              <a:t> global data </a:t>
            </a:r>
            <a:r>
              <a:rPr lang="en-GB" dirty="0"/>
              <a:t>storage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 read into program memory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hether </a:t>
            </a:r>
            <a:r>
              <a:rPr lang="en-GB" dirty="0"/>
              <a:t>they are actually needed or not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alled </a:t>
            </a:r>
            <a:r>
              <a:rPr lang="en-GB" dirty="0"/>
              <a:t>routines must be known at compile-time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nly </a:t>
            </a:r>
            <a:r>
              <a:rPr lang="en-GB" dirty="0"/>
              <a:t>the fetching of the code is delayed 'til run-time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ymbols </a:t>
            </a:r>
            <a:r>
              <a:rPr lang="en-GB" dirty="0"/>
              <a:t>known at compile time, bound at link time</a:t>
            </a:r>
          </a:p>
          <a:p>
            <a:r>
              <a:rPr lang="en-GB" dirty="0"/>
              <a:t>Dynamically Loadable Libraries are more general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eliminate all of these limitations ... at a price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7213600" y="1417638"/>
            <a:ext cx="1473200" cy="647700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Why?</a:t>
            </a: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Delivery via System Calls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Force an entry into the operating system</a:t>
            </a:r>
          </a:p>
          <a:p>
            <a:pPr lvl="1"/>
            <a:r>
              <a:rPr lang="en-US" dirty="0" smtClean="0"/>
              <a:t>Parameters/returns similar to subroutine</a:t>
            </a:r>
          </a:p>
          <a:p>
            <a:pPr lvl="1"/>
            <a:r>
              <a:rPr lang="en-US" dirty="0" smtClean="0"/>
              <a:t>Implementation is in shared/trusted kernel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Able to allocate/use new/privileged resources</a:t>
            </a:r>
          </a:p>
          <a:p>
            <a:pPr lvl="1"/>
            <a:r>
              <a:rPr lang="en-US" dirty="0" smtClean="0"/>
              <a:t>Able to share/communicate with other processes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All implemented on the local node</a:t>
            </a:r>
          </a:p>
          <a:p>
            <a:pPr lvl="1"/>
            <a:r>
              <a:rPr lang="en-US" dirty="0" smtClean="0"/>
              <a:t>100x-1000x slower than subroutine calls</a:t>
            </a:r>
          </a:p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94128" y="553767"/>
            <a:ext cx="7738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Layers: The Kernel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Primarily functions that require privilege</a:t>
            </a:r>
          </a:p>
          <a:p>
            <a:pPr lvl="1"/>
            <a:r>
              <a:rPr lang="en-US" dirty="0" smtClean="0"/>
              <a:t>Privileged instructions (e.g., interrupts, I/O)</a:t>
            </a:r>
          </a:p>
          <a:p>
            <a:pPr lvl="1"/>
            <a:r>
              <a:rPr lang="en-US" dirty="0" smtClean="0"/>
              <a:t>Allocation of physical resources (e.g., memory)</a:t>
            </a:r>
          </a:p>
          <a:p>
            <a:pPr lvl="1"/>
            <a:r>
              <a:rPr lang="en-US" dirty="0" smtClean="0"/>
              <a:t>Ensuring process privacy and containment</a:t>
            </a:r>
          </a:p>
          <a:p>
            <a:pPr lvl="1"/>
            <a:r>
              <a:rPr lang="en-US" dirty="0" smtClean="0"/>
              <a:t>Ensuring the integrity of critical resources</a:t>
            </a:r>
          </a:p>
          <a:p>
            <a:r>
              <a:rPr lang="en-US" dirty="0" smtClean="0"/>
              <a:t>Some operations may be out-sourced</a:t>
            </a:r>
          </a:p>
          <a:p>
            <a:pPr lvl="1"/>
            <a:r>
              <a:rPr lang="en-US" dirty="0" smtClean="0"/>
              <a:t>System daemons, server processes</a:t>
            </a:r>
          </a:p>
          <a:p>
            <a:r>
              <a:rPr lang="en-US" dirty="0" smtClean="0"/>
              <a:t>Some plug-ins may be less-trusted</a:t>
            </a:r>
          </a:p>
          <a:p>
            <a:pPr lvl="1"/>
            <a:r>
              <a:rPr lang="en-US" dirty="0" smtClean="0"/>
              <a:t>Device drivers, file systems, network protocols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Kernel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Layers: System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4525963"/>
          </a:xfrm>
        </p:spPr>
        <p:txBody>
          <a:bodyPr/>
          <a:lstStyle/>
          <a:p>
            <a:r>
              <a:rPr lang="en-US" dirty="0" smtClean="0"/>
              <a:t>Not all trusted code must be in the kernel</a:t>
            </a:r>
          </a:p>
          <a:p>
            <a:pPr lvl="1"/>
            <a:r>
              <a:rPr lang="en-US" dirty="0" smtClean="0"/>
              <a:t>It may not need to access kernel data structures</a:t>
            </a:r>
          </a:p>
          <a:p>
            <a:pPr lvl="1"/>
            <a:r>
              <a:rPr lang="en-US" dirty="0" smtClean="0"/>
              <a:t>It may not need to execute privileged instructions</a:t>
            </a:r>
          </a:p>
          <a:p>
            <a:r>
              <a:rPr lang="en-US" dirty="0" smtClean="0"/>
              <a:t>Some are actually somewhat privileged processes</a:t>
            </a:r>
          </a:p>
          <a:p>
            <a:pPr lvl="1"/>
            <a:r>
              <a:rPr lang="en-US" dirty="0" smtClean="0"/>
              <a:t>Login can create/set user credentials</a:t>
            </a:r>
          </a:p>
          <a:p>
            <a:pPr lvl="1"/>
            <a:r>
              <a:rPr lang="en-US" dirty="0" smtClean="0"/>
              <a:t>Some can directly execute I/O operations</a:t>
            </a:r>
          </a:p>
          <a:p>
            <a:r>
              <a:rPr lang="en-US" dirty="0" smtClean="0"/>
              <a:t>Some are merely trusted</a:t>
            </a:r>
          </a:p>
          <a:p>
            <a:pPr lvl="1"/>
            <a:r>
              <a:rPr lang="en-US" dirty="0" err="1" smtClean="0"/>
              <a:t>sendmail</a:t>
            </a:r>
            <a:r>
              <a:rPr lang="en-US" dirty="0" smtClean="0"/>
              <a:t> is trusted to properly label messages</a:t>
            </a:r>
          </a:p>
          <a:p>
            <a:pPr lvl="1"/>
            <a:r>
              <a:rPr lang="en-US" dirty="0" smtClean="0"/>
              <a:t>NFS server is trusted to honor access control data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1524000" y="1816100"/>
            <a:ext cx="3581400" cy="154940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What will we need to use these system service processes?</a:t>
            </a:r>
            <a:endParaRPr lang="en-US" sz="20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Operating systems services</a:t>
            </a:r>
          </a:p>
          <a:p>
            <a:r>
              <a:rPr lang="en-US" dirty="0" smtClean="0"/>
              <a:t>System service layers and mechanisms</a:t>
            </a:r>
          </a:p>
          <a:p>
            <a:r>
              <a:rPr lang="en-US" dirty="0" smtClean="0"/>
              <a:t>Service interfaces and standards</a:t>
            </a:r>
          </a:p>
          <a:p>
            <a:r>
              <a:rPr lang="en-US" dirty="0" smtClean="0"/>
              <a:t>Service and interface abstractions</a:t>
            </a:r>
          </a:p>
          <a:p>
            <a:endParaRPr lang="en-US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Delivery via Messages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Exchange messages with a server (via </a:t>
            </a:r>
            <a:r>
              <a:rPr lang="en-US" dirty="0" err="1" smtClean="0"/>
              <a:t>syscalls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Parameters in request, returns in response</a:t>
            </a:r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Server can be anywhere on earth</a:t>
            </a:r>
          </a:p>
          <a:p>
            <a:pPr lvl="1"/>
            <a:r>
              <a:rPr lang="en-US" dirty="0" smtClean="0"/>
              <a:t>Service can be highly scalable and available</a:t>
            </a:r>
          </a:p>
          <a:p>
            <a:pPr lvl="1"/>
            <a:r>
              <a:rPr lang="en-US" dirty="0" smtClean="0"/>
              <a:t>Service can be implemented in user-mode code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1,000x-100,000x slower than subroutine</a:t>
            </a:r>
          </a:p>
          <a:p>
            <a:pPr lvl="1"/>
            <a:r>
              <a:rPr lang="en-US" dirty="0" smtClean="0"/>
              <a:t>Limited ability to operate on process resources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06828" y="553767"/>
            <a:ext cx="7738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Layers: 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Software that is a key part of the application or service platform, but </a:t>
            </a:r>
            <a:r>
              <a:rPr lang="en-US" u="sng" dirty="0" smtClean="0"/>
              <a:t>not part of the OS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Database, pub/sub messaging system</a:t>
            </a:r>
          </a:p>
          <a:p>
            <a:pPr lvl="1"/>
            <a:r>
              <a:rPr lang="en-US" dirty="0" smtClean="0"/>
              <a:t>Apache, </a:t>
            </a:r>
            <a:r>
              <a:rPr lang="en-US" dirty="0" err="1" smtClean="0"/>
              <a:t>Nginx</a:t>
            </a:r>
            <a:endParaRPr lang="en-US" dirty="0" smtClean="0"/>
          </a:p>
          <a:p>
            <a:pPr lvl="1"/>
            <a:r>
              <a:rPr lang="en-US" dirty="0" err="1" smtClean="0"/>
              <a:t>Hadoop</a:t>
            </a:r>
            <a:r>
              <a:rPr lang="en-US" dirty="0" smtClean="0"/>
              <a:t>, Zookeeper, Beowulf, </a:t>
            </a:r>
            <a:r>
              <a:rPr lang="en-US" dirty="0" err="1" smtClean="0"/>
              <a:t>OpenStack</a:t>
            </a:r>
            <a:endParaRPr lang="en-US" dirty="0" smtClean="0"/>
          </a:p>
          <a:p>
            <a:pPr lvl="1"/>
            <a:r>
              <a:rPr lang="en-US" dirty="0" smtClean="0"/>
              <a:t>Cassandra, </a:t>
            </a:r>
            <a:r>
              <a:rPr lang="en-US" dirty="0" err="1" smtClean="0"/>
              <a:t>RAMCloud</a:t>
            </a:r>
            <a:r>
              <a:rPr lang="en-US" dirty="0" smtClean="0"/>
              <a:t>, </a:t>
            </a:r>
            <a:r>
              <a:rPr lang="en-US" dirty="0" err="1" smtClean="0"/>
              <a:t>Ceph</a:t>
            </a:r>
            <a:r>
              <a:rPr lang="en-US" dirty="0" smtClean="0"/>
              <a:t>, </a:t>
            </a:r>
            <a:r>
              <a:rPr lang="en-US" dirty="0" err="1" smtClean="0"/>
              <a:t>Gluster</a:t>
            </a:r>
            <a:endParaRPr lang="en-US" dirty="0" smtClean="0"/>
          </a:p>
          <a:p>
            <a:r>
              <a:rPr lang="en-US" dirty="0" smtClean="0"/>
              <a:t>Kernel code is very expensive and dangerous</a:t>
            </a:r>
          </a:p>
          <a:p>
            <a:pPr lvl="1"/>
            <a:r>
              <a:rPr lang="en-US" dirty="0" smtClean="0"/>
              <a:t>User-mode code is easier to build, test and debug</a:t>
            </a:r>
          </a:p>
          <a:p>
            <a:pPr lvl="1"/>
            <a:r>
              <a:rPr lang="en-US" dirty="0" smtClean="0"/>
              <a:t>User-mode code is much more portable</a:t>
            </a:r>
          </a:p>
          <a:p>
            <a:pPr lvl="1"/>
            <a:r>
              <a:rPr lang="en-US" dirty="0" smtClean="0"/>
              <a:t>User-mode code can crash and be restarted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Middleware Layer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Nobody buys a computer to run the OS</a:t>
            </a:r>
          </a:p>
          <a:p>
            <a:r>
              <a:rPr lang="en-US" dirty="0" smtClean="0"/>
              <a:t>The OS is meant to support other programs</a:t>
            </a:r>
          </a:p>
          <a:p>
            <a:pPr lvl="1"/>
            <a:r>
              <a:rPr lang="en-US" dirty="0" smtClean="0"/>
              <a:t>Via its abstract services</a:t>
            </a:r>
          </a:p>
          <a:p>
            <a:r>
              <a:rPr lang="en-US" dirty="0" smtClean="0"/>
              <a:t>Usually intended to be very general</a:t>
            </a:r>
          </a:p>
          <a:p>
            <a:pPr lvl="1"/>
            <a:r>
              <a:rPr lang="en-US" dirty="0" smtClean="0"/>
              <a:t>Supporting many different programs</a:t>
            </a:r>
          </a:p>
          <a:p>
            <a:r>
              <a:rPr lang="en-US" dirty="0" smtClean="0"/>
              <a:t>Interfaces are required between the OS and other programs to offer general services</a:t>
            </a:r>
          </a:p>
          <a:p>
            <a:pPr lvl="1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942028" y="553767"/>
            <a:ext cx="33444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046"/>
            <a:ext cx="8229600" cy="1143000"/>
          </a:xfrm>
        </p:spPr>
        <p:txBody>
          <a:bodyPr/>
          <a:lstStyle/>
          <a:p>
            <a:r>
              <a:rPr lang="en-US" dirty="0" smtClean="0"/>
              <a:t>Interfaces: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7920"/>
            <a:ext cx="8229600" cy="4525963"/>
          </a:xfrm>
        </p:spPr>
        <p:txBody>
          <a:bodyPr/>
          <a:lstStyle/>
          <a:p>
            <a:r>
              <a:rPr lang="en-GB" dirty="0" smtClean="0"/>
              <a:t>Application Program Interfaces </a:t>
            </a:r>
          </a:p>
          <a:p>
            <a:pPr lvl="1"/>
            <a:r>
              <a:rPr lang="en-GB" dirty="0" smtClean="0"/>
              <a:t>A source level interface, specifying:</a:t>
            </a:r>
          </a:p>
          <a:p>
            <a:pPr lvl="2"/>
            <a:r>
              <a:rPr lang="en-GB" dirty="0" smtClean="0"/>
              <a:t>Include files, data types, constants</a:t>
            </a:r>
          </a:p>
          <a:p>
            <a:pPr lvl="2"/>
            <a:r>
              <a:rPr lang="en-GB" dirty="0" smtClean="0"/>
              <a:t>Macros, routines and their parameters</a:t>
            </a:r>
          </a:p>
          <a:p>
            <a:r>
              <a:rPr lang="en-GB" dirty="0" smtClean="0"/>
              <a:t>A basis for software portability</a:t>
            </a:r>
          </a:p>
          <a:p>
            <a:pPr lvl="1"/>
            <a:r>
              <a:rPr lang="en-GB" dirty="0" smtClean="0"/>
              <a:t>Recompile program for the desired architecture</a:t>
            </a:r>
          </a:p>
          <a:p>
            <a:pPr lvl="1"/>
            <a:r>
              <a:rPr lang="en-GB" dirty="0" smtClean="0"/>
              <a:t>Linkage edit with OS-specific libraries</a:t>
            </a:r>
          </a:p>
          <a:p>
            <a:pPr lvl="1"/>
            <a:r>
              <a:rPr lang="en-GB" dirty="0" smtClean="0"/>
              <a:t>Resulting binary runs on that architecture and OS</a:t>
            </a:r>
          </a:p>
          <a:p>
            <a:r>
              <a:rPr lang="en-GB" dirty="0" smtClean="0"/>
              <a:t>An API compliant program will compile &amp; run on any compliant system</a:t>
            </a:r>
          </a:p>
          <a:p>
            <a:pPr lvl="1"/>
            <a:r>
              <a:rPr lang="en-GB" dirty="0" smtClean="0"/>
              <a:t>APIs are primarily for programmers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034"/>
            <a:ext cx="8229600" cy="1143000"/>
          </a:xfrm>
        </p:spPr>
        <p:txBody>
          <a:bodyPr/>
          <a:lstStyle/>
          <a:p>
            <a:r>
              <a:rPr lang="en-US" dirty="0" smtClean="0"/>
              <a:t>Interfaces: </a:t>
            </a:r>
            <a:r>
              <a:rPr lang="en-US" dirty="0" err="1" smtClean="0"/>
              <a:t>ABIs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1104"/>
            <a:ext cx="8229600" cy="4525963"/>
          </a:xfrm>
        </p:spPr>
        <p:txBody>
          <a:bodyPr/>
          <a:lstStyle/>
          <a:p>
            <a:r>
              <a:rPr lang="en-GB" dirty="0" smtClean="0"/>
              <a:t>Application Binary Interfaces </a:t>
            </a:r>
          </a:p>
          <a:p>
            <a:pPr lvl="1"/>
            <a:r>
              <a:rPr lang="en-GB" dirty="0" smtClean="0"/>
              <a:t>A binary interface, specifying:</a:t>
            </a:r>
          </a:p>
          <a:p>
            <a:pPr lvl="2"/>
            <a:r>
              <a:rPr lang="en-GB" dirty="0" smtClean="0"/>
              <a:t>Dynamically loadable libraries (DLLs)</a:t>
            </a:r>
          </a:p>
          <a:p>
            <a:pPr lvl="2"/>
            <a:r>
              <a:rPr lang="en-GB" dirty="0" smtClean="0"/>
              <a:t>Data formats, calling sequences, linkage conventions</a:t>
            </a:r>
          </a:p>
          <a:p>
            <a:pPr lvl="1"/>
            <a:r>
              <a:rPr lang="en-GB" dirty="0" smtClean="0"/>
              <a:t>The binding of an API to a hardware architecture</a:t>
            </a:r>
          </a:p>
          <a:p>
            <a:r>
              <a:rPr lang="en-GB" dirty="0" smtClean="0"/>
              <a:t>A basis for binary compatibility</a:t>
            </a:r>
          </a:p>
          <a:p>
            <a:pPr lvl="1"/>
            <a:r>
              <a:rPr lang="en-GB" dirty="0" smtClean="0"/>
              <a:t>One binary serves all customers for that hardware</a:t>
            </a:r>
          </a:p>
          <a:p>
            <a:pPr lvl="2"/>
            <a:r>
              <a:rPr lang="en-GB" dirty="0" smtClean="0"/>
              <a:t>E.g. all x86 Linux/BSD/</a:t>
            </a:r>
            <a:r>
              <a:rPr lang="en-GB" dirty="0" err="1" smtClean="0"/>
              <a:t>MacOS</a:t>
            </a:r>
            <a:r>
              <a:rPr lang="en-GB" dirty="0" smtClean="0"/>
              <a:t>/Solaris/…</a:t>
            </a:r>
          </a:p>
          <a:p>
            <a:r>
              <a:rPr lang="en-GB" dirty="0" smtClean="0"/>
              <a:t>An ABI compliant program will run (unmodified) on any compliant system</a:t>
            </a:r>
          </a:p>
          <a:p>
            <a:r>
              <a:rPr lang="en-GB" dirty="0" err="1" smtClean="0"/>
              <a:t>ABIs</a:t>
            </a:r>
            <a:r>
              <a:rPr lang="en-GB" dirty="0" smtClean="0"/>
              <a:t> are primarily for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20700"/>
            <a:ext cx="8763000" cy="838200"/>
          </a:xfrm>
        </p:spPr>
        <p:txBody>
          <a:bodyPr/>
          <a:lstStyle/>
          <a:p>
            <a:r>
              <a:rPr lang="en-US" dirty="0" smtClean="0"/>
              <a:t>Why Does My OS Need </a:t>
            </a:r>
            <a:br>
              <a:rPr lang="en-US" dirty="0" smtClean="0"/>
            </a:br>
            <a:r>
              <a:rPr lang="en-US" dirty="0" smtClean="0"/>
              <a:t>to Support an ABI?</a:t>
            </a:r>
            <a:endParaRPr lang="en-US" sz="4800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dirty="0" smtClean="0"/>
              <a:t>Why not just support an API?</a:t>
            </a:r>
          </a:p>
          <a:p>
            <a:pPr marL="609600" indent="-609600"/>
            <a:r>
              <a:rPr lang="en-US" dirty="0" smtClean="0"/>
              <a:t>Users would not like that much</a:t>
            </a:r>
            <a:endParaRPr lang="en-US" i="1" dirty="0" smtClean="0"/>
          </a:p>
          <a:p>
            <a:pPr marL="590550" indent="-533400"/>
            <a:r>
              <a:rPr lang="en-US" dirty="0" smtClean="0"/>
              <a:t>API-only </a:t>
            </a:r>
            <a:r>
              <a:rPr lang="en-US" dirty="0"/>
              <a:t>compatibility</a:t>
            </a:r>
            <a:r>
              <a:rPr lang="en-US" dirty="0" smtClean="0"/>
              <a:t> requires them to obtain </a:t>
            </a:r>
            <a:r>
              <a:rPr lang="en-US" dirty="0"/>
              <a:t>and compile </a:t>
            </a:r>
            <a:r>
              <a:rPr lang="en-US" dirty="0" smtClean="0"/>
              <a:t>their applications’ sources</a:t>
            </a:r>
          </a:p>
          <a:p>
            <a:pPr marL="990600" lvl="1" indent="-533400"/>
            <a:r>
              <a:rPr lang="en-US" dirty="0" smtClean="0"/>
              <a:t>If </a:t>
            </a:r>
            <a:r>
              <a:rPr lang="en-US" dirty="0"/>
              <a:t>it doesn’t build,</a:t>
            </a:r>
            <a:r>
              <a:rPr lang="en-US" dirty="0" smtClean="0"/>
              <a:t> they </a:t>
            </a:r>
            <a:r>
              <a:rPr lang="en-US" dirty="0"/>
              <a:t>have to debug </a:t>
            </a:r>
            <a:r>
              <a:rPr lang="en-US" dirty="0" smtClean="0"/>
              <a:t>it</a:t>
            </a:r>
          </a:p>
          <a:p>
            <a:pPr marL="590550" indent="-533400"/>
            <a:r>
              <a:rPr lang="en-US" dirty="0" smtClean="0"/>
              <a:t>ABI compatibility allows </a:t>
            </a:r>
            <a:r>
              <a:rPr lang="en-US" dirty="0"/>
              <a:t>merely </a:t>
            </a:r>
            <a:r>
              <a:rPr lang="en-US" dirty="0" smtClean="0"/>
              <a:t>loading and running </a:t>
            </a:r>
            <a:r>
              <a:rPr lang="en-US" dirty="0"/>
              <a:t>the application (binary</a:t>
            </a:r>
            <a:r>
              <a:rPr lang="en-US" dirty="0" smtClean="0"/>
              <a:t>)</a:t>
            </a:r>
          </a:p>
          <a:p>
            <a:pPr marL="990600" lvl="1" indent="-533400"/>
            <a:r>
              <a:rPr lang="en-US" dirty="0" smtClean="0"/>
              <a:t>Of course, if it doesn’t run, they’re out of luck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 Instruction Set vs. ABI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US" sz="2400" dirty="0" smtClean="0"/>
              <a:t>Why distinguish the user mode instruction set from the Application Binary?</a:t>
            </a:r>
          </a:p>
          <a:p>
            <a:r>
              <a:rPr lang="en-US" sz="2400" dirty="0" smtClean="0"/>
              <a:t>The user mode instruction set is defined and implemented by hardware </a:t>
            </a:r>
          </a:p>
          <a:p>
            <a:pPr lvl="1"/>
            <a:r>
              <a:rPr lang="en-US" sz="2000" dirty="0" smtClean="0"/>
              <a:t>It is thus ISA specific</a:t>
            </a:r>
          </a:p>
          <a:p>
            <a:r>
              <a:rPr lang="en-US" sz="2400" dirty="0" smtClean="0"/>
              <a:t> The Application Binary Interface is defined and implemented by software </a:t>
            </a:r>
          </a:p>
          <a:p>
            <a:pPr lvl="1"/>
            <a:r>
              <a:rPr lang="en-US" sz="2000" dirty="0" smtClean="0"/>
              <a:t>It is thus OS specific</a:t>
            </a:r>
          </a:p>
          <a:p>
            <a:r>
              <a:rPr lang="en-US" sz="2400" dirty="0" smtClean="0"/>
              <a:t>Compilers generate code from the user-mode instruction set</a:t>
            </a:r>
          </a:p>
          <a:p>
            <a:r>
              <a:rPr lang="en-US" sz="2400" dirty="0" smtClean="0"/>
              <a:t>Code that exploits features in the Application Binary Interface is written by people (or higher level tools)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Libraries and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4525963"/>
          </a:xfrm>
        </p:spPr>
        <p:txBody>
          <a:bodyPr/>
          <a:lstStyle/>
          <a:p>
            <a:r>
              <a:rPr lang="en-US" dirty="0" smtClean="0"/>
              <a:t>Normal libraries (shared and otherwise) are accessed through an API</a:t>
            </a:r>
          </a:p>
          <a:p>
            <a:pPr lvl="1"/>
            <a:r>
              <a:rPr lang="en-US" dirty="0" smtClean="0"/>
              <a:t>Source-level definitions of how to access the library</a:t>
            </a:r>
          </a:p>
          <a:p>
            <a:pPr lvl="1"/>
            <a:r>
              <a:rPr lang="en-US" dirty="0" smtClean="0"/>
              <a:t>Readily portable between different machines</a:t>
            </a:r>
          </a:p>
          <a:p>
            <a:r>
              <a:rPr lang="en-US" dirty="0" smtClean="0"/>
              <a:t>Dynamically loadable libraries also called through an API</a:t>
            </a:r>
          </a:p>
          <a:p>
            <a:pPr lvl="1"/>
            <a:r>
              <a:rPr lang="en-US" dirty="0" smtClean="0"/>
              <a:t>But the dynamic loading mechanism is ABI-specific</a:t>
            </a:r>
          </a:p>
          <a:p>
            <a:pPr lvl="1"/>
            <a:r>
              <a:rPr lang="en-US" dirty="0" smtClean="0"/>
              <a:t>Issues of word length, stack format, linkages, etc.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OS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The operating system offers important services to other programs</a:t>
            </a:r>
          </a:p>
          <a:p>
            <a:r>
              <a:rPr lang="en-US" sz="2400" dirty="0" smtClean="0"/>
              <a:t>Generally offered as abstractions </a:t>
            </a:r>
          </a:p>
          <a:p>
            <a:r>
              <a:rPr lang="en-US" sz="2400" dirty="0" smtClean="0"/>
              <a:t>Important basic categories:</a:t>
            </a:r>
          </a:p>
          <a:p>
            <a:pPr lvl="1"/>
            <a:r>
              <a:rPr lang="en-US" sz="2400" dirty="0" smtClean="0"/>
              <a:t>CPU/Memory abstractions</a:t>
            </a:r>
          </a:p>
          <a:p>
            <a:pPr lvl="2"/>
            <a:r>
              <a:rPr lang="en-US" sz="2000" dirty="0" smtClean="0"/>
              <a:t>Processes, threads, virtual machines</a:t>
            </a:r>
          </a:p>
          <a:p>
            <a:pPr lvl="2"/>
            <a:r>
              <a:rPr lang="en-US" sz="2000" dirty="0" smtClean="0"/>
              <a:t>Virtual address spaces, shared segments</a:t>
            </a:r>
          </a:p>
          <a:p>
            <a:pPr lvl="1"/>
            <a:r>
              <a:rPr lang="en-US" sz="2400" dirty="0" smtClean="0"/>
              <a:t>Persistent storage abstractions</a:t>
            </a:r>
          </a:p>
          <a:p>
            <a:pPr lvl="2"/>
            <a:r>
              <a:rPr lang="en-US" sz="2000" dirty="0" smtClean="0"/>
              <a:t>Files and file systems</a:t>
            </a:r>
          </a:p>
          <a:p>
            <a:pPr lvl="1"/>
            <a:r>
              <a:rPr lang="en-US" sz="2400" dirty="0" smtClean="0"/>
              <a:t>Other I/O abstractions</a:t>
            </a:r>
          </a:p>
          <a:p>
            <a:pPr lvl="2"/>
            <a:r>
              <a:rPr lang="en-US" sz="2000" dirty="0" smtClean="0"/>
              <a:t>Virtual terminal sessions, windows</a:t>
            </a:r>
          </a:p>
          <a:p>
            <a:pPr lvl="2"/>
            <a:r>
              <a:rPr lang="en-US" sz="2000" dirty="0" smtClean="0"/>
              <a:t>Sockets, pipes, VPNs, signals (as interrupts)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561028" y="553767"/>
            <a:ext cx="40302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Important OS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formats and information encodings</a:t>
            </a:r>
          </a:p>
          <a:p>
            <a:pPr lvl="1"/>
            <a:r>
              <a:rPr lang="en-US" dirty="0" smtClean="0"/>
              <a:t>Multi-media content (e.g. MP3, JPG)</a:t>
            </a:r>
          </a:p>
          <a:p>
            <a:pPr lvl="1"/>
            <a:r>
              <a:rPr lang="en-US" dirty="0" smtClean="0"/>
              <a:t>Archival (e.g. tar, </a:t>
            </a:r>
            <a:r>
              <a:rPr lang="en-US" dirty="0" err="1" smtClean="0"/>
              <a:t>gzip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File systems (e.g. DOS/FAT, ISO 9660)</a:t>
            </a:r>
          </a:p>
          <a:p>
            <a:r>
              <a:rPr lang="en-US" dirty="0" smtClean="0"/>
              <a:t>Protocols</a:t>
            </a:r>
          </a:p>
          <a:p>
            <a:pPr lvl="1"/>
            <a:r>
              <a:rPr lang="en-US" dirty="0" smtClean="0"/>
              <a:t>Networking (e.g. </a:t>
            </a:r>
            <a:r>
              <a:rPr lang="en-US" dirty="0" err="1" smtClean="0"/>
              <a:t>ethernet</a:t>
            </a:r>
            <a:r>
              <a:rPr lang="en-US" dirty="0" smtClean="0"/>
              <a:t>, WLAN, TCP/IP)</a:t>
            </a:r>
          </a:p>
          <a:p>
            <a:pPr lvl="1"/>
            <a:r>
              <a:rPr lang="en-US" dirty="0" smtClean="0"/>
              <a:t>Domain services (e.g. IMAP, LPD)</a:t>
            </a:r>
          </a:p>
          <a:p>
            <a:pPr lvl="1"/>
            <a:r>
              <a:rPr lang="en-US" dirty="0" smtClean="0"/>
              <a:t>System management (e.g. DHCP, SNMP, LDAP)</a:t>
            </a:r>
          </a:p>
          <a:p>
            <a:pPr lvl="1"/>
            <a:r>
              <a:rPr lang="en-US" dirty="0" smtClean="0"/>
              <a:t>Remote data access (e.g. FTP, HTTP, CIFS, S3)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and Interoperability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Strong, stable interfaces are key to allowing programs to operate together</a:t>
            </a:r>
          </a:p>
          <a:p>
            <a:r>
              <a:rPr lang="en-US" dirty="0" smtClean="0"/>
              <a:t>Also key to allowing OS evolution</a:t>
            </a:r>
          </a:p>
          <a:p>
            <a:r>
              <a:rPr lang="en-US" dirty="0" smtClean="0"/>
              <a:t>You don’t want an OS upgrade to break your existing programs</a:t>
            </a:r>
          </a:p>
          <a:p>
            <a:r>
              <a:rPr lang="en-US" dirty="0" smtClean="0"/>
              <a:t>Which means the interface between the OS and those programs better not change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Interoperability Requires Stability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dirty="0" smtClean="0"/>
              <a:t>No program is an island</a:t>
            </a:r>
          </a:p>
          <a:p>
            <a:pPr lvl="1"/>
            <a:r>
              <a:rPr lang="en-US" dirty="0" smtClean="0"/>
              <a:t>Programs use system calls</a:t>
            </a:r>
          </a:p>
          <a:p>
            <a:pPr lvl="1"/>
            <a:r>
              <a:rPr lang="en-US" dirty="0" smtClean="0"/>
              <a:t>Programs call library routines</a:t>
            </a:r>
          </a:p>
          <a:p>
            <a:pPr lvl="1"/>
            <a:r>
              <a:rPr lang="en-US" dirty="0" smtClean="0"/>
              <a:t>Programs operate on external files</a:t>
            </a:r>
          </a:p>
          <a:p>
            <a:pPr lvl="1"/>
            <a:r>
              <a:rPr lang="en-US" dirty="0" smtClean="0"/>
              <a:t>Programs exchange messages with other software</a:t>
            </a:r>
          </a:p>
          <a:p>
            <a:pPr lvl="1"/>
            <a:r>
              <a:rPr lang="en-US" dirty="0" smtClean="0"/>
              <a:t>If interfaces change, programs fail</a:t>
            </a:r>
          </a:p>
          <a:p>
            <a:r>
              <a:rPr lang="en-US" dirty="0" smtClean="0"/>
              <a:t>API requirements are frozen at compile time</a:t>
            </a:r>
          </a:p>
          <a:p>
            <a:pPr lvl="1"/>
            <a:r>
              <a:rPr lang="en-US" dirty="0" smtClean="0"/>
              <a:t>Execution platform must support those interfaces</a:t>
            </a:r>
          </a:p>
          <a:p>
            <a:pPr lvl="1"/>
            <a:r>
              <a:rPr lang="en-US" dirty="0" smtClean="0"/>
              <a:t>All partners/services must support those protocols</a:t>
            </a:r>
          </a:p>
          <a:p>
            <a:pPr lvl="1"/>
            <a:r>
              <a:rPr lang="en-US" dirty="0" smtClean="0"/>
              <a:t>All future upgrades must support older interfaces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Interoperability Requires Compliance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73200"/>
            <a:ext cx="8229600" cy="4525963"/>
          </a:xfrm>
        </p:spPr>
        <p:txBody>
          <a:bodyPr/>
          <a:lstStyle/>
          <a:p>
            <a:r>
              <a:rPr lang="en-US" dirty="0" smtClean="0"/>
              <a:t>Complete interoperability testing is impossible</a:t>
            </a:r>
          </a:p>
          <a:p>
            <a:pPr lvl="1"/>
            <a:r>
              <a:rPr lang="en-US" dirty="0" smtClean="0"/>
              <a:t>Cannot test all applications on all platforms</a:t>
            </a:r>
          </a:p>
          <a:p>
            <a:pPr lvl="1"/>
            <a:r>
              <a:rPr lang="en-US" dirty="0" smtClean="0"/>
              <a:t>Cannot test interoperability of all implementations</a:t>
            </a:r>
          </a:p>
          <a:p>
            <a:pPr lvl="1"/>
            <a:r>
              <a:rPr lang="en-US" dirty="0" smtClean="0"/>
              <a:t>New apps and platforms are added continuously</a:t>
            </a:r>
          </a:p>
          <a:p>
            <a:r>
              <a:rPr lang="en-US" dirty="0" smtClean="0"/>
              <a:t>Instead, we focus on the interfaces</a:t>
            </a:r>
          </a:p>
          <a:p>
            <a:pPr lvl="1"/>
            <a:r>
              <a:rPr lang="en-US" dirty="0" smtClean="0"/>
              <a:t>Interfaces are completely and rigorously specified</a:t>
            </a:r>
          </a:p>
          <a:p>
            <a:pPr lvl="1"/>
            <a:r>
              <a:rPr lang="en-US" dirty="0" smtClean="0"/>
              <a:t>Standards bodies manage the interface definitions</a:t>
            </a:r>
          </a:p>
          <a:p>
            <a:pPr lvl="1"/>
            <a:r>
              <a:rPr lang="en-US" dirty="0" smtClean="0"/>
              <a:t>Compliance suites validate the implementations</a:t>
            </a:r>
          </a:p>
          <a:p>
            <a:r>
              <a:rPr lang="en-US" dirty="0" smtClean="0"/>
              <a:t>And hope that sampled testing will suffice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763000" cy="838200"/>
          </a:xfrm>
        </p:spPr>
        <p:txBody>
          <a:bodyPr/>
          <a:lstStyle/>
          <a:p>
            <a:r>
              <a:rPr lang="en-US" dirty="0" smtClean="0"/>
              <a:t>Side Effects</a:t>
            </a:r>
            <a:endParaRPr lang="en-US" sz="4800" dirty="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04900"/>
            <a:ext cx="8229600" cy="4525963"/>
          </a:xfrm>
        </p:spPr>
        <p:txBody>
          <a:bodyPr/>
          <a:lstStyle/>
          <a:p>
            <a:pPr marL="590550" indent="-533400"/>
            <a:r>
              <a:rPr lang="en-US" dirty="0" smtClean="0"/>
              <a:t>A </a:t>
            </a:r>
            <a:r>
              <a:rPr lang="en-US" i="1" dirty="0"/>
              <a:t>side effect</a:t>
            </a:r>
            <a:r>
              <a:rPr lang="en-US" i="1" dirty="0" smtClean="0"/>
              <a:t> </a:t>
            </a:r>
            <a:r>
              <a:rPr lang="en-US" dirty="0" smtClean="0"/>
              <a:t>occurs when an </a:t>
            </a:r>
            <a:r>
              <a:rPr lang="en-US" dirty="0"/>
              <a:t>action one object has non-obvious consequences</a:t>
            </a:r>
            <a:r>
              <a:rPr lang="en-US" dirty="0" smtClean="0"/>
              <a:t> </a:t>
            </a:r>
          </a:p>
          <a:p>
            <a:pPr marL="990600" lvl="1" indent="-533400"/>
            <a:r>
              <a:rPr lang="en-US" dirty="0" smtClean="0"/>
              <a:t>Perhaps </a:t>
            </a:r>
            <a:r>
              <a:rPr lang="en-US" dirty="0"/>
              <a:t>even to other </a:t>
            </a:r>
            <a:r>
              <a:rPr lang="en-US" dirty="0" smtClean="0"/>
              <a:t>objects</a:t>
            </a:r>
          </a:p>
          <a:p>
            <a:pPr marL="990600" lvl="1" indent="-533400"/>
            <a:r>
              <a:rPr lang="en-US" dirty="0" smtClean="0"/>
              <a:t>Effects not specified by interfaces</a:t>
            </a:r>
          </a:p>
          <a:p>
            <a:pPr marL="590550" indent="-533400"/>
            <a:r>
              <a:rPr lang="en-US" dirty="0" smtClean="0"/>
              <a:t>Often due to shared state between </a:t>
            </a:r>
            <a:r>
              <a:rPr lang="en-US" dirty="0"/>
              <a:t>seemingly independent modules and </a:t>
            </a:r>
            <a:r>
              <a:rPr lang="en-US" dirty="0" smtClean="0"/>
              <a:t>functions</a:t>
            </a:r>
          </a:p>
          <a:p>
            <a:pPr marL="590550" indent="-533400"/>
            <a:r>
              <a:rPr lang="en-US" dirty="0" smtClean="0"/>
              <a:t>Side effects lead to unexpected behaviors</a:t>
            </a:r>
          </a:p>
          <a:p>
            <a:pPr marL="590550" indent="-533400"/>
            <a:r>
              <a:rPr lang="en-US" dirty="0" smtClean="0"/>
              <a:t>And the resulting bugs can be hard to find</a:t>
            </a:r>
          </a:p>
          <a:p>
            <a:pPr marL="590550" indent="-533400"/>
            <a:r>
              <a:rPr lang="en-US" dirty="0" smtClean="0"/>
              <a:t>In other words, not good</a:t>
            </a:r>
          </a:p>
          <a:p>
            <a:pPr marL="590550" indent="-5334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than interfaces</a:t>
            </a:r>
          </a:p>
          <a:p>
            <a:r>
              <a:rPr lang="en-US" dirty="0" smtClean="0"/>
              <a:t>Interfaces can differ from OS to OS</a:t>
            </a:r>
          </a:p>
          <a:p>
            <a:pPr lvl="1"/>
            <a:r>
              <a:rPr lang="en-US" dirty="0" smtClean="0"/>
              <a:t>And machine to machine</a:t>
            </a:r>
          </a:p>
          <a:p>
            <a:r>
              <a:rPr lang="en-US" dirty="0" smtClean="0"/>
              <a:t>Standards are more global</a:t>
            </a:r>
          </a:p>
          <a:p>
            <a:r>
              <a:rPr lang="en-US" dirty="0" smtClean="0"/>
              <a:t>Either you follow a standard or you don’t</a:t>
            </a:r>
          </a:p>
          <a:p>
            <a:pPr lvl="1"/>
            <a:r>
              <a:rPr lang="en-US" dirty="0" smtClean="0"/>
              <a:t>If you do, others can work with you</a:t>
            </a:r>
          </a:p>
          <a:p>
            <a:pPr lvl="1"/>
            <a:r>
              <a:rPr lang="en-US" dirty="0" smtClean="0"/>
              <a:t>If you don’t, they can’t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3081728" y="553767"/>
            <a:ext cx="30015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dirty="0" smtClean="0"/>
              <a:t>There are many software standards</a:t>
            </a:r>
          </a:p>
          <a:p>
            <a:pPr lvl="1"/>
            <a:r>
              <a:rPr lang="en-GB" dirty="0" smtClean="0"/>
              <a:t>Subroutines, protocols and data formats, …</a:t>
            </a:r>
          </a:p>
          <a:p>
            <a:pPr lvl="1"/>
            <a:r>
              <a:rPr lang="en-GB" dirty="0" smtClean="0"/>
              <a:t>Both portability and interoperability</a:t>
            </a:r>
          </a:p>
          <a:p>
            <a:pPr lvl="1"/>
            <a:r>
              <a:rPr lang="en-GB" dirty="0" smtClean="0"/>
              <a:t>Some are general (e.g. POSIX 1003, TCP/IP)</a:t>
            </a:r>
          </a:p>
          <a:p>
            <a:pPr lvl="1"/>
            <a:r>
              <a:rPr lang="en-GB" dirty="0" smtClean="0"/>
              <a:t>Some are very domain specific (e.g. MPEG2)</a:t>
            </a:r>
          </a:p>
          <a:p>
            <a:r>
              <a:rPr lang="en-GB" dirty="0" smtClean="0"/>
              <a:t>Key standards are widely required</a:t>
            </a:r>
          </a:p>
          <a:p>
            <a:pPr lvl="1"/>
            <a:r>
              <a:rPr lang="en-GB" dirty="0" smtClean="0"/>
              <a:t>Non-compliance reduces application capture</a:t>
            </a:r>
          </a:p>
          <a:p>
            <a:pPr lvl="1"/>
            <a:r>
              <a:rPr lang="en-GB" dirty="0" smtClean="0"/>
              <a:t>Non-compliance raises price to customers</a:t>
            </a:r>
          </a:p>
          <a:p>
            <a:r>
              <a:rPr lang="en-GB" sz="2800" dirty="0" smtClean="0"/>
              <a:t>Bottom line: if you don’t meet the standard, your system isn’t used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Standards Stop?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one browser for everyone?</a:t>
            </a:r>
          </a:p>
          <a:p>
            <a:r>
              <a:rPr lang="en-US" dirty="0" smtClean="0"/>
              <a:t>And just one image format?</a:t>
            </a:r>
          </a:p>
          <a:p>
            <a:r>
              <a:rPr lang="en-US" dirty="0" smtClean="0"/>
              <a:t>And just one email program?</a:t>
            </a:r>
          </a:p>
          <a:p>
            <a:r>
              <a:rPr lang="en-US" dirty="0" smtClean="0"/>
              <a:t>Those could be standards themselves</a:t>
            </a:r>
          </a:p>
          <a:p>
            <a:r>
              <a:rPr lang="en-US" dirty="0" smtClean="0"/>
              <a:t>Why not?</a:t>
            </a:r>
          </a:p>
          <a:p>
            <a:r>
              <a:rPr lang="en-US" dirty="0" smtClean="0"/>
              <a:t>Why not just bundle everything into the OS?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37000" y="4724400"/>
            <a:ext cx="1004859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dirty="0" smtClean="0"/>
              <a:t>?</a:t>
            </a:r>
            <a:endParaRPr lang="en-US" sz="1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things an operating system handles are complex</a:t>
            </a:r>
          </a:p>
          <a:p>
            <a:pPr lvl="1"/>
            <a:r>
              <a:rPr lang="en-US" dirty="0" smtClean="0"/>
              <a:t>Often due to varieties of hardware, software, configurations</a:t>
            </a:r>
          </a:p>
          <a:p>
            <a:r>
              <a:rPr lang="en-US" dirty="0" smtClean="0"/>
              <a:t>Life is easy for application programmers and users if they work with a simple abstraction</a:t>
            </a:r>
          </a:p>
          <a:p>
            <a:r>
              <a:rPr lang="en-US" dirty="0" smtClean="0"/>
              <a:t>The operating system creates, manages, and exports such abstractions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81728" y="553767"/>
            <a:ext cx="30015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Abstractions: An Object-Oriented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200"/>
            <a:ext cx="8229600" cy="4525963"/>
          </a:xfrm>
        </p:spPr>
        <p:txBody>
          <a:bodyPr/>
          <a:lstStyle/>
          <a:p>
            <a:r>
              <a:rPr lang="en-US" dirty="0" smtClean="0"/>
              <a:t>My execution platform implements </a:t>
            </a:r>
            <a:r>
              <a:rPr lang="en-US" i="1" dirty="0" smtClean="0"/>
              <a:t>objects</a:t>
            </a:r>
          </a:p>
          <a:p>
            <a:pPr lvl="1"/>
            <a:r>
              <a:rPr lang="en-US" dirty="0" smtClean="0"/>
              <a:t>They may be bytes, longs, and strings</a:t>
            </a:r>
          </a:p>
          <a:p>
            <a:pPr lvl="1"/>
            <a:r>
              <a:rPr lang="en-US" dirty="0" smtClean="0"/>
              <a:t>They may be processes, files, and sessions</a:t>
            </a:r>
          </a:p>
          <a:p>
            <a:r>
              <a:rPr lang="en-US" dirty="0" smtClean="0"/>
              <a:t>An object is defined by </a:t>
            </a:r>
          </a:p>
          <a:p>
            <a:pPr lvl="1"/>
            <a:r>
              <a:rPr lang="en-US" dirty="0" smtClean="0"/>
              <a:t>Its properties, methods, and their semantics</a:t>
            </a:r>
          </a:p>
          <a:p>
            <a:r>
              <a:rPr lang="en-US" dirty="0" smtClean="0"/>
              <a:t>What makes a particular set of objects good?</a:t>
            </a:r>
          </a:p>
          <a:p>
            <a:pPr lvl="1"/>
            <a:r>
              <a:rPr lang="en-US" dirty="0" smtClean="0"/>
              <a:t>They are powerful enough to do what I need</a:t>
            </a:r>
          </a:p>
          <a:p>
            <a:pPr lvl="1"/>
            <a:r>
              <a:rPr lang="en-US" dirty="0" smtClean="0"/>
              <a:t>They don’t force me to do a lot of extra work</a:t>
            </a:r>
          </a:p>
          <a:p>
            <a:pPr lvl="1"/>
            <a:r>
              <a:rPr lang="en-US" dirty="0" smtClean="0"/>
              <a:t>They are simple enough for me to understand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Services: Higher Level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Cooperating parallel processes</a:t>
            </a:r>
          </a:p>
          <a:p>
            <a:pPr lvl="1"/>
            <a:r>
              <a:rPr lang="en-US" dirty="0" smtClean="0"/>
              <a:t>Locks, condition variables</a:t>
            </a:r>
          </a:p>
          <a:p>
            <a:pPr lvl="1"/>
            <a:r>
              <a:rPr lang="en-US" dirty="0" smtClean="0"/>
              <a:t>Distributed transactions, leases</a:t>
            </a:r>
          </a:p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User authentication</a:t>
            </a:r>
          </a:p>
          <a:p>
            <a:pPr lvl="1"/>
            <a:r>
              <a:rPr lang="en-US" dirty="0" smtClean="0"/>
              <a:t>Secure sessions, at-rest encryption</a:t>
            </a:r>
          </a:p>
          <a:p>
            <a:r>
              <a:rPr lang="en-US" dirty="0" smtClean="0"/>
              <a:t>User interface</a:t>
            </a:r>
          </a:p>
          <a:p>
            <a:pPr lvl="1"/>
            <a:r>
              <a:rPr lang="en-US" dirty="0" smtClean="0"/>
              <a:t>GUI widgets, desktop and window management</a:t>
            </a:r>
          </a:p>
          <a:p>
            <a:pPr lvl="1"/>
            <a:r>
              <a:rPr lang="en-US" dirty="0" smtClean="0"/>
              <a:t>Multi-media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Simplifying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Hardware is fast, but complex and limited</a:t>
            </a:r>
          </a:p>
          <a:p>
            <a:pPr lvl="1"/>
            <a:r>
              <a:rPr lang="en-US" dirty="0" smtClean="0"/>
              <a:t>Using it correctly is extremely complex</a:t>
            </a:r>
          </a:p>
          <a:p>
            <a:pPr lvl="1"/>
            <a:r>
              <a:rPr lang="en-US" dirty="0" smtClean="0"/>
              <a:t>It may not support the desired functionality</a:t>
            </a:r>
          </a:p>
          <a:p>
            <a:pPr lvl="1"/>
            <a:r>
              <a:rPr lang="en-US" dirty="0" smtClean="0"/>
              <a:t>It is not a solution, but merely a building block</a:t>
            </a:r>
          </a:p>
          <a:p>
            <a:r>
              <a:rPr lang="en-US" dirty="0" smtClean="0"/>
              <a:t>Abstractions . . .</a:t>
            </a:r>
          </a:p>
          <a:p>
            <a:pPr lvl="1"/>
            <a:r>
              <a:rPr lang="en-US" dirty="0" smtClean="0"/>
              <a:t>Encapsulate implementation details</a:t>
            </a:r>
          </a:p>
          <a:p>
            <a:pPr lvl="2"/>
            <a:r>
              <a:rPr lang="en-US" dirty="0" smtClean="0"/>
              <a:t>Error handling, performance optimization</a:t>
            </a:r>
          </a:p>
          <a:p>
            <a:pPr lvl="2"/>
            <a:r>
              <a:rPr lang="en-US" dirty="0" smtClean="0"/>
              <a:t>Eliminate behavior that is irrelevant to the user</a:t>
            </a:r>
          </a:p>
          <a:p>
            <a:pPr lvl="1"/>
            <a:r>
              <a:rPr lang="en-US" dirty="0" smtClean="0"/>
              <a:t>Provide more convenient or powerful behavior</a:t>
            </a:r>
          </a:p>
          <a:p>
            <a:pPr lvl="2"/>
            <a:r>
              <a:rPr lang="en-US" dirty="0" smtClean="0"/>
              <a:t>Operations better suited to user needs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provides some core abstractions that our computational model relies on</a:t>
            </a:r>
          </a:p>
          <a:p>
            <a:pPr lvl="1"/>
            <a:r>
              <a:rPr lang="en-US" dirty="0" smtClean="0"/>
              <a:t>And builds others on top of those</a:t>
            </a:r>
          </a:p>
          <a:p>
            <a:r>
              <a:rPr lang="en-US" dirty="0" smtClean="0"/>
              <a:t>Memory abstractions</a:t>
            </a:r>
          </a:p>
          <a:p>
            <a:r>
              <a:rPr lang="en-US" dirty="0" smtClean="0"/>
              <a:t>Processor abstractions</a:t>
            </a:r>
          </a:p>
          <a:p>
            <a:r>
              <a:rPr lang="en-US" dirty="0" smtClean="0"/>
              <a:t>Communications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resources used by programs and people relate to data storage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Chunks of allocated memory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Database records</a:t>
            </a:r>
          </a:p>
          <a:p>
            <a:pPr lvl="1"/>
            <a:r>
              <a:rPr lang="en-US" dirty="0" smtClean="0"/>
              <a:t>Messages to be sent and received</a:t>
            </a:r>
          </a:p>
          <a:p>
            <a:r>
              <a:rPr lang="en-US" dirty="0" smtClean="0"/>
              <a:t>These all have some similar properties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Memory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level or type, memory abstractions support a couple of operations</a:t>
            </a:r>
          </a:p>
          <a:p>
            <a:pPr lvl="1"/>
            <a:r>
              <a:rPr lang="en-US" dirty="0" err="1" smtClean="0"/>
              <a:t>WRITE(name</a:t>
            </a:r>
            <a:r>
              <a:rPr lang="en-US" dirty="0" smtClean="0"/>
              <a:t>, value)</a:t>
            </a:r>
          </a:p>
          <a:p>
            <a:pPr lvl="2"/>
            <a:r>
              <a:rPr lang="en-US" dirty="0" smtClean="0"/>
              <a:t>Put a value into a memory location specified by name</a:t>
            </a:r>
          </a:p>
          <a:p>
            <a:pPr lvl="1"/>
            <a:r>
              <a:rPr lang="en-US" dirty="0" smtClean="0"/>
              <a:t>value </a:t>
            </a:r>
            <a:r>
              <a:rPr lang="en-US" sz="2000" dirty="0" smtClean="0"/>
              <a:t>&lt;</a:t>
            </a:r>
            <a:r>
              <a:rPr lang="en-US" dirty="0" smtClean="0"/>
              <a:t>- </a:t>
            </a:r>
            <a:r>
              <a:rPr lang="en-US" dirty="0" err="1" smtClean="0"/>
              <a:t>READ(name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Get a value out of a memory location specified by name</a:t>
            </a:r>
          </a:p>
          <a:p>
            <a:r>
              <a:rPr lang="en-US" dirty="0" smtClean="0"/>
              <a:t>Seems pretty simple</a:t>
            </a:r>
          </a:p>
          <a:p>
            <a:r>
              <a:rPr lang="en-US" dirty="0" smtClean="0"/>
              <a:t>But going from a nice abstraction to a physical implementation can be complex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Complicating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Persistent vs. transient memory</a:t>
            </a:r>
          </a:p>
          <a:p>
            <a:r>
              <a:rPr lang="en-US" dirty="0" smtClean="0"/>
              <a:t>Size of operations </a:t>
            </a:r>
          </a:p>
          <a:p>
            <a:pPr lvl="1"/>
            <a:r>
              <a:rPr lang="en-US" dirty="0" smtClean="0"/>
              <a:t>Size the user/application wants to work with</a:t>
            </a:r>
          </a:p>
          <a:p>
            <a:pPr lvl="1"/>
            <a:r>
              <a:rPr lang="en-US" dirty="0" smtClean="0"/>
              <a:t>Size the physical device actually works with</a:t>
            </a:r>
          </a:p>
          <a:p>
            <a:r>
              <a:rPr lang="en-US" dirty="0" smtClean="0"/>
              <a:t>Coherence and atomicity</a:t>
            </a:r>
          </a:p>
          <a:p>
            <a:r>
              <a:rPr lang="en-US" dirty="0" smtClean="0"/>
              <a:t>Latency</a:t>
            </a:r>
          </a:p>
          <a:p>
            <a:r>
              <a:rPr lang="en-US" dirty="0" smtClean="0"/>
              <a:t>Same abstraction might be implemented with many different physical devices</a:t>
            </a:r>
          </a:p>
          <a:p>
            <a:pPr lvl="1"/>
            <a:r>
              <a:rPr lang="en-US" dirty="0" smtClean="0"/>
              <a:t>Possibly of very different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Where Do the Complications </a:t>
            </a:r>
            <a:br>
              <a:rPr lang="en-US" dirty="0" smtClean="0"/>
            </a:br>
            <a:r>
              <a:rPr lang="en-US" dirty="0" smtClean="0"/>
              <a:t>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r>
              <a:rPr lang="en-US" dirty="0" smtClean="0"/>
              <a:t>At the bottom, the OS doesn’t have abstract devices with arbitrary properties</a:t>
            </a:r>
          </a:p>
          <a:p>
            <a:r>
              <a:rPr lang="en-US" dirty="0" smtClean="0"/>
              <a:t>It has particular physical devices</a:t>
            </a:r>
          </a:p>
          <a:p>
            <a:pPr lvl="1"/>
            <a:r>
              <a:rPr lang="en-US" dirty="0" smtClean="0"/>
              <a:t>With unchangeable, often inconvenient, properties</a:t>
            </a:r>
          </a:p>
          <a:p>
            <a:r>
              <a:rPr lang="en-US" dirty="0" smtClean="0"/>
              <a:t>The core OS abstraction problem:</a:t>
            </a:r>
          </a:p>
          <a:p>
            <a:pPr lvl="1"/>
            <a:r>
              <a:rPr lang="en-US" dirty="0" smtClean="0"/>
              <a:t>Creating the abstract device with the desirable properties from the physical device without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A typical file</a:t>
            </a:r>
          </a:p>
          <a:p>
            <a:r>
              <a:rPr lang="en-US" dirty="0" smtClean="0"/>
              <a:t>We can read or write the file</a:t>
            </a:r>
          </a:p>
          <a:p>
            <a:r>
              <a:rPr lang="en-US" dirty="0" smtClean="0"/>
              <a:t>We can read or write arbitrary amounts of data</a:t>
            </a:r>
          </a:p>
          <a:p>
            <a:r>
              <a:rPr lang="en-US" dirty="0" smtClean="0"/>
              <a:t>If we write the file, we expect our next read to reflect the results of the write</a:t>
            </a:r>
          </a:p>
          <a:p>
            <a:pPr lvl="1"/>
            <a:r>
              <a:rPr lang="en-US" i="1" dirty="0" smtClean="0"/>
              <a:t>Coherence</a:t>
            </a:r>
          </a:p>
          <a:p>
            <a:r>
              <a:rPr lang="en-US" dirty="0" smtClean="0"/>
              <a:t>If there are several reads/writes to the file, we expect each to occur in some order</a:t>
            </a:r>
          </a:p>
          <a:p>
            <a:pPr lvl="1"/>
            <a:r>
              <a:rPr lang="en-US" dirty="0" smtClean="0"/>
              <a:t>With respect to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Implementing the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US" dirty="0" smtClean="0"/>
              <a:t>Commonly a hard disk drive</a:t>
            </a:r>
          </a:p>
          <a:p>
            <a:r>
              <a:rPr lang="en-US" dirty="0" smtClean="0"/>
              <a:t>Disk drives have peculiar characteristics</a:t>
            </a:r>
          </a:p>
          <a:p>
            <a:pPr lvl="1"/>
            <a:r>
              <a:rPr lang="en-US" dirty="0" smtClean="0"/>
              <a:t>Long, and worse, variable access latencies</a:t>
            </a:r>
          </a:p>
          <a:p>
            <a:pPr lvl="1"/>
            <a:r>
              <a:rPr lang="en-US" dirty="0" smtClean="0"/>
              <a:t>Accesses performed in chunks of fixed size</a:t>
            </a:r>
          </a:p>
          <a:p>
            <a:pPr lvl="2"/>
            <a:r>
              <a:rPr lang="en-US" dirty="0" smtClean="0"/>
              <a:t>Atomicity only for accesses of that size</a:t>
            </a:r>
          </a:p>
          <a:p>
            <a:pPr lvl="1"/>
            <a:r>
              <a:rPr lang="en-US" dirty="0" smtClean="0"/>
              <a:t>Highly variable performance depending on exactly what gets put where</a:t>
            </a:r>
          </a:p>
          <a:p>
            <a:pPr lvl="1"/>
            <a:r>
              <a:rPr lang="en-US" dirty="0" smtClean="0"/>
              <a:t>Unpleasant failure modes</a:t>
            </a:r>
          </a:p>
          <a:p>
            <a:r>
              <a:rPr lang="en-US" dirty="0" smtClean="0"/>
              <a:t>So the operating system needs to smooth out these oddities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200"/>
            <a:ext cx="8229600" cy="4525963"/>
          </a:xfrm>
        </p:spPr>
        <p:txBody>
          <a:bodyPr/>
          <a:lstStyle/>
          <a:p>
            <a:r>
              <a:rPr lang="en-US" dirty="0" smtClean="0"/>
              <a:t>Great effort by file system component of OS to put things in the right place on a disk</a:t>
            </a:r>
          </a:p>
          <a:p>
            <a:r>
              <a:rPr lang="en-US" dirty="0" smtClean="0"/>
              <a:t>Reordering of disk operations to improve performance</a:t>
            </a:r>
          </a:p>
          <a:p>
            <a:pPr lvl="1"/>
            <a:r>
              <a:rPr lang="en-US" dirty="0" smtClean="0"/>
              <a:t>Which complicates providing atomicity</a:t>
            </a:r>
          </a:p>
          <a:p>
            <a:r>
              <a:rPr lang="en-US" dirty="0" smtClean="0"/>
              <a:t>Optimizations based on caching and read-ahead</a:t>
            </a:r>
          </a:p>
          <a:p>
            <a:pPr lvl="1"/>
            <a:r>
              <a:rPr lang="en-US" dirty="0" smtClean="0"/>
              <a:t>Which complicates maintaining consistency</a:t>
            </a:r>
          </a:p>
          <a:p>
            <a:r>
              <a:rPr lang="en-US" dirty="0" smtClean="0"/>
              <a:t>Sophisticated organizations to handle failures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Interpreters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interpreter is something that performs commands</a:t>
            </a:r>
          </a:p>
          <a:p>
            <a:r>
              <a:rPr lang="en-US" dirty="0" smtClean="0"/>
              <a:t>Basically, the element of a computer (abstract or physical) that gets things done</a:t>
            </a:r>
          </a:p>
          <a:p>
            <a:r>
              <a:rPr lang="en-US" dirty="0" smtClean="0"/>
              <a:t>At the physical level, we have a processor</a:t>
            </a:r>
          </a:p>
          <a:p>
            <a:r>
              <a:rPr lang="en-US" dirty="0" smtClean="0"/>
              <a:t>That level is not easy to use</a:t>
            </a:r>
          </a:p>
          <a:p>
            <a:r>
              <a:rPr lang="en-US" dirty="0" smtClean="0"/>
              <a:t>The OS provides us with higher level interpreter abstractions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8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Services: Under the Covers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4525963"/>
          </a:xfrm>
        </p:spPr>
        <p:txBody>
          <a:bodyPr/>
          <a:lstStyle/>
          <a:p>
            <a:r>
              <a:rPr lang="en-US" dirty="0" smtClean="0"/>
              <a:t>Not directly visible to users</a:t>
            </a:r>
          </a:p>
          <a:p>
            <a:r>
              <a:rPr lang="en-US" dirty="0" smtClean="0"/>
              <a:t>Enclosure management</a:t>
            </a:r>
          </a:p>
          <a:p>
            <a:pPr lvl="1"/>
            <a:r>
              <a:rPr lang="en-US" dirty="0" smtClean="0"/>
              <a:t>Hot-plug, power, fans, fault handling</a:t>
            </a:r>
          </a:p>
          <a:p>
            <a:r>
              <a:rPr lang="en-US" dirty="0" smtClean="0"/>
              <a:t>Software updates and configuration registry</a:t>
            </a:r>
          </a:p>
          <a:p>
            <a:r>
              <a:rPr lang="en-US" dirty="0" smtClean="0"/>
              <a:t>Dynamic resource allocation and scheduling</a:t>
            </a:r>
          </a:p>
          <a:p>
            <a:pPr lvl="1"/>
            <a:r>
              <a:rPr lang="en-US" dirty="0" smtClean="0"/>
              <a:t>CPU, memory, bus resources, disk, network</a:t>
            </a:r>
          </a:p>
          <a:p>
            <a:r>
              <a:rPr lang="en-US" dirty="0" smtClean="0"/>
              <a:t>Networks, protocols and domain services</a:t>
            </a:r>
          </a:p>
          <a:p>
            <a:pPr lvl="1"/>
            <a:r>
              <a:rPr lang="en-US" dirty="0" smtClean="0"/>
              <a:t>USB, </a:t>
            </a:r>
            <a:r>
              <a:rPr lang="en-US" dirty="0" err="1" smtClean="0"/>
              <a:t>BlueTooth</a:t>
            </a:r>
            <a:endParaRPr lang="en-US" dirty="0" smtClean="0"/>
          </a:p>
          <a:p>
            <a:pPr lvl="1"/>
            <a:r>
              <a:rPr lang="en-US" dirty="0" smtClean="0"/>
              <a:t>TCP/IP, DHCP, LDAP, SNMP</a:t>
            </a:r>
          </a:p>
          <a:p>
            <a:pPr lvl="1"/>
            <a:r>
              <a:rPr lang="en-US" dirty="0" err="1" smtClean="0"/>
              <a:t>iSCSI</a:t>
            </a:r>
            <a:r>
              <a:rPr lang="en-US" dirty="0" smtClean="0"/>
              <a:t>, CIFS, NFS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Interpreter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604"/>
            <a:ext cx="8229600" cy="4525963"/>
          </a:xfrm>
        </p:spPr>
        <p:txBody>
          <a:bodyPr/>
          <a:lstStyle/>
          <a:p>
            <a:r>
              <a:rPr lang="en-US" dirty="0" smtClean="0"/>
              <a:t>An instruction reference</a:t>
            </a:r>
          </a:p>
          <a:p>
            <a:pPr lvl="1"/>
            <a:r>
              <a:rPr lang="en-US" dirty="0" smtClean="0"/>
              <a:t>Tells the interpreter which instruction to do next</a:t>
            </a:r>
          </a:p>
          <a:p>
            <a:r>
              <a:rPr lang="en-US" dirty="0" smtClean="0"/>
              <a:t>A repertoire</a:t>
            </a:r>
          </a:p>
          <a:p>
            <a:pPr lvl="1"/>
            <a:r>
              <a:rPr lang="en-US" dirty="0" smtClean="0"/>
              <a:t>The set of things the interpreter can do</a:t>
            </a:r>
          </a:p>
          <a:p>
            <a:r>
              <a:rPr lang="en-US" dirty="0" smtClean="0"/>
              <a:t>An environment reference</a:t>
            </a:r>
          </a:p>
          <a:p>
            <a:pPr lvl="1"/>
            <a:r>
              <a:rPr lang="en-US" dirty="0" smtClean="0"/>
              <a:t>Describes the current state on which the next instruction should be performed</a:t>
            </a:r>
          </a:p>
          <a:p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Situations in which the instruction reference pointer is overridden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2188"/>
            <a:ext cx="8229600" cy="4525963"/>
          </a:xfrm>
        </p:spPr>
        <p:txBody>
          <a:bodyPr/>
          <a:lstStyle/>
          <a:p>
            <a:r>
              <a:rPr lang="en-US" dirty="0" smtClean="0"/>
              <a:t>A process</a:t>
            </a:r>
          </a:p>
          <a:p>
            <a:r>
              <a:rPr lang="en-US" dirty="0" smtClean="0"/>
              <a:t>The OS maintains a program counter for the process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Its source code specifies its repertoire</a:t>
            </a:r>
          </a:p>
          <a:p>
            <a:r>
              <a:rPr lang="en-US" dirty="0" smtClean="0"/>
              <a:t>Its stack, heap, and register contents are its environment</a:t>
            </a:r>
          </a:p>
          <a:p>
            <a:pPr lvl="1"/>
            <a:r>
              <a:rPr lang="en-US" dirty="0" smtClean="0"/>
              <a:t>With the OS maintaining pointers to all of them</a:t>
            </a:r>
          </a:p>
          <a:p>
            <a:r>
              <a:rPr lang="en-US" dirty="0" smtClean="0"/>
              <a:t>No other interpreters should be able to mess up the process’ resources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Process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if there’s only one process</a:t>
            </a:r>
          </a:p>
          <a:p>
            <a:r>
              <a:rPr lang="en-US" dirty="0" smtClean="0"/>
              <a:t>But there almost always are multiple processes</a:t>
            </a:r>
          </a:p>
          <a:p>
            <a:r>
              <a:rPr lang="en-US" dirty="0" smtClean="0"/>
              <a:t>The OS has a certain amount of physical memory</a:t>
            </a:r>
          </a:p>
          <a:p>
            <a:pPr lvl="1"/>
            <a:r>
              <a:rPr lang="en-US" dirty="0" smtClean="0"/>
              <a:t>To hold the environment information</a:t>
            </a:r>
          </a:p>
          <a:p>
            <a:r>
              <a:rPr lang="en-US" dirty="0" smtClean="0"/>
              <a:t>There is usually only one set of registers</a:t>
            </a:r>
          </a:p>
          <a:p>
            <a:r>
              <a:rPr lang="en-US" dirty="0" smtClean="0"/>
              <a:t>The process doesn’t have exclusive access to the CPU</a:t>
            </a:r>
          </a:p>
          <a:p>
            <a:pPr lvl="1"/>
            <a:r>
              <a:rPr lang="en-US" dirty="0" smtClean="0"/>
              <a:t>Due to other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to share the CPU among various processes</a:t>
            </a:r>
          </a:p>
          <a:p>
            <a:r>
              <a:rPr lang="en-US" dirty="0" smtClean="0"/>
              <a:t>Memory management hardware and software</a:t>
            </a:r>
          </a:p>
          <a:p>
            <a:pPr lvl="1"/>
            <a:r>
              <a:rPr lang="en-US" dirty="0" smtClean="0"/>
              <a:t>To multiplex memory use among the processes</a:t>
            </a:r>
          </a:p>
          <a:p>
            <a:pPr lvl="1"/>
            <a:r>
              <a:rPr lang="en-US" dirty="0" smtClean="0"/>
              <a:t>Giving each the illusion of full exclusive use of memory</a:t>
            </a:r>
          </a:p>
          <a:p>
            <a:r>
              <a:rPr lang="en-US" dirty="0" smtClean="0"/>
              <a:t>Access control mechanisms for other memory abstractions</a:t>
            </a:r>
          </a:p>
          <a:p>
            <a:pPr lvl="1"/>
            <a:r>
              <a:rPr lang="en-US" dirty="0" smtClean="0"/>
              <a:t>So other processes can’t fiddle with my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Abstractions of </a:t>
            </a:r>
            <a:br>
              <a:rPr lang="en-US" dirty="0" smtClean="0"/>
            </a:br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communication link allows one interpreter to talk to another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At the physical level, memory and cables</a:t>
            </a:r>
          </a:p>
          <a:p>
            <a:r>
              <a:rPr lang="en-US" dirty="0" smtClean="0"/>
              <a:t>At more abstract levels, networks and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mechanisms</a:t>
            </a:r>
          </a:p>
          <a:p>
            <a:r>
              <a:rPr lang="en-US" dirty="0" smtClean="0"/>
              <a:t>Some similarities to memory abstractions</a:t>
            </a:r>
          </a:p>
          <a:p>
            <a:pPr lvl="1"/>
            <a:r>
              <a:rPr lang="en-US" dirty="0" smtClean="0"/>
              <a:t>But also differences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Basic Communication Link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r>
              <a:rPr lang="en-US" dirty="0" err="1" smtClean="0"/>
              <a:t>SEND(link_name</a:t>
            </a:r>
            <a:r>
              <a:rPr lang="en-US" dirty="0" smtClean="0"/>
              <a:t>, </a:t>
            </a:r>
            <a:r>
              <a:rPr lang="en-US" dirty="0" err="1" smtClean="0"/>
              <a:t>outgoing_message_buffer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Send some information contained in the buffer on the named link</a:t>
            </a:r>
          </a:p>
          <a:p>
            <a:r>
              <a:rPr lang="en-US" dirty="0" err="1" smtClean="0"/>
              <a:t>RECEIVE(link_name</a:t>
            </a:r>
            <a:r>
              <a:rPr lang="en-US" dirty="0" smtClean="0"/>
              <a:t>, </a:t>
            </a:r>
            <a:r>
              <a:rPr lang="en-US" dirty="0" err="1" smtClean="0"/>
              <a:t>incoming_message_buffer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Read some information off the named link and put it into the buffer</a:t>
            </a:r>
          </a:p>
          <a:p>
            <a:r>
              <a:rPr lang="en-US" dirty="0" smtClean="0"/>
              <a:t>Like WRITE and READ, in some respects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Why Are Communication Links Distinct From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7200"/>
            <a:ext cx="8229600" cy="4525963"/>
          </a:xfrm>
        </p:spPr>
        <p:txBody>
          <a:bodyPr/>
          <a:lstStyle/>
          <a:p>
            <a:r>
              <a:rPr lang="en-US" dirty="0" smtClean="0"/>
              <a:t>Highly variable performance</a:t>
            </a:r>
          </a:p>
          <a:p>
            <a:r>
              <a:rPr lang="en-US" dirty="0" smtClean="0"/>
              <a:t>Often asynchronous</a:t>
            </a:r>
          </a:p>
          <a:p>
            <a:pPr lvl="1"/>
            <a:r>
              <a:rPr lang="en-US" dirty="0" smtClean="0"/>
              <a:t>And usually issues with synchronizing the parties</a:t>
            </a:r>
          </a:p>
          <a:p>
            <a:r>
              <a:rPr lang="en-US" dirty="0" smtClean="0"/>
              <a:t>Receiver may only perform the operation because the SEND occurred</a:t>
            </a:r>
          </a:p>
          <a:p>
            <a:pPr lvl="1"/>
            <a:r>
              <a:rPr lang="en-US" dirty="0" smtClean="0"/>
              <a:t>Unlike a typical READ</a:t>
            </a:r>
          </a:p>
          <a:p>
            <a:r>
              <a:rPr lang="en-US" dirty="0" smtClean="0"/>
              <a:t>Additional complications when working with a remote machine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Communications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6468"/>
            <a:ext cx="8229600" cy="4525963"/>
          </a:xfrm>
        </p:spPr>
        <p:txBody>
          <a:bodyPr/>
          <a:lstStyle/>
          <a:p>
            <a:r>
              <a:rPr lang="en-US" dirty="0" smtClean="0"/>
              <a:t>A Unix-style socket</a:t>
            </a:r>
          </a:p>
          <a:p>
            <a:r>
              <a:rPr lang="en-US" dirty="0" smtClean="0"/>
              <a:t>SEND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send(int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const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/>
              <a:t> is the link name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/>
              <a:t> is the outgoing message buffer</a:t>
            </a:r>
          </a:p>
          <a:p>
            <a:r>
              <a:rPr lang="en-US" dirty="0" smtClean="0"/>
              <a:t>RECEIVE interface: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recv(int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sockfd</a:t>
            </a:r>
            <a:r>
              <a:rPr lang="en-US" dirty="0" smtClean="0">
                <a:latin typeface="Courier New"/>
                <a:cs typeface="Courier New"/>
              </a:rPr>
              <a:t>, void *</a:t>
            </a:r>
            <a:r>
              <a:rPr lang="en-US" dirty="0" err="1" smtClean="0">
                <a:latin typeface="Courier New"/>
                <a:cs typeface="Courier New"/>
              </a:rPr>
              <a:t>buf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size_t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len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flags)</a:t>
            </a:r>
          </a:p>
          <a:p>
            <a:pPr lvl="1"/>
            <a:r>
              <a:rPr lang="en-US" dirty="0" smtClean="0"/>
              <a:t>Same parameters as for send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08" y="541998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Communications Link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880"/>
            <a:ext cx="8229600" cy="4525963"/>
          </a:xfrm>
        </p:spPr>
        <p:txBody>
          <a:bodyPr/>
          <a:lstStyle/>
          <a:p>
            <a:r>
              <a:rPr lang="en-US" dirty="0" smtClean="0"/>
              <a:t>Easy if both ends are on the same machine</a:t>
            </a:r>
          </a:p>
          <a:p>
            <a:pPr lvl="1"/>
            <a:r>
              <a:rPr lang="en-US" dirty="0" smtClean="0"/>
              <a:t>Not so easy if they aren’t</a:t>
            </a:r>
          </a:p>
          <a:p>
            <a:r>
              <a:rPr lang="en-US" dirty="0" smtClean="0"/>
              <a:t>On same machine, use memory to perform the transfer</a:t>
            </a:r>
          </a:p>
          <a:p>
            <a:pPr lvl="1"/>
            <a:r>
              <a:rPr lang="en-US" dirty="0" smtClean="0"/>
              <a:t>Either copy the message from sender’s memory to receiver’s</a:t>
            </a:r>
          </a:p>
          <a:p>
            <a:pPr lvl="1"/>
            <a:r>
              <a:rPr lang="en-US" dirty="0" smtClean="0"/>
              <a:t>Or transfer control of memory containing the message from sender to receiver</a:t>
            </a:r>
          </a:p>
          <a:p>
            <a:r>
              <a:rPr lang="en-US" dirty="0" smtClean="0"/>
              <a:t>Again, more complicated when remote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Generalizing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dirty="0" smtClean="0"/>
              <a:t>How can applications deal with many varied resources?</a:t>
            </a:r>
          </a:p>
          <a:p>
            <a:r>
              <a:rPr lang="en-US" dirty="0" smtClean="0"/>
              <a:t>Make many different things appear the same</a:t>
            </a:r>
          </a:p>
          <a:p>
            <a:pPr lvl="1"/>
            <a:r>
              <a:rPr lang="en-US" dirty="0" smtClean="0"/>
              <a:t>Applications can all deal with a single class</a:t>
            </a:r>
          </a:p>
          <a:p>
            <a:pPr lvl="1"/>
            <a:r>
              <a:rPr lang="en-US" dirty="0" smtClean="0"/>
              <a:t>Often Lowest Common Denominator + sub-classes</a:t>
            </a:r>
          </a:p>
          <a:p>
            <a:r>
              <a:rPr lang="en-US" dirty="0" smtClean="0"/>
              <a:t>Requires a common/unifying model</a:t>
            </a:r>
          </a:p>
          <a:p>
            <a:pPr lvl="1"/>
            <a:r>
              <a:rPr lang="en-US" dirty="0" smtClean="0"/>
              <a:t>Portable Document Format (PDF) for printed output</a:t>
            </a:r>
          </a:p>
          <a:p>
            <a:pPr lvl="1"/>
            <a:r>
              <a:rPr lang="en-US" dirty="0" smtClean="0"/>
              <a:t>SCSI/SATA/SAS standard for disks, CDs, </a:t>
            </a:r>
            <a:r>
              <a:rPr lang="en-US" dirty="0" err="1" smtClean="0"/>
              <a:t>SSDs</a:t>
            </a:r>
            <a:endParaRPr lang="en-US" dirty="0" smtClean="0"/>
          </a:p>
          <a:p>
            <a:r>
              <a:rPr lang="en-US" dirty="0" smtClean="0"/>
              <a:t>Usually involves a </a:t>
            </a:r>
            <a:r>
              <a:rPr lang="en-US" i="1" dirty="0" smtClean="0"/>
              <a:t>federation framework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Layering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81200" y="5486400"/>
            <a:ext cx="1524000" cy="6096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privileged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81400" y="5486400"/>
            <a:ext cx="4038600" cy="6096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general instruction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4419600"/>
            <a:ext cx="2514600" cy="609600"/>
          </a:xfrm>
          <a:prstGeom prst="rect">
            <a:avLst/>
          </a:prstGeom>
          <a:solidFill>
            <a:srgbClr val="FF33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kernel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3581400"/>
            <a:ext cx="4648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general libraries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2514600"/>
            <a:ext cx="1828800" cy="6096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Operating System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95600" y="2514600"/>
            <a:ext cx="1600200" cy="609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middleware services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752600"/>
            <a:ext cx="6553200" cy="6096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(user and system) applications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5486400"/>
            <a:ext cx="914400" cy="6096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devices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905000" y="5257801"/>
            <a:ext cx="5638800" cy="1588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3352800"/>
            <a:ext cx="65532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10200" y="2971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Binary Interface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4888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 Set Architecture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90600" y="4419600"/>
            <a:ext cx="1295400" cy="6096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Federation Frameworks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25963"/>
          </a:xfrm>
        </p:spPr>
        <p:txBody>
          <a:bodyPr/>
          <a:lstStyle/>
          <a:p>
            <a:r>
              <a:rPr lang="en-US" dirty="0" smtClean="0"/>
              <a:t>A structure that allows many similar, but somewhat different, things to be treated uniformly</a:t>
            </a:r>
          </a:p>
          <a:p>
            <a:r>
              <a:rPr lang="en-US" dirty="0" smtClean="0"/>
              <a:t>By creating one interface that all must meet</a:t>
            </a:r>
          </a:p>
          <a:p>
            <a:r>
              <a:rPr lang="en-US" dirty="0" smtClean="0"/>
              <a:t>Then plugging in implementations for the particular things you have</a:t>
            </a:r>
          </a:p>
          <a:p>
            <a:r>
              <a:rPr lang="en-US" dirty="0" smtClean="0"/>
              <a:t>E.g., make all hard disk drives accept the same commands</a:t>
            </a:r>
          </a:p>
          <a:p>
            <a:pPr lvl="1"/>
            <a:r>
              <a:rPr lang="en-US" dirty="0" smtClean="0"/>
              <a:t>Even though you have 5 different models installed</a:t>
            </a:r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376238"/>
            <a:ext cx="8229600" cy="1143000"/>
          </a:xfrm>
        </p:spPr>
        <p:txBody>
          <a:bodyPr/>
          <a:lstStyle/>
          <a:p>
            <a:r>
              <a:rPr lang="en-US" dirty="0" smtClean="0"/>
              <a:t>Are Federation Frameworks </a:t>
            </a:r>
            <a:br>
              <a:rPr lang="en-US" dirty="0" smtClean="0"/>
            </a:br>
            <a:r>
              <a:rPr lang="en-US" dirty="0" smtClean="0"/>
              <a:t>Too Limiting?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2100"/>
            <a:ext cx="8229600" cy="4525963"/>
          </a:xfrm>
        </p:spPr>
        <p:txBody>
          <a:bodyPr/>
          <a:lstStyle/>
          <a:p>
            <a:r>
              <a:rPr lang="en-US" dirty="0" smtClean="0"/>
              <a:t>Does the common model have to be the “lowest common denominator”?</a:t>
            </a:r>
          </a:p>
          <a:p>
            <a:r>
              <a:rPr lang="en-US" dirty="0" smtClean="0"/>
              <a:t>Not necessarily  </a:t>
            </a:r>
          </a:p>
          <a:p>
            <a:pPr lvl="1"/>
            <a:r>
              <a:rPr lang="en-US" dirty="0" smtClean="0"/>
              <a:t>The model can include “optional features”, </a:t>
            </a:r>
          </a:p>
          <a:p>
            <a:pPr lvl="2"/>
            <a:r>
              <a:rPr lang="en-US" dirty="0" smtClean="0"/>
              <a:t>Which (if present) are implemented in a standard way</a:t>
            </a:r>
          </a:p>
          <a:p>
            <a:pPr lvl="2"/>
            <a:r>
              <a:rPr lang="en-US" dirty="0" smtClean="0"/>
              <a:t>But may not always be present (and can be tested for)</a:t>
            </a:r>
          </a:p>
          <a:p>
            <a:r>
              <a:rPr lang="en-US" dirty="0" smtClean="0"/>
              <a:t>Many devices will have features that cannot be exploited through the common model</a:t>
            </a:r>
          </a:p>
          <a:p>
            <a:pPr lvl="1"/>
            <a:r>
              <a:rPr lang="en-US" dirty="0" smtClean="0"/>
              <a:t>There are arguments for and against the value of such features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and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5480"/>
            <a:ext cx="8229600" cy="4525963"/>
          </a:xfrm>
        </p:spPr>
        <p:txBody>
          <a:bodyPr/>
          <a:lstStyle/>
          <a:p>
            <a:r>
              <a:rPr lang="en-US" dirty="0" smtClean="0"/>
              <a:t>It’s common to create increasingly complex services by layering abstractions</a:t>
            </a:r>
          </a:p>
          <a:p>
            <a:pPr lvl="1"/>
            <a:r>
              <a:rPr lang="en-US" dirty="0" smtClean="0"/>
              <a:t>E.g., a file system layers on top of an abstract disk, which layers on top of a real disk</a:t>
            </a:r>
          </a:p>
          <a:p>
            <a:r>
              <a:rPr lang="en-US" dirty="0" smtClean="0"/>
              <a:t>Layering allows good modularity</a:t>
            </a:r>
          </a:p>
          <a:p>
            <a:pPr lvl="1"/>
            <a:r>
              <a:rPr lang="en-US" dirty="0" smtClean="0"/>
              <a:t>Easy to build multiple services on a lower layer </a:t>
            </a:r>
          </a:p>
          <a:p>
            <a:pPr lvl="2"/>
            <a:r>
              <a:rPr lang="en-US" dirty="0" smtClean="0"/>
              <a:t>E.g., multiple file systems on one disk</a:t>
            </a:r>
          </a:p>
          <a:p>
            <a:pPr lvl="1"/>
            <a:r>
              <a:rPr lang="en-US" dirty="0" smtClean="0"/>
              <a:t>Easy to use multiple underlying services to support a higher layer </a:t>
            </a:r>
          </a:p>
          <a:p>
            <a:pPr lvl="1"/>
            <a:r>
              <a:rPr lang="en-US" dirty="0" smtClean="0"/>
              <a:t>E.g., file system can have either a single disk or a RAID below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Downside of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40"/>
            <a:ext cx="8229600" cy="4525963"/>
          </a:xfrm>
        </p:spPr>
        <p:txBody>
          <a:bodyPr/>
          <a:lstStyle/>
          <a:p>
            <a:r>
              <a:rPr lang="en-US" dirty="0" smtClean="0"/>
              <a:t>Layers typically add performance penalties</a:t>
            </a:r>
          </a:p>
          <a:p>
            <a:r>
              <a:rPr lang="en-US" dirty="0" smtClean="0"/>
              <a:t>Often expensive to go from one layer to the next</a:t>
            </a:r>
          </a:p>
          <a:p>
            <a:pPr lvl="1"/>
            <a:r>
              <a:rPr lang="en-US" dirty="0" smtClean="0"/>
              <a:t>Since it frequently requires changing data structures or representations</a:t>
            </a:r>
          </a:p>
          <a:p>
            <a:pPr lvl="1"/>
            <a:r>
              <a:rPr lang="en-US" dirty="0" smtClean="0"/>
              <a:t>At least involves extra instructions</a:t>
            </a:r>
          </a:p>
          <a:p>
            <a:r>
              <a:rPr lang="en-US" dirty="0" smtClean="0"/>
              <a:t>Another downside is that lower layer may limit what the upper layer can do</a:t>
            </a:r>
          </a:p>
          <a:p>
            <a:pPr lvl="1"/>
            <a:r>
              <a:rPr lang="en-US" dirty="0" smtClean="0"/>
              <a:t>E.g., an abstract disk prevents disk operation </a:t>
            </a:r>
            <a:r>
              <a:rPr lang="en-US" dirty="0" err="1" smtClean="0"/>
              <a:t>reorderings</a:t>
            </a:r>
            <a:r>
              <a:rPr lang="en-US" dirty="0" smtClean="0"/>
              <a:t> to maximize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US" dirty="0" smtClean="0"/>
              <a:t>There are many other abstractions offered by the OS</a:t>
            </a:r>
          </a:p>
          <a:p>
            <a:r>
              <a:rPr lang="en-US" dirty="0" smtClean="0"/>
              <a:t>Often they provide different ways of achieving similar goals</a:t>
            </a:r>
          </a:p>
          <a:p>
            <a:pPr lvl="1"/>
            <a:r>
              <a:rPr lang="en-US" dirty="0" smtClean="0"/>
              <a:t>Some higher level, some lower level</a:t>
            </a:r>
          </a:p>
          <a:p>
            <a:r>
              <a:rPr lang="en-US" dirty="0" smtClean="0"/>
              <a:t>The OS must do work to provide each abstraction</a:t>
            </a:r>
          </a:p>
          <a:p>
            <a:pPr lvl="1"/>
            <a:r>
              <a:rPr lang="en-US" dirty="0" smtClean="0"/>
              <a:t>The higher level, the more work</a:t>
            </a:r>
          </a:p>
          <a:p>
            <a:r>
              <a:rPr lang="en-US" dirty="0" smtClean="0"/>
              <a:t>Programmers and users have to choose the right abstractions to work with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How Can the OS Deliver These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3700"/>
            <a:ext cx="8229600" cy="4525963"/>
          </a:xfrm>
        </p:spPr>
        <p:txBody>
          <a:bodyPr/>
          <a:lstStyle/>
          <a:p>
            <a:r>
              <a:rPr lang="en-US" dirty="0" smtClean="0"/>
              <a:t>Several possible ways</a:t>
            </a:r>
          </a:p>
          <a:p>
            <a:pPr lvl="1"/>
            <a:r>
              <a:rPr lang="en-US" dirty="0" smtClean="0"/>
              <a:t>Applications could just call subroutines</a:t>
            </a:r>
          </a:p>
          <a:p>
            <a:pPr lvl="1"/>
            <a:r>
              <a:rPr lang="en-US" dirty="0" smtClean="0"/>
              <a:t>Applications could make system calls</a:t>
            </a:r>
          </a:p>
          <a:p>
            <a:pPr lvl="1"/>
            <a:r>
              <a:rPr lang="en-US" dirty="0" smtClean="0"/>
              <a:t>Applications could send messages to software that performs the services</a:t>
            </a:r>
          </a:p>
          <a:p>
            <a:r>
              <a:rPr lang="en-US" dirty="0" smtClean="0"/>
              <a:t>Each option works at a different </a:t>
            </a:r>
            <a:r>
              <a:rPr lang="en-US" i="1" dirty="0" smtClean="0"/>
              <a:t>layer </a:t>
            </a:r>
            <a:r>
              <a:rPr lang="en-US" dirty="0" smtClean="0"/>
              <a:t>of the stack of software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</a:t>
            </a:r>
            <a:r>
              <a:rPr lang="en-US" dirty="0" err="1" smtClean="0"/>
              <a:t>OSes</a:t>
            </a:r>
            <a:r>
              <a:rPr lang="en-US" dirty="0" smtClean="0"/>
              <a:t> offer services via layers of software and hardware</a:t>
            </a:r>
          </a:p>
          <a:p>
            <a:r>
              <a:rPr lang="en-US" dirty="0" smtClean="0"/>
              <a:t>High level abstract services offered at high software layers</a:t>
            </a:r>
          </a:p>
          <a:p>
            <a:r>
              <a:rPr lang="en-US" dirty="0" smtClean="0"/>
              <a:t>Lower level abstract services offered deeper in the OS</a:t>
            </a:r>
          </a:p>
          <a:p>
            <a:r>
              <a:rPr lang="en-US" dirty="0" smtClean="0"/>
              <a:t>Ultimately, everything mapped down to relatively simple hardware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30928" y="553767"/>
            <a:ext cx="3166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 Delivery via Subroutines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Access services via direct subroutine calls</a:t>
            </a:r>
          </a:p>
          <a:p>
            <a:pPr lvl="1"/>
            <a:r>
              <a:rPr lang="en-US" dirty="0" smtClean="0"/>
              <a:t>Push parameters, jump to subroutine, return values in registers on on the stack</a:t>
            </a:r>
          </a:p>
          <a:p>
            <a:r>
              <a:rPr lang="en-US" dirty="0" smtClean="0"/>
              <a:t>Typically at high layers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Extremely fast (</a:t>
            </a:r>
            <a:r>
              <a:rPr lang="en-US" dirty="0" err="1" smtClean="0"/>
              <a:t>nano</a:t>
            </a:r>
            <a:r>
              <a:rPr lang="en-US" dirty="0" smtClean="0"/>
              <a:t>-seconds)</a:t>
            </a:r>
          </a:p>
          <a:p>
            <a:pPr lvl="1"/>
            <a:r>
              <a:rPr lang="en-US" dirty="0" smtClean="0"/>
              <a:t>Run-time implementation binding possible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All services implemented in same address space</a:t>
            </a:r>
          </a:p>
          <a:p>
            <a:pPr lvl="1"/>
            <a:r>
              <a:rPr lang="en-US" dirty="0" smtClean="0"/>
              <a:t>Limited ability to combine different languages</a:t>
            </a:r>
          </a:p>
          <a:p>
            <a:pPr lvl="1"/>
            <a:r>
              <a:rPr lang="en-US" dirty="0" smtClean="0"/>
              <a:t>Can’t usually use privileged instructions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6781800" y="3987800"/>
            <a:ext cx="1473200" cy="647700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Why?</a:t>
            </a: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94128" y="553767"/>
            <a:ext cx="773867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41727</TotalTime>
  <Words>3664</Words>
  <Application>Microsoft Macintosh PowerPoint</Application>
  <PresentationFormat>On-screen Show (4:3)</PresentationFormat>
  <Paragraphs>557</Paragraphs>
  <Slides>64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Default Theme</vt:lpstr>
      <vt:lpstr>Operating System Principles: Services, Resources, and Interfaces CS 111 Operating Systems  Peter Reiher </vt:lpstr>
      <vt:lpstr>Outline</vt:lpstr>
      <vt:lpstr>OS Services</vt:lpstr>
      <vt:lpstr>Services: Higher Level Abstractions</vt:lpstr>
      <vt:lpstr>Services: Under the Covers</vt:lpstr>
      <vt:lpstr>Software Layering</vt:lpstr>
      <vt:lpstr>How Can the OS Deliver These Services?</vt:lpstr>
      <vt:lpstr>OS Layering</vt:lpstr>
      <vt:lpstr>Service Delivery via Subroutines</vt:lpstr>
      <vt:lpstr>Layers: Libraries</vt:lpstr>
      <vt:lpstr>The Library Layer</vt:lpstr>
      <vt:lpstr>Characteristics of Libraries</vt:lpstr>
      <vt:lpstr>Shared Libraries</vt:lpstr>
      <vt:lpstr>Advantages of Shared Libraries</vt:lpstr>
      <vt:lpstr>Limitations of Shared Libraries</vt:lpstr>
      <vt:lpstr>Service Delivery via System Calls</vt:lpstr>
      <vt:lpstr>Layers: The Kernel</vt:lpstr>
      <vt:lpstr>The Kernel Layer</vt:lpstr>
      <vt:lpstr>Layers: System Services</vt:lpstr>
      <vt:lpstr>System Service Layer</vt:lpstr>
      <vt:lpstr>Service Delivery via Messages</vt:lpstr>
      <vt:lpstr>Layers: Middleware</vt:lpstr>
      <vt:lpstr>The Middleware Layer</vt:lpstr>
      <vt:lpstr>OS Interfaces</vt:lpstr>
      <vt:lpstr>Interfaces: APIs</vt:lpstr>
      <vt:lpstr>Interfaces: ABIs</vt:lpstr>
      <vt:lpstr>Why Does My OS Need  to Support an ABI?</vt:lpstr>
      <vt:lpstr>User Mode Instruction Set vs. ABI</vt:lpstr>
      <vt:lpstr>Libraries and Interfaces</vt:lpstr>
      <vt:lpstr>Other Important OS Interfaces</vt:lpstr>
      <vt:lpstr>Interfaces and Interoperability</vt:lpstr>
      <vt:lpstr>Interoperability Requires Stability</vt:lpstr>
      <vt:lpstr>Interoperability Requires Compliance</vt:lpstr>
      <vt:lpstr>Side Effects</vt:lpstr>
      <vt:lpstr>Standards</vt:lpstr>
      <vt:lpstr>The Role of Standards</vt:lpstr>
      <vt:lpstr>Where Do Standards Stop?</vt:lpstr>
      <vt:lpstr>Abstractions</vt:lpstr>
      <vt:lpstr>Abstractions: An Object-Oriented View</vt:lpstr>
      <vt:lpstr>Simplifying Abstractions</vt:lpstr>
      <vt:lpstr>Critical OS Abstractions</vt:lpstr>
      <vt:lpstr>Abstractions of Memory</vt:lpstr>
      <vt:lpstr>The Basic Memory Operations</vt:lpstr>
      <vt:lpstr>Some Complicating Factors</vt:lpstr>
      <vt:lpstr>Where Do the Complications  Come From?</vt:lpstr>
      <vt:lpstr>An Example</vt:lpstr>
      <vt:lpstr>What Is Implementing the File?</vt:lpstr>
      <vt:lpstr>What Does That Lead To?</vt:lpstr>
      <vt:lpstr>Abstractions of Interpreters</vt:lpstr>
      <vt:lpstr>Basic Interpreter Components</vt:lpstr>
      <vt:lpstr>An Example</vt:lpstr>
      <vt:lpstr>Implementing the Process Abstraction in the OS</vt:lpstr>
      <vt:lpstr>What Does That Lead To?</vt:lpstr>
      <vt:lpstr>Abstractions of  Communications</vt:lpstr>
      <vt:lpstr>Basic Communication Link Operations</vt:lpstr>
      <vt:lpstr>Why Are Communication Links Distinct From Memory?</vt:lpstr>
      <vt:lpstr>An Example Communications Link</vt:lpstr>
      <vt:lpstr>Implementing the Communications Link Abstraction in the OS</vt:lpstr>
      <vt:lpstr>Generalizing Abstractions</vt:lpstr>
      <vt:lpstr>Federation Frameworks</vt:lpstr>
      <vt:lpstr>Are Federation Frameworks  Too Limiting?</vt:lpstr>
      <vt:lpstr>Abstractions and Layering</vt:lpstr>
      <vt:lpstr>A Downside of Layering</vt:lpstr>
      <vt:lpstr>Other OS Abstractions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43</cp:revision>
  <cp:lastPrinted>2014-01-03T23:50:58Z</cp:lastPrinted>
  <dcterms:created xsi:type="dcterms:W3CDTF">2017-06-15T17:25:14Z</dcterms:created>
  <dcterms:modified xsi:type="dcterms:W3CDTF">2017-06-15T17:27:37Z</dcterms:modified>
</cp:coreProperties>
</file>