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12.xml" ContentType="application/vnd.openxmlformats-officedocument.presentationml.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Default Extension="jpeg" ContentType="image/jpeg"/>
  <Override PartName="/ppt/viewProps.xml" ContentType="application/vnd.openxmlformats-officedocument.presentationml.viewProps+xml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56"/>
  </p:notesMasterIdLst>
  <p:handoutMasterIdLst>
    <p:handoutMasterId r:id="rId57"/>
  </p:handoutMasterIdLst>
  <p:sldIdLst>
    <p:sldId id="258" r:id="rId2"/>
    <p:sldId id="259" r:id="rId3"/>
    <p:sldId id="260" r:id="rId4"/>
    <p:sldId id="305" r:id="rId5"/>
    <p:sldId id="306" r:id="rId6"/>
    <p:sldId id="261" r:id="rId7"/>
    <p:sldId id="307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7" r:id="rId20"/>
    <p:sldId id="278" r:id="rId21"/>
    <p:sldId id="279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8" r:id="rId47"/>
    <p:sldId id="317" r:id="rId48"/>
    <p:sldId id="309" r:id="rId49"/>
    <p:sldId id="310" r:id="rId50"/>
    <p:sldId id="318" r:id="rId51"/>
    <p:sldId id="311" r:id="rId52"/>
    <p:sldId id="312" r:id="rId53"/>
    <p:sldId id="313" r:id="rId54"/>
    <p:sldId id="314" r:id="rId5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6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notesMaster" Target="notesMasters/notesMaster1.xml"/><Relationship Id="rId57" Type="http://schemas.openxmlformats.org/officeDocument/2006/relationships/handoutMaster" Target="handoutMasters/handoutMaster1.xml"/><Relationship Id="rId58" Type="http://schemas.openxmlformats.org/officeDocument/2006/relationships/printerSettings" Target="printerSettings/printerSettings1.bin"/><Relationship Id="rId59" Type="http://schemas.openxmlformats.org/officeDocument/2006/relationships/presProps" Target="pres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7/31/17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7/31/17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7/31/17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7/31/17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7/31/17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7/31/17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7/31/17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7/31/17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7/31/17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7/31/17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7/31/17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7/31/17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7/31/17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10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105367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smtClean="0">
                <a:latin typeface="Times New Roman" pitchFamily="-107" charset="0"/>
              </a:rPr>
              <a:t>Summer </a:t>
            </a:r>
            <a:r>
              <a:rPr lang="en-US" sz="1200" baseline="0" smtClean="0">
                <a:latin typeface="Times New Roman" pitchFamily="-107" charset="0"/>
              </a:rPr>
              <a:t>2017</a:t>
            </a:r>
            <a:r>
              <a:rPr lang="en-US" sz="120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Deadlocks – Problems and Solutions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Deadlock Conditions: 1.  Mutual Exclusion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 resources in question can each only be used by one entity at a time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If multiple entities can use a resource, then just give it to all of them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If only one can use it, once you’ve given it to one, no one else gets it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Until the resource holder releases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Deadlock Condition 2: </a:t>
            </a:r>
            <a:br>
              <a:rPr lang="en-US" smtClean="0">
                <a:latin typeface="Times New Roman" pitchFamily="1" charset="0"/>
                <a:ea typeface="ＭＳ Ｐゴシック" pitchFamily="1" charset="-128"/>
              </a:rPr>
            </a:b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Incremental Allocation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1731963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Processes/threads are allowed to ask for resources whenever they want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As opposed to getting everything they need before they start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If they must pre-allocate all resources, either: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They get all they need and run to completion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They don’t get all they need and abort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In either case, no deadlock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Deadlock Condition 3:  No </a:t>
            </a:r>
            <a:br>
              <a:rPr lang="en-US" smtClean="0">
                <a:latin typeface="Times New Roman" pitchFamily="1" charset="0"/>
                <a:ea typeface="ＭＳ Ｐゴシック" pitchFamily="1" charset="-128"/>
              </a:rPr>
            </a:b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Pre-emption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1731963"/>
            <a:ext cx="8229600" cy="4525962"/>
          </a:xfrm>
        </p:spPr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When an entity has reserved a resource, you can’t take it away from him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Not even temporarily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If you can, deadlocks are simply resolved by taking someone’s resource away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To give to someone else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But if you can’t take</a:t>
            </a:r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 </a:t>
            </a:r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anything</a:t>
            </a:r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 </a:t>
            </a:r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away from anyone, you’re stuck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Deadlock Condition 4: Circular Waiting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 waits on B which waits on A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In graph terms, there’s a cycle in a graph of resource requests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Could involve a lot more than two entities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But if there is no such cycle, someone can complete without anyone releasing a resource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Allowing even a long chain of dependencies to eventually unwind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Maybe not very fast, though . . .</a:t>
            </a:r>
          </a:p>
          <a:p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 Wait-For Graph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4" name="Oval 3"/>
          <p:cNvSpPr/>
          <p:nvPr/>
        </p:nvSpPr>
        <p:spPr>
          <a:xfrm>
            <a:off x="781050" y="1600200"/>
            <a:ext cx="2857500" cy="846138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0000FF"/>
                </a:solidFill>
                <a:latin typeface="Times New Roman"/>
                <a:cs typeface="Times New Roman"/>
              </a:rPr>
              <a:t>Thread 1</a:t>
            </a:r>
          </a:p>
        </p:txBody>
      </p:sp>
      <p:sp>
        <p:nvSpPr>
          <p:cNvPr id="5" name="Oval 4"/>
          <p:cNvSpPr/>
          <p:nvPr/>
        </p:nvSpPr>
        <p:spPr>
          <a:xfrm>
            <a:off x="5337175" y="1600200"/>
            <a:ext cx="2857500" cy="846138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Thread 2</a:t>
            </a:r>
          </a:p>
        </p:txBody>
      </p:sp>
      <p:sp>
        <p:nvSpPr>
          <p:cNvPr id="6" name="Rectangle 5"/>
          <p:cNvSpPr/>
          <p:nvPr/>
        </p:nvSpPr>
        <p:spPr>
          <a:xfrm>
            <a:off x="2275255" y="3598507"/>
            <a:ext cx="1653526" cy="21299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noFill/>
                <a:latin typeface="Times New Roman"/>
                <a:cs typeface="Times New Roman"/>
              </a:rPr>
              <a:t>Critical </a:t>
            </a:r>
          </a:p>
          <a:p>
            <a:pPr algn="ctr">
              <a:defRPr/>
            </a:pPr>
            <a:r>
              <a:rPr lang="en-US" sz="3600" dirty="0">
                <a:noFill/>
                <a:latin typeface="Times New Roman"/>
                <a:cs typeface="Times New Roman"/>
              </a:rPr>
              <a:t>Section A</a:t>
            </a:r>
          </a:p>
        </p:txBody>
      </p:sp>
      <p:sp>
        <p:nvSpPr>
          <p:cNvPr id="7" name="Rectangle 6"/>
          <p:cNvSpPr/>
          <p:nvPr/>
        </p:nvSpPr>
        <p:spPr>
          <a:xfrm>
            <a:off x="5092858" y="3598507"/>
            <a:ext cx="1653526" cy="21299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noFill/>
                <a:latin typeface="Times New Roman"/>
                <a:cs typeface="Times New Roman"/>
              </a:rPr>
              <a:t>Critical </a:t>
            </a:r>
          </a:p>
          <a:p>
            <a:pPr algn="ctr">
              <a:defRPr/>
            </a:pPr>
            <a:r>
              <a:rPr lang="en-US" sz="3600" dirty="0">
                <a:noFill/>
                <a:latin typeface="Times New Roman"/>
                <a:cs typeface="Times New Roman"/>
              </a:rPr>
              <a:t>Section B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69888" y="2805113"/>
            <a:ext cx="1547812" cy="163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Thread 1 acquires a lock for Critical Section A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245350" y="2751138"/>
            <a:ext cx="1547813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Thread 2 acquires a lock for Critical Section B</a:t>
            </a:r>
          </a:p>
        </p:txBody>
      </p:sp>
      <p:cxnSp>
        <p:nvCxnSpPr>
          <p:cNvPr id="11" name="Straight Arrow Connector 10"/>
          <p:cNvCxnSpPr>
            <a:stCxn id="6" idx="0"/>
          </p:cNvCxnSpPr>
          <p:nvPr/>
        </p:nvCxnSpPr>
        <p:spPr>
          <a:xfrm rot="16200000" flipV="1">
            <a:off x="2112169" y="2609057"/>
            <a:ext cx="1152525" cy="827087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5757069" y="2609057"/>
            <a:ext cx="1152525" cy="827087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69888" y="4530725"/>
            <a:ext cx="1547812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Thread 1 requests a lock for Critical Section B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245350" y="4445000"/>
            <a:ext cx="1547813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Thread 2 requests a lock for Critical Section A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16200000" flipV="1">
            <a:off x="3129756" y="2420144"/>
            <a:ext cx="2087563" cy="1838325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triangl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Freeform 28"/>
          <p:cNvSpPr/>
          <p:nvPr/>
        </p:nvSpPr>
        <p:spPr>
          <a:xfrm>
            <a:off x="3135313" y="2420938"/>
            <a:ext cx="4560887" cy="4389437"/>
          </a:xfrm>
          <a:custGeom>
            <a:avLst/>
            <a:gdLst>
              <a:gd name="connsiteX0" fmla="*/ 4034604 w 4561527"/>
              <a:gd name="connsiteY0" fmla="*/ 0 h 4390091"/>
              <a:gd name="connsiteX1" fmla="*/ 3889093 w 4561527"/>
              <a:gd name="connsiteY1" fmla="*/ 3836644 h 4390091"/>
              <a:gd name="connsiteX2" fmla="*/ 0 w 4561527"/>
              <a:gd name="connsiteY2" fmla="*/ 3320681 h 4390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61527" h="4390091">
                <a:moveTo>
                  <a:pt x="4034604" y="0"/>
                </a:moveTo>
                <a:cubicBezTo>
                  <a:pt x="4298065" y="1641598"/>
                  <a:pt x="4561527" y="3283197"/>
                  <a:pt x="3889093" y="3836644"/>
                </a:cubicBezTo>
                <a:cubicBezTo>
                  <a:pt x="3216659" y="4390091"/>
                  <a:pt x="0" y="3320681"/>
                  <a:pt x="0" y="3320681"/>
                </a:cubicBezTo>
              </a:path>
            </a:pathLst>
          </a:custGeom>
          <a:ln>
            <a:solidFill>
              <a:srgbClr val="000000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346450" y="1163638"/>
            <a:ext cx="24780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 i="1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No problem!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3935413" y="2347913"/>
            <a:ext cx="20780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 i="1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Deadlock!</a:t>
            </a:r>
          </a:p>
        </p:txBody>
      </p:sp>
      <p:pic>
        <p:nvPicPr>
          <p:cNvPr id="32" name="Picture 3" descr="j025438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9950" y="5507038"/>
            <a:ext cx="549275" cy="65405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</p:pic>
      <p:pic>
        <p:nvPicPr>
          <p:cNvPr id="33" name="Picture 3" descr="j025438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1438" y="5484813"/>
            <a:ext cx="549275" cy="65405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</p:pic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409575" y="520700"/>
            <a:ext cx="21399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We can’t give him the lock right now, but . . .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6811963" y="614363"/>
            <a:ext cx="19446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i="1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Hmmmm . . . 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rot="16200000" flipH="1">
            <a:off x="3247232" y="2724944"/>
            <a:ext cx="1468437" cy="1362075"/>
          </a:xfrm>
          <a:prstGeom prst="straightConnector1">
            <a:avLst/>
          </a:prstGeom>
          <a:ln w="25400" cap="flat" cmpd="sng" algn="ctr">
            <a:solidFill>
              <a:schemeClr val="accent4"/>
            </a:solidFill>
            <a:prstDash val="dashDot"/>
            <a:round/>
            <a:headEnd type="none" w="med" len="med"/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 flipH="1" flipV="1">
            <a:off x="5371307" y="2691606"/>
            <a:ext cx="925512" cy="676275"/>
          </a:xfrm>
          <a:prstGeom prst="straightConnector1">
            <a:avLst/>
          </a:prstGeom>
          <a:ln w="25400" cap="flat" cmpd="sng" algn="ctr">
            <a:solidFill>
              <a:srgbClr val="8064A2"/>
            </a:solidFill>
            <a:prstDash val="dashDot"/>
            <a:round/>
            <a:headEnd type="none" w="med" len="med"/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Freeform 40"/>
          <p:cNvSpPr/>
          <p:nvPr/>
        </p:nvSpPr>
        <p:spPr>
          <a:xfrm>
            <a:off x="3287713" y="2573338"/>
            <a:ext cx="4560887" cy="4389437"/>
          </a:xfrm>
          <a:custGeom>
            <a:avLst/>
            <a:gdLst>
              <a:gd name="connsiteX0" fmla="*/ 4034604 w 4561527"/>
              <a:gd name="connsiteY0" fmla="*/ 0 h 4390091"/>
              <a:gd name="connsiteX1" fmla="*/ 3889093 w 4561527"/>
              <a:gd name="connsiteY1" fmla="*/ 3836644 h 4390091"/>
              <a:gd name="connsiteX2" fmla="*/ 0 w 4561527"/>
              <a:gd name="connsiteY2" fmla="*/ 3320681 h 4390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61527" h="4390091">
                <a:moveTo>
                  <a:pt x="4034604" y="0"/>
                </a:moveTo>
                <a:cubicBezTo>
                  <a:pt x="4298065" y="1641598"/>
                  <a:pt x="4561527" y="3283197"/>
                  <a:pt x="3889093" y="3836644"/>
                </a:cubicBezTo>
                <a:cubicBezTo>
                  <a:pt x="3216659" y="4390091"/>
                  <a:pt x="0" y="3320681"/>
                  <a:pt x="0" y="3320681"/>
                </a:cubicBezTo>
              </a:path>
            </a:pathLst>
          </a:custGeom>
          <a:ln w="25400" cap="flat" cmpd="sng" algn="ctr">
            <a:solidFill>
              <a:srgbClr val="8064A2"/>
            </a:solidFill>
            <a:prstDash val="dashDot"/>
            <a:round/>
            <a:headEnd type="none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cxnSp>
        <p:nvCxnSpPr>
          <p:cNvPr id="42" name="Straight Arrow Connector 41"/>
          <p:cNvCxnSpPr/>
          <p:nvPr/>
        </p:nvCxnSpPr>
        <p:spPr>
          <a:xfrm rot="16200000" flipV="1">
            <a:off x="2557463" y="2790825"/>
            <a:ext cx="827087" cy="563563"/>
          </a:xfrm>
          <a:prstGeom prst="straightConnector1">
            <a:avLst/>
          </a:prstGeom>
          <a:ln w="25400" cap="flat" cmpd="sng" algn="ctr">
            <a:solidFill>
              <a:srgbClr val="8064A2"/>
            </a:solidFill>
            <a:prstDash val="dashDot"/>
            <a:round/>
            <a:headEnd type="none" w="med" len="med"/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4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0"/>
                            </p:stCondLst>
                            <p:childTnLst>
                              <p:par>
                                <p:cTn id="108" presetID="53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/>
      <p:bldP spid="8" grpId="1"/>
      <p:bldP spid="9" grpId="0"/>
      <p:bldP spid="9" grpId="1"/>
      <p:bldP spid="13" grpId="0"/>
      <p:bldP spid="13" grpId="1"/>
      <p:bldP spid="14" grpId="0"/>
      <p:bldP spid="14" grpId="1"/>
      <p:bldP spid="29" grpId="0" animBg="1"/>
      <p:bldP spid="30" grpId="0"/>
      <p:bldP spid="30" grpId="1"/>
      <p:bldP spid="30" grpId="2"/>
      <p:bldP spid="30" grpId="3"/>
      <p:bldP spid="30" grpId="4"/>
      <p:bldP spid="30" grpId="5"/>
      <p:bldP spid="31" grpId="0"/>
      <p:bldP spid="34" grpId="0"/>
      <p:bldP spid="34" grpId="1"/>
      <p:bldP spid="35" grpId="0"/>
      <p:bldP spid="4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Deadlock Avoidance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Use methods that guarantee that no deadlock can occur, by their nature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Advance reservations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The problems of under/over-booking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The Bankers’ Algorithm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Practical commodity resource management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Dealing with rejection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Reserving critical resources</a:t>
            </a:r>
          </a:p>
          <a:p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165350" y="503238"/>
            <a:ext cx="4832350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Avoiding Deadlock Using Reservations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Advance reservations for commodity resources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Resource manager tracks outstanding reservations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Only grants reservations if resources are available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Over-subscriptions are detected early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Before processes ever get the resources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Client must be prepared to deal with failures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 But these do not result in deadlocks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Dilemma: over-booking vs. under-utilization</a:t>
            </a:r>
          </a:p>
          <a:p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Overbooking Vs. Under Utilization 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46843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Processes generally cannot perfectly predict their resource needs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To ensure they have enough, they tend to ask for more than they will ever need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Either the OS: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Grants requests till everything’s reserved</a:t>
            </a:r>
          </a:p>
          <a:p>
            <a:pPr lvl="2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In which case most of it won’t be used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Or grants requests beyond the available amount</a:t>
            </a:r>
          </a:p>
          <a:p>
            <a:pPr lvl="2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In which case sometimes someone won’t get a resource he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Handling Reservation Problems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Clients seldom need all resources all the time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All clients won't need max allocation at the same time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Question: can one safely over-book resources?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For example, seats on an airplane 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What is a “safe” resource allocation?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One where everyone will be able to complete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Some people may have to wait for others to complete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We must be sure there are no deadlocks</a:t>
            </a:r>
          </a:p>
          <a:p>
            <a:endParaRPr lang="en-US" sz="28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57200" y="420688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Commodity Resource </a:t>
            </a:r>
            <a:br>
              <a:rPr lang="en-US" smtClean="0">
                <a:latin typeface="Times New Roman" pitchFamily="1" charset="0"/>
                <a:ea typeface="ＭＳ Ｐゴシック" pitchFamily="1" charset="-128"/>
              </a:rPr>
            </a:b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Management in Real Systems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457200" y="1692275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Advanced reservation mechanisms are common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Memory reservations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Disk quotas, Quality of Service contracts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Once granted, system must guarantee reservations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Allocation failures only happen at reservation time 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Hopefully before the new computation has begun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Failures will not happen at request time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System behavior more predictable, easier to handle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But clients must deal with reservation failures</a:t>
            </a:r>
          </a:p>
          <a:p>
            <a:endParaRPr lang="en-US" sz="28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611301" y="542422"/>
            <a:ext cx="1918090" cy="67472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deadlock problem</a:t>
            </a:r>
          </a:p>
          <a:p>
            <a:pPr lvl="1"/>
            <a:r>
              <a:rPr lang="en-US" dirty="0" smtClean="0"/>
              <a:t>Approaches to handling the problem</a:t>
            </a:r>
          </a:p>
          <a:p>
            <a:r>
              <a:rPr lang="en-US" dirty="0" smtClean="0"/>
              <a:t>Handling general synchronization bugs</a:t>
            </a:r>
          </a:p>
          <a:p>
            <a:r>
              <a:rPr lang="en-US" dirty="0" smtClean="0"/>
              <a:t>Simplifying synchronization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Dealing With Reservation Failures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57200" y="1230313"/>
            <a:ext cx="8229600" cy="4525962"/>
          </a:xfrm>
        </p:spPr>
        <p:txBody>
          <a:bodyPr/>
          <a:lstStyle/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Resource reservation eliminates deadlock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Apps must still deal with reservation failures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Application design should handle failures gracefully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E.g., refuse to perform new request, but continue running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App must have a way of reporting failure to requester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E.g., error messages or return codes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App must be able to continue running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All critical resources must be reserved at start-up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Isn’t Rejecting App Requests Bad?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It’s not great, but it’s better than failing later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With advance notice, app may be able to adjust service not to need the unavailable resource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If app is in the middle of servicing a request, we may have other resources allocated 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And the request half-performed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If we fail then, all of this will have to be unwound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Could be complex, or even impossible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457200" y="14446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System Services and Reservations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457200" y="955675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System services must never deadlock for memory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Potential deadlock: swap manager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Invoked to swap out processes to free up memory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May need to allocate memory to build I/O request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If no memory available, unable to swap out processes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So it can’t free up memory, and system wedges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Solution: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Pre-allocate and hoard a few request buffers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Keep reusing the same ones over and over again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Little bit of hoarded memory is a small price to pay to avoid deadlock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That’s just one example system service, of course</a:t>
            </a:r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Deadlock Prevention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Deadlock avoidance tries to ensure no lock ever causes deadlock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Deadlock prevention tries to assure that a particular lock doesn’t cause deadlock 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By attacking one of the four necessary conditions for deadlock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If any one of these conditions doesn’t hold, no deadlock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152650" y="503238"/>
            <a:ext cx="4911725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Four Basic Conditions </a:t>
            </a:r>
            <a:br>
              <a:rPr lang="en-US" smtClean="0">
                <a:latin typeface="Times New Roman" pitchFamily="1" charset="0"/>
                <a:ea typeface="ＭＳ Ｐゴシック" pitchFamily="1" charset="-128"/>
              </a:rPr>
            </a:b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For Deadlocks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 smtClean="0"/>
              <a:t>For a deadlock to occur, these conditions must hold: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Mutual exclusion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Incremental allocation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No pre-emption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Circular waiting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1. Mutual Exclusion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Deadlock requires mutual exclusion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P1 having the resource precludes P2 from getting it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You can't deadlock over a shareable resource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Perhaps maintained with atomic instructions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Even reader/writer locking can help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Readers can share, writers may be handled other ways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You can't deadlock on your private resources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Can we give each process its own private resource?</a:t>
            </a:r>
          </a:p>
          <a:p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2. Incremental Allocation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5713"/>
            <a:ext cx="8229600" cy="4525962"/>
          </a:xfrm>
        </p:spPr>
        <p:txBody>
          <a:bodyPr/>
          <a:lstStyle/>
          <a:p>
            <a:pPr marL="717550" indent="-609600">
              <a:buFont typeface="Arial" charset="0"/>
              <a:buChar char="•"/>
              <a:defRPr/>
            </a:pPr>
            <a:r>
              <a:rPr lang="en-GB" sz="2800" dirty="0" smtClean="0"/>
              <a:t>Deadlock requires you to block holding resources while you ask for others</a:t>
            </a:r>
          </a:p>
          <a:p>
            <a:pPr marL="717550" indent="-609600">
              <a:buFontTx/>
              <a:buAutoNum type="arabicPeriod"/>
              <a:defRPr/>
            </a:pPr>
            <a:r>
              <a:rPr lang="en-GB" sz="2800" dirty="0" smtClean="0"/>
              <a:t>Allocate all of your resources in a single operation</a:t>
            </a:r>
          </a:p>
          <a:p>
            <a:pPr marL="1109663" lvl="1" indent="-533400">
              <a:buFont typeface="Arial" charset="0"/>
              <a:buChar char="–"/>
              <a:defRPr/>
            </a:pPr>
            <a:r>
              <a:rPr lang="en-GB" sz="2400" dirty="0" smtClean="0"/>
              <a:t>If you can’t get everything, system returns failure and locks nothing</a:t>
            </a:r>
          </a:p>
          <a:p>
            <a:pPr marL="1109663" lvl="1" indent="-533400">
              <a:buFont typeface="Arial" charset="0"/>
              <a:buChar char="–"/>
              <a:defRPr/>
            </a:pPr>
            <a:r>
              <a:rPr lang="en-GB" sz="2400" dirty="0" smtClean="0"/>
              <a:t>When you return, you have </a:t>
            </a:r>
            <a:r>
              <a:rPr lang="en-GB" sz="2400" u="sng" dirty="0" smtClean="0"/>
              <a:t>all or nothing</a:t>
            </a:r>
            <a:endParaRPr lang="en-GB" sz="2400" dirty="0" smtClean="0"/>
          </a:p>
          <a:p>
            <a:pPr marL="717550" indent="-609600">
              <a:buFontTx/>
              <a:buAutoNum type="arabicPeriod"/>
              <a:defRPr/>
            </a:pPr>
            <a:r>
              <a:rPr lang="en-GB" sz="2800" dirty="0" smtClean="0"/>
              <a:t>Non-blocking requests</a:t>
            </a:r>
          </a:p>
          <a:p>
            <a:pPr marL="1109663" lvl="1" indent="-533400">
              <a:buFont typeface="Arial" charset="0"/>
              <a:buChar char="–"/>
              <a:defRPr/>
            </a:pPr>
            <a:r>
              <a:rPr lang="en-GB" sz="2400" dirty="0" smtClean="0"/>
              <a:t>A request that can't be satisfied immediately will fail</a:t>
            </a:r>
          </a:p>
          <a:p>
            <a:pPr marL="717550" indent="-609600">
              <a:buFontTx/>
              <a:buAutoNum type="arabicPeriod"/>
              <a:defRPr/>
            </a:pPr>
            <a:r>
              <a:rPr lang="en-GB" sz="2800" dirty="0" smtClean="0"/>
              <a:t>Disallow blocking while holding resources</a:t>
            </a:r>
          </a:p>
          <a:p>
            <a:pPr marL="1109663" lvl="1" indent="-533400">
              <a:buFont typeface="Arial" charset="0"/>
              <a:buChar char="–"/>
              <a:defRPr/>
            </a:pPr>
            <a:r>
              <a:rPr lang="en-GB" sz="2400" dirty="0" smtClean="0"/>
              <a:t>You must release all held locks prior to blocking</a:t>
            </a:r>
          </a:p>
          <a:p>
            <a:pPr marL="1109663" lvl="1" indent="-533400">
              <a:buFont typeface="Arial" charset="0"/>
              <a:buChar char="–"/>
              <a:defRPr/>
            </a:pPr>
            <a:r>
              <a:rPr lang="en-GB" sz="2400" dirty="0" smtClean="0"/>
              <a:t>Reacquire them again after you return</a:t>
            </a:r>
          </a:p>
          <a:p>
            <a:pPr>
              <a:buFont typeface="Arial" charset="0"/>
              <a:buChar char="•"/>
              <a:defRPr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Releasing Locks Before Blocking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203325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Could be blocking for a reason not related to resource locking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How can releasing locks before you block help?  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Won’t the deadlock just occur when you attempt to reacquire them?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When you reacquire them, you will be required to do so in a single all-or-none transaction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Such a transaction does not involve hold-and-block, and so cannot result in a deadlock</a:t>
            </a:r>
          </a:p>
          <a:p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3. No Pre-emption  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Deadlock can be broken by resource confiscation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Resource “leases” with time-outs and “lock breaking”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Resource can be seized &amp; reallocated to new client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Revocation must be enforced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Invalidate previous owner's resource handle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If revocation is not possible, kill previous owner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Some resources may be damaged by lock breaking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Previous owner was in the middle of critical section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May need mechanisms to audit/repair resource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Resources must be designed with revocation in mind</a:t>
            </a:r>
          </a:p>
          <a:p>
            <a:endParaRPr lang="en-US" sz="28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When Can The OS “Seize” a Resource?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When it can revoke access by invalidating a process’ resource handle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If process has to use a system service to access the resource, that service can no longer honor requests</a:t>
            </a:r>
            <a:endParaRPr lang="en-US" i="1" dirty="0" smtClean="0">
              <a:latin typeface="Times New Roman" pitchFamily="1" charset="0"/>
              <a:ea typeface="ＭＳ Ｐゴシック" pitchFamily="1" charset="-128"/>
            </a:endParaRP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When is it not possible to revoke a process’ access to a resource?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If the process has direct access to the object</a:t>
            </a:r>
          </a:p>
          <a:p>
            <a:pPr lvl="2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E.g., the object is part of the process’ address space </a:t>
            </a:r>
          </a:p>
          <a:p>
            <a:pPr lvl="2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Revoking access requires destroying</a:t>
            </a:r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 the </a:t>
            </a:r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address space </a:t>
            </a:r>
          </a:p>
          <a:p>
            <a:pPr lvl="2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Usually killing the process.</a:t>
            </a:r>
          </a:p>
          <a:p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Deadlock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What is a deadlock?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 situation where two entities have each locked some resource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Each needs the other’s locked resource to continue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Neither will unlock till they lock both resources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Hence, neither can ever make progress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346450" y="503238"/>
            <a:ext cx="2466975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4.  Circular Dependencies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457200" y="1230313"/>
            <a:ext cx="8229600" cy="4525962"/>
          </a:xfrm>
        </p:spPr>
        <p:txBody>
          <a:bodyPr/>
          <a:lstStyle/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Use </a:t>
            </a:r>
            <a:r>
              <a:rPr lang="en-GB" i="1" smtClean="0">
                <a:latin typeface="Times New Roman" pitchFamily="1" charset="0"/>
                <a:ea typeface="ＭＳ Ｐゴシック" pitchFamily="1" charset="-128"/>
              </a:rPr>
              <a:t>total resource ordering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All requesters allocate resources in same order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First allocate R1 and then R2 afterwards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Someone else may have R2 but he doesn't need R1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Assumes we know how to order the resources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Order by resource type (e.g. groups before members)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Order by relationship (e.g. parents before children)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May require a </a:t>
            </a:r>
            <a:r>
              <a:rPr lang="en-GB" i="1" smtClean="0">
                <a:latin typeface="Times New Roman" pitchFamily="1" charset="0"/>
                <a:ea typeface="ＭＳ Ｐゴシック" pitchFamily="1" charset="-128"/>
              </a:rPr>
              <a:t>lock dance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 Release R2, allocate R1, reacquire  R2</a:t>
            </a:r>
          </a:p>
          <a:p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Lock Dances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4" name="AutoShape 28"/>
          <p:cNvSpPr>
            <a:spLocks noChangeArrowheads="1"/>
          </p:cNvSpPr>
          <p:nvPr/>
        </p:nvSpPr>
        <p:spPr bwMode="auto">
          <a:xfrm>
            <a:off x="4468813" y="1227138"/>
            <a:ext cx="1062037" cy="266700"/>
          </a:xfrm>
          <a:prstGeom prst="roundRect">
            <a:avLst>
              <a:gd name="adj" fmla="val 194"/>
            </a:avLst>
          </a:prstGeom>
          <a:solidFill>
            <a:srgbClr val="FF9933"/>
          </a:solidFill>
          <a:ln w="9525">
            <a:noFill/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</a:tabLst>
            </a:pPr>
            <a:endParaRPr lang="en-US" sz="18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5" name="AutoShape 16"/>
          <p:cNvSpPr>
            <a:spLocks noChangeArrowheads="1"/>
          </p:cNvSpPr>
          <p:nvPr/>
        </p:nvSpPr>
        <p:spPr bwMode="auto">
          <a:xfrm>
            <a:off x="4468813" y="1227138"/>
            <a:ext cx="1062037" cy="269875"/>
          </a:xfrm>
          <a:prstGeom prst="roundRect">
            <a:avLst>
              <a:gd name="adj" fmla="val 19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</a:tabLst>
            </a:pPr>
            <a:r>
              <a:rPr lang="en-GB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buffer</a:t>
            </a:r>
          </a:p>
        </p:txBody>
      </p:sp>
      <p:sp>
        <p:nvSpPr>
          <p:cNvPr id="6" name="AutoShape 27"/>
          <p:cNvSpPr>
            <a:spLocks noChangeArrowheads="1"/>
          </p:cNvSpPr>
          <p:nvPr/>
        </p:nvSpPr>
        <p:spPr bwMode="auto">
          <a:xfrm>
            <a:off x="820738" y="1230313"/>
            <a:ext cx="1420812" cy="266700"/>
          </a:xfrm>
          <a:prstGeom prst="roundRect">
            <a:avLst>
              <a:gd name="adj" fmla="val 324"/>
            </a:avLst>
          </a:prstGeom>
          <a:solidFill>
            <a:srgbClr val="FF9933"/>
          </a:solidFill>
          <a:ln w="9525">
            <a:noFill/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</a:tabLst>
            </a:pPr>
            <a:endParaRPr lang="en-US" sz="18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7" name="AutoShape 26"/>
          <p:cNvSpPr>
            <a:spLocks noChangeArrowheads="1"/>
          </p:cNvSpPr>
          <p:nvPr/>
        </p:nvSpPr>
        <p:spPr bwMode="auto">
          <a:xfrm>
            <a:off x="819150" y="1230313"/>
            <a:ext cx="1420813" cy="266700"/>
          </a:xfrm>
          <a:prstGeom prst="roundRect">
            <a:avLst>
              <a:gd name="adj" fmla="val 324"/>
            </a:avLst>
          </a:pr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</a:tabLst>
            </a:pPr>
            <a:endParaRPr lang="en-US" sz="18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49160" name="AutoShape 3"/>
          <p:cNvSpPr>
            <a:spLocks noChangeArrowheads="1"/>
          </p:cNvSpPr>
          <p:nvPr/>
        </p:nvSpPr>
        <p:spPr bwMode="auto">
          <a:xfrm>
            <a:off x="819150" y="1227138"/>
            <a:ext cx="1420813" cy="269875"/>
          </a:xfrm>
          <a:prstGeom prst="roundRect">
            <a:avLst>
              <a:gd name="adj" fmla="val 32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</a:tabLst>
            </a:pPr>
            <a:r>
              <a:rPr lang="en-GB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list head</a:t>
            </a:r>
          </a:p>
        </p:txBody>
      </p:sp>
      <p:sp>
        <p:nvSpPr>
          <p:cNvPr id="9" name="Rectangle 14"/>
          <p:cNvSpPr txBox="1">
            <a:spLocks noChangeArrowheads="1"/>
          </p:cNvSpPr>
          <p:nvPr/>
        </p:nvSpPr>
        <p:spPr bwMode="auto">
          <a:xfrm>
            <a:off x="508000" y="3306763"/>
            <a:ext cx="387985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</a:bodyPr>
          <a:lstStyle/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ker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To find a desired buffer: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ker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ker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</a:t>
            </a:r>
            <a:r>
              <a:rPr lang="en-US" sz="2000" ker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read</a:t>
            </a:r>
            <a:r>
              <a:rPr lang="en-US" ker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2000" ker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lock list head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sz="2000" ker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search for desired buffer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sz="2000" ker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lock desired buffer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sz="2000" ker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unlock list head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sz="2000" ker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return (locked) buffer</a:t>
            </a:r>
            <a:endParaRPr lang="en-US" kern="0">
              <a:solidFill>
                <a:srgbClr val="000000"/>
              </a:solidFill>
              <a:latin typeface="Times New Roman"/>
              <a:ea typeface="+mn-ea"/>
              <a:cs typeface="Times New Roman"/>
            </a:endParaRPr>
          </a:p>
        </p:txBody>
      </p:sp>
      <p:sp>
        <p:nvSpPr>
          <p:cNvPr id="10" name="Rectangle 15"/>
          <p:cNvSpPr txBox="1">
            <a:spLocks noChangeArrowheads="1"/>
          </p:cNvSpPr>
          <p:nvPr/>
        </p:nvSpPr>
        <p:spPr bwMode="auto">
          <a:xfrm>
            <a:off x="4278313" y="3306763"/>
            <a:ext cx="477837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</a:bodyPr>
          <a:lstStyle/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kern="0" dirty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To delete a (locked) buffer from list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kern="0" dirty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kern="0" dirty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	</a:t>
            </a:r>
            <a:r>
              <a:rPr lang="en-US" sz="2000" kern="0" dirty="0">
                <a:solidFill>
                  <a:srgbClr val="FF3300"/>
                </a:solidFill>
                <a:latin typeface="Times New Roman"/>
                <a:ea typeface="+mn-ea"/>
                <a:cs typeface="Times New Roman"/>
              </a:rPr>
              <a:t>unlock buffer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sz="2000" kern="0" dirty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	write lock list head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sz="2000" kern="0" dirty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	</a:t>
            </a:r>
            <a:r>
              <a:rPr lang="en-US" sz="2000" kern="0" dirty="0">
                <a:solidFill>
                  <a:srgbClr val="FF3300"/>
                </a:solidFill>
                <a:latin typeface="Times New Roman"/>
                <a:ea typeface="+mn-ea"/>
                <a:cs typeface="Times New Roman"/>
              </a:rPr>
              <a:t>search for desired buffer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sz="2000" kern="0" dirty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	</a:t>
            </a:r>
            <a:r>
              <a:rPr lang="en-US" sz="2000" kern="0" dirty="0">
                <a:solidFill>
                  <a:srgbClr val="FF3300"/>
                </a:solidFill>
                <a:latin typeface="Times New Roman"/>
                <a:ea typeface="+mn-ea"/>
                <a:cs typeface="Times New Roman"/>
              </a:rPr>
              <a:t>lock desired buffer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sz="2000" kern="0" dirty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	remove from list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sz="2000" kern="0" dirty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	unlock list head</a:t>
            </a:r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2792413" y="1227138"/>
            <a:ext cx="1062037" cy="269875"/>
          </a:xfrm>
          <a:prstGeom prst="roundRect">
            <a:avLst>
              <a:gd name="adj" fmla="val 19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</a:tabLst>
            </a:pPr>
            <a:r>
              <a:rPr lang="en-GB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buffer</a:t>
            </a:r>
          </a:p>
        </p:txBody>
      </p:sp>
      <p:sp>
        <p:nvSpPr>
          <p:cNvPr id="49164" name="AutoShape 17"/>
          <p:cNvSpPr>
            <a:spLocks noChangeArrowheads="1"/>
          </p:cNvSpPr>
          <p:nvPr/>
        </p:nvSpPr>
        <p:spPr bwMode="auto">
          <a:xfrm>
            <a:off x="6221413" y="1227138"/>
            <a:ext cx="1062037" cy="269875"/>
          </a:xfrm>
          <a:prstGeom prst="roundRect">
            <a:avLst>
              <a:gd name="adj" fmla="val 19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</a:tabLst>
            </a:pPr>
            <a:r>
              <a:rPr lang="en-GB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buffer</a:t>
            </a:r>
          </a:p>
        </p:txBody>
      </p:sp>
      <p:cxnSp>
        <p:nvCxnSpPr>
          <p:cNvPr id="13" name="AutoShape 18"/>
          <p:cNvCxnSpPr>
            <a:cxnSpLocks noChangeShapeType="1"/>
            <a:stCxn id="49160" idx="3"/>
            <a:endCxn id="11" idx="1"/>
          </p:cNvCxnSpPr>
          <p:nvPr/>
        </p:nvCxnSpPr>
        <p:spPr bwMode="auto">
          <a:xfrm>
            <a:off x="2239963" y="1362075"/>
            <a:ext cx="5524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4" name="AutoShape 19"/>
          <p:cNvCxnSpPr>
            <a:cxnSpLocks noChangeShapeType="1"/>
            <a:stCxn id="11" idx="3"/>
            <a:endCxn id="5" idx="1"/>
          </p:cNvCxnSpPr>
          <p:nvPr/>
        </p:nvCxnSpPr>
        <p:spPr bwMode="auto">
          <a:xfrm>
            <a:off x="3854450" y="1362075"/>
            <a:ext cx="6143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5" name="AutoShape 20"/>
          <p:cNvCxnSpPr>
            <a:cxnSpLocks noChangeShapeType="1"/>
            <a:stCxn id="5" idx="3"/>
            <a:endCxn id="49164" idx="1"/>
          </p:cNvCxnSpPr>
          <p:nvPr/>
        </p:nvCxnSpPr>
        <p:spPr bwMode="auto">
          <a:xfrm>
            <a:off x="5530850" y="1362075"/>
            <a:ext cx="6905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9168" name="AutoShape 21"/>
          <p:cNvCxnSpPr>
            <a:cxnSpLocks noChangeShapeType="1"/>
            <a:stCxn id="49164" idx="3"/>
          </p:cNvCxnSpPr>
          <p:nvPr/>
        </p:nvCxnSpPr>
        <p:spPr bwMode="auto">
          <a:xfrm flipV="1">
            <a:off x="7283450" y="1358900"/>
            <a:ext cx="690563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501650" y="1706563"/>
            <a:ext cx="3505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u="sng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list head</a:t>
            </a:r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 must be locked for searching, adding &amp; deleting</a:t>
            </a: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4997450" y="1706563"/>
            <a:ext cx="3962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u="sng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individual buffers</a:t>
            </a:r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 must be locked to perform I/O &amp; other operations</a:t>
            </a:r>
          </a:p>
        </p:txBody>
      </p:sp>
      <p:sp>
        <p:nvSpPr>
          <p:cNvPr id="19" name="Text Box 25"/>
          <p:cNvSpPr txBox="1">
            <a:spLocks noChangeArrowheads="1"/>
          </p:cNvSpPr>
          <p:nvPr/>
        </p:nvSpPr>
        <p:spPr bwMode="auto">
          <a:xfrm>
            <a:off x="1949450" y="2392363"/>
            <a:ext cx="541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To avoid deadlock, we must always lock the </a:t>
            </a:r>
            <a:r>
              <a:rPr lang="en-US" sz="1800" u="sng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list head</a:t>
            </a:r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 before we lock an </a:t>
            </a:r>
            <a:r>
              <a:rPr lang="en-US" sz="1800" u="sng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individual buffer</a:t>
            </a:r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.</a:t>
            </a:r>
          </a:p>
        </p:txBody>
      </p:sp>
      <p:cxnSp>
        <p:nvCxnSpPr>
          <p:cNvPr id="20" name="AutoShape 29"/>
          <p:cNvCxnSpPr>
            <a:cxnSpLocks noChangeShapeType="1"/>
            <a:stCxn id="11" idx="3"/>
            <a:endCxn id="49164" idx="1"/>
          </p:cNvCxnSpPr>
          <p:nvPr/>
        </p:nvCxnSpPr>
        <p:spPr bwMode="auto">
          <a:xfrm>
            <a:off x="3854450" y="1362075"/>
            <a:ext cx="23669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32" presetClass="emph" presetSubtype="0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54" dur="1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5" dur="1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1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1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3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500"/>
                            </p:stCondLst>
                            <p:childTnLst>
                              <p:par>
                                <p:cTn id="12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1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3" presetID="2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5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9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9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000"/>
                            </p:stCondLst>
                            <p:childTnLst>
                              <p:par>
                                <p:cTn id="163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500"/>
                            </p:stCondLst>
                            <p:childTnLst>
                              <p:par>
                                <p:cTn id="1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"/>
                            </p:stCondLst>
                            <p:childTnLst>
                              <p:par>
                                <p:cTn id="17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5" grpId="0" animBg="1"/>
      <p:bldP spid="5" grpId="1"/>
      <p:bldP spid="5" grpId="2" animBg="1"/>
      <p:bldP spid="5" grpId="3" animBg="1"/>
      <p:bldP spid="6" grpId="0" animBg="1"/>
      <p:bldP spid="6" grpId="1" animBg="1"/>
      <p:bldP spid="7" grpId="0" animBg="1"/>
      <p:bldP spid="7" grpId="1" animBg="1"/>
      <p:bldP spid="11" grpId="0" animBg="1"/>
      <p:bldP spid="11" grpId="1" animBg="1"/>
      <p:bldP spid="17" grpId="0"/>
      <p:bldP spid="18" grpId="0"/>
      <p:bldP spid="1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An Example of Breaking Deadlocks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The problem – urban traffic gridlock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“Resource” is the ability to pass through intersection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Deadlock happens when nobody can get through</a:t>
            </a:r>
          </a:p>
          <a:p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  <p:sp>
        <p:nvSpPr>
          <p:cNvPr id="50180" name="AutoShape 3"/>
          <p:cNvSpPr>
            <a:spLocks noChangeArrowheads="1"/>
          </p:cNvSpPr>
          <p:nvPr/>
        </p:nvSpPr>
        <p:spPr bwMode="auto">
          <a:xfrm>
            <a:off x="3725863" y="4254500"/>
            <a:ext cx="1524000" cy="1524000"/>
          </a:xfrm>
          <a:prstGeom prst="roundRect">
            <a:avLst>
              <a:gd name="adj" fmla="val 102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0181" name="Line 4"/>
          <p:cNvSpPr>
            <a:spLocks noChangeShapeType="1"/>
          </p:cNvSpPr>
          <p:nvPr/>
        </p:nvSpPr>
        <p:spPr bwMode="auto">
          <a:xfrm>
            <a:off x="3725863" y="388778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2" name="Line 5"/>
          <p:cNvSpPr>
            <a:spLocks noChangeShapeType="1"/>
          </p:cNvSpPr>
          <p:nvPr/>
        </p:nvSpPr>
        <p:spPr bwMode="auto">
          <a:xfrm>
            <a:off x="3727450" y="615473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3" name="Line 6"/>
          <p:cNvSpPr>
            <a:spLocks noChangeShapeType="1"/>
          </p:cNvSpPr>
          <p:nvPr/>
        </p:nvSpPr>
        <p:spPr bwMode="auto">
          <a:xfrm>
            <a:off x="5641975" y="4254500"/>
            <a:ext cx="1588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4" name="Line 7"/>
          <p:cNvSpPr>
            <a:spLocks noChangeShapeType="1"/>
          </p:cNvSpPr>
          <p:nvPr/>
        </p:nvSpPr>
        <p:spPr bwMode="auto">
          <a:xfrm>
            <a:off x="3338513" y="4254500"/>
            <a:ext cx="1587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5" name="Line 8"/>
          <p:cNvSpPr>
            <a:spLocks noChangeShapeType="1"/>
          </p:cNvSpPr>
          <p:nvPr/>
        </p:nvSpPr>
        <p:spPr bwMode="auto">
          <a:xfrm flipV="1">
            <a:off x="5245100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6" name="Line 9"/>
          <p:cNvSpPr>
            <a:spLocks noChangeShapeType="1"/>
          </p:cNvSpPr>
          <p:nvPr/>
        </p:nvSpPr>
        <p:spPr bwMode="auto">
          <a:xfrm flipV="1">
            <a:off x="3697288" y="3627438"/>
            <a:ext cx="1587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7" name="Line 10"/>
          <p:cNvSpPr>
            <a:spLocks noChangeShapeType="1"/>
          </p:cNvSpPr>
          <p:nvPr/>
        </p:nvSpPr>
        <p:spPr bwMode="auto">
          <a:xfrm flipV="1">
            <a:off x="52451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8" name="Line 11"/>
          <p:cNvSpPr>
            <a:spLocks noChangeShapeType="1"/>
          </p:cNvSpPr>
          <p:nvPr/>
        </p:nvSpPr>
        <p:spPr bwMode="auto">
          <a:xfrm flipV="1">
            <a:off x="37338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9" name="Line 12"/>
          <p:cNvSpPr>
            <a:spLocks noChangeShapeType="1"/>
          </p:cNvSpPr>
          <p:nvPr/>
        </p:nvSpPr>
        <p:spPr bwMode="auto">
          <a:xfrm flipV="1">
            <a:off x="564197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0" name="Line 13"/>
          <p:cNvSpPr>
            <a:spLocks noChangeShapeType="1"/>
          </p:cNvSpPr>
          <p:nvPr/>
        </p:nvSpPr>
        <p:spPr bwMode="auto">
          <a:xfrm flipV="1">
            <a:off x="333692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1" name="Line 14"/>
          <p:cNvSpPr>
            <a:spLocks noChangeShapeType="1"/>
          </p:cNvSpPr>
          <p:nvPr/>
        </p:nvSpPr>
        <p:spPr bwMode="auto">
          <a:xfrm flipV="1">
            <a:off x="564197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2" name="Line 15"/>
          <p:cNvSpPr>
            <a:spLocks noChangeShapeType="1"/>
          </p:cNvSpPr>
          <p:nvPr/>
        </p:nvSpPr>
        <p:spPr bwMode="auto">
          <a:xfrm flipV="1">
            <a:off x="333692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3" name="Line 16"/>
          <p:cNvSpPr>
            <a:spLocks noChangeShapeType="1"/>
          </p:cNvSpPr>
          <p:nvPr/>
        </p:nvSpPr>
        <p:spPr bwMode="auto">
          <a:xfrm>
            <a:off x="5645150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4" name="Line 17"/>
          <p:cNvSpPr>
            <a:spLocks noChangeShapeType="1"/>
          </p:cNvSpPr>
          <p:nvPr/>
        </p:nvSpPr>
        <p:spPr bwMode="auto">
          <a:xfrm>
            <a:off x="5645150" y="4224338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5" name="Line 18"/>
          <p:cNvSpPr>
            <a:spLocks noChangeShapeType="1"/>
          </p:cNvSpPr>
          <p:nvPr/>
        </p:nvSpPr>
        <p:spPr bwMode="auto">
          <a:xfrm>
            <a:off x="5645150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6" name="Line 19"/>
          <p:cNvSpPr>
            <a:spLocks noChangeShapeType="1"/>
          </p:cNvSpPr>
          <p:nvPr/>
        </p:nvSpPr>
        <p:spPr bwMode="auto">
          <a:xfrm>
            <a:off x="5646738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7" name="Line 20"/>
          <p:cNvSpPr>
            <a:spLocks noChangeShapeType="1"/>
          </p:cNvSpPr>
          <p:nvPr/>
        </p:nvSpPr>
        <p:spPr bwMode="auto">
          <a:xfrm>
            <a:off x="3089275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8" name="Line 21"/>
          <p:cNvSpPr>
            <a:spLocks noChangeShapeType="1"/>
          </p:cNvSpPr>
          <p:nvPr/>
        </p:nvSpPr>
        <p:spPr bwMode="auto">
          <a:xfrm>
            <a:off x="3089275" y="4260850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9" name="Line 22"/>
          <p:cNvSpPr>
            <a:spLocks noChangeShapeType="1"/>
          </p:cNvSpPr>
          <p:nvPr/>
        </p:nvSpPr>
        <p:spPr bwMode="auto">
          <a:xfrm>
            <a:off x="3089275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200" name="Line 23"/>
          <p:cNvSpPr>
            <a:spLocks noChangeShapeType="1"/>
          </p:cNvSpPr>
          <p:nvPr/>
        </p:nvSpPr>
        <p:spPr bwMode="auto">
          <a:xfrm>
            <a:off x="3090863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 flipH="1" flipV="1">
            <a:off x="3711575" y="4071938"/>
            <a:ext cx="2152650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3530600" y="3683000"/>
            <a:ext cx="1588" cy="2081213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3073400" y="5978525"/>
            <a:ext cx="2178050" cy="158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5413375" y="4238625"/>
            <a:ext cx="1588" cy="2181225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Line 25"/>
          <p:cNvSpPr>
            <a:spLocks noChangeShapeType="1"/>
          </p:cNvSpPr>
          <p:nvPr/>
        </p:nvSpPr>
        <p:spPr bwMode="auto">
          <a:xfrm>
            <a:off x="5448300" y="2806700"/>
            <a:ext cx="0" cy="356235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03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Using Attack Approach 1 To Prevent Deadlock</a:t>
            </a:r>
          </a:p>
        </p:txBody>
      </p:sp>
      <p:sp>
        <p:nvSpPr>
          <p:cNvPr id="5120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Avoid mutual exclusion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Build overpass bridges for east/west traffic</a:t>
            </a:r>
          </a:p>
        </p:txBody>
      </p:sp>
      <p:sp>
        <p:nvSpPr>
          <p:cNvPr id="51205" name="AutoShape 3"/>
          <p:cNvSpPr>
            <a:spLocks noChangeArrowheads="1"/>
          </p:cNvSpPr>
          <p:nvPr/>
        </p:nvSpPr>
        <p:spPr bwMode="auto">
          <a:xfrm>
            <a:off x="3725863" y="3817938"/>
            <a:ext cx="1524000" cy="1524000"/>
          </a:xfrm>
          <a:prstGeom prst="roundRect">
            <a:avLst>
              <a:gd name="adj" fmla="val 102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1206" name="Line 4"/>
          <p:cNvSpPr>
            <a:spLocks noChangeShapeType="1"/>
          </p:cNvSpPr>
          <p:nvPr/>
        </p:nvSpPr>
        <p:spPr bwMode="auto">
          <a:xfrm>
            <a:off x="3725863" y="3451225"/>
            <a:ext cx="1524000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07" name="Line 5"/>
          <p:cNvSpPr>
            <a:spLocks noChangeShapeType="1"/>
          </p:cNvSpPr>
          <p:nvPr/>
        </p:nvSpPr>
        <p:spPr bwMode="auto">
          <a:xfrm>
            <a:off x="3727450" y="5718175"/>
            <a:ext cx="1524000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08" name="Line 6"/>
          <p:cNvSpPr>
            <a:spLocks noChangeShapeType="1"/>
          </p:cNvSpPr>
          <p:nvPr/>
        </p:nvSpPr>
        <p:spPr bwMode="auto">
          <a:xfrm>
            <a:off x="5641975" y="3817938"/>
            <a:ext cx="1588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09" name="Line 7"/>
          <p:cNvSpPr>
            <a:spLocks noChangeShapeType="1"/>
          </p:cNvSpPr>
          <p:nvPr/>
        </p:nvSpPr>
        <p:spPr bwMode="auto">
          <a:xfrm>
            <a:off x="3338513" y="3817938"/>
            <a:ext cx="1587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0" name="Line 8"/>
          <p:cNvSpPr>
            <a:spLocks noChangeShapeType="1"/>
          </p:cNvSpPr>
          <p:nvPr/>
        </p:nvSpPr>
        <p:spPr bwMode="auto">
          <a:xfrm flipV="1">
            <a:off x="5245100" y="3190875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1" name="Line 10"/>
          <p:cNvSpPr>
            <a:spLocks noChangeShapeType="1"/>
          </p:cNvSpPr>
          <p:nvPr/>
        </p:nvSpPr>
        <p:spPr bwMode="auto">
          <a:xfrm flipV="1">
            <a:off x="5245100" y="5711825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2" name="Line 11"/>
          <p:cNvSpPr>
            <a:spLocks noChangeShapeType="1"/>
          </p:cNvSpPr>
          <p:nvPr/>
        </p:nvSpPr>
        <p:spPr bwMode="auto">
          <a:xfrm flipV="1">
            <a:off x="3733800" y="5711825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3" name="Line 12"/>
          <p:cNvSpPr>
            <a:spLocks noChangeShapeType="1"/>
          </p:cNvSpPr>
          <p:nvPr/>
        </p:nvSpPr>
        <p:spPr bwMode="auto">
          <a:xfrm flipV="1">
            <a:off x="5641975" y="3190875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 flipV="1">
            <a:off x="5641975" y="5711825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5" name="Line 15"/>
          <p:cNvSpPr>
            <a:spLocks noChangeShapeType="1"/>
          </p:cNvSpPr>
          <p:nvPr/>
        </p:nvSpPr>
        <p:spPr bwMode="auto">
          <a:xfrm flipV="1">
            <a:off x="3336925" y="5711825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6" name="Line 16"/>
          <p:cNvSpPr>
            <a:spLocks noChangeShapeType="1"/>
          </p:cNvSpPr>
          <p:nvPr/>
        </p:nvSpPr>
        <p:spPr bwMode="auto">
          <a:xfrm>
            <a:off x="5645150" y="3429000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7" name="Line 17"/>
          <p:cNvSpPr>
            <a:spLocks noChangeShapeType="1"/>
          </p:cNvSpPr>
          <p:nvPr/>
        </p:nvSpPr>
        <p:spPr bwMode="auto">
          <a:xfrm>
            <a:off x="5645150" y="378777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8" name="Line 18"/>
          <p:cNvSpPr>
            <a:spLocks noChangeShapeType="1"/>
          </p:cNvSpPr>
          <p:nvPr/>
        </p:nvSpPr>
        <p:spPr bwMode="auto">
          <a:xfrm>
            <a:off x="5645150" y="5334000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9" name="Line 19"/>
          <p:cNvSpPr>
            <a:spLocks noChangeShapeType="1"/>
          </p:cNvSpPr>
          <p:nvPr/>
        </p:nvSpPr>
        <p:spPr bwMode="auto">
          <a:xfrm>
            <a:off x="5646738" y="57118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20" name="Line 22"/>
          <p:cNvSpPr>
            <a:spLocks noChangeShapeType="1"/>
          </p:cNvSpPr>
          <p:nvPr/>
        </p:nvSpPr>
        <p:spPr bwMode="auto">
          <a:xfrm>
            <a:off x="3101975" y="53308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21" name="Line 23"/>
          <p:cNvSpPr>
            <a:spLocks noChangeShapeType="1"/>
          </p:cNvSpPr>
          <p:nvPr/>
        </p:nvSpPr>
        <p:spPr bwMode="auto">
          <a:xfrm>
            <a:off x="3103563" y="57197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 flipH="1" flipV="1">
            <a:off x="2057400" y="3595688"/>
            <a:ext cx="1077913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3517900" y="2806700"/>
            <a:ext cx="0" cy="356235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V="1">
            <a:off x="3697288" y="3171825"/>
            <a:ext cx="1587" cy="247650"/>
          </a:xfrm>
          <a:prstGeom prst="line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sz="180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3336925" y="3171825"/>
            <a:ext cx="1588" cy="247650"/>
          </a:xfrm>
          <a:prstGeom prst="line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sz="180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>
            <a:off x="3089275" y="3409950"/>
            <a:ext cx="231775" cy="1588"/>
          </a:xfrm>
          <a:prstGeom prst="line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sz="180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3089275" y="3805238"/>
            <a:ext cx="231775" cy="1587"/>
          </a:xfrm>
          <a:prstGeom prst="line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sz="180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3135313" y="3252788"/>
            <a:ext cx="784225" cy="760412"/>
            <a:chOff x="3135313" y="3227360"/>
            <a:chExt cx="784225" cy="760413"/>
          </a:xfrm>
        </p:grpSpPr>
        <p:sp>
          <p:nvSpPr>
            <p:cNvPr id="34" name="Parallelogram 33"/>
            <p:cNvSpPr/>
            <p:nvPr/>
          </p:nvSpPr>
          <p:spPr>
            <a:xfrm>
              <a:off x="3179763" y="3317847"/>
              <a:ext cx="708025" cy="374650"/>
            </a:xfrm>
            <a:prstGeom prst="parallelogram">
              <a:avLst/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/>
            </a:p>
          </p:txBody>
        </p:sp>
        <p:sp>
          <p:nvSpPr>
            <p:cNvPr id="31" name="Block Arc 30"/>
            <p:cNvSpPr/>
            <p:nvPr/>
          </p:nvSpPr>
          <p:spPr>
            <a:xfrm>
              <a:off x="3198813" y="3227360"/>
              <a:ext cx="720725" cy="366712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32" name="Block Arc 31"/>
            <p:cNvSpPr/>
            <p:nvPr/>
          </p:nvSpPr>
          <p:spPr>
            <a:xfrm>
              <a:off x="3135313" y="3621061"/>
              <a:ext cx="720725" cy="366712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rgbClr val="A6A6A6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5002213" y="3252788"/>
            <a:ext cx="784225" cy="760412"/>
            <a:chOff x="3135313" y="3227360"/>
            <a:chExt cx="784225" cy="760413"/>
          </a:xfrm>
        </p:grpSpPr>
        <p:sp>
          <p:nvSpPr>
            <p:cNvPr id="40" name="Parallelogram 39"/>
            <p:cNvSpPr/>
            <p:nvPr/>
          </p:nvSpPr>
          <p:spPr>
            <a:xfrm>
              <a:off x="3179763" y="3317847"/>
              <a:ext cx="708025" cy="374650"/>
            </a:xfrm>
            <a:prstGeom prst="parallelogram">
              <a:avLst/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/>
            </a:p>
          </p:txBody>
        </p:sp>
        <p:sp>
          <p:nvSpPr>
            <p:cNvPr id="41" name="Block Arc 40"/>
            <p:cNvSpPr/>
            <p:nvPr/>
          </p:nvSpPr>
          <p:spPr>
            <a:xfrm>
              <a:off x="3198813" y="3227360"/>
              <a:ext cx="720725" cy="366712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42" name="Block Arc 41"/>
            <p:cNvSpPr/>
            <p:nvPr/>
          </p:nvSpPr>
          <p:spPr>
            <a:xfrm>
              <a:off x="3135313" y="3621061"/>
              <a:ext cx="720725" cy="366712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rgbClr val="A6A6A6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5040313" y="5148263"/>
            <a:ext cx="784225" cy="760412"/>
            <a:chOff x="3135313" y="3227360"/>
            <a:chExt cx="784225" cy="760413"/>
          </a:xfrm>
        </p:grpSpPr>
        <p:sp>
          <p:nvSpPr>
            <p:cNvPr id="44" name="Parallelogram 43"/>
            <p:cNvSpPr/>
            <p:nvPr/>
          </p:nvSpPr>
          <p:spPr>
            <a:xfrm>
              <a:off x="3179763" y="3317847"/>
              <a:ext cx="708025" cy="374650"/>
            </a:xfrm>
            <a:prstGeom prst="parallelogram">
              <a:avLst/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/>
            </a:p>
          </p:txBody>
        </p:sp>
        <p:sp>
          <p:nvSpPr>
            <p:cNvPr id="45" name="Block Arc 44"/>
            <p:cNvSpPr/>
            <p:nvPr/>
          </p:nvSpPr>
          <p:spPr>
            <a:xfrm>
              <a:off x="3198813" y="3227360"/>
              <a:ext cx="720725" cy="366712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46" name="Block Arc 45"/>
            <p:cNvSpPr/>
            <p:nvPr/>
          </p:nvSpPr>
          <p:spPr>
            <a:xfrm>
              <a:off x="3135313" y="3621061"/>
              <a:ext cx="720725" cy="366712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rgbClr val="A6A6A6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3179763" y="5148263"/>
            <a:ext cx="784225" cy="760412"/>
            <a:chOff x="3135313" y="3227360"/>
            <a:chExt cx="784225" cy="760413"/>
          </a:xfrm>
        </p:grpSpPr>
        <p:sp>
          <p:nvSpPr>
            <p:cNvPr id="48" name="Parallelogram 47"/>
            <p:cNvSpPr/>
            <p:nvPr/>
          </p:nvSpPr>
          <p:spPr>
            <a:xfrm>
              <a:off x="3179763" y="3317847"/>
              <a:ext cx="708025" cy="374650"/>
            </a:xfrm>
            <a:prstGeom prst="parallelogram">
              <a:avLst/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/>
            </a:p>
          </p:txBody>
        </p:sp>
        <p:sp>
          <p:nvSpPr>
            <p:cNvPr id="49" name="Block Arc 48"/>
            <p:cNvSpPr/>
            <p:nvPr/>
          </p:nvSpPr>
          <p:spPr>
            <a:xfrm>
              <a:off x="3198813" y="3227360"/>
              <a:ext cx="720725" cy="366712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50" name="Block Arc 49"/>
            <p:cNvSpPr/>
            <p:nvPr/>
          </p:nvSpPr>
          <p:spPr>
            <a:xfrm>
              <a:off x="3135313" y="3621061"/>
              <a:ext cx="720725" cy="366712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rgbClr val="A6A6A6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>
                <a:solidFill>
                  <a:schemeClr val="tx1"/>
                </a:solidFill>
              </a:endParaRPr>
            </a:p>
          </p:txBody>
        </p:sp>
      </p:grpSp>
      <p:sp>
        <p:nvSpPr>
          <p:cNvPr id="51" name="Line 24"/>
          <p:cNvSpPr>
            <a:spLocks noChangeShapeType="1"/>
          </p:cNvSpPr>
          <p:nvPr/>
        </p:nvSpPr>
        <p:spPr bwMode="auto">
          <a:xfrm flipH="1" flipV="1">
            <a:off x="5773738" y="3611563"/>
            <a:ext cx="2152650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Freeform 57"/>
          <p:cNvSpPr/>
          <p:nvPr/>
        </p:nvSpPr>
        <p:spPr>
          <a:xfrm>
            <a:off x="4972050" y="3414713"/>
            <a:ext cx="812800" cy="211137"/>
          </a:xfrm>
          <a:custGeom>
            <a:avLst/>
            <a:gdLst>
              <a:gd name="connsiteX0" fmla="*/ 812800 w 812800"/>
              <a:gd name="connsiteY0" fmla="*/ 211667 h 211667"/>
              <a:gd name="connsiteX1" fmla="*/ 425450 w 812800"/>
              <a:gd name="connsiteY1" fmla="*/ 2117 h 211667"/>
              <a:gd name="connsiteX2" fmla="*/ 0 w 812800"/>
              <a:gd name="connsiteY2" fmla="*/ 198967 h 211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2800" h="211667">
                <a:moveTo>
                  <a:pt x="812800" y="211667"/>
                </a:moveTo>
                <a:cubicBezTo>
                  <a:pt x="686858" y="107950"/>
                  <a:pt x="560917" y="4234"/>
                  <a:pt x="425450" y="2117"/>
                </a:cubicBezTo>
                <a:cubicBezTo>
                  <a:pt x="289983" y="0"/>
                  <a:pt x="144991" y="99483"/>
                  <a:pt x="0" y="198967"/>
                </a:cubicBezTo>
              </a:path>
            </a:pathLst>
          </a:custGeom>
          <a:ln w="57150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59" name="Line 24"/>
          <p:cNvSpPr>
            <a:spLocks noChangeShapeType="1"/>
          </p:cNvSpPr>
          <p:nvPr/>
        </p:nvSpPr>
        <p:spPr bwMode="auto">
          <a:xfrm flipH="1" flipV="1">
            <a:off x="3919538" y="3603625"/>
            <a:ext cx="1096962" cy="793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Freeform 59"/>
          <p:cNvSpPr/>
          <p:nvPr/>
        </p:nvSpPr>
        <p:spPr>
          <a:xfrm>
            <a:off x="3073400" y="3402013"/>
            <a:ext cx="812800" cy="211137"/>
          </a:xfrm>
          <a:custGeom>
            <a:avLst/>
            <a:gdLst>
              <a:gd name="connsiteX0" fmla="*/ 812800 w 812800"/>
              <a:gd name="connsiteY0" fmla="*/ 211667 h 211667"/>
              <a:gd name="connsiteX1" fmla="*/ 425450 w 812800"/>
              <a:gd name="connsiteY1" fmla="*/ 2117 h 211667"/>
              <a:gd name="connsiteX2" fmla="*/ 0 w 812800"/>
              <a:gd name="connsiteY2" fmla="*/ 198967 h 211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2800" h="211667">
                <a:moveTo>
                  <a:pt x="812800" y="211667"/>
                </a:moveTo>
                <a:cubicBezTo>
                  <a:pt x="686858" y="107950"/>
                  <a:pt x="560917" y="4234"/>
                  <a:pt x="425450" y="2117"/>
                </a:cubicBezTo>
                <a:cubicBezTo>
                  <a:pt x="289983" y="0"/>
                  <a:pt x="144991" y="99483"/>
                  <a:pt x="0" y="198967"/>
                </a:cubicBezTo>
              </a:path>
            </a:pathLst>
          </a:custGeom>
          <a:ln w="57150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61" name="Line 24"/>
          <p:cNvSpPr>
            <a:spLocks noChangeShapeType="1"/>
          </p:cNvSpPr>
          <p:nvPr/>
        </p:nvSpPr>
        <p:spPr bwMode="auto">
          <a:xfrm flipH="1" flipV="1">
            <a:off x="2057400" y="5500688"/>
            <a:ext cx="1077913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Line 24"/>
          <p:cNvSpPr>
            <a:spLocks noChangeShapeType="1"/>
          </p:cNvSpPr>
          <p:nvPr/>
        </p:nvSpPr>
        <p:spPr bwMode="auto">
          <a:xfrm flipH="1" flipV="1">
            <a:off x="5773738" y="5516563"/>
            <a:ext cx="2152650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Freeform 62"/>
          <p:cNvSpPr/>
          <p:nvPr/>
        </p:nvSpPr>
        <p:spPr>
          <a:xfrm>
            <a:off x="4972050" y="5319713"/>
            <a:ext cx="812800" cy="211137"/>
          </a:xfrm>
          <a:custGeom>
            <a:avLst/>
            <a:gdLst>
              <a:gd name="connsiteX0" fmla="*/ 812800 w 812800"/>
              <a:gd name="connsiteY0" fmla="*/ 211667 h 211667"/>
              <a:gd name="connsiteX1" fmla="*/ 425450 w 812800"/>
              <a:gd name="connsiteY1" fmla="*/ 2117 h 211667"/>
              <a:gd name="connsiteX2" fmla="*/ 0 w 812800"/>
              <a:gd name="connsiteY2" fmla="*/ 198967 h 211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2800" h="211667">
                <a:moveTo>
                  <a:pt x="812800" y="211667"/>
                </a:moveTo>
                <a:cubicBezTo>
                  <a:pt x="686858" y="107950"/>
                  <a:pt x="560917" y="4234"/>
                  <a:pt x="425450" y="2117"/>
                </a:cubicBezTo>
                <a:cubicBezTo>
                  <a:pt x="289983" y="0"/>
                  <a:pt x="144991" y="99483"/>
                  <a:pt x="0" y="198967"/>
                </a:cubicBezTo>
              </a:path>
            </a:pathLst>
          </a:custGeom>
          <a:ln w="57150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64" name="Line 24"/>
          <p:cNvSpPr>
            <a:spLocks noChangeShapeType="1"/>
          </p:cNvSpPr>
          <p:nvPr/>
        </p:nvSpPr>
        <p:spPr bwMode="auto">
          <a:xfrm flipH="1" flipV="1">
            <a:off x="3919538" y="5508625"/>
            <a:ext cx="1096962" cy="793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Freeform 64"/>
          <p:cNvSpPr/>
          <p:nvPr/>
        </p:nvSpPr>
        <p:spPr>
          <a:xfrm>
            <a:off x="3073400" y="5307013"/>
            <a:ext cx="812800" cy="211137"/>
          </a:xfrm>
          <a:custGeom>
            <a:avLst/>
            <a:gdLst>
              <a:gd name="connsiteX0" fmla="*/ 812800 w 812800"/>
              <a:gd name="connsiteY0" fmla="*/ 211667 h 211667"/>
              <a:gd name="connsiteX1" fmla="*/ 425450 w 812800"/>
              <a:gd name="connsiteY1" fmla="*/ 2117 h 211667"/>
              <a:gd name="connsiteX2" fmla="*/ 0 w 812800"/>
              <a:gd name="connsiteY2" fmla="*/ 198967 h 211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2800" h="211667">
                <a:moveTo>
                  <a:pt x="812800" y="211667"/>
                </a:moveTo>
                <a:cubicBezTo>
                  <a:pt x="686858" y="107950"/>
                  <a:pt x="560917" y="4234"/>
                  <a:pt x="425450" y="2117"/>
                </a:cubicBezTo>
                <a:cubicBezTo>
                  <a:pt x="289983" y="0"/>
                  <a:pt x="144991" y="99483"/>
                  <a:pt x="0" y="198967"/>
                </a:cubicBezTo>
              </a:path>
            </a:pathLst>
          </a:custGeom>
          <a:ln w="57150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5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26" grpId="0" animBg="1"/>
      <p:bldP spid="27" grpId="0" animBg="1"/>
      <p:bldP spid="51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4" grpId="0" animBg="1"/>
      <p:bldP spid="6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Using Attack Approach 2 To Prevent Deadlock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Make it illegal to enter the intersection if you can’t exit it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Thus, preventing “holding” of the intersection</a:t>
            </a:r>
          </a:p>
        </p:txBody>
      </p:sp>
      <p:sp>
        <p:nvSpPr>
          <p:cNvPr id="52228" name="AutoShape 3"/>
          <p:cNvSpPr>
            <a:spLocks noChangeArrowheads="1"/>
          </p:cNvSpPr>
          <p:nvPr/>
        </p:nvSpPr>
        <p:spPr bwMode="auto">
          <a:xfrm>
            <a:off x="3725863" y="4254500"/>
            <a:ext cx="1524000" cy="1524000"/>
          </a:xfrm>
          <a:prstGeom prst="roundRect">
            <a:avLst>
              <a:gd name="adj" fmla="val 102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2229" name="Line 4"/>
          <p:cNvSpPr>
            <a:spLocks noChangeShapeType="1"/>
          </p:cNvSpPr>
          <p:nvPr/>
        </p:nvSpPr>
        <p:spPr bwMode="auto">
          <a:xfrm>
            <a:off x="3725863" y="388778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0" name="Line 5"/>
          <p:cNvSpPr>
            <a:spLocks noChangeShapeType="1"/>
          </p:cNvSpPr>
          <p:nvPr/>
        </p:nvSpPr>
        <p:spPr bwMode="auto">
          <a:xfrm>
            <a:off x="3727450" y="615473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1" name="Line 6"/>
          <p:cNvSpPr>
            <a:spLocks noChangeShapeType="1"/>
          </p:cNvSpPr>
          <p:nvPr/>
        </p:nvSpPr>
        <p:spPr bwMode="auto">
          <a:xfrm>
            <a:off x="5641975" y="4254500"/>
            <a:ext cx="1588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2" name="Line 7"/>
          <p:cNvSpPr>
            <a:spLocks noChangeShapeType="1"/>
          </p:cNvSpPr>
          <p:nvPr/>
        </p:nvSpPr>
        <p:spPr bwMode="auto">
          <a:xfrm>
            <a:off x="3338513" y="4254500"/>
            <a:ext cx="1587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3" name="Line 8"/>
          <p:cNvSpPr>
            <a:spLocks noChangeShapeType="1"/>
          </p:cNvSpPr>
          <p:nvPr/>
        </p:nvSpPr>
        <p:spPr bwMode="auto">
          <a:xfrm flipV="1">
            <a:off x="5245100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4" name="Line 9"/>
          <p:cNvSpPr>
            <a:spLocks noChangeShapeType="1"/>
          </p:cNvSpPr>
          <p:nvPr/>
        </p:nvSpPr>
        <p:spPr bwMode="auto">
          <a:xfrm flipV="1">
            <a:off x="3697288" y="3627438"/>
            <a:ext cx="1587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5" name="Line 10"/>
          <p:cNvSpPr>
            <a:spLocks noChangeShapeType="1"/>
          </p:cNvSpPr>
          <p:nvPr/>
        </p:nvSpPr>
        <p:spPr bwMode="auto">
          <a:xfrm flipV="1">
            <a:off x="52451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6" name="Line 11"/>
          <p:cNvSpPr>
            <a:spLocks noChangeShapeType="1"/>
          </p:cNvSpPr>
          <p:nvPr/>
        </p:nvSpPr>
        <p:spPr bwMode="auto">
          <a:xfrm flipV="1">
            <a:off x="37338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7" name="Line 12"/>
          <p:cNvSpPr>
            <a:spLocks noChangeShapeType="1"/>
          </p:cNvSpPr>
          <p:nvPr/>
        </p:nvSpPr>
        <p:spPr bwMode="auto">
          <a:xfrm flipV="1">
            <a:off x="564197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8" name="Line 13"/>
          <p:cNvSpPr>
            <a:spLocks noChangeShapeType="1"/>
          </p:cNvSpPr>
          <p:nvPr/>
        </p:nvSpPr>
        <p:spPr bwMode="auto">
          <a:xfrm flipV="1">
            <a:off x="333692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9" name="Line 14"/>
          <p:cNvSpPr>
            <a:spLocks noChangeShapeType="1"/>
          </p:cNvSpPr>
          <p:nvPr/>
        </p:nvSpPr>
        <p:spPr bwMode="auto">
          <a:xfrm flipV="1">
            <a:off x="564197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40" name="Line 15"/>
          <p:cNvSpPr>
            <a:spLocks noChangeShapeType="1"/>
          </p:cNvSpPr>
          <p:nvPr/>
        </p:nvSpPr>
        <p:spPr bwMode="auto">
          <a:xfrm flipV="1">
            <a:off x="333692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41" name="Line 16"/>
          <p:cNvSpPr>
            <a:spLocks noChangeShapeType="1"/>
          </p:cNvSpPr>
          <p:nvPr/>
        </p:nvSpPr>
        <p:spPr bwMode="auto">
          <a:xfrm>
            <a:off x="5645150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42" name="Line 17"/>
          <p:cNvSpPr>
            <a:spLocks noChangeShapeType="1"/>
          </p:cNvSpPr>
          <p:nvPr/>
        </p:nvSpPr>
        <p:spPr bwMode="auto">
          <a:xfrm>
            <a:off x="5645150" y="4224338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43" name="Line 18"/>
          <p:cNvSpPr>
            <a:spLocks noChangeShapeType="1"/>
          </p:cNvSpPr>
          <p:nvPr/>
        </p:nvSpPr>
        <p:spPr bwMode="auto">
          <a:xfrm>
            <a:off x="5645150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44" name="Line 19"/>
          <p:cNvSpPr>
            <a:spLocks noChangeShapeType="1"/>
          </p:cNvSpPr>
          <p:nvPr/>
        </p:nvSpPr>
        <p:spPr bwMode="auto">
          <a:xfrm>
            <a:off x="5646738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45" name="Line 20"/>
          <p:cNvSpPr>
            <a:spLocks noChangeShapeType="1"/>
          </p:cNvSpPr>
          <p:nvPr/>
        </p:nvSpPr>
        <p:spPr bwMode="auto">
          <a:xfrm>
            <a:off x="3089275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46" name="Line 21"/>
          <p:cNvSpPr>
            <a:spLocks noChangeShapeType="1"/>
          </p:cNvSpPr>
          <p:nvPr/>
        </p:nvSpPr>
        <p:spPr bwMode="auto">
          <a:xfrm>
            <a:off x="3089275" y="4260850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47" name="Line 22"/>
          <p:cNvSpPr>
            <a:spLocks noChangeShapeType="1"/>
          </p:cNvSpPr>
          <p:nvPr/>
        </p:nvSpPr>
        <p:spPr bwMode="auto">
          <a:xfrm>
            <a:off x="3089275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48" name="Line 23"/>
          <p:cNvSpPr>
            <a:spLocks noChangeShapeType="1"/>
          </p:cNvSpPr>
          <p:nvPr/>
        </p:nvSpPr>
        <p:spPr bwMode="auto">
          <a:xfrm>
            <a:off x="3090863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 flipH="1" flipV="1">
            <a:off x="3711575" y="4071938"/>
            <a:ext cx="1533525" cy="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3530600" y="4262438"/>
            <a:ext cx="1588" cy="1501775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3735388" y="5980113"/>
            <a:ext cx="1516062" cy="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5414963" y="4238625"/>
            <a:ext cx="0" cy="149860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 flipH="1">
            <a:off x="5700713" y="4064000"/>
            <a:ext cx="712787" cy="793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5"/>
          <p:cNvSpPr>
            <a:spLocks noChangeShapeType="1"/>
          </p:cNvSpPr>
          <p:nvPr/>
        </p:nvSpPr>
        <p:spPr bwMode="auto">
          <a:xfrm>
            <a:off x="3529013" y="3289300"/>
            <a:ext cx="1587" cy="59848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26"/>
          <p:cNvSpPr>
            <a:spLocks noChangeShapeType="1"/>
          </p:cNvSpPr>
          <p:nvPr/>
        </p:nvSpPr>
        <p:spPr bwMode="auto">
          <a:xfrm>
            <a:off x="2565400" y="5980113"/>
            <a:ext cx="768350" cy="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27"/>
          <p:cNvSpPr>
            <a:spLocks noChangeShapeType="1"/>
          </p:cNvSpPr>
          <p:nvPr/>
        </p:nvSpPr>
        <p:spPr bwMode="auto">
          <a:xfrm flipV="1">
            <a:off x="5451475" y="6145213"/>
            <a:ext cx="1588" cy="4397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42 0.00255 L -0.34809 0.00255 " pathEditMode="relative" ptsTypes="AA">
                                      <p:cBhvr>
                                        <p:cTn id="3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11528 L -0.00278 0.25602 " pathEditMode="relative" ptsTypes="AA">
                                      <p:cBhvr>
                                        <p:cTn id="4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229 -0.00162 L 0.34896 -0.00347 " pathEditMode="relative" ptsTypes="AA">
                                      <p:cBhvr>
                                        <p:cTn id="5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11435 L -0.00052 -0.32546 " pathEditMode="relative" ptsTypes="AA">
                                      <p:cBhvr>
                                        <p:cTn id="5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000"/>
                            </p:stCondLst>
                            <p:childTnLst>
                              <p:par>
                                <p:cTn id="5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5" grpId="2" animBg="1"/>
      <p:bldP spid="26" grpId="0" animBg="1"/>
      <p:bldP spid="26" grpId="1" animBg="1"/>
      <p:bldP spid="26" grpId="2" animBg="1"/>
      <p:bldP spid="27" grpId="0" animBg="1"/>
      <p:bldP spid="27" grpId="1" animBg="1"/>
      <p:bldP spid="27" grpId="2" animBg="1"/>
      <p:bldP spid="28" grpId="0" animBg="1"/>
      <p:bldP spid="28" grpId="1" animBg="1"/>
      <p:bldP spid="28" grpId="2" animBg="1"/>
      <p:bldP spid="29" grpId="0" animBg="1"/>
      <p:bldP spid="30" grpId="0" animBg="1"/>
      <p:bldP spid="31" grpId="0" animBg="1"/>
      <p:bldP spid="3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Using Attack Approach 3 To Prevent Deadlock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Allow preemption 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Force some car to pull over to the side</a:t>
            </a:r>
          </a:p>
        </p:txBody>
      </p:sp>
      <p:sp>
        <p:nvSpPr>
          <p:cNvPr id="53252" name="AutoShape 3"/>
          <p:cNvSpPr>
            <a:spLocks noChangeArrowheads="1"/>
          </p:cNvSpPr>
          <p:nvPr/>
        </p:nvSpPr>
        <p:spPr bwMode="auto">
          <a:xfrm>
            <a:off x="3725863" y="4254500"/>
            <a:ext cx="1524000" cy="1524000"/>
          </a:xfrm>
          <a:prstGeom prst="roundRect">
            <a:avLst>
              <a:gd name="adj" fmla="val 102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3253" name="Line 4"/>
          <p:cNvSpPr>
            <a:spLocks noChangeShapeType="1"/>
          </p:cNvSpPr>
          <p:nvPr/>
        </p:nvSpPr>
        <p:spPr bwMode="auto">
          <a:xfrm>
            <a:off x="3725863" y="388778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4" name="Line 5"/>
          <p:cNvSpPr>
            <a:spLocks noChangeShapeType="1"/>
          </p:cNvSpPr>
          <p:nvPr/>
        </p:nvSpPr>
        <p:spPr bwMode="auto">
          <a:xfrm>
            <a:off x="3727450" y="615473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5" name="Line 6"/>
          <p:cNvSpPr>
            <a:spLocks noChangeShapeType="1"/>
          </p:cNvSpPr>
          <p:nvPr/>
        </p:nvSpPr>
        <p:spPr bwMode="auto">
          <a:xfrm>
            <a:off x="5641975" y="4254500"/>
            <a:ext cx="1588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6" name="Line 7"/>
          <p:cNvSpPr>
            <a:spLocks noChangeShapeType="1"/>
          </p:cNvSpPr>
          <p:nvPr/>
        </p:nvSpPr>
        <p:spPr bwMode="auto">
          <a:xfrm>
            <a:off x="3338513" y="4254500"/>
            <a:ext cx="1587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7" name="Line 8"/>
          <p:cNvSpPr>
            <a:spLocks noChangeShapeType="1"/>
          </p:cNvSpPr>
          <p:nvPr/>
        </p:nvSpPr>
        <p:spPr bwMode="auto">
          <a:xfrm flipV="1">
            <a:off x="5245100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8" name="Line 9"/>
          <p:cNvSpPr>
            <a:spLocks noChangeShapeType="1"/>
          </p:cNvSpPr>
          <p:nvPr/>
        </p:nvSpPr>
        <p:spPr bwMode="auto">
          <a:xfrm flipV="1">
            <a:off x="3697288" y="3627438"/>
            <a:ext cx="1587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9" name="Line 10"/>
          <p:cNvSpPr>
            <a:spLocks noChangeShapeType="1"/>
          </p:cNvSpPr>
          <p:nvPr/>
        </p:nvSpPr>
        <p:spPr bwMode="auto">
          <a:xfrm flipV="1">
            <a:off x="52451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60" name="Line 11"/>
          <p:cNvSpPr>
            <a:spLocks noChangeShapeType="1"/>
          </p:cNvSpPr>
          <p:nvPr/>
        </p:nvSpPr>
        <p:spPr bwMode="auto">
          <a:xfrm flipV="1">
            <a:off x="37338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61" name="Line 12"/>
          <p:cNvSpPr>
            <a:spLocks noChangeShapeType="1"/>
          </p:cNvSpPr>
          <p:nvPr/>
        </p:nvSpPr>
        <p:spPr bwMode="auto">
          <a:xfrm flipV="1">
            <a:off x="564197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62" name="Line 13"/>
          <p:cNvSpPr>
            <a:spLocks noChangeShapeType="1"/>
          </p:cNvSpPr>
          <p:nvPr/>
        </p:nvSpPr>
        <p:spPr bwMode="auto">
          <a:xfrm flipV="1">
            <a:off x="333692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63" name="Line 14"/>
          <p:cNvSpPr>
            <a:spLocks noChangeShapeType="1"/>
          </p:cNvSpPr>
          <p:nvPr/>
        </p:nvSpPr>
        <p:spPr bwMode="auto">
          <a:xfrm flipV="1">
            <a:off x="564197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64" name="Line 15"/>
          <p:cNvSpPr>
            <a:spLocks noChangeShapeType="1"/>
          </p:cNvSpPr>
          <p:nvPr/>
        </p:nvSpPr>
        <p:spPr bwMode="auto">
          <a:xfrm flipV="1">
            <a:off x="333692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65" name="Line 16"/>
          <p:cNvSpPr>
            <a:spLocks noChangeShapeType="1"/>
          </p:cNvSpPr>
          <p:nvPr/>
        </p:nvSpPr>
        <p:spPr bwMode="auto">
          <a:xfrm>
            <a:off x="5645150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66" name="Line 17"/>
          <p:cNvSpPr>
            <a:spLocks noChangeShapeType="1"/>
          </p:cNvSpPr>
          <p:nvPr/>
        </p:nvSpPr>
        <p:spPr bwMode="auto">
          <a:xfrm>
            <a:off x="5645150" y="4224338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67" name="Line 18"/>
          <p:cNvSpPr>
            <a:spLocks noChangeShapeType="1"/>
          </p:cNvSpPr>
          <p:nvPr/>
        </p:nvSpPr>
        <p:spPr bwMode="auto">
          <a:xfrm>
            <a:off x="5645150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68" name="Line 19"/>
          <p:cNvSpPr>
            <a:spLocks noChangeShapeType="1"/>
          </p:cNvSpPr>
          <p:nvPr/>
        </p:nvSpPr>
        <p:spPr bwMode="auto">
          <a:xfrm>
            <a:off x="5646738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69" name="Line 20"/>
          <p:cNvSpPr>
            <a:spLocks noChangeShapeType="1"/>
          </p:cNvSpPr>
          <p:nvPr/>
        </p:nvSpPr>
        <p:spPr bwMode="auto">
          <a:xfrm>
            <a:off x="3089275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70" name="Line 21"/>
          <p:cNvSpPr>
            <a:spLocks noChangeShapeType="1"/>
          </p:cNvSpPr>
          <p:nvPr/>
        </p:nvSpPr>
        <p:spPr bwMode="auto">
          <a:xfrm>
            <a:off x="3089275" y="4260850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71" name="Line 22"/>
          <p:cNvSpPr>
            <a:spLocks noChangeShapeType="1"/>
          </p:cNvSpPr>
          <p:nvPr/>
        </p:nvSpPr>
        <p:spPr bwMode="auto">
          <a:xfrm>
            <a:off x="3089275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72" name="Line 23"/>
          <p:cNvSpPr>
            <a:spLocks noChangeShapeType="1"/>
          </p:cNvSpPr>
          <p:nvPr/>
        </p:nvSpPr>
        <p:spPr bwMode="auto">
          <a:xfrm>
            <a:off x="3090863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3530600" y="3683000"/>
            <a:ext cx="1588" cy="2081213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3073400" y="5978525"/>
            <a:ext cx="2178050" cy="158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5413375" y="4238625"/>
            <a:ext cx="1588" cy="2181225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367088" y="3824288"/>
            <a:ext cx="298450" cy="39370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30" name="Line 25"/>
          <p:cNvSpPr>
            <a:spLocks noChangeShapeType="1"/>
          </p:cNvSpPr>
          <p:nvPr/>
        </p:nvSpPr>
        <p:spPr bwMode="auto">
          <a:xfrm>
            <a:off x="3530600" y="3824288"/>
            <a:ext cx="0" cy="38735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 flipH="1" flipV="1">
            <a:off x="3711575" y="4071938"/>
            <a:ext cx="2152650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139 0.00046 C 0.00694 0.01134 0.01267 0.02222 0.01528 0.0375 C 0.01788 0.05278 0.01719 0.07222 0.01667 0.0919 " pathEditMode="relative" ptsTypes="aaA">
                                      <p:cBhvr>
                                        <p:cTn id="2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722 -0.00787 L -0.35 -0.00787 " pathEditMode="relative" ptsTypes="AA">
                                      <p:cBhvr>
                                        <p:cTn id="2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4 -0.1449 L 0.00105 -0.38449 " pathEditMode="relative" ptsTypes="AA">
                                      <p:cBhvr>
                                        <p:cTn id="3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84 0.00046 L 0.3809 0.0004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9000"/>
                            </p:stCondLst>
                            <p:childTnLst>
                              <p:par>
                                <p:cTn id="4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000"/>
                            </p:stCondLst>
                            <p:childTnLst>
                              <p:par>
                                <p:cTn id="4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15208 L 0.00139 0.3669 " pathEditMode="relative" ptsTypes="AA">
                                      <p:cBhvr>
                                        <p:cTn id="4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xit" presetSubtype="4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26" grpId="2" animBg="1"/>
      <p:bldP spid="27" grpId="0" animBg="1"/>
      <p:bldP spid="27" grpId="1" animBg="1"/>
      <p:bldP spid="27" grpId="2" animBg="1"/>
      <p:bldP spid="28" grpId="0" animBg="1"/>
      <p:bldP spid="28" grpId="1" animBg="1"/>
      <p:bldP spid="28" grpId="2" animBg="1"/>
      <p:bldP spid="31" grpId="0" animBg="1"/>
      <p:bldP spid="30" grpId="0" animBg="1"/>
      <p:bldP spid="30" grpId="1" animBg="1"/>
      <p:bldP spid="30" grpId="2" animBg="1"/>
      <p:bldP spid="25" grpId="0" animBg="1"/>
      <p:bldP spid="25" grpId="1" animBg="1"/>
      <p:bldP spid="25" grpId="2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Using Attack Approach 4 To Prevent Deadlock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Avoid circular dependencies by decreeing a totally ordered right of way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E.g., North beats West beats South beats East </a:t>
            </a:r>
          </a:p>
        </p:txBody>
      </p:sp>
      <p:sp>
        <p:nvSpPr>
          <p:cNvPr id="54276" name="AutoShape 3"/>
          <p:cNvSpPr>
            <a:spLocks noChangeArrowheads="1"/>
          </p:cNvSpPr>
          <p:nvPr/>
        </p:nvSpPr>
        <p:spPr bwMode="auto">
          <a:xfrm>
            <a:off x="3725863" y="4254500"/>
            <a:ext cx="1524000" cy="1524000"/>
          </a:xfrm>
          <a:prstGeom prst="roundRect">
            <a:avLst>
              <a:gd name="adj" fmla="val 102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4277" name="Line 4"/>
          <p:cNvSpPr>
            <a:spLocks noChangeShapeType="1"/>
          </p:cNvSpPr>
          <p:nvPr/>
        </p:nvSpPr>
        <p:spPr bwMode="auto">
          <a:xfrm>
            <a:off x="3725863" y="388778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78" name="Line 5"/>
          <p:cNvSpPr>
            <a:spLocks noChangeShapeType="1"/>
          </p:cNvSpPr>
          <p:nvPr/>
        </p:nvSpPr>
        <p:spPr bwMode="auto">
          <a:xfrm>
            <a:off x="3727450" y="615473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79" name="Line 6"/>
          <p:cNvSpPr>
            <a:spLocks noChangeShapeType="1"/>
          </p:cNvSpPr>
          <p:nvPr/>
        </p:nvSpPr>
        <p:spPr bwMode="auto">
          <a:xfrm>
            <a:off x="5641975" y="4254500"/>
            <a:ext cx="1588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0" name="Line 7"/>
          <p:cNvSpPr>
            <a:spLocks noChangeShapeType="1"/>
          </p:cNvSpPr>
          <p:nvPr/>
        </p:nvSpPr>
        <p:spPr bwMode="auto">
          <a:xfrm>
            <a:off x="3338513" y="4254500"/>
            <a:ext cx="1587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1" name="Line 8"/>
          <p:cNvSpPr>
            <a:spLocks noChangeShapeType="1"/>
          </p:cNvSpPr>
          <p:nvPr/>
        </p:nvSpPr>
        <p:spPr bwMode="auto">
          <a:xfrm flipV="1">
            <a:off x="5245100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2" name="Line 9"/>
          <p:cNvSpPr>
            <a:spLocks noChangeShapeType="1"/>
          </p:cNvSpPr>
          <p:nvPr/>
        </p:nvSpPr>
        <p:spPr bwMode="auto">
          <a:xfrm flipV="1">
            <a:off x="3697288" y="3627438"/>
            <a:ext cx="1587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3" name="Line 10"/>
          <p:cNvSpPr>
            <a:spLocks noChangeShapeType="1"/>
          </p:cNvSpPr>
          <p:nvPr/>
        </p:nvSpPr>
        <p:spPr bwMode="auto">
          <a:xfrm flipV="1">
            <a:off x="52451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4" name="Line 11"/>
          <p:cNvSpPr>
            <a:spLocks noChangeShapeType="1"/>
          </p:cNvSpPr>
          <p:nvPr/>
        </p:nvSpPr>
        <p:spPr bwMode="auto">
          <a:xfrm flipV="1">
            <a:off x="37338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5" name="Line 12"/>
          <p:cNvSpPr>
            <a:spLocks noChangeShapeType="1"/>
          </p:cNvSpPr>
          <p:nvPr/>
        </p:nvSpPr>
        <p:spPr bwMode="auto">
          <a:xfrm flipV="1">
            <a:off x="564197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6" name="Line 13"/>
          <p:cNvSpPr>
            <a:spLocks noChangeShapeType="1"/>
          </p:cNvSpPr>
          <p:nvPr/>
        </p:nvSpPr>
        <p:spPr bwMode="auto">
          <a:xfrm flipV="1">
            <a:off x="333692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7" name="Line 14"/>
          <p:cNvSpPr>
            <a:spLocks noChangeShapeType="1"/>
          </p:cNvSpPr>
          <p:nvPr/>
        </p:nvSpPr>
        <p:spPr bwMode="auto">
          <a:xfrm flipV="1">
            <a:off x="564197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8" name="Line 15"/>
          <p:cNvSpPr>
            <a:spLocks noChangeShapeType="1"/>
          </p:cNvSpPr>
          <p:nvPr/>
        </p:nvSpPr>
        <p:spPr bwMode="auto">
          <a:xfrm flipV="1">
            <a:off x="333692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9" name="Line 16"/>
          <p:cNvSpPr>
            <a:spLocks noChangeShapeType="1"/>
          </p:cNvSpPr>
          <p:nvPr/>
        </p:nvSpPr>
        <p:spPr bwMode="auto">
          <a:xfrm>
            <a:off x="5645150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90" name="Line 17"/>
          <p:cNvSpPr>
            <a:spLocks noChangeShapeType="1"/>
          </p:cNvSpPr>
          <p:nvPr/>
        </p:nvSpPr>
        <p:spPr bwMode="auto">
          <a:xfrm>
            <a:off x="5645150" y="4224338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91" name="Line 18"/>
          <p:cNvSpPr>
            <a:spLocks noChangeShapeType="1"/>
          </p:cNvSpPr>
          <p:nvPr/>
        </p:nvSpPr>
        <p:spPr bwMode="auto">
          <a:xfrm>
            <a:off x="5645150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92" name="Line 19"/>
          <p:cNvSpPr>
            <a:spLocks noChangeShapeType="1"/>
          </p:cNvSpPr>
          <p:nvPr/>
        </p:nvSpPr>
        <p:spPr bwMode="auto">
          <a:xfrm>
            <a:off x="5646738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93" name="Line 20"/>
          <p:cNvSpPr>
            <a:spLocks noChangeShapeType="1"/>
          </p:cNvSpPr>
          <p:nvPr/>
        </p:nvSpPr>
        <p:spPr bwMode="auto">
          <a:xfrm>
            <a:off x="3089275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94" name="Line 21"/>
          <p:cNvSpPr>
            <a:spLocks noChangeShapeType="1"/>
          </p:cNvSpPr>
          <p:nvPr/>
        </p:nvSpPr>
        <p:spPr bwMode="auto">
          <a:xfrm>
            <a:off x="3089275" y="4260850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95" name="Line 22"/>
          <p:cNvSpPr>
            <a:spLocks noChangeShapeType="1"/>
          </p:cNvSpPr>
          <p:nvPr/>
        </p:nvSpPr>
        <p:spPr bwMode="auto">
          <a:xfrm>
            <a:off x="3089275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96" name="Line 23"/>
          <p:cNvSpPr>
            <a:spLocks noChangeShapeType="1"/>
          </p:cNvSpPr>
          <p:nvPr/>
        </p:nvSpPr>
        <p:spPr bwMode="auto">
          <a:xfrm>
            <a:off x="3090863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5413375" y="3857625"/>
            <a:ext cx="1588" cy="2181225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4"/>
          <p:cNvSpPr>
            <a:spLocks noChangeShapeType="1"/>
          </p:cNvSpPr>
          <p:nvPr/>
        </p:nvSpPr>
        <p:spPr bwMode="auto">
          <a:xfrm flipH="1">
            <a:off x="5700713" y="4064000"/>
            <a:ext cx="712787" cy="793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26"/>
          <p:cNvSpPr>
            <a:spLocks noChangeShapeType="1"/>
          </p:cNvSpPr>
          <p:nvPr/>
        </p:nvSpPr>
        <p:spPr bwMode="auto">
          <a:xfrm>
            <a:off x="2565400" y="5980113"/>
            <a:ext cx="768350" cy="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25"/>
          <p:cNvSpPr>
            <a:spLocks noChangeShapeType="1"/>
          </p:cNvSpPr>
          <p:nvPr/>
        </p:nvSpPr>
        <p:spPr bwMode="auto">
          <a:xfrm>
            <a:off x="3530600" y="3924300"/>
            <a:ext cx="1588" cy="2081213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5 -0.16042 L 0.00105 -0.44931 " pathEditMode="relative" ptsTypes="AA">
                                      <p:cBhvr>
                                        <p:cTn id="2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15209 L -0.00278 0.43172 " pathEditMode="relative" ptsTypes="AA">
                                      <p:cBhvr>
                                        <p:cTn id="2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011 0.00138 L -0.47344 -0.00047 " pathEditMode="relative" ptsTypes="AA">
                                      <p:cBhvr>
                                        <p:cTn id="3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271 0.00394 L 0.46632 0.00394 " pathEditMode="relative" ptsTypes="AA">
                                      <p:cBhvr>
                                        <p:cTn id="3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28" grpId="2" animBg="1"/>
      <p:bldP spid="30" grpId="0" animBg="1"/>
      <p:bldP spid="30" grpId="1" animBg="1"/>
      <p:bldP spid="30" grpId="2" animBg="1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Which Approach Should You Use?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There is no one universal solution to all deadlocks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Fortunately, we don't need one solution for all resources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We only need a solution for each resource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Solve each individual problem any way you can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Make resources sharable wherever possible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Use reservations for commodity resources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Ordered locking or no hold-and-block where possible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As a last resort, leases and lock breaking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OS must prevent deadlocks in all system services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 Applications are responsible for their own behavior</a:t>
            </a:r>
            <a:endParaRPr lang="en-US" sz="24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One More Deadlock “Solution”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Ignore the problem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In many cases, deadlocks are very improbable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Doing anything to avoid or prevent them might be very expensive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So just forget about them and hope for the best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But what if the best doesn’t happen?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Deadlock Detection and Recovery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Allow deadlocks to occur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Detect them once they have happened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Preferably as soon as possible after they occur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Do something to break the deadlock and allow someone to make progress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Is this a good approach?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Either in general or when you don’t want to avoid or prevent deadlocks?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50" y="503238"/>
            <a:ext cx="7791450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672480" y="14402"/>
            <a:ext cx="7809120" cy="114636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>
                <a:solidFill>
                  <a:schemeClr val="tx1"/>
                </a:solidFill>
              </a:rPr>
              <a:t>The Dining Philosophers Problem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161760" y="1559606"/>
            <a:ext cx="2105940" cy="776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</a:tabLst>
            </a:pPr>
            <a:r>
              <a:rPr lang="en-GB" dirty="0" smtClean="0">
                <a:solidFill>
                  <a:schemeClr val="tx1"/>
                </a:solidFill>
                <a:latin typeface="Arial" charset="0"/>
              </a:rPr>
              <a:t>Philosophers eat whenever they </a:t>
            </a:r>
            <a:r>
              <a:rPr lang="en-GB" dirty="0">
                <a:solidFill>
                  <a:schemeClr val="tx1"/>
                </a:solidFill>
                <a:latin typeface="Arial" charset="0"/>
              </a:rPr>
              <a:t>choose to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79140" y="3221619"/>
            <a:ext cx="2245519" cy="103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</a:tabLst>
            </a:pPr>
            <a:r>
              <a:rPr lang="en-GB" dirty="0" smtClean="0">
                <a:solidFill>
                  <a:schemeClr val="tx1"/>
                </a:solidFill>
                <a:latin typeface="Arial" charset="0"/>
              </a:rPr>
              <a:t>A philosopher needs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</a:tabLst>
            </a:pPr>
            <a:r>
              <a:rPr lang="en-GB" dirty="0" smtClean="0"/>
              <a:t>t</a:t>
            </a:r>
            <a:r>
              <a:rPr lang="en-GB" dirty="0" smtClean="0">
                <a:solidFill>
                  <a:schemeClr val="tx1"/>
                </a:solidFill>
                <a:latin typeface="Arial" charset="0"/>
              </a:rPr>
              <a:t>wo</a:t>
            </a:r>
            <a:r>
              <a:rPr lang="en-GB" dirty="0" smtClean="0"/>
              <a:t> </a:t>
            </a:r>
            <a:r>
              <a:rPr lang="en-GB" dirty="0" smtClean="0">
                <a:solidFill>
                  <a:schemeClr val="tx1"/>
                </a:solidFill>
                <a:latin typeface="Arial" charset="0"/>
              </a:rPr>
              <a:t>forks </a:t>
            </a:r>
            <a:r>
              <a:rPr lang="en-GB" dirty="0">
                <a:solidFill>
                  <a:schemeClr val="tx1"/>
                </a:solidFill>
                <a:latin typeface="Arial" charset="0"/>
              </a:rPr>
              <a:t>to eat</a:t>
            </a:r>
            <a:r>
              <a:rPr lang="en-GB" dirty="0" smtClean="0">
                <a:solidFill>
                  <a:schemeClr val="tx1"/>
                </a:solidFill>
                <a:latin typeface="Arial" charset="0"/>
              </a:rPr>
              <a:t> 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</a:tabLst>
            </a:pPr>
            <a:r>
              <a:rPr lang="en-GB" dirty="0" smtClean="0"/>
              <a:t>p</a:t>
            </a:r>
            <a:r>
              <a:rPr lang="en-GB" dirty="0" smtClean="0">
                <a:solidFill>
                  <a:schemeClr val="tx1"/>
                </a:solidFill>
                <a:latin typeface="Arial" charset="0"/>
              </a:rPr>
              <a:t>asta, but </a:t>
            </a:r>
            <a:r>
              <a:rPr lang="en-GB" dirty="0">
                <a:solidFill>
                  <a:schemeClr val="tx1"/>
                </a:solidFill>
                <a:latin typeface="Arial" charset="0"/>
              </a:rPr>
              <a:t>must</a:t>
            </a:r>
            <a:r>
              <a:rPr lang="en-GB" dirty="0" smtClean="0">
                <a:solidFill>
                  <a:schemeClr val="tx1"/>
                </a:solidFill>
                <a:latin typeface="Arial" charset="0"/>
              </a:rPr>
              <a:t> pick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</a:tabLst>
            </a:pPr>
            <a:r>
              <a:rPr lang="en-GB" dirty="0" smtClean="0"/>
              <a:t>t</a:t>
            </a:r>
            <a:r>
              <a:rPr lang="en-GB" dirty="0" smtClean="0">
                <a:solidFill>
                  <a:schemeClr val="tx1"/>
                </a:solidFill>
                <a:latin typeface="Arial" charset="0"/>
              </a:rPr>
              <a:t>hem</a:t>
            </a:r>
            <a:r>
              <a:rPr lang="en-GB" dirty="0" smtClean="0"/>
              <a:t> up </a:t>
            </a:r>
            <a:r>
              <a:rPr lang="en-GB" dirty="0" smtClean="0">
                <a:solidFill>
                  <a:schemeClr val="tx1"/>
                </a:solidFill>
                <a:latin typeface="Arial" charset="0"/>
              </a:rPr>
              <a:t>one </a:t>
            </a:r>
            <a:r>
              <a:rPr lang="en-GB" dirty="0">
                <a:solidFill>
                  <a:schemeClr val="tx1"/>
                </a:solidFill>
                <a:latin typeface="Arial" charset="0"/>
              </a:rPr>
              <a:t>at a time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6779521" y="5135580"/>
            <a:ext cx="1731243" cy="772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T</a:t>
            </a:r>
            <a:r>
              <a:rPr lang="en-GB" dirty="0" smtClean="0">
                <a:solidFill>
                  <a:schemeClr val="tx1"/>
                </a:solidFill>
                <a:latin typeface="Arial" charset="0"/>
              </a:rPr>
              <a:t>he </a:t>
            </a:r>
            <a:r>
              <a:rPr lang="en-GB" dirty="0">
                <a:solidFill>
                  <a:schemeClr val="tx1"/>
                </a:solidFill>
                <a:latin typeface="Arial" charset="0"/>
              </a:rPr>
              <a:t>problem 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>
                <a:solidFill>
                  <a:schemeClr val="tx1"/>
                </a:solidFill>
                <a:latin typeface="Arial" charset="0"/>
              </a:rPr>
              <a:t>demands an 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u="sng" dirty="0">
                <a:solidFill>
                  <a:schemeClr val="tx1"/>
                </a:solidFill>
                <a:latin typeface="Arial" charset="0"/>
              </a:rPr>
              <a:t>absolute</a:t>
            </a:r>
            <a:r>
              <a:rPr lang="en-GB" dirty="0">
                <a:solidFill>
                  <a:schemeClr val="tx1"/>
                </a:solidFill>
                <a:latin typeface="Arial" charset="0"/>
              </a:rPr>
              <a:t> solution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508321" y="1562565"/>
            <a:ext cx="1923604" cy="772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</a:tabLst>
            </a:pPr>
            <a:r>
              <a:rPr lang="en-GB" dirty="0">
                <a:solidFill>
                  <a:schemeClr val="tx1"/>
                </a:solidFill>
                <a:latin typeface="Arial" charset="0"/>
              </a:rPr>
              <a:t>Five philosophers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</a:tabLst>
            </a:pPr>
            <a:r>
              <a:rPr lang="en-GB" dirty="0">
                <a:solidFill>
                  <a:schemeClr val="tx1"/>
                </a:solidFill>
                <a:latin typeface="Arial" charset="0"/>
              </a:rPr>
              <a:t>five plates of pasta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</a:tabLst>
            </a:pPr>
            <a:r>
              <a:rPr lang="en-GB" dirty="0">
                <a:solidFill>
                  <a:schemeClr val="tx1"/>
                </a:solidFill>
                <a:latin typeface="Arial" charset="0"/>
              </a:rPr>
              <a:t>five forks</a:t>
            </a:r>
          </a:p>
        </p:txBody>
      </p:sp>
      <p:sp>
        <p:nvSpPr>
          <p:cNvPr id="13320" name="Oval 8"/>
          <p:cNvSpPr>
            <a:spLocks noChangeArrowheads="1"/>
          </p:cNvSpPr>
          <p:nvPr/>
        </p:nvSpPr>
        <p:spPr bwMode="auto">
          <a:xfrm>
            <a:off x="3535200" y="2461219"/>
            <a:ext cx="2626560" cy="2626836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321" name="Oval 9"/>
          <p:cNvSpPr>
            <a:spLocks noChangeArrowheads="1"/>
          </p:cNvSpPr>
          <p:nvPr/>
        </p:nvSpPr>
        <p:spPr bwMode="auto">
          <a:xfrm>
            <a:off x="4710240" y="2599473"/>
            <a:ext cx="414720" cy="414764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322" name="Oval 10"/>
          <p:cNvSpPr>
            <a:spLocks noChangeArrowheads="1"/>
          </p:cNvSpPr>
          <p:nvPr/>
        </p:nvSpPr>
        <p:spPr bwMode="auto">
          <a:xfrm>
            <a:off x="5608800" y="3290746"/>
            <a:ext cx="414720" cy="414764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323" name="Oval 11"/>
          <p:cNvSpPr>
            <a:spLocks noChangeArrowheads="1"/>
          </p:cNvSpPr>
          <p:nvPr/>
        </p:nvSpPr>
        <p:spPr bwMode="auto">
          <a:xfrm>
            <a:off x="5401440" y="4258527"/>
            <a:ext cx="414720" cy="414764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324" name="Oval 12"/>
          <p:cNvSpPr>
            <a:spLocks noChangeArrowheads="1"/>
          </p:cNvSpPr>
          <p:nvPr/>
        </p:nvSpPr>
        <p:spPr bwMode="auto">
          <a:xfrm>
            <a:off x="4019040" y="4327655"/>
            <a:ext cx="414720" cy="414764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325" name="Oval 13"/>
          <p:cNvSpPr>
            <a:spLocks noChangeArrowheads="1"/>
          </p:cNvSpPr>
          <p:nvPr/>
        </p:nvSpPr>
        <p:spPr bwMode="auto">
          <a:xfrm>
            <a:off x="3673440" y="3359873"/>
            <a:ext cx="414720" cy="414764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848480" y="4465909"/>
            <a:ext cx="138240" cy="483891"/>
            <a:chOff x="2839" y="3821"/>
            <a:chExt cx="96" cy="336"/>
          </a:xfrm>
        </p:grpSpPr>
        <p:sp>
          <p:nvSpPr>
            <p:cNvPr id="13326" name="Line 14"/>
            <p:cNvSpPr>
              <a:spLocks noChangeShapeType="1"/>
            </p:cNvSpPr>
            <p:nvPr/>
          </p:nvSpPr>
          <p:spPr bwMode="auto">
            <a:xfrm>
              <a:off x="2887" y="3917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27" name="Line 15"/>
            <p:cNvSpPr>
              <a:spLocks noChangeShapeType="1"/>
            </p:cNvSpPr>
            <p:nvPr/>
          </p:nvSpPr>
          <p:spPr bwMode="auto">
            <a:xfrm>
              <a:off x="2839" y="3917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28" name="Line 16"/>
            <p:cNvSpPr>
              <a:spLocks noChangeShapeType="1"/>
            </p:cNvSpPr>
            <p:nvPr/>
          </p:nvSpPr>
          <p:spPr bwMode="auto">
            <a:xfrm>
              <a:off x="2839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29" name="Line 17"/>
            <p:cNvSpPr>
              <a:spLocks noChangeShapeType="1"/>
            </p:cNvSpPr>
            <p:nvPr/>
          </p:nvSpPr>
          <p:spPr bwMode="auto">
            <a:xfrm>
              <a:off x="2935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30" name="Line 18"/>
            <p:cNvSpPr>
              <a:spLocks noChangeShapeType="1"/>
            </p:cNvSpPr>
            <p:nvPr/>
          </p:nvSpPr>
          <p:spPr bwMode="auto">
            <a:xfrm>
              <a:off x="2887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 rot="4227474">
            <a:off x="3846233" y="3878353"/>
            <a:ext cx="138255" cy="483840"/>
            <a:chOff x="2839" y="3821"/>
            <a:chExt cx="96" cy="336"/>
          </a:xfrm>
        </p:grpSpPr>
        <p:sp>
          <p:nvSpPr>
            <p:cNvPr id="13333" name="Line 21"/>
            <p:cNvSpPr>
              <a:spLocks noChangeShapeType="1"/>
            </p:cNvSpPr>
            <p:nvPr/>
          </p:nvSpPr>
          <p:spPr bwMode="auto">
            <a:xfrm>
              <a:off x="2887" y="3917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34" name="Line 22"/>
            <p:cNvSpPr>
              <a:spLocks noChangeShapeType="1"/>
            </p:cNvSpPr>
            <p:nvPr/>
          </p:nvSpPr>
          <p:spPr bwMode="auto">
            <a:xfrm>
              <a:off x="2839" y="3917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35" name="Line 23"/>
            <p:cNvSpPr>
              <a:spLocks noChangeShapeType="1"/>
            </p:cNvSpPr>
            <p:nvPr/>
          </p:nvSpPr>
          <p:spPr bwMode="auto">
            <a:xfrm>
              <a:off x="2839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36" name="Line 24"/>
            <p:cNvSpPr>
              <a:spLocks noChangeShapeType="1"/>
            </p:cNvSpPr>
            <p:nvPr/>
          </p:nvSpPr>
          <p:spPr bwMode="auto">
            <a:xfrm>
              <a:off x="2935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37" name="Line 25"/>
            <p:cNvSpPr>
              <a:spLocks noChangeShapeType="1"/>
            </p:cNvSpPr>
            <p:nvPr/>
          </p:nvSpPr>
          <p:spPr bwMode="auto">
            <a:xfrm>
              <a:off x="2887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 rot="-4758505">
            <a:off x="5781593" y="3740099"/>
            <a:ext cx="138255" cy="483840"/>
            <a:chOff x="2839" y="3821"/>
            <a:chExt cx="96" cy="336"/>
          </a:xfrm>
        </p:grpSpPr>
        <p:sp>
          <p:nvSpPr>
            <p:cNvPr id="13339" name="Line 27"/>
            <p:cNvSpPr>
              <a:spLocks noChangeShapeType="1"/>
            </p:cNvSpPr>
            <p:nvPr/>
          </p:nvSpPr>
          <p:spPr bwMode="auto">
            <a:xfrm>
              <a:off x="2887" y="3917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40" name="Line 28"/>
            <p:cNvSpPr>
              <a:spLocks noChangeShapeType="1"/>
            </p:cNvSpPr>
            <p:nvPr/>
          </p:nvSpPr>
          <p:spPr bwMode="auto">
            <a:xfrm>
              <a:off x="2839" y="3917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41" name="Line 29"/>
            <p:cNvSpPr>
              <a:spLocks noChangeShapeType="1"/>
            </p:cNvSpPr>
            <p:nvPr/>
          </p:nvSpPr>
          <p:spPr bwMode="auto">
            <a:xfrm>
              <a:off x="2839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42" name="Line 30"/>
            <p:cNvSpPr>
              <a:spLocks noChangeShapeType="1"/>
            </p:cNvSpPr>
            <p:nvPr/>
          </p:nvSpPr>
          <p:spPr bwMode="auto">
            <a:xfrm>
              <a:off x="2935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43" name="Line 31"/>
            <p:cNvSpPr>
              <a:spLocks noChangeShapeType="1"/>
            </p:cNvSpPr>
            <p:nvPr/>
          </p:nvSpPr>
          <p:spPr bwMode="auto">
            <a:xfrm>
              <a:off x="2887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 rot="-8586074">
            <a:off x="5401440" y="2772291"/>
            <a:ext cx="138240" cy="483891"/>
            <a:chOff x="2839" y="3821"/>
            <a:chExt cx="96" cy="336"/>
          </a:xfrm>
        </p:grpSpPr>
        <p:sp>
          <p:nvSpPr>
            <p:cNvPr id="13345" name="Line 33"/>
            <p:cNvSpPr>
              <a:spLocks noChangeShapeType="1"/>
            </p:cNvSpPr>
            <p:nvPr/>
          </p:nvSpPr>
          <p:spPr bwMode="auto">
            <a:xfrm>
              <a:off x="2887" y="3917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46" name="Line 34"/>
            <p:cNvSpPr>
              <a:spLocks noChangeShapeType="1"/>
            </p:cNvSpPr>
            <p:nvPr/>
          </p:nvSpPr>
          <p:spPr bwMode="auto">
            <a:xfrm>
              <a:off x="2839" y="3917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47" name="Line 35"/>
            <p:cNvSpPr>
              <a:spLocks noChangeShapeType="1"/>
            </p:cNvSpPr>
            <p:nvPr/>
          </p:nvSpPr>
          <p:spPr bwMode="auto">
            <a:xfrm>
              <a:off x="2839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48" name="Line 36"/>
            <p:cNvSpPr>
              <a:spLocks noChangeShapeType="1"/>
            </p:cNvSpPr>
            <p:nvPr/>
          </p:nvSpPr>
          <p:spPr bwMode="auto">
            <a:xfrm>
              <a:off x="2935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49" name="Line 37"/>
            <p:cNvSpPr>
              <a:spLocks noChangeShapeType="1"/>
            </p:cNvSpPr>
            <p:nvPr/>
          </p:nvSpPr>
          <p:spPr bwMode="auto">
            <a:xfrm>
              <a:off x="2887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 rot="-13676482">
            <a:off x="4122713" y="2772317"/>
            <a:ext cx="138255" cy="483840"/>
            <a:chOff x="2839" y="3821"/>
            <a:chExt cx="96" cy="336"/>
          </a:xfrm>
        </p:grpSpPr>
        <p:sp>
          <p:nvSpPr>
            <p:cNvPr id="13351" name="Line 39"/>
            <p:cNvSpPr>
              <a:spLocks noChangeShapeType="1"/>
            </p:cNvSpPr>
            <p:nvPr/>
          </p:nvSpPr>
          <p:spPr bwMode="auto">
            <a:xfrm>
              <a:off x="2887" y="3917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52" name="Line 40"/>
            <p:cNvSpPr>
              <a:spLocks noChangeShapeType="1"/>
            </p:cNvSpPr>
            <p:nvPr/>
          </p:nvSpPr>
          <p:spPr bwMode="auto">
            <a:xfrm>
              <a:off x="2839" y="3917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53" name="Line 41"/>
            <p:cNvSpPr>
              <a:spLocks noChangeShapeType="1"/>
            </p:cNvSpPr>
            <p:nvPr/>
          </p:nvSpPr>
          <p:spPr bwMode="auto">
            <a:xfrm>
              <a:off x="2839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54" name="Line 42"/>
            <p:cNvSpPr>
              <a:spLocks noChangeShapeType="1"/>
            </p:cNvSpPr>
            <p:nvPr/>
          </p:nvSpPr>
          <p:spPr bwMode="auto">
            <a:xfrm>
              <a:off x="2935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55" name="Line 43"/>
            <p:cNvSpPr>
              <a:spLocks noChangeShapeType="1"/>
            </p:cNvSpPr>
            <p:nvPr/>
          </p:nvSpPr>
          <p:spPr bwMode="auto">
            <a:xfrm>
              <a:off x="2887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56" name="Oval 44"/>
          <p:cNvSpPr>
            <a:spLocks noChangeArrowheads="1"/>
          </p:cNvSpPr>
          <p:nvPr/>
        </p:nvSpPr>
        <p:spPr bwMode="auto">
          <a:xfrm>
            <a:off x="4118400" y="4435666"/>
            <a:ext cx="207360" cy="20738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357" name="Oval 45"/>
          <p:cNvSpPr>
            <a:spLocks noChangeArrowheads="1"/>
          </p:cNvSpPr>
          <p:nvPr/>
        </p:nvSpPr>
        <p:spPr bwMode="auto">
          <a:xfrm>
            <a:off x="5509440" y="4366538"/>
            <a:ext cx="207360" cy="20738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358" name="Oval 46"/>
          <p:cNvSpPr>
            <a:spLocks noChangeArrowheads="1"/>
          </p:cNvSpPr>
          <p:nvPr/>
        </p:nvSpPr>
        <p:spPr bwMode="auto">
          <a:xfrm>
            <a:off x="5708160" y="3400197"/>
            <a:ext cx="207360" cy="20738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359" name="Oval 47"/>
          <p:cNvSpPr>
            <a:spLocks noChangeArrowheads="1"/>
          </p:cNvSpPr>
          <p:nvPr/>
        </p:nvSpPr>
        <p:spPr bwMode="auto">
          <a:xfrm>
            <a:off x="4809600" y="2700284"/>
            <a:ext cx="207360" cy="20738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360" name="Oval 48"/>
          <p:cNvSpPr>
            <a:spLocks noChangeArrowheads="1"/>
          </p:cNvSpPr>
          <p:nvPr/>
        </p:nvSpPr>
        <p:spPr bwMode="auto">
          <a:xfrm>
            <a:off x="3772800" y="3467884"/>
            <a:ext cx="207360" cy="20738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grpSp>
        <p:nvGrpSpPr>
          <p:cNvPr id="7" name="Group 51"/>
          <p:cNvGrpSpPr>
            <a:grpSpLocks/>
          </p:cNvGrpSpPr>
          <p:nvPr/>
        </p:nvGrpSpPr>
        <p:grpSpPr bwMode="auto">
          <a:xfrm>
            <a:off x="4364640" y="1908201"/>
            <a:ext cx="1036800" cy="483891"/>
            <a:chOff x="3031" y="1325"/>
            <a:chExt cx="720" cy="336"/>
          </a:xfrm>
        </p:grpSpPr>
        <p:sp>
          <p:nvSpPr>
            <p:cNvPr id="13361" name="Oval 49"/>
            <p:cNvSpPr>
              <a:spLocks noChangeArrowheads="1"/>
            </p:cNvSpPr>
            <p:nvPr/>
          </p:nvSpPr>
          <p:spPr bwMode="auto">
            <a:xfrm>
              <a:off x="3031" y="1325"/>
              <a:ext cx="720" cy="288"/>
            </a:xfrm>
            <a:prstGeom prst="ellipse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2" name="Oval 50"/>
            <p:cNvSpPr>
              <a:spLocks noChangeArrowheads="1"/>
            </p:cNvSpPr>
            <p:nvPr/>
          </p:nvSpPr>
          <p:spPr bwMode="auto">
            <a:xfrm>
              <a:off x="3271" y="1325"/>
              <a:ext cx="288" cy="33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52"/>
          <p:cNvGrpSpPr>
            <a:grpSpLocks/>
          </p:cNvGrpSpPr>
          <p:nvPr/>
        </p:nvGrpSpPr>
        <p:grpSpPr bwMode="auto">
          <a:xfrm rot="-25975507">
            <a:off x="2705706" y="3221644"/>
            <a:ext cx="1036909" cy="483840"/>
            <a:chOff x="3031" y="1325"/>
            <a:chExt cx="720" cy="336"/>
          </a:xfrm>
        </p:grpSpPr>
        <p:sp>
          <p:nvSpPr>
            <p:cNvPr id="13365" name="Oval 53"/>
            <p:cNvSpPr>
              <a:spLocks noChangeArrowheads="1"/>
            </p:cNvSpPr>
            <p:nvPr/>
          </p:nvSpPr>
          <p:spPr bwMode="auto">
            <a:xfrm>
              <a:off x="3031" y="1325"/>
              <a:ext cx="720" cy="288"/>
            </a:xfrm>
            <a:prstGeom prst="ellipse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6" name="Oval 54"/>
            <p:cNvSpPr>
              <a:spLocks noChangeArrowheads="1"/>
            </p:cNvSpPr>
            <p:nvPr/>
          </p:nvSpPr>
          <p:spPr bwMode="auto">
            <a:xfrm>
              <a:off x="3271" y="1325"/>
              <a:ext cx="288" cy="33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55"/>
          <p:cNvGrpSpPr>
            <a:grpSpLocks/>
          </p:cNvGrpSpPr>
          <p:nvPr/>
        </p:nvGrpSpPr>
        <p:grpSpPr bwMode="auto">
          <a:xfrm rot="13369013">
            <a:off x="3258720" y="4811546"/>
            <a:ext cx="1036800" cy="483891"/>
            <a:chOff x="3031" y="1325"/>
            <a:chExt cx="720" cy="336"/>
          </a:xfrm>
        </p:grpSpPr>
        <p:sp>
          <p:nvSpPr>
            <p:cNvPr id="13368" name="Oval 56"/>
            <p:cNvSpPr>
              <a:spLocks noChangeArrowheads="1"/>
            </p:cNvSpPr>
            <p:nvPr/>
          </p:nvSpPr>
          <p:spPr bwMode="auto">
            <a:xfrm>
              <a:off x="3031" y="1325"/>
              <a:ext cx="720" cy="288"/>
            </a:xfrm>
            <a:prstGeom prst="ellipse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9" name="Oval 57"/>
            <p:cNvSpPr>
              <a:spLocks noChangeArrowheads="1"/>
            </p:cNvSpPr>
            <p:nvPr/>
          </p:nvSpPr>
          <p:spPr bwMode="auto">
            <a:xfrm>
              <a:off x="3271" y="1325"/>
              <a:ext cx="288" cy="33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58"/>
          <p:cNvGrpSpPr>
            <a:grpSpLocks/>
          </p:cNvGrpSpPr>
          <p:nvPr/>
        </p:nvGrpSpPr>
        <p:grpSpPr bwMode="auto">
          <a:xfrm rot="-13562033">
            <a:off x="5677866" y="4673316"/>
            <a:ext cx="1036909" cy="483840"/>
            <a:chOff x="3031" y="1325"/>
            <a:chExt cx="720" cy="336"/>
          </a:xfrm>
        </p:grpSpPr>
        <p:sp>
          <p:nvSpPr>
            <p:cNvPr id="13371" name="Oval 59"/>
            <p:cNvSpPr>
              <a:spLocks noChangeArrowheads="1"/>
            </p:cNvSpPr>
            <p:nvPr/>
          </p:nvSpPr>
          <p:spPr bwMode="auto">
            <a:xfrm>
              <a:off x="3031" y="1325"/>
              <a:ext cx="720" cy="288"/>
            </a:xfrm>
            <a:prstGeom prst="ellipse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2" name="Oval 60"/>
            <p:cNvSpPr>
              <a:spLocks noChangeArrowheads="1"/>
            </p:cNvSpPr>
            <p:nvPr/>
          </p:nvSpPr>
          <p:spPr bwMode="auto">
            <a:xfrm>
              <a:off x="3271" y="1325"/>
              <a:ext cx="288" cy="33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61"/>
          <p:cNvGrpSpPr>
            <a:grpSpLocks/>
          </p:cNvGrpSpPr>
          <p:nvPr/>
        </p:nvGrpSpPr>
        <p:grpSpPr bwMode="auto">
          <a:xfrm rot="4089296">
            <a:off x="5954346" y="3014262"/>
            <a:ext cx="1036909" cy="483840"/>
            <a:chOff x="3031" y="1325"/>
            <a:chExt cx="720" cy="336"/>
          </a:xfrm>
        </p:grpSpPr>
        <p:sp>
          <p:nvSpPr>
            <p:cNvPr id="13374" name="Oval 62"/>
            <p:cNvSpPr>
              <a:spLocks noChangeArrowheads="1"/>
            </p:cNvSpPr>
            <p:nvPr/>
          </p:nvSpPr>
          <p:spPr bwMode="auto">
            <a:xfrm>
              <a:off x="3031" y="1325"/>
              <a:ext cx="720" cy="288"/>
            </a:xfrm>
            <a:prstGeom prst="ellipse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5" name="Oval 63"/>
            <p:cNvSpPr>
              <a:spLocks noChangeArrowheads="1"/>
            </p:cNvSpPr>
            <p:nvPr/>
          </p:nvSpPr>
          <p:spPr bwMode="auto">
            <a:xfrm>
              <a:off x="3271" y="1325"/>
              <a:ext cx="288" cy="33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76" name="Text Box 64"/>
          <p:cNvSpPr txBox="1">
            <a:spLocks noChangeArrowheads="1"/>
          </p:cNvSpPr>
          <p:nvPr/>
        </p:nvSpPr>
        <p:spPr bwMode="auto">
          <a:xfrm>
            <a:off x="977761" y="5088055"/>
            <a:ext cx="2104204" cy="776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 smtClean="0">
                <a:solidFill>
                  <a:schemeClr val="tx1"/>
                </a:solidFill>
                <a:latin typeface="Arial" charset="0"/>
              </a:rPr>
              <a:t>Philosophers will </a:t>
            </a:r>
            <a:r>
              <a:rPr lang="en-GB" dirty="0">
                <a:solidFill>
                  <a:schemeClr val="tx1"/>
                </a:solidFill>
                <a:latin typeface="Arial" charset="0"/>
              </a:rPr>
              <a:t>not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>
                <a:solidFill>
                  <a:schemeClr val="tx1"/>
                </a:solidFill>
                <a:latin typeface="Arial" charset="0"/>
              </a:rPr>
              <a:t>negotiate with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>
                <a:solidFill>
                  <a:schemeClr val="tx1"/>
                </a:solidFill>
                <a:latin typeface="Arial" charset="0"/>
              </a:rPr>
              <a:t>one-another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Implementing Deadlock Detection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To detect all deadlocks, n</a:t>
            </a:r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eed </a:t>
            </a:r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to identify all resources that can be locked</a:t>
            </a:r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Must </a:t>
            </a:r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maintain wait-for graph or equivalent structure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When lock requested, structure is updated and checked for deadlock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In which case, might it not be better just to reject the lock request?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And not let the requester block?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457200" y="887413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Dealing With General Synchronization Bugs</a:t>
            </a:r>
            <a:br>
              <a:rPr lang="en-US" dirty="0" smtClean="0">
                <a:latin typeface="Times New Roman" pitchFamily="1" charset="0"/>
                <a:ea typeface="ＭＳ Ｐゴシック" pitchFamily="1" charset="-128"/>
              </a:rPr>
            </a:br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>
          <a:xfrm>
            <a:off x="457200" y="1846263"/>
            <a:ext cx="8229600" cy="4525962"/>
          </a:xfrm>
        </p:spPr>
        <p:txBody>
          <a:bodyPr/>
          <a:lstStyle/>
          <a:p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Deadlock detection seldom makes sense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It is extremely complex to implement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Only detects true deadlocks for a known resource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Not always clear cut what you should do if you detect one</a:t>
            </a:r>
          </a:p>
          <a:p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Service/application </a:t>
            </a:r>
            <a:r>
              <a:rPr lang="en-GB" sz="2800" i="1" dirty="0" smtClean="0">
                <a:latin typeface="Times New Roman" pitchFamily="1" charset="0"/>
                <a:ea typeface="ＭＳ Ｐゴシック" pitchFamily="1" charset="-128"/>
              </a:rPr>
              <a:t>health monitoring</a:t>
            </a:r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 is better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Monitor application progress/submit test transactions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If response takes too long, declare service “hung”</a:t>
            </a:r>
          </a:p>
          <a:p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Health monitoring is easy to implement</a:t>
            </a:r>
          </a:p>
          <a:p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It can detect a wide range of problems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Deadlocks, live-locks, infinite loops &amp; waits, crashes</a:t>
            </a:r>
          </a:p>
          <a:p>
            <a:endParaRPr lang="en-US" sz="2800" dirty="0" smtClean="0">
              <a:latin typeface="Times New Roman" pitchFamily="1" charset="0"/>
              <a:ea typeface="ＭＳ Ｐゴシック" pitchFamily="1" charset="-12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797050" y="517524"/>
            <a:ext cx="5505450" cy="13493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Related Problems Health Monitoring Can Handle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>
          <a:xfrm>
            <a:off x="457200" y="1790700"/>
            <a:ext cx="8229600" cy="4525963"/>
          </a:xfrm>
        </p:spPr>
        <p:txBody>
          <a:bodyPr/>
          <a:lstStyle/>
          <a:p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Live-lock</a:t>
            </a:r>
          </a:p>
          <a:p>
            <a:pPr lvl="1"/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Process is running, but won't free R1 until it gets message</a:t>
            </a:r>
          </a:p>
          <a:p>
            <a:pPr lvl="1"/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Process that will send the message is blocked for R1</a:t>
            </a:r>
          </a:p>
          <a:p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Sleeping Beauty, waiting for “Prince Charming”</a:t>
            </a:r>
          </a:p>
          <a:p>
            <a:pPr lvl="1"/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A process is blocked, awaiting some completion that will never happen</a:t>
            </a:r>
          </a:p>
          <a:p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Priority inversion hangs</a:t>
            </a:r>
          </a:p>
          <a:p>
            <a:pPr lvl="1"/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Which we talked about before</a:t>
            </a:r>
            <a:endParaRPr lang="en-GB" sz="2400" dirty="0" smtClean="0">
              <a:latin typeface="Times New Roman" pitchFamily="1" charset="0"/>
              <a:ea typeface="ＭＳ Ｐゴシック" pitchFamily="1" charset="-128"/>
            </a:endParaRPr>
          </a:p>
          <a:p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None of these is a true deadlock</a:t>
            </a:r>
          </a:p>
          <a:p>
            <a:pPr lvl="1"/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Wouldn't be found by</a:t>
            </a:r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 a deadlock </a:t>
            </a:r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detection algorithm</a:t>
            </a:r>
            <a:endParaRPr lang="en-GB" sz="2000" dirty="0" smtClean="0">
              <a:latin typeface="Times New Roman" pitchFamily="1" charset="0"/>
              <a:ea typeface="ＭＳ Ｐゴシック" pitchFamily="1" charset="-128"/>
            </a:endParaRPr>
          </a:p>
          <a:p>
            <a:pPr lvl="1"/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But a</a:t>
            </a:r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ll </a:t>
            </a:r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leave the system just as hung as a deadlock</a:t>
            </a:r>
          </a:p>
          <a:p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Health monitoring handles them</a:t>
            </a:r>
          </a:p>
          <a:p>
            <a:endParaRPr lang="en-US" sz="2400" dirty="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How To Monitor Process Health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>
          <a:xfrm>
            <a:off x="457200" y="1498600"/>
            <a:ext cx="8229600" cy="4525963"/>
          </a:xfrm>
        </p:spPr>
        <p:txBody>
          <a:bodyPr/>
          <a:lstStyle/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Look for obvious failures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Process exits or core dumps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Passive observation to detect hangs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Is process consuming CPU time, or is it blocked?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Is process doing network and/or disk I/O?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External health monitoring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“Pings”, null requests, standard test requests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Internal instrumentation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White box audits, exercisers, and monitoring</a:t>
            </a:r>
          </a:p>
          <a:p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What To Do With “Unhealthy” Processes?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Kill and restart “all of the affected software”</a:t>
            </a:r>
          </a:p>
          <a:p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How many and which processes to kill?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As many as necessary, but as few as possible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The hung processes may not be the ones that are broken</a:t>
            </a:r>
          </a:p>
          <a:p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How will kills and restarts affect current clients?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That depends on the service APIs and/or protocols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Apps must be designed for cold/warm/partial restarts</a:t>
            </a:r>
          </a:p>
          <a:p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Highly available systems define restart groups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Groups of processes to be started/killed as a group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Define inter-group dependencies (restart B after A)</a:t>
            </a:r>
          </a:p>
          <a:p>
            <a:endParaRPr lang="en-US" sz="24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Failure Recovery Methodology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Retry if possible ... but not forever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Client should not be kept waiting indefinitely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Resources are being held while waiting to retry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Roll-back failed operations and return an error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Continue with reduced capacity or functionality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Accept requests you can handle, reject those you can't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Automatic restarts (cold, warm, partial)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Escalation mechanisms for failed recoveries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Restart more groups, reboot more machines</a:t>
            </a:r>
            <a:endParaRPr lang="en-US" sz="24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Synchronization Easier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Locks, semaphores, </a:t>
            </a:r>
            <a:r>
              <a:rPr lang="en-US" dirty="0" err="1" smtClean="0"/>
              <a:t>mutexes</a:t>
            </a:r>
            <a:r>
              <a:rPr lang="en-US" dirty="0" smtClean="0"/>
              <a:t> are hard to use correctly</a:t>
            </a:r>
          </a:p>
          <a:p>
            <a:pPr lvl="1"/>
            <a:r>
              <a:rPr lang="en-US" dirty="0" smtClean="0"/>
              <a:t>Might not be used when needed</a:t>
            </a:r>
          </a:p>
          <a:p>
            <a:pPr lvl="1"/>
            <a:r>
              <a:rPr lang="en-US" dirty="0" smtClean="0"/>
              <a:t>Might be used incorrectly</a:t>
            </a:r>
          </a:p>
          <a:p>
            <a:pPr lvl="1"/>
            <a:r>
              <a:rPr lang="en-US" dirty="0" smtClean="0"/>
              <a:t>Might lead to deadlock, </a:t>
            </a:r>
            <a:r>
              <a:rPr lang="en-US" dirty="0" err="1" smtClean="0"/>
              <a:t>livelock</a:t>
            </a:r>
            <a:r>
              <a:rPr lang="en-US" dirty="0" smtClean="0"/>
              <a:t>, etc.</a:t>
            </a:r>
          </a:p>
          <a:p>
            <a:r>
              <a:rPr lang="en-US" dirty="0" smtClean="0"/>
              <a:t>We need to make synchronization easier for programmers</a:t>
            </a:r>
          </a:p>
          <a:p>
            <a:pPr lvl="1"/>
            <a:r>
              <a:rPr lang="en-US" dirty="0" smtClean="0"/>
              <a:t>But how?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identify shared resources</a:t>
            </a:r>
          </a:p>
          <a:p>
            <a:pPr lvl="1"/>
            <a:r>
              <a:rPr lang="en-US" dirty="0" smtClean="0"/>
              <a:t>Objects whose methods may require serialization</a:t>
            </a:r>
          </a:p>
          <a:p>
            <a:r>
              <a:rPr lang="en-US" dirty="0" smtClean="0"/>
              <a:t>We write code to operate on those objects</a:t>
            </a:r>
          </a:p>
          <a:p>
            <a:pPr lvl="1"/>
            <a:r>
              <a:rPr lang="en-US" dirty="0" smtClean="0"/>
              <a:t>Just write the code</a:t>
            </a:r>
          </a:p>
          <a:p>
            <a:pPr lvl="1"/>
            <a:r>
              <a:rPr lang="en-US" dirty="0" smtClean="0"/>
              <a:t>Assume all critical sections will be serialized</a:t>
            </a:r>
          </a:p>
          <a:p>
            <a:r>
              <a:rPr lang="en-US" dirty="0" smtClean="0"/>
              <a:t>Complier generates the serialization</a:t>
            </a:r>
          </a:p>
          <a:p>
            <a:pPr lvl="1"/>
            <a:r>
              <a:rPr lang="en-US" dirty="0" smtClean="0"/>
              <a:t>Automatically generated locks and releases</a:t>
            </a:r>
          </a:p>
          <a:p>
            <a:pPr lvl="1"/>
            <a:r>
              <a:rPr lang="en-US" dirty="0" smtClean="0"/>
              <a:t>Using appropriate mechanisms</a:t>
            </a:r>
          </a:p>
          <a:p>
            <a:pPr lvl="1"/>
            <a:r>
              <a:rPr lang="en-US" dirty="0" smtClean="0"/>
              <a:t>Correct code in all required places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Monitors – Protected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Each monitor </a:t>
            </a:r>
            <a:r>
              <a:rPr lang="en-GB" u="sng" dirty="0" smtClean="0"/>
              <a:t>class</a:t>
            </a:r>
            <a:r>
              <a:rPr lang="en-GB" dirty="0" smtClean="0"/>
              <a:t> has a semaphore</a:t>
            </a:r>
          </a:p>
          <a:p>
            <a:pPr lvl="1"/>
            <a:r>
              <a:rPr lang="en-GB" dirty="0" smtClean="0"/>
              <a:t>Automatically acquired on method invocation</a:t>
            </a:r>
          </a:p>
          <a:p>
            <a:pPr lvl="1"/>
            <a:r>
              <a:rPr lang="en-GB" dirty="0" smtClean="0"/>
              <a:t>Automatically released on method return</a:t>
            </a:r>
          </a:p>
          <a:p>
            <a:pPr lvl="1"/>
            <a:r>
              <a:rPr lang="en-GB" dirty="0" smtClean="0"/>
              <a:t>Automatically released/acquired around CV waits</a:t>
            </a:r>
          </a:p>
          <a:p>
            <a:r>
              <a:rPr lang="en-GB" dirty="0" smtClean="0"/>
              <a:t>Good encapsulation</a:t>
            </a:r>
          </a:p>
          <a:p>
            <a:pPr lvl="1"/>
            <a:r>
              <a:rPr lang="en-GB" dirty="0" smtClean="0"/>
              <a:t>Developers need not identify critical sections</a:t>
            </a:r>
          </a:p>
          <a:p>
            <a:pPr lvl="1"/>
            <a:r>
              <a:rPr lang="en-GB" dirty="0" smtClean="0"/>
              <a:t>Clients need not be concerned with locking</a:t>
            </a:r>
          </a:p>
          <a:p>
            <a:pPr lvl="1"/>
            <a:r>
              <a:rPr lang="en-GB" dirty="0" smtClean="0"/>
              <a:t>Protection is completely automatic</a:t>
            </a:r>
          </a:p>
          <a:p>
            <a:r>
              <a:rPr lang="en-GB" dirty="0" smtClean="0"/>
              <a:t>High confidence of adequate protection</a:t>
            </a:r>
          </a:p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073150" y="503238"/>
            <a:ext cx="6978650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55680" y="1614760"/>
            <a:ext cx="8432640" cy="4515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945" tIns="41473" rIns="82945" bIns="41473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monitor </a:t>
            </a:r>
            <a:r>
              <a:rPr lang="en-US" dirty="0" err="1" smtClean="0">
                <a:latin typeface="Arial" charset="0"/>
              </a:rPr>
              <a:t>CheckBook</a:t>
            </a:r>
            <a:r>
              <a:rPr lang="en-US" dirty="0" smtClean="0">
                <a:latin typeface="Arial" charset="0"/>
              </a:rPr>
              <a:t> {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// class is locked when </a:t>
            </a:r>
            <a:r>
              <a:rPr lang="en-US" u="sng" dirty="0" smtClean="0">
                <a:latin typeface="Arial" charset="0"/>
              </a:rPr>
              <a:t>any</a:t>
            </a:r>
            <a:r>
              <a:rPr lang="en-US" dirty="0" smtClean="0">
                <a:latin typeface="Arial" charset="0"/>
              </a:rPr>
              <a:t> method is invoked</a:t>
            </a:r>
            <a:endParaRPr lang="en-US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	</a:t>
            </a:r>
            <a:r>
              <a:rPr lang="en-US" dirty="0" smtClean="0">
                <a:latin typeface="Arial" charset="0"/>
              </a:rPr>
              <a:t>private </a:t>
            </a: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balance;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public </a:t>
            </a: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balance() {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	return(balance);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}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public </a:t>
            </a: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debit(</a:t>
            </a: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amount) {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	balance -= amount;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	return( balance)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}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}</a:t>
            </a:r>
          </a:p>
        </p:txBody>
      </p:sp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221761" y="79209"/>
            <a:ext cx="8690400" cy="114636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>
                <a:solidFill>
                  <a:schemeClr val="tx1"/>
                </a:solidFill>
              </a:rPr>
              <a:t>Monitors:</a:t>
            </a:r>
            <a:r>
              <a:rPr lang="en-GB" dirty="0" smtClean="0">
                <a:solidFill>
                  <a:schemeClr val="tx1"/>
                </a:solidFill>
              </a:rPr>
              <a:t> Use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Dining Philosophers and Deadlock</a:t>
            </a:r>
            <a:endParaRPr lang="en-GB" dirty="0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This problem is the </a:t>
            </a:r>
            <a:r>
              <a:rPr lang="en-GB" dirty="0"/>
              <a:t>classical illustration of deadlocking</a:t>
            </a:r>
            <a:endParaRPr lang="en-GB" dirty="0" smtClean="0"/>
          </a:p>
          <a:p>
            <a:r>
              <a:rPr lang="en-GB" dirty="0"/>
              <a:t>I</a:t>
            </a:r>
            <a:r>
              <a:rPr lang="en-GB" dirty="0" smtClean="0"/>
              <a:t>t </a:t>
            </a:r>
            <a:r>
              <a:rPr lang="en-GB" dirty="0"/>
              <a:t>was created to illustrate deadlock problems</a:t>
            </a:r>
            <a:endParaRPr lang="en-GB" dirty="0" smtClean="0"/>
          </a:p>
          <a:p>
            <a:r>
              <a:rPr lang="en-GB" dirty="0" smtClean="0"/>
              <a:t>It </a:t>
            </a:r>
            <a:r>
              <a:rPr lang="en-GB" dirty="0"/>
              <a:t>is a very artificial problem</a:t>
            </a:r>
            <a:endParaRPr lang="en-GB" dirty="0" smtClean="0"/>
          </a:p>
          <a:p>
            <a:pPr lvl="1"/>
            <a:r>
              <a:rPr lang="en-GB" dirty="0"/>
              <a:t>I</a:t>
            </a:r>
            <a:r>
              <a:rPr lang="en-GB" dirty="0" smtClean="0"/>
              <a:t>t </a:t>
            </a:r>
            <a:r>
              <a:rPr lang="en-GB" dirty="0"/>
              <a:t>was carefully designed to cause deadlocks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hanging </a:t>
            </a:r>
            <a:r>
              <a:rPr lang="en-GB" dirty="0"/>
              <a:t>the </a:t>
            </a:r>
            <a:r>
              <a:rPr lang="en-GB" dirty="0" smtClean="0"/>
              <a:t>rules eliminates </a:t>
            </a:r>
            <a:r>
              <a:rPr lang="en-GB" dirty="0"/>
              <a:t>deadlocks</a:t>
            </a:r>
            <a:endParaRPr lang="en-GB" dirty="0" smtClean="0"/>
          </a:p>
          <a:p>
            <a:pPr lvl="1"/>
            <a:r>
              <a:rPr lang="en-GB" dirty="0"/>
              <a:t>B</a:t>
            </a:r>
            <a:r>
              <a:rPr lang="en-GB" dirty="0" smtClean="0"/>
              <a:t>ut </a:t>
            </a:r>
            <a:r>
              <a:rPr lang="en-GB" dirty="0"/>
              <a:t>then it couldn't be used to illustrate </a:t>
            </a:r>
            <a:r>
              <a:rPr lang="en-GB" dirty="0" smtClean="0"/>
              <a:t>deadlocks</a:t>
            </a:r>
          </a:p>
          <a:p>
            <a:pPr lvl="1"/>
            <a:r>
              <a:rPr lang="en-GB" dirty="0" smtClean="0"/>
              <a:t>Actually, one point of it is to see how changing the rules solves the problem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Monitors:</a:t>
            </a:r>
            <a:r>
              <a:rPr lang="en-GB" dirty="0" smtClean="0"/>
              <a:t> Simplicity </a:t>
            </a:r>
            <a:r>
              <a:rPr lang="en-GB" dirty="0"/>
              <a:t>vs.</a:t>
            </a:r>
            <a:r>
              <a:rPr lang="en-GB" dirty="0" smtClean="0"/>
              <a:t> Performance</a:t>
            </a:r>
            <a:endParaRPr lang="en-GB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</a:t>
            </a:r>
            <a:r>
              <a:rPr lang="en-GB" dirty="0" smtClean="0"/>
              <a:t>onitor </a:t>
            </a:r>
            <a:r>
              <a:rPr lang="en-GB" dirty="0"/>
              <a:t>locking is very conservative</a:t>
            </a:r>
            <a:endParaRPr lang="en-GB" dirty="0" smtClean="0"/>
          </a:p>
          <a:p>
            <a:pPr lvl="1"/>
            <a:r>
              <a:rPr lang="en-GB" dirty="0"/>
              <a:t>L</a:t>
            </a:r>
            <a:r>
              <a:rPr lang="en-GB" dirty="0" smtClean="0"/>
              <a:t>ock </a:t>
            </a:r>
            <a:r>
              <a:rPr lang="en-GB" dirty="0"/>
              <a:t>the entire</a:t>
            </a:r>
            <a:r>
              <a:rPr lang="en-GB" dirty="0" smtClean="0"/>
              <a:t> object on </a:t>
            </a:r>
            <a:r>
              <a:rPr lang="en-GB" u="sng" dirty="0" smtClean="0"/>
              <a:t>any</a:t>
            </a:r>
            <a:r>
              <a:rPr lang="en-GB" dirty="0" smtClean="0"/>
              <a:t> method</a:t>
            </a:r>
          </a:p>
          <a:p>
            <a:pPr lvl="1"/>
            <a:r>
              <a:rPr lang="en-GB" dirty="0"/>
              <a:t>L</a:t>
            </a:r>
            <a:r>
              <a:rPr lang="en-GB" dirty="0" smtClean="0"/>
              <a:t>ock </a:t>
            </a:r>
            <a:r>
              <a:rPr lang="en-GB" dirty="0"/>
              <a:t>for entire duration of any method invocations</a:t>
            </a:r>
            <a:endParaRPr lang="en-GB" dirty="0" smtClean="0"/>
          </a:p>
          <a:p>
            <a:r>
              <a:rPr lang="en-GB" dirty="0"/>
              <a:t>T</a:t>
            </a:r>
            <a:r>
              <a:rPr lang="en-GB" dirty="0" smtClean="0"/>
              <a:t>his </a:t>
            </a:r>
            <a:r>
              <a:rPr lang="en-GB" dirty="0"/>
              <a:t>can create performance problems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eliminate conflicts by eliminating parallelism</a:t>
            </a:r>
            <a:endParaRPr lang="en-GB" dirty="0" smtClean="0"/>
          </a:p>
          <a:p>
            <a:pPr lvl="1"/>
            <a:r>
              <a:rPr lang="en-GB" dirty="0" smtClean="0"/>
              <a:t>If </a:t>
            </a:r>
            <a:r>
              <a:rPr lang="en-GB" dirty="0"/>
              <a:t>a thread blocks in a monitor a convoy can form</a:t>
            </a:r>
            <a:endParaRPr lang="en-GB" dirty="0" smtClean="0"/>
          </a:p>
          <a:p>
            <a:r>
              <a:rPr lang="en-GB" dirty="0" smtClean="0"/>
              <a:t>TANSTAAFL</a:t>
            </a:r>
          </a:p>
          <a:p>
            <a:pPr lvl="1"/>
            <a:r>
              <a:rPr lang="en-GB" dirty="0"/>
              <a:t>F</a:t>
            </a:r>
            <a:r>
              <a:rPr lang="en-GB" dirty="0" smtClean="0"/>
              <a:t>ine</a:t>
            </a:r>
            <a:r>
              <a:rPr lang="en-GB" dirty="0"/>
              <a:t>-grained locking is difficult and error prone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oarse</a:t>
            </a:r>
            <a:r>
              <a:rPr lang="en-GB" dirty="0"/>
              <a:t>-grained locking creates bottle-necks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Monitors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Correctness</a:t>
            </a:r>
          </a:p>
          <a:p>
            <a:pPr lvl="1"/>
            <a:r>
              <a:rPr lang="en-US" dirty="0" smtClean="0"/>
              <a:t>Complete mutual exclusion is assured</a:t>
            </a:r>
          </a:p>
          <a:p>
            <a:r>
              <a:rPr lang="en-US" dirty="0" smtClean="0"/>
              <a:t>Fairness</a:t>
            </a:r>
          </a:p>
          <a:p>
            <a:pPr lvl="1"/>
            <a:r>
              <a:rPr lang="en-US" dirty="0" smtClean="0"/>
              <a:t>Semaphore queue prevents starvation</a:t>
            </a:r>
          </a:p>
          <a:p>
            <a:r>
              <a:rPr lang="en-US" dirty="0" smtClean="0"/>
              <a:t>Progress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Inter-class dependencies can cause deadlocks</a:t>
            </a:r>
          </a:p>
          <a:p>
            <a:r>
              <a:rPr lang="en-US" dirty="0" smtClean="0"/>
              <a:t>Performance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Coarse grained locking is not scalable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Java Synchronized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1900"/>
            <a:ext cx="8229600" cy="4525963"/>
          </a:xfrm>
        </p:spPr>
        <p:txBody>
          <a:bodyPr/>
          <a:lstStyle/>
          <a:p>
            <a:r>
              <a:rPr lang="en-US" dirty="0" smtClean="0"/>
              <a:t>Each </a:t>
            </a:r>
            <a:r>
              <a:rPr lang="en-US" u="sng" dirty="0" smtClean="0"/>
              <a:t>object</a:t>
            </a:r>
            <a:r>
              <a:rPr lang="en-US" dirty="0" smtClean="0"/>
              <a:t> has an associated </a:t>
            </a:r>
            <a:r>
              <a:rPr lang="en-US" dirty="0" err="1" smtClean="0"/>
              <a:t>mutex</a:t>
            </a:r>
            <a:endParaRPr lang="en-US" dirty="0" smtClean="0"/>
          </a:p>
          <a:p>
            <a:pPr lvl="1"/>
            <a:r>
              <a:rPr lang="en-US" dirty="0" smtClean="0"/>
              <a:t>Acquired before calling a synchronized </a:t>
            </a:r>
            <a:r>
              <a:rPr lang="en-US" dirty="0" smtClean="0"/>
              <a:t>method</a:t>
            </a:r>
          </a:p>
          <a:p>
            <a:pPr lvl="2"/>
            <a:r>
              <a:rPr lang="en-US" dirty="0" smtClean="0"/>
              <a:t>Not all object methods need be synchronized</a:t>
            </a:r>
            <a:endParaRPr lang="en-US" dirty="0" smtClean="0"/>
          </a:p>
          <a:p>
            <a:pPr lvl="1"/>
            <a:r>
              <a:rPr lang="en-US" dirty="0" smtClean="0"/>
              <a:t>Nested calls (by same thread) do not reacquire</a:t>
            </a:r>
          </a:p>
          <a:p>
            <a:pPr lvl="1"/>
            <a:r>
              <a:rPr lang="en-US" dirty="0" smtClean="0"/>
              <a:t>Automatically released upon final return</a:t>
            </a:r>
          </a:p>
          <a:p>
            <a:r>
              <a:rPr lang="en-US" dirty="0" smtClean="0"/>
              <a:t>Static synchronized methods lock class </a:t>
            </a:r>
            <a:r>
              <a:rPr lang="en-US" dirty="0" err="1" smtClean="0"/>
              <a:t>mutex</a:t>
            </a:r>
            <a:endParaRPr lang="en-US" dirty="0" smtClean="0"/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Finer lock granularity, reduced deadlock risk</a:t>
            </a:r>
          </a:p>
          <a:p>
            <a:r>
              <a:rPr lang="en-US" dirty="0" smtClean="0"/>
              <a:t>Costs</a:t>
            </a:r>
          </a:p>
          <a:p>
            <a:pPr lvl="1"/>
            <a:r>
              <a:rPr lang="en-US" dirty="0" smtClean="0"/>
              <a:t>Developer must identify serialized methods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250950" y="503238"/>
            <a:ext cx="6673850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82680" y="1614760"/>
            <a:ext cx="8432640" cy="493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945" tIns="41473" rIns="82945" bIns="41473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class </a:t>
            </a:r>
            <a:r>
              <a:rPr lang="en-US" dirty="0" err="1" smtClean="0">
                <a:latin typeface="Arial" charset="0"/>
              </a:rPr>
              <a:t>CheckBook</a:t>
            </a:r>
            <a:r>
              <a:rPr lang="en-US" dirty="0" smtClean="0">
                <a:latin typeface="Arial" charset="0"/>
              </a:rPr>
              <a:t> {</a:t>
            </a:r>
            <a:endParaRPr lang="en-US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	</a:t>
            </a:r>
            <a:r>
              <a:rPr lang="en-US" dirty="0" smtClean="0">
                <a:latin typeface="Arial" charset="0"/>
              </a:rPr>
              <a:t>private </a:t>
            </a: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balance;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//object not locked when this method is invoked</a:t>
            </a:r>
          </a:p>
          <a:p>
            <a:pPr>
              <a:spcBef>
                <a:spcPct val="50000"/>
              </a:spcBef>
            </a:pPr>
            <a:r>
              <a:rPr lang="en-US" dirty="0" smtClean="0"/>
              <a:t>	</a:t>
            </a:r>
            <a:r>
              <a:rPr lang="en-US" dirty="0" smtClean="0">
                <a:latin typeface="Arial" charset="0"/>
              </a:rPr>
              <a:t>public </a:t>
            </a: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balance() {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	return(balance);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}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// object </a:t>
            </a:r>
            <a:r>
              <a:rPr lang="en-US" u="sng" dirty="0" smtClean="0">
                <a:latin typeface="Arial" charset="0"/>
              </a:rPr>
              <a:t>is</a:t>
            </a:r>
            <a:r>
              <a:rPr lang="en-US" dirty="0" smtClean="0">
                <a:latin typeface="Arial" charset="0"/>
              </a:rPr>
              <a:t> locked when this method is invoked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public synchronized </a:t>
            </a: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debit(</a:t>
            </a: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amount) {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	balance -= amount;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	return( balance)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}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}</a:t>
            </a:r>
          </a:p>
        </p:txBody>
      </p:sp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221761" y="472909"/>
            <a:ext cx="8690400" cy="114636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 smtClean="0">
                <a:solidFill>
                  <a:schemeClr val="tx1"/>
                </a:solidFill>
              </a:rPr>
              <a:t>Using Java Synchronized 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dirty="0" smtClean="0">
                <a:solidFill>
                  <a:schemeClr val="tx1"/>
                </a:solidFill>
              </a:rPr>
              <a:t>Methods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89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Evaluating Java Synchronized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Correctness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Correct if developer chose the right methods</a:t>
            </a:r>
          </a:p>
          <a:p>
            <a:r>
              <a:rPr lang="en-US" dirty="0" smtClean="0"/>
              <a:t>Fairness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Priority thread scheduling (potential starvation)</a:t>
            </a:r>
          </a:p>
          <a:p>
            <a:r>
              <a:rPr lang="en-US" dirty="0" smtClean="0"/>
              <a:t>Progress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Multithread deadlocks possible</a:t>
            </a:r>
          </a:p>
          <a:p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Fine grained (per object) locking</a:t>
            </a:r>
          </a:p>
          <a:p>
            <a:pPr lvl="1"/>
            <a:r>
              <a:rPr lang="en-US" dirty="0" smtClean="0"/>
              <a:t>Selecting which methods to synchronize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Why Are Deadlocks Important?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535113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A major peril in cooperating parallel processes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They are relatively common in complex applications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They result in catastrophic system failures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Finding them through debugging is very difficult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They happen intermittently and are hard to diagnose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They are much easier to prevent at design time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Once you understand them, you can avoid them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Most deadlocks result from careless/ignorant design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An ounce of prevention is worth a pound of cure</a:t>
            </a:r>
          </a:p>
          <a:p>
            <a:endParaRPr lang="en-US" sz="28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Deadlocks May Not Be Obvious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Process resource needs are ever-changing</a:t>
            </a:r>
          </a:p>
          <a:p>
            <a:pPr lvl="1"/>
            <a:r>
              <a:rPr lang="en-US" dirty="0" smtClean="0"/>
              <a:t>Depending on what data they are operating on</a:t>
            </a:r>
          </a:p>
          <a:p>
            <a:pPr lvl="1"/>
            <a:r>
              <a:rPr lang="en-US" dirty="0" smtClean="0"/>
              <a:t>Depending on where in computation they are</a:t>
            </a:r>
          </a:p>
          <a:p>
            <a:pPr lvl="1"/>
            <a:r>
              <a:rPr lang="en-US" dirty="0" smtClean="0"/>
              <a:t>Depending on what errors have happened</a:t>
            </a:r>
          </a:p>
          <a:p>
            <a:r>
              <a:rPr lang="en-US" dirty="0" smtClean="0"/>
              <a:t>Modern software depends on many services</a:t>
            </a:r>
          </a:p>
          <a:p>
            <a:pPr lvl="1"/>
            <a:r>
              <a:rPr lang="en-US" dirty="0" smtClean="0"/>
              <a:t>Most of which are ignorant of one another</a:t>
            </a:r>
          </a:p>
          <a:p>
            <a:pPr lvl="1"/>
            <a:r>
              <a:rPr lang="en-US" dirty="0" smtClean="0"/>
              <a:t>Each of which requires numerous resources</a:t>
            </a:r>
          </a:p>
          <a:p>
            <a:r>
              <a:rPr lang="en-US" dirty="0" smtClean="0"/>
              <a:t>Services encapsulate much complexity</a:t>
            </a:r>
          </a:p>
          <a:p>
            <a:pPr lvl="1"/>
            <a:r>
              <a:rPr lang="en-US" dirty="0" smtClean="0"/>
              <a:t>We do not know what resources they require</a:t>
            </a:r>
          </a:p>
          <a:p>
            <a:pPr lvl="1"/>
            <a:r>
              <a:rPr lang="en-US" dirty="0" smtClean="0"/>
              <a:t>We do not know when/how they are serialized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44500" y="3937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Deadlocks and Different </a:t>
            </a:r>
            <a:br>
              <a:rPr lang="en-US" smtClean="0">
                <a:latin typeface="Times New Roman" pitchFamily="1" charset="0"/>
                <a:ea typeface="ＭＳ Ｐゴシック" pitchFamily="1" charset="-128"/>
              </a:rPr>
            </a:b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Resource Types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Commodity Resources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Clients need an amount of it (e.g., memory)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Deadlocks result from over-commitment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Avoidance can be done in resource manager</a:t>
            </a:r>
          </a:p>
          <a:p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General Resources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Clients need a specific instance of something</a:t>
            </a:r>
          </a:p>
          <a:p>
            <a:pPr lvl="2"/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A particular file or semaphore</a:t>
            </a:r>
          </a:p>
          <a:p>
            <a:pPr lvl="2"/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A particular message or request completion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Deadlocks result from specific dependency relationships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Prevention is usually done at </a:t>
            </a:r>
            <a:r>
              <a:rPr lang="en-GB" sz="2400" u="sng" dirty="0" smtClean="0">
                <a:latin typeface="Times New Roman" pitchFamily="1" charset="0"/>
                <a:ea typeface="ＭＳ Ｐゴシック" pitchFamily="1" charset="-128"/>
              </a:rPr>
              <a:t>design time</a:t>
            </a:r>
          </a:p>
          <a:p>
            <a:endParaRPr lang="en-US" sz="2800" dirty="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47307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Four Basic Conditions </a:t>
            </a:r>
            <a:br>
              <a:rPr lang="en-US" smtClean="0">
                <a:latin typeface="Times New Roman" pitchFamily="1" charset="0"/>
                <a:ea typeface="ＭＳ Ｐゴシック" pitchFamily="1" charset="-128"/>
              </a:rPr>
            </a:b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For Deadlocks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1963"/>
            <a:ext cx="8229600" cy="4525962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 smtClean="0"/>
              <a:t>For a deadlock to occur, these conditions must hold: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Mutual exclusion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Incremental allocation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No pre-emption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Circular waiting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874838" y="449263"/>
            <a:ext cx="5229225" cy="130968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62576</TotalTime>
  <Words>3230</Words>
  <Application>Microsoft Macintosh PowerPoint</Application>
  <PresentationFormat>On-screen Show (4:3)</PresentationFormat>
  <Paragraphs>469</Paragraphs>
  <Slides>54</Slides>
  <Notes>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Default Theme</vt:lpstr>
      <vt:lpstr>Operating System Principles: Deadlocks – Problems and Solutions CS 111 Operating Systems  Peter Reiher </vt:lpstr>
      <vt:lpstr>Outline</vt:lpstr>
      <vt:lpstr>Deadlock</vt:lpstr>
      <vt:lpstr>The Dining Philosophers Problem</vt:lpstr>
      <vt:lpstr>Dining Philosophers and Deadlock</vt:lpstr>
      <vt:lpstr>Why Are Deadlocks Important?</vt:lpstr>
      <vt:lpstr>Deadlocks May Not Be Obvious</vt:lpstr>
      <vt:lpstr>Deadlocks and Different  Resource Types</vt:lpstr>
      <vt:lpstr>Four Basic Conditions  For Deadlocks</vt:lpstr>
      <vt:lpstr>Deadlock Conditions: 1.  Mutual Exclusion</vt:lpstr>
      <vt:lpstr>Deadlock Condition 2:  Incremental Allocation</vt:lpstr>
      <vt:lpstr>Deadlock Condition 3:  No  Pre-emption</vt:lpstr>
      <vt:lpstr>Deadlock Condition 4: Circular Waiting</vt:lpstr>
      <vt:lpstr>A Wait-For Graph</vt:lpstr>
      <vt:lpstr>Deadlock Avoidance</vt:lpstr>
      <vt:lpstr>Avoiding Deadlock Using Reservations</vt:lpstr>
      <vt:lpstr>Overbooking Vs. Under Utilization </vt:lpstr>
      <vt:lpstr>Handling Reservation Problems</vt:lpstr>
      <vt:lpstr>Commodity Resource  Management in Real Systems</vt:lpstr>
      <vt:lpstr>Dealing With Reservation Failures</vt:lpstr>
      <vt:lpstr>Isn’t Rejecting App Requests Bad?</vt:lpstr>
      <vt:lpstr>System Services and Reservations</vt:lpstr>
      <vt:lpstr>Deadlock Prevention</vt:lpstr>
      <vt:lpstr>Four Basic Conditions  For Deadlocks</vt:lpstr>
      <vt:lpstr>1. Mutual Exclusion</vt:lpstr>
      <vt:lpstr>2. Incremental Allocation  </vt:lpstr>
      <vt:lpstr>Releasing Locks Before Blocking</vt:lpstr>
      <vt:lpstr>3. No Pre-emption  </vt:lpstr>
      <vt:lpstr>When Can The OS “Seize” a Resource?</vt:lpstr>
      <vt:lpstr>4.  Circular Dependencies</vt:lpstr>
      <vt:lpstr>Lock Dances</vt:lpstr>
      <vt:lpstr>An Example of Breaking Deadlocks</vt:lpstr>
      <vt:lpstr>Using Attack Approach 1 To Prevent Deadlock</vt:lpstr>
      <vt:lpstr>Using Attack Approach 2 To Prevent Deadlock</vt:lpstr>
      <vt:lpstr>Using Attack Approach 3 To Prevent Deadlock</vt:lpstr>
      <vt:lpstr>Using Attack Approach 4 To Prevent Deadlock</vt:lpstr>
      <vt:lpstr>Which Approach Should You Use?</vt:lpstr>
      <vt:lpstr>One More Deadlock “Solution”</vt:lpstr>
      <vt:lpstr>Deadlock Detection and Recovery</vt:lpstr>
      <vt:lpstr>Implementing Deadlock Detection</vt:lpstr>
      <vt:lpstr>Dealing With General Synchronization Bugs </vt:lpstr>
      <vt:lpstr>Related Problems Health Monitoring Can Handle</vt:lpstr>
      <vt:lpstr>How To Monitor Process Health</vt:lpstr>
      <vt:lpstr>What To Do With “Unhealthy” Processes?</vt:lpstr>
      <vt:lpstr>Failure Recovery Methodology</vt:lpstr>
      <vt:lpstr>Making Synchronization Easier</vt:lpstr>
      <vt:lpstr>One Approach</vt:lpstr>
      <vt:lpstr>Monitors – Protected Classes</vt:lpstr>
      <vt:lpstr>Monitors: Use</vt:lpstr>
      <vt:lpstr>Monitors: Simplicity vs. Performance</vt:lpstr>
      <vt:lpstr>Evaluating Monitors</vt:lpstr>
      <vt:lpstr>Java Synchronized Methods</vt:lpstr>
      <vt:lpstr>Using Java Synchronized  Methods</vt:lpstr>
      <vt:lpstr>Evaluating Java Synchronized Methods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98</cp:revision>
  <cp:lastPrinted>2017-07-31T17:14:24Z</cp:lastPrinted>
  <dcterms:created xsi:type="dcterms:W3CDTF">2017-07-31T16:30:47Z</dcterms:created>
  <dcterms:modified xsi:type="dcterms:W3CDTF">2017-08-03T16:41:39Z</dcterms:modified>
</cp:coreProperties>
</file>