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7" r:id="rId2"/>
    <p:sldId id="278" r:id="rId3"/>
    <p:sldId id="258" r:id="rId4"/>
    <p:sldId id="259" r:id="rId5"/>
    <p:sldId id="328" r:id="rId6"/>
    <p:sldId id="279" r:id="rId7"/>
    <p:sldId id="280" r:id="rId8"/>
    <p:sldId id="260" r:id="rId9"/>
    <p:sldId id="261" r:id="rId10"/>
    <p:sldId id="262" r:id="rId11"/>
    <p:sldId id="263" r:id="rId12"/>
    <p:sldId id="264" r:id="rId13"/>
    <p:sldId id="268" r:id="rId14"/>
    <p:sldId id="271" r:id="rId15"/>
    <p:sldId id="272" r:id="rId16"/>
    <p:sldId id="273" r:id="rId17"/>
    <p:sldId id="275" r:id="rId18"/>
    <p:sldId id="276" r:id="rId19"/>
    <p:sldId id="277" r:id="rId20"/>
    <p:sldId id="282" r:id="rId21"/>
    <p:sldId id="329" r:id="rId22"/>
    <p:sldId id="330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333" r:id="rId35"/>
    <p:sldId id="334" r:id="rId36"/>
    <p:sldId id="337" r:id="rId37"/>
    <p:sldId id="338" r:id="rId38"/>
    <p:sldId id="339" r:id="rId39"/>
    <p:sldId id="340" r:id="rId40"/>
    <p:sldId id="341" r:id="rId41"/>
    <p:sldId id="374" r:id="rId42"/>
    <p:sldId id="383" r:id="rId43"/>
    <p:sldId id="375" r:id="rId44"/>
    <p:sldId id="376" r:id="rId45"/>
    <p:sldId id="381" r:id="rId46"/>
    <p:sldId id="377" r:id="rId47"/>
    <p:sldId id="382" r:id="rId48"/>
    <p:sldId id="378" r:id="rId49"/>
    <p:sldId id="379" r:id="rId50"/>
    <p:sldId id="380" r:id="rId51"/>
    <p:sldId id="342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84" r:id="rId62"/>
    <p:sldId id="357" r:id="rId63"/>
    <p:sldId id="385" r:id="rId64"/>
    <p:sldId id="367" r:id="rId65"/>
    <p:sldId id="387" r:id="rId66"/>
    <p:sldId id="368" r:id="rId67"/>
    <p:sldId id="388" r:id="rId68"/>
    <p:sldId id="386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6/27/17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6/27/17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5AF1F-82A2-5D48-A5C4-89A5B398CF04}" type="slidenum">
              <a:rPr lang="en-US"/>
              <a:pPr/>
              <a:t>14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BB15A-AED5-1E48-8358-0612DA5C4576}" type="slidenum">
              <a:rPr lang="en-US"/>
              <a:pPr/>
              <a:t>15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90746-4A09-134A-9061-D5EFC815B0EB}" type="slidenum">
              <a:rPr lang="en-US"/>
              <a:pPr/>
              <a:t>16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CBC9B-A33F-9641-B4A4-7674471312C3}" type="slidenum">
              <a:rPr lang="en-US"/>
              <a:pPr/>
              <a:t>17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D8287-896B-0F45-AE54-CD412F774653}" type="slidenum">
              <a:rPr lang="en-US"/>
              <a:pPr/>
              <a:t>18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D6289-725F-844A-87AF-D56207878BB3}" type="slidenum">
              <a:rPr lang="en-US"/>
              <a:pPr/>
              <a:t>19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6BE3C-AA7F-4AF9-BF9B-826E3197C7A1}" type="slidenum">
              <a:rPr lang="en-US"/>
              <a:pPr/>
              <a:t>43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1699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FD755-B0B3-4513-91BA-FC4817997780}" type="slidenum">
              <a:rPr lang="en-US"/>
              <a:pPr/>
              <a:t>44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80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E42CE-86BF-4E15-98D2-D6F4BE120969}" type="slidenum">
              <a:rPr lang="en-US"/>
              <a:pPr/>
              <a:t>46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167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D5943-5D36-47C7-B05A-3324768A6A76}" type="slidenum">
              <a:rPr lang="en-US"/>
              <a:pPr/>
              <a:t>48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01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5CE6-ABCE-D84F-A04E-FEEEB4A1874C}" type="slidenum">
              <a:rPr lang="en-US"/>
              <a:pPr/>
              <a:t>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0F5BF-E112-4E20-9E24-7178CD5AD2EE}" type="slidenum">
              <a:rPr lang="en-US"/>
              <a:pPr/>
              <a:t>49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21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6F21A-C7D0-4A0F-9381-63EDFF966FDB}" type="slidenum">
              <a:rPr lang="en-US"/>
              <a:pPr/>
              <a:t>50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F5AF1-7435-6F49-A2E9-C236FFD0ACA8}" type="slidenum">
              <a:rPr lang="en-US"/>
              <a:pPr/>
              <a:t>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7EE8A-7D78-8D44-BA25-5ADCD0EB8370}" type="slidenum">
              <a:rPr lang="en-US"/>
              <a:pPr/>
              <a:t>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BD8AE-B502-EA47-9F0F-43EF24C7E269}" type="slidenum">
              <a:rPr lang="en-US"/>
              <a:pPr/>
              <a:t>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062F7-CEDF-2041-9DF3-18BA689EF7AB}" type="slidenum">
              <a:rPr lang="en-US"/>
              <a:pPr/>
              <a:t>10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20AF7-07C1-ED4D-B075-B196E9201F87}" type="slidenum">
              <a:rPr lang="en-US"/>
              <a:pPr/>
              <a:t>11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1FB20-B623-C540-8F23-3BFF74DF30FA}" type="slidenum">
              <a:rPr lang="en-US"/>
              <a:pPr/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5C94A-70D8-604C-A56B-4C41E7568EA4}" type="slidenum">
              <a:rPr lang="en-US"/>
              <a:pPr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6/27/17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63588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 1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1053674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111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Summer </a:t>
            </a:r>
            <a:r>
              <a:rPr lang="en-US" sz="1200" baseline="0" dirty="0" smtClean="0">
                <a:latin typeface="Times New Roman" pitchFamily="-107" charset="0"/>
              </a:rPr>
              <a:t>2017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ages.cs.wisc.edu/~remzi/OSTEP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eiher/thinkpad/classes/CS%20111%20Summer%2017/Slides/Short%20Clip%20_%20Some%20Uncharted%20Action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reiher@cs.ucla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houdiyu@cs.ucla.edu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Operating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System Principles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Course Format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Two </a:t>
            </a:r>
            <a:r>
              <a:rPr lang="en-GB" sz="2800" dirty="0"/>
              <a:t>weekly</a:t>
            </a:r>
            <a:r>
              <a:rPr lang="en-GB" sz="2800" dirty="0" smtClean="0"/>
              <a:t> reading </a:t>
            </a:r>
            <a:r>
              <a:rPr lang="en-GB" sz="2800" dirty="0"/>
              <a:t>assignments</a:t>
            </a:r>
            <a:endParaRPr lang="en-GB" sz="2800" dirty="0" smtClean="0"/>
          </a:p>
          <a:p>
            <a:pPr lvl="1"/>
            <a:r>
              <a:rPr lang="en-GB" sz="2400" dirty="0" smtClean="0"/>
              <a:t>Mostly </a:t>
            </a:r>
            <a:r>
              <a:rPr lang="en-GB" sz="2400" dirty="0"/>
              <a:t>from the primary text</a:t>
            </a:r>
            <a:endParaRPr lang="en-GB" sz="2400" dirty="0" smtClean="0"/>
          </a:p>
          <a:p>
            <a:pPr lvl="1"/>
            <a:r>
              <a:rPr lang="en-GB" sz="2400" dirty="0" smtClean="0"/>
              <a:t>Some </a:t>
            </a:r>
            <a:r>
              <a:rPr lang="en-GB" sz="2400" dirty="0"/>
              <a:t>supplementary</a:t>
            </a:r>
            <a:r>
              <a:rPr lang="en-GB" sz="2400" dirty="0" smtClean="0"/>
              <a:t> materials available </a:t>
            </a:r>
            <a:r>
              <a:rPr lang="en-GB" sz="2400" dirty="0"/>
              <a:t>on web</a:t>
            </a:r>
            <a:endParaRPr lang="en-GB" sz="2400" dirty="0" smtClean="0"/>
          </a:p>
          <a:p>
            <a:r>
              <a:rPr lang="en-GB" sz="2800" dirty="0" smtClean="0"/>
              <a:t>Two </a:t>
            </a:r>
            <a:r>
              <a:rPr lang="en-GB" sz="2800" dirty="0"/>
              <a:t>weekly</a:t>
            </a:r>
            <a:r>
              <a:rPr lang="en-GB" sz="2800" dirty="0" smtClean="0"/>
              <a:t> lectures</a:t>
            </a:r>
          </a:p>
          <a:p>
            <a:r>
              <a:rPr lang="en-GB" sz="2800" dirty="0" smtClean="0"/>
              <a:t>Four </a:t>
            </a:r>
            <a:r>
              <a:rPr lang="en-GB" sz="2800" dirty="0"/>
              <a:t>(10-25 hour)</a:t>
            </a:r>
            <a:r>
              <a:rPr lang="en-GB" sz="2800" dirty="0" smtClean="0"/>
              <a:t> individual projects</a:t>
            </a:r>
          </a:p>
          <a:p>
            <a:pPr lvl="1"/>
            <a:r>
              <a:rPr lang="en-GB" sz="2400" dirty="0" smtClean="0"/>
              <a:t>Exploring </a:t>
            </a:r>
            <a:r>
              <a:rPr lang="en-GB" sz="2400" dirty="0"/>
              <a:t>and exploiting OS </a:t>
            </a:r>
            <a:r>
              <a:rPr lang="en-GB" sz="2400" dirty="0" smtClean="0"/>
              <a:t>features</a:t>
            </a:r>
            <a:endParaRPr lang="en-GB" dirty="0" smtClean="0"/>
          </a:p>
          <a:p>
            <a:pPr lvl="1"/>
            <a:r>
              <a:rPr lang="en-GB" sz="2400" dirty="0" smtClean="0"/>
              <a:t>Plus one warm-up project</a:t>
            </a:r>
          </a:p>
          <a:p>
            <a:r>
              <a:rPr lang="en-GB" sz="2800" dirty="0" smtClean="0"/>
              <a:t>A midterm and a final exam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34108"/>
            <a:ext cx="8229600" cy="1143000"/>
          </a:xfrm>
        </p:spPr>
        <p:txBody>
          <a:bodyPr/>
          <a:lstStyle/>
          <a:p>
            <a:r>
              <a:rPr lang="en-GB" dirty="0"/>
              <a:t>Course Load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98662"/>
            <a:ext cx="8153400" cy="5334000"/>
          </a:xfrm>
        </p:spPr>
        <p:txBody>
          <a:bodyPr/>
          <a:lstStyle/>
          <a:p>
            <a:r>
              <a:rPr lang="en-GB" dirty="0"/>
              <a:t>Reputation: THE hardest </a:t>
            </a:r>
            <a:r>
              <a:rPr lang="en-GB" dirty="0" smtClean="0"/>
              <a:t>undergrad </a:t>
            </a:r>
            <a:r>
              <a:rPr lang="en-GB" dirty="0"/>
              <a:t>CS class</a:t>
            </a:r>
            <a:endParaRPr lang="en-GB" dirty="0" smtClean="0"/>
          </a:p>
          <a:p>
            <a:pPr lvl="1"/>
            <a:r>
              <a:rPr lang="en-GB" dirty="0" smtClean="0"/>
              <a:t>Fast </a:t>
            </a:r>
            <a:r>
              <a:rPr lang="en-GB" dirty="0"/>
              <a:t>pace through much non-trivial </a:t>
            </a:r>
            <a:r>
              <a:rPr lang="en-GB" dirty="0" smtClean="0"/>
              <a:t>material</a:t>
            </a:r>
          </a:p>
          <a:p>
            <a:r>
              <a:rPr lang="en-GB" dirty="0" smtClean="0"/>
              <a:t>Expectations </a:t>
            </a:r>
            <a:r>
              <a:rPr lang="en-GB" dirty="0"/>
              <a:t>you should have</a:t>
            </a:r>
            <a:endParaRPr lang="en-GB" dirty="0" smtClean="0"/>
          </a:p>
          <a:p>
            <a:pPr lvl="1"/>
            <a:r>
              <a:rPr lang="en-GB" dirty="0" smtClean="0"/>
              <a:t>lectures	</a:t>
            </a:r>
            <a:r>
              <a:rPr lang="en-GB" dirty="0"/>
              <a:t>	</a:t>
            </a:r>
            <a:r>
              <a:rPr lang="en-GB" dirty="0" smtClean="0"/>
              <a:t>	4-</a:t>
            </a:r>
            <a:r>
              <a:rPr lang="en-GB" dirty="0"/>
              <a:t>6 hours/week</a:t>
            </a:r>
            <a:endParaRPr lang="en-GB" dirty="0" smtClean="0"/>
          </a:p>
          <a:p>
            <a:pPr lvl="1"/>
            <a:r>
              <a:rPr lang="en-GB" dirty="0" smtClean="0"/>
              <a:t>reading				3-6 </a:t>
            </a:r>
            <a:r>
              <a:rPr lang="en-GB" dirty="0"/>
              <a:t>hours/week</a:t>
            </a:r>
          </a:p>
          <a:p>
            <a:pPr lvl="1"/>
            <a:r>
              <a:rPr lang="en-GB" dirty="0"/>
              <a:t>projects			3-20 hours/week</a:t>
            </a:r>
          </a:p>
          <a:p>
            <a:pPr lvl="1"/>
            <a:r>
              <a:rPr lang="en-GB" dirty="0"/>
              <a:t>exam study	</a:t>
            </a:r>
            <a:r>
              <a:rPr lang="en-GB" dirty="0" smtClean="0"/>
              <a:t>	5</a:t>
            </a:r>
            <a:r>
              <a:rPr lang="en-GB" dirty="0"/>
              <a:t>-15 hours (twice)</a:t>
            </a:r>
          </a:p>
          <a:p>
            <a:r>
              <a:rPr lang="en-GB" dirty="0"/>
              <a:t>Keeping up (week by week) is critical</a:t>
            </a:r>
            <a:endParaRPr lang="en-GB" dirty="0" smtClean="0"/>
          </a:p>
          <a:p>
            <a:pPr lvl="1"/>
            <a:r>
              <a:rPr lang="en-GB" dirty="0" smtClean="0"/>
              <a:t>Catching </a:t>
            </a:r>
            <a:r>
              <a:rPr lang="en-GB" dirty="0"/>
              <a:t>up is extremely difficult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Primary Text for Course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9900" y="1600200"/>
            <a:ext cx="8229600" cy="4525963"/>
          </a:xfrm>
        </p:spPr>
        <p:txBody>
          <a:bodyPr/>
          <a:lstStyle/>
          <a:p>
            <a:r>
              <a:rPr lang="en-GB" sz="2800" dirty="0" err="1" smtClean="0"/>
              <a:t>Remzi</a:t>
            </a:r>
            <a:r>
              <a:rPr lang="en-GB" sz="2800" dirty="0" smtClean="0"/>
              <a:t> and Andrea </a:t>
            </a:r>
            <a:r>
              <a:rPr lang="en-GB" sz="2800" dirty="0" err="1" smtClean="0"/>
              <a:t>Arpaci-Dusseau</a:t>
            </a:r>
            <a:r>
              <a:rPr lang="en-GB" sz="2800" dirty="0" smtClean="0"/>
              <a:t>: </a:t>
            </a:r>
            <a:r>
              <a:rPr lang="en-GB" sz="2800" i="1" dirty="0" smtClean="0"/>
              <a:t>Operating Systems: Three Easy Pieces</a:t>
            </a:r>
          </a:p>
          <a:p>
            <a:pPr lvl="1"/>
            <a:r>
              <a:rPr lang="en-GB" sz="2400" dirty="0" smtClean="0"/>
              <a:t>Freely available on line at </a:t>
            </a:r>
            <a:r>
              <a:rPr lang="en-US" sz="2400" dirty="0" smtClean="0">
                <a:hlinkClick r:id="rId3"/>
              </a:rPr>
              <a:t>http://pages.cs.wisc.edu/~remzi/OSTEP/</a:t>
            </a:r>
            <a:endParaRPr lang="en-GB" sz="2400" dirty="0" smtClean="0"/>
          </a:p>
          <a:p>
            <a:r>
              <a:rPr lang="en-GB" sz="2800" dirty="0" smtClean="0"/>
              <a:t>Supplemented </a:t>
            </a:r>
            <a:r>
              <a:rPr lang="en-GB" sz="2800" dirty="0" smtClean="0"/>
              <a:t>with web-based </a:t>
            </a:r>
            <a:r>
              <a:rPr lang="en-GB" sz="2800" dirty="0" smtClean="0"/>
              <a:t>materials </a:t>
            </a:r>
            <a:endParaRPr lang="en-GB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Course Grading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3985"/>
            <a:ext cx="8229600" cy="4525963"/>
          </a:xfrm>
        </p:spPr>
        <p:txBody>
          <a:bodyPr/>
          <a:lstStyle/>
          <a:p>
            <a:r>
              <a:rPr lang="en-GB" dirty="0" smtClean="0"/>
              <a:t>Basis for grading:</a:t>
            </a:r>
          </a:p>
          <a:p>
            <a:pPr lvl="1"/>
            <a:r>
              <a:rPr lang="en-GB" sz="2400" dirty="0" smtClean="0"/>
              <a:t>Class evaluation	 1%</a:t>
            </a:r>
          </a:p>
          <a:p>
            <a:pPr lvl="1"/>
            <a:r>
              <a:rPr lang="en-GB" sz="2400" dirty="0" smtClean="0"/>
              <a:t>1 midterm exam		24%</a:t>
            </a:r>
          </a:p>
          <a:p>
            <a:pPr lvl="1"/>
            <a:r>
              <a:rPr lang="en-GB" sz="2400" dirty="0" smtClean="0"/>
              <a:t>Final </a:t>
            </a:r>
            <a:r>
              <a:rPr lang="en-GB" sz="2400" dirty="0"/>
              <a:t>exam		</a:t>
            </a:r>
            <a:r>
              <a:rPr lang="en-GB" sz="2400" dirty="0" smtClean="0"/>
              <a:t>	30%</a:t>
            </a:r>
          </a:p>
          <a:p>
            <a:pPr lvl="1"/>
            <a:r>
              <a:rPr lang="en-GB" sz="2400" dirty="0" smtClean="0"/>
              <a:t>Lab 0	</a:t>
            </a:r>
            <a:r>
              <a:rPr lang="en-GB" sz="2400" dirty="0"/>
              <a:t>		</a:t>
            </a:r>
            <a:r>
              <a:rPr lang="en-GB" sz="2400" dirty="0" smtClean="0"/>
              <a:t>	  5%</a:t>
            </a:r>
          </a:p>
          <a:p>
            <a:pPr lvl="1"/>
            <a:r>
              <a:rPr lang="en-GB" sz="2400" dirty="0" smtClean="0"/>
              <a:t>Other labs			10% each</a:t>
            </a:r>
            <a:endParaRPr lang="en-GB" dirty="0" smtClean="0"/>
          </a:p>
          <a:p>
            <a:r>
              <a:rPr lang="en-GB" dirty="0"/>
              <a:t>I do look at distribution for final grades</a:t>
            </a:r>
            <a:endParaRPr lang="en-GB" dirty="0" smtClean="0"/>
          </a:p>
          <a:p>
            <a:pPr lvl="1"/>
            <a:r>
              <a:rPr lang="en-GB" dirty="0" smtClean="0"/>
              <a:t>But don’t use a formal curve</a:t>
            </a:r>
          </a:p>
          <a:p>
            <a:r>
              <a:rPr lang="en-GB" dirty="0" smtClean="0"/>
              <a:t>All </a:t>
            </a:r>
            <a:r>
              <a:rPr lang="en-GB" dirty="0"/>
              <a:t>scores available on </a:t>
            </a:r>
            <a:r>
              <a:rPr lang="en-GB" dirty="0" err="1"/>
              <a:t>MyUCLA</a:t>
            </a:r>
            <a:endParaRPr lang="en-GB" dirty="0" smtClean="0"/>
          </a:p>
          <a:p>
            <a:pPr lvl="1"/>
            <a:r>
              <a:rPr lang="en-GB" dirty="0" smtClean="0"/>
              <a:t>Please </a:t>
            </a:r>
            <a:r>
              <a:rPr lang="en-GB" dirty="0"/>
              <a:t>check them for accuracy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Midterm Examination</a:t>
            </a:r>
            <a:endParaRPr lang="en-GB" dirty="0"/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When:</a:t>
            </a:r>
            <a:r>
              <a:rPr lang="en-GB" sz="2800" dirty="0" smtClean="0"/>
              <a:t> First lecture of the 6th week (in class section, Tuesday</a:t>
            </a:r>
            <a:r>
              <a:rPr lang="en-GB" sz="2800" smtClean="0"/>
              <a:t>, July 25)</a:t>
            </a:r>
            <a:endParaRPr lang="en-GB" sz="2800" dirty="0" smtClean="0"/>
          </a:p>
          <a:p>
            <a:r>
              <a:rPr lang="en-GB" sz="2800" dirty="0"/>
              <a:t>Scope:</a:t>
            </a:r>
            <a:r>
              <a:rPr lang="en-GB" sz="2800" dirty="0" smtClean="0"/>
              <a:t> All lectures up to the exam date</a:t>
            </a:r>
          </a:p>
          <a:p>
            <a:pPr lvl="1"/>
            <a:r>
              <a:rPr lang="en-GB" sz="2400" dirty="0" smtClean="0"/>
              <a:t>Approximately </a:t>
            </a:r>
            <a:r>
              <a:rPr lang="en-GB" sz="2400" dirty="0"/>
              <a:t>60% lecture, 40% text</a:t>
            </a:r>
          </a:p>
          <a:p>
            <a:r>
              <a:rPr lang="en-GB" sz="2800" dirty="0"/>
              <a:t>Format:</a:t>
            </a:r>
            <a:endParaRPr lang="en-GB" sz="2800" dirty="0" smtClean="0"/>
          </a:p>
          <a:p>
            <a:pPr lvl="1"/>
            <a:r>
              <a:rPr lang="en-GB" sz="2400" dirty="0" smtClean="0"/>
              <a:t>Closed </a:t>
            </a:r>
            <a:r>
              <a:rPr lang="en-GB" sz="2400" dirty="0"/>
              <a:t>book</a:t>
            </a:r>
          </a:p>
          <a:p>
            <a:pPr lvl="1"/>
            <a:r>
              <a:rPr lang="en-GB" sz="2400" dirty="0"/>
              <a:t>10-15 essay questions, most with short answers</a:t>
            </a:r>
          </a:p>
          <a:p>
            <a:r>
              <a:rPr lang="en-GB" sz="2800" dirty="0"/>
              <a:t>Goals:</a:t>
            </a:r>
            <a:endParaRPr lang="en-GB" sz="2800" dirty="0" smtClean="0"/>
          </a:p>
          <a:p>
            <a:pPr lvl="1"/>
            <a:r>
              <a:rPr lang="en-GB" sz="2400" dirty="0" smtClean="0"/>
              <a:t>Test </a:t>
            </a:r>
            <a:r>
              <a:rPr lang="en-GB" sz="2400" dirty="0"/>
              <a:t>understanding of key concepts</a:t>
            </a:r>
            <a:endParaRPr lang="en-GB" sz="2400" dirty="0" smtClean="0"/>
          </a:p>
          <a:p>
            <a:pPr lvl="1"/>
            <a:r>
              <a:rPr lang="en-GB" sz="2400" dirty="0" smtClean="0"/>
              <a:t>Test </a:t>
            </a:r>
            <a:r>
              <a:rPr lang="en-GB" sz="2400" dirty="0"/>
              <a:t>ability to apply principles to practical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 Exam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When</a:t>
            </a:r>
            <a:r>
              <a:rPr lang="en-GB" sz="2800" dirty="0" smtClean="0"/>
              <a:t>: Thursday, August 24, in class</a:t>
            </a:r>
          </a:p>
          <a:p>
            <a:r>
              <a:rPr lang="en-GB" sz="2800" dirty="0"/>
              <a:t>Scope:</a:t>
            </a:r>
            <a:r>
              <a:rPr lang="en-GB" sz="2800" dirty="0" smtClean="0"/>
              <a:t> Entire </a:t>
            </a:r>
            <a:r>
              <a:rPr lang="en-GB" sz="2800" dirty="0"/>
              <a:t>course</a:t>
            </a:r>
          </a:p>
          <a:p>
            <a:r>
              <a:rPr lang="en-GB" sz="2800" dirty="0"/>
              <a:t>Format:</a:t>
            </a:r>
            <a:endParaRPr lang="en-GB" sz="2800" dirty="0" smtClean="0"/>
          </a:p>
          <a:p>
            <a:pPr lvl="1"/>
            <a:r>
              <a:rPr lang="en-GB" sz="2400" dirty="0"/>
              <a:t>4</a:t>
            </a:r>
            <a:r>
              <a:rPr lang="en-GB" sz="2400" dirty="0" smtClean="0"/>
              <a:t>-</a:t>
            </a:r>
            <a:r>
              <a:rPr lang="en-GB" sz="2400" dirty="0"/>
              <a:t>6</a:t>
            </a:r>
            <a:r>
              <a:rPr lang="en-GB" sz="2400" dirty="0" smtClean="0"/>
              <a:t> </a:t>
            </a:r>
            <a:r>
              <a:rPr lang="en-GB" sz="2400" dirty="0"/>
              <a:t>hard multi-part essay questions</a:t>
            </a:r>
            <a:endParaRPr lang="en-GB" sz="2400" dirty="0" smtClean="0"/>
          </a:p>
          <a:p>
            <a:pPr lvl="1"/>
            <a:r>
              <a:rPr lang="en-GB" sz="2400" dirty="0" smtClean="0"/>
              <a:t>You </a:t>
            </a:r>
            <a:r>
              <a:rPr lang="en-GB" sz="2400" dirty="0"/>
              <a:t>get to pick a subset of them to answer</a:t>
            </a:r>
          </a:p>
          <a:p>
            <a:r>
              <a:rPr lang="en-GB" sz="2800" dirty="0"/>
              <a:t>Goals:</a:t>
            </a:r>
            <a:endParaRPr lang="en-GB" sz="2800" dirty="0" smtClean="0"/>
          </a:p>
          <a:p>
            <a:pPr lvl="1"/>
            <a:r>
              <a:rPr lang="en-GB" sz="2400" dirty="0" smtClean="0"/>
              <a:t>Test </a:t>
            </a:r>
            <a:r>
              <a:rPr lang="en-GB" sz="2400" dirty="0"/>
              <a:t>mastery of key concepts</a:t>
            </a:r>
            <a:endParaRPr lang="en-GB" sz="2400" dirty="0" smtClean="0"/>
          </a:p>
          <a:p>
            <a:pPr lvl="1"/>
            <a:r>
              <a:rPr lang="en-GB" sz="2400" dirty="0" smtClean="0"/>
              <a:t>Test </a:t>
            </a:r>
            <a:r>
              <a:rPr lang="en-GB" sz="2400" dirty="0"/>
              <a:t>ability to apply key concepts to real problems</a:t>
            </a:r>
            <a:endParaRPr lang="en-GB" sz="2400" dirty="0" smtClean="0"/>
          </a:p>
          <a:p>
            <a:pPr lvl="1"/>
            <a:r>
              <a:rPr lang="en-GB" sz="2400" dirty="0" smtClean="0"/>
              <a:t>Use </a:t>
            </a:r>
            <a:r>
              <a:rPr lang="en-GB" sz="2400" dirty="0"/>
              <a:t>key concepts to gain insight into new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Lab Projects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91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Format: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1 warm-up project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4 regular projects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Done individually</a:t>
            </a:r>
          </a:p>
          <a:p>
            <a:pPr>
              <a:lnSpc>
                <a:spcPct val="90000"/>
              </a:lnSpc>
            </a:pPr>
            <a:r>
              <a:rPr lang="en-GB" dirty="0"/>
              <a:t>Goals: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Develop </a:t>
            </a:r>
            <a:r>
              <a:rPr lang="en-GB" dirty="0"/>
              <a:t>ability to exploit OS features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Develop </a:t>
            </a:r>
            <a:r>
              <a:rPr lang="en-GB" dirty="0"/>
              <a:t>programming/problem solving ability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Practice software </a:t>
            </a:r>
            <a:r>
              <a:rPr lang="en-GB" dirty="0"/>
              <a:t>project skills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Lab </a:t>
            </a:r>
            <a:r>
              <a:rPr lang="en-GB" dirty="0"/>
              <a:t>and lecture are fairly distinct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Ask instructor about tests and lectures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Ask TAs about labs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Late Assignments &amp; Make-ups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17600"/>
            <a:ext cx="8229600" cy="4525963"/>
          </a:xfrm>
        </p:spPr>
        <p:txBody>
          <a:bodyPr/>
          <a:lstStyle/>
          <a:p>
            <a:r>
              <a:rPr lang="en-GB" dirty="0" smtClean="0"/>
              <a:t>Labs</a:t>
            </a:r>
          </a:p>
          <a:p>
            <a:pPr lvl="1"/>
            <a:r>
              <a:rPr lang="en-GB" sz="2400" dirty="0" smtClean="0"/>
              <a:t>Due dates set by TA</a:t>
            </a:r>
          </a:p>
          <a:p>
            <a:pPr lvl="1"/>
            <a:r>
              <a:rPr lang="en-GB" sz="2400" dirty="0" smtClean="0"/>
              <a:t>TA also sets policy on late assignments</a:t>
            </a:r>
          </a:p>
          <a:p>
            <a:pPr lvl="1"/>
            <a:r>
              <a:rPr lang="en-GB" sz="2400" dirty="0" smtClean="0"/>
              <a:t>The TA will handle all issues related to labs</a:t>
            </a:r>
          </a:p>
          <a:p>
            <a:pPr lvl="2"/>
            <a:r>
              <a:rPr lang="en-GB" sz="2000" dirty="0" smtClean="0"/>
              <a:t>Ask</a:t>
            </a:r>
            <a:r>
              <a:rPr lang="en-GB" sz="2000" dirty="0" smtClean="0"/>
              <a:t> him, </a:t>
            </a:r>
            <a:r>
              <a:rPr lang="en-GB" sz="2000" dirty="0" smtClean="0"/>
              <a:t>not me</a:t>
            </a:r>
          </a:p>
          <a:p>
            <a:pPr lvl="2"/>
            <a:r>
              <a:rPr lang="en-GB" sz="2000" dirty="0" smtClean="0"/>
              <a:t>Don’t expect me to overrule</a:t>
            </a:r>
            <a:r>
              <a:rPr lang="en-GB" sz="2000" dirty="0" smtClean="0"/>
              <a:t> his decisions</a:t>
            </a:r>
            <a:endParaRPr lang="en-GB" sz="2000" dirty="0" smtClean="0"/>
          </a:p>
          <a:p>
            <a:r>
              <a:rPr lang="en-GB" sz="2800" dirty="0" smtClean="0"/>
              <a:t>Exams</a:t>
            </a:r>
          </a:p>
          <a:p>
            <a:pPr lvl="1"/>
            <a:r>
              <a:rPr lang="en-GB" sz="2400" dirty="0" smtClean="0"/>
              <a:t>Alternate times or make-ups only possible with prior consent of the instructor</a:t>
            </a:r>
          </a:p>
          <a:p>
            <a:pPr lvl="1"/>
            <a:r>
              <a:rPr lang="en-GB" sz="2400" dirty="0" smtClean="0"/>
              <a:t>If you miss a test, too bad</a:t>
            </a: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Honesty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24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is OK to study with friends 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Discussing </a:t>
            </a:r>
            <a:r>
              <a:rPr lang="en-GB" sz="2400" dirty="0"/>
              <a:t>problems helps you to understand them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is OK to do independent research on a subject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There </a:t>
            </a:r>
            <a:r>
              <a:rPr lang="en-GB" sz="2400" dirty="0"/>
              <a:t>are many excellent treatments out there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But </a:t>
            </a:r>
            <a:r>
              <a:rPr lang="en-GB" sz="2800" dirty="0"/>
              <a:t>all work you submit must be your own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Do </a:t>
            </a:r>
            <a:r>
              <a:rPr lang="en-GB" sz="2400" dirty="0"/>
              <a:t>not </a:t>
            </a:r>
            <a:r>
              <a:rPr lang="en-GB" sz="2400" u="sng" dirty="0"/>
              <a:t>write</a:t>
            </a:r>
            <a:r>
              <a:rPr lang="en-GB" sz="2400" dirty="0"/>
              <a:t> your</a:t>
            </a:r>
            <a:r>
              <a:rPr lang="en-GB" sz="2400" dirty="0" smtClean="0"/>
              <a:t> lab answers with </a:t>
            </a:r>
            <a:r>
              <a:rPr lang="en-GB" sz="2400" dirty="0"/>
              <a:t>a friend</a:t>
            </a: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Do </a:t>
            </a:r>
            <a:r>
              <a:rPr lang="en-GB" sz="2400" dirty="0"/>
              <a:t>not </a:t>
            </a:r>
            <a:r>
              <a:rPr lang="en-GB" sz="2400" u="sng" dirty="0"/>
              <a:t>copy</a:t>
            </a:r>
            <a:r>
              <a:rPr lang="en-GB" sz="2400" dirty="0"/>
              <a:t> another student's work</a:t>
            </a: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Do </a:t>
            </a:r>
            <a:r>
              <a:rPr lang="en-GB" sz="2400" dirty="0"/>
              <a:t>not turn in solutions </a:t>
            </a:r>
            <a:r>
              <a:rPr lang="en-GB" sz="2400" u="sng" dirty="0"/>
              <a:t>from off the web</a:t>
            </a:r>
            <a:endParaRPr lang="en-GB" sz="2400" u="sng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If </a:t>
            </a:r>
            <a:r>
              <a:rPr lang="en-GB" sz="2400" dirty="0"/>
              <a:t>you do research on a problem, </a:t>
            </a:r>
            <a:r>
              <a:rPr lang="en-GB" sz="2400" u="sng" dirty="0"/>
              <a:t>cite your sources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800" dirty="0"/>
              <a:t>I decide when two assignments are too similar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And </a:t>
            </a:r>
            <a:r>
              <a:rPr lang="en-GB" sz="2400" dirty="0"/>
              <a:t>I forward them immediately to the Dean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If </a:t>
            </a:r>
            <a:r>
              <a:rPr lang="en-GB" sz="2800" dirty="0"/>
              <a:t>you need help, ask the instructor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Honesty – Projects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8082"/>
            <a:ext cx="8229600" cy="4525963"/>
          </a:xfrm>
        </p:spPr>
        <p:txBody>
          <a:bodyPr/>
          <a:lstStyle/>
          <a:p>
            <a:r>
              <a:rPr lang="en-GB" sz="2800" dirty="0" smtClean="0"/>
              <a:t>Do </a:t>
            </a:r>
            <a:r>
              <a:rPr lang="en-GB" sz="2800" dirty="0"/>
              <a:t>your own projects</a:t>
            </a:r>
            <a:endParaRPr lang="en-GB" sz="2800" dirty="0" smtClean="0"/>
          </a:p>
          <a:p>
            <a:pPr lvl="1"/>
            <a:r>
              <a:rPr lang="en-GB" sz="2400" dirty="0" smtClean="0"/>
              <a:t>If </a:t>
            </a:r>
            <a:r>
              <a:rPr lang="en-GB" sz="2400" dirty="0"/>
              <a:t>you need additional help, ask the TA</a:t>
            </a:r>
            <a:endParaRPr lang="en-GB" sz="2400" dirty="0" smtClean="0"/>
          </a:p>
          <a:p>
            <a:r>
              <a:rPr lang="en-GB" sz="2800" dirty="0" smtClean="0"/>
              <a:t>You </a:t>
            </a:r>
            <a:r>
              <a:rPr lang="en-GB" sz="2800" dirty="0"/>
              <a:t>must design and write </a:t>
            </a:r>
            <a:r>
              <a:rPr lang="en-GB" sz="2800" u="sng" dirty="0"/>
              <a:t>all</a:t>
            </a:r>
            <a:r>
              <a:rPr lang="en-GB" sz="2800" dirty="0"/>
              <a:t> your own </a:t>
            </a:r>
            <a:r>
              <a:rPr lang="en-GB" sz="2800" dirty="0" smtClean="0"/>
              <a:t>code</a:t>
            </a:r>
            <a:endParaRPr lang="en-GB" sz="2400" dirty="0" smtClean="0"/>
          </a:p>
          <a:p>
            <a:pPr lvl="1"/>
            <a:r>
              <a:rPr lang="en-GB" sz="2400" dirty="0" smtClean="0"/>
              <a:t>Do </a:t>
            </a:r>
            <a:r>
              <a:rPr lang="en-GB" sz="2400" dirty="0"/>
              <a:t>not ask others how they solved the problem</a:t>
            </a:r>
            <a:endParaRPr lang="en-GB" sz="2400" dirty="0" smtClean="0"/>
          </a:p>
          <a:p>
            <a:pPr lvl="1"/>
            <a:r>
              <a:rPr lang="en-GB" sz="2400" dirty="0" smtClean="0"/>
              <a:t>Do </a:t>
            </a:r>
            <a:r>
              <a:rPr lang="en-GB" sz="2400" dirty="0"/>
              <a:t>not copy solutions from the web, files or listings</a:t>
            </a:r>
            <a:endParaRPr lang="en-GB" sz="2400" dirty="0" smtClean="0"/>
          </a:p>
          <a:p>
            <a:pPr lvl="1"/>
            <a:r>
              <a:rPr lang="en-GB" sz="2400" dirty="0" smtClean="0"/>
              <a:t>Cite </a:t>
            </a:r>
            <a:r>
              <a:rPr lang="en-GB" sz="2400" dirty="0"/>
              <a:t>any research sources you </a:t>
            </a:r>
            <a:r>
              <a:rPr lang="en-GB" sz="2400" dirty="0" smtClean="0"/>
              <a:t>use</a:t>
            </a:r>
          </a:p>
          <a:p>
            <a:pPr lvl="1"/>
            <a:r>
              <a:rPr lang="en-GB" sz="2400" dirty="0" smtClean="0"/>
              <a:t>Exception:  one project allows two person teams</a:t>
            </a:r>
            <a:endParaRPr lang="en-GB" sz="2400" dirty="0" smtClean="0"/>
          </a:p>
          <a:p>
            <a:r>
              <a:rPr lang="en-GB" sz="2800" dirty="0" smtClean="0"/>
              <a:t>Protect </a:t>
            </a:r>
            <a:r>
              <a:rPr lang="en-GB" sz="2800" dirty="0"/>
              <a:t>yourself</a:t>
            </a:r>
            <a:endParaRPr lang="en-GB" sz="2800" dirty="0" smtClean="0"/>
          </a:p>
          <a:p>
            <a:pPr lvl="1"/>
            <a:r>
              <a:rPr lang="en-GB" sz="2400" dirty="0" smtClean="0"/>
              <a:t>Do </a:t>
            </a:r>
            <a:r>
              <a:rPr lang="en-GB" sz="2400" dirty="0"/>
              <a:t>not show other people your solutions</a:t>
            </a:r>
            <a:endParaRPr lang="en-GB" sz="2400" dirty="0" smtClean="0"/>
          </a:p>
          <a:p>
            <a:pPr lvl="1"/>
            <a:r>
              <a:rPr lang="en-GB" sz="2400" dirty="0" smtClean="0"/>
              <a:t>Be </a:t>
            </a:r>
            <a:r>
              <a:rPr lang="en-GB" sz="2400" dirty="0"/>
              <a:t>careful with old listings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materials</a:t>
            </a:r>
          </a:p>
          <a:p>
            <a:r>
              <a:rPr lang="en-US" dirty="0" smtClean="0"/>
              <a:t>Introduction to the course</a:t>
            </a:r>
          </a:p>
          <a:p>
            <a:pPr lvl="1"/>
            <a:r>
              <a:rPr lang="en-US" dirty="0" smtClean="0"/>
              <a:t>Why study operating systems?</a:t>
            </a:r>
          </a:p>
          <a:p>
            <a:pPr lvl="1"/>
            <a:r>
              <a:rPr lang="en-US" dirty="0" smtClean="0"/>
              <a:t>Basics of operating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Honesty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90"/>
            <a:ext cx="8229600" cy="4525963"/>
          </a:xfrm>
        </p:spPr>
        <p:txBody>
          <a:bodyPr/>
          <a:lstStyle/>
          <a:p>
            <a:r>
              <a:rPr lang="en-US" sz="2800" dirty="0" smtClean="0"/>
              <a:t>You might be able to find existing answers to some of the assignments on line</a:t>
            </a:r>
          </a:p>
          <a:p>
            <a:r>
              <a:rPr lang="en-US" sz="2800" dirty="0" smtClean="0"/>
              <a:t>Remember, if you can find it, so can we</a:t>
            </a:r>
          </a:p>
          <a:p>
            <a:pPr lvl="1"/>
            <a:r>
              <a:rPr lang="en-US" sz="2400" dirty="0" smtClean="0"/>
              <a:t>And we have, before</a:t>
            </a:r>
          </a:p>
          <a:p>
            <a:r>
              <a:rPr lang="en-US" sz="2800" dirty="0" smtClean="0"/>
              <a:t>It IS NOT OK to copy the answers from other people’s old assignments</a:t>
            </a:r>
          </a:p>
          <a:p>
            <a:pPr lvl="1"/>
            <a:r>
              <a:rPr lang="en-US" sz="2400" dirty="0" smtClean="0"/>
              <a:t>People who tried that have been caught and referred to the Office of the Dean of Students</a:t>
            </a:r>
          </a:p>
          <a:p>
            <a:r>
              <a:rPr lang="en-US" sz="2800" dirty="0" smtClean="0"/>
              <a:t>ANYTHING you get off the Internet must be treated as reference material</a:t>
            </a:r>
          </a:p>
          <a:p>
            <a:pPr lvl="1"/>
            <a:r>
              <a:rPr lang="en-US" sz="2400" dirty="0" smtClean="0"/>
              <a:t>If you use it, quote it and reference it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Purpose of course and relationships to other courses</a:t>
            </a:r>
          </a:p>
          <a:p>
            <a:r>
              <a:rPr lang="en-GB" dirty="0" smtClean="0"/>
              <a:t>Why study operating systems?</a:t>
            </a:r>
          </a:p>
          <a:p>
            <a:r>
              <a:rPr lang="en-GB" dirty="0" smtClean="0"/>
              <a:t>What is an operating system?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99808" y="540399"/>
            <a:ext cx="6215336" cy="85021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CS 111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040"/>
            <a:ext cx="8229600" cy="4525963"/>
          </a:xfrm>
        </p:spPr>
        <p:txBody>
          <a:bodyPr/>
          <a:lstStyle/>
          <a:p>
            <a:r>
              <a:rPr lang="en-GB" sz="2800" dirty="0" smtClean="0"/>
              <a:t>Build on concepts from other courses</a:t>
            </a:r>
          </a:p>
          <a:p>
            <a:pPr lvl="1"/>
            <a:r>
              <a:rPr lang="en-GB" sz="2400" dirty="0" smtClean="0"/>
              <a:t>Data structures, programming languages, assembly language programming, computer architectures, ...</a:t>
            </a:r>
            <a:endParaRPr lang="en-GB" sz="2000" dirty="0" smtClean="0"/>
          </a:p>
          <a:p>
            <a:r>
              <a:rPr lang="en-GB" sz="2800" dirty="0" smtClean="0"/>
              <a:t>Prepare you for advanced courses</a:t>
            </a:r>
          </a:p>
          <a:p>
            <a:pPr lvl="1"/>
            <a:r>
              <a:rPr lang="en-GB" sz="2400" dirty="0" smtClean="0"/>
              <a:t>Data </a:t>
            </a:r>
            <a:r>
              <a:rPr lang="en-GB" sz="2400" dirty="0" smtClean="0"/>
              <a:t>bases, data mining, </a:t>
            </a:r>
            <a:r>
              <a:rPr lang="en-GB" sz="2400" dirty="0" smtClean="0"/>
              <a:t>and distributed computing</a:t>
            </a:r>
          </a:p>
          <a:p>
            <a:pPr lvl="1"/>
            <a:r>
              <a:rPr lang="en-GB" sz="2400" dirty="0" smtClean="0"/>
              <a:t>Security, fault-tolerance, high availability</a:t>
            </a:r>
          </a:p>
          <a:p>
            <a:pPr lvl="1"/>
            <a:r>
              <a:rPr lang="en-GB" sz="2400" dirty="0" smtClean="0"/>
              <a:t>Network protocols, computer system </a:t>
            </a:r>
            <a:r>
              <a:rPr lang="en-GB" sz="2400" dirty="0" err="1" smtClean="0"/>
              <a:t>modeling</a:t>
            </a:r>
            <a:endParaRPr lang="en-GB" sz="2400" dirty="0" smtClean="0"/>
          </a:p>
          <a:p>
            <a:r>
              <a:rPr lang="en-GB" sz="2800" dirty="0" smtClean="0"/>
              <a:t>Provide you with foundation concepts</a:t>
            </a:r>
          </a:p>
          <a:p>
            <a:pPr lvl="1"/>
            <a:r>
              <a:rPr lang="en-GB" sz="2400" dirty="0" smtClean="0"/>
              <a:t>Processes, threads, virtual address space, files</a:t>
            </a:r>
          </a:p>
          <a:p>
            <a:pPr lvl="1"/>
            <a:r>
              <a:rPr lang="en-GB" sz="2400" dirty="0" smtClean="0"/>
              <a:t>Capabilities, synchronization, leases, deadlock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Operating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have them, in the first place?</a:t>
            </a:r>
          </a:p>
          <a:p>
            <a:r>
              <a:rPr lang="en-US" dirty="0" smtClean="0"/>
              <a:t>Why are they important?</a:t>
            </a:r>
          </a:p>
          <a:p>
            <a:r>
              <a:rPr lang="en-US" dirty="0" smtClean="0"/>
              <a:t>What do they do for us?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77508" y="527305"/>
            <a:ext cx="7504492" cy="85021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From the Bottom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age result for intel chip clip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12" y="2583180"/>
            <a:ext cx="1465775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" y="1840513"/>
            <a:ext cx="1902460" cy="4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027527" y="4241800"/>
            <a:ext cx="1191260" cy="787400"/>
            <a:chOff x="1230727" y="4686300"/>
            <a:chExt cx="2382520" cy="11160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30727" y="5243512"/>
              <a:ext cx="2382520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359694" y="4964906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893888" y="5521324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28082" y="49641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963864" y="55229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59" y="5312432"/>
            <a:ext cx="1029335" cy="8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6040" y="5940743"/>
            <a:ext cx="540950" cy="37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4855" y="5028080"/>
            <a:ext cx="572135" cy="5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844801" y="1417638"/>
            <a:ext cx="1181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Here’s what you’ve got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9001" y="1430338"/>
            <a:ext cx="1181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Here’s what you want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6766" y="1382043"/>
            <a:ext cx="1554666" cy="9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8446" y="2598678"/>
            <a:ext cx="1417506" cy="8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65326" y="3671319"/>
            <a:ext cx="1439545" cy="114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45161" y="5028080"/>
            <a:ext cx="1320165" cy="99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1143000"/>
          </a:xfrm>
        </p:spPr>
        <p:txBody>
          <a:bodyPr/>
          <a:lstStyle/>
          <a:p>
            <a:r>
              <a:rPr lang="en-US" dirty="0" smtClean="0"/>
              <a:t>What Can You Do With What You’ve Got?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age result for intel chip clip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12" y="2583180"/>
            <a:ext cx="1465775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9900" y="2755900"/>
            <a:ext cx="71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9900" y="3073400"/>
            <a:ext cx="68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9900" y="3390900"/>
            <a:ext cx="6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JMP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9900" y="3708400"/>
            <a:ext cx="11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SQRTPD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" y="1840513"/>
            <a:ext cx="1902460" cy="4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87700" y="1778000"/>
            <a:ext cx="427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Read or write some binary words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27527" y="4241800"/>
            <a:ext cx="1191260" cy="787400"/>
            <a:chOff x="1230727" y="4686300"/>
            <a:chExt cx="2382520" cy="111601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30727" y="5243512"/>
              <a:ext cx="2382520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359694" y="4964906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893888" y="5521324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28082" y="49641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963864" y="55229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162300" y="4267200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87700" y="4597400"/>
            <a:ext cx="214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SENSE</a:t>
            </a:r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4855" y="5309128"/>
            <a:ext cx="572135" cy="5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327400" y="5309128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Read or write a block of data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0722" y="2570480"/>
            <a:ext cx="540950" cy="37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220364" y="2360721"/>
            <a:ext cx="216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Report X and Y movements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004" y="3670866"/>
            <a:ext cx="1029335" cy="8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521064" y="3653600"/>
            <a:ext cx="216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Write to groups of pixels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8" grpId="0"/>
      <p:bldP spid="19" grpId="0"/>
      <p:bldP spid="21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You Want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Short Clip _ Some Uncharted Action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417638"/>
            <a:ext cx="7349067" cy="413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Going to Need Some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that’s what the operating system is about</a:t>
            </a:r>
          </a:p>
          <a:p>
            <a:r>
              <a:rPr lang="en-US" dirty="0" smtClean="0"/>
              <a:t>Helping you perform complex operations</a:t>
            </a:r>
          </a:p>
          <a:p>
            <a:pPr lvl="1"/>
            <a:r>
              <a:rPr lang="en-US" dirty="0" smtClean="0"/>
              <a:t>Using various hardware</a:t>
            </a:r>
          </a:p>
          <a:p>
            <a:pPr lvl="1"/>
            <a:r>
              <a:rPr lang="en-US" dirty="0" smtClean="0"/>
              <a:t>And probably various bits of software</a:t>
            </a:r>
          </a:p>
          <a:p>
            <a:r>
              <a:rPr lang="en-US" dirty="0" smtClean="0"/>
              <a:t>While hiding the complexity</a:t>
            </a:r>
          </a:p>
          <a:p>
            <a:r>
              <a:rPr lang="en-US" dirty="0" smtClean="0"/>
              <a:t>And making sure nothing gets in the way of anything else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r>
              <a:rPr lang="en-US" dirty="0" smtClean="0"/>
              <a:t>What Is An Operating System,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00"/>
            <a:ext cx="8229600" cy="4525963"/>
          </a:xfrm>
        </p:spPr>
        <p:txBody>
          <a:bodyPr/>
          <a:lstStyle/>
          <a:p>
            <a:r>
              <a:rPr lang="en-US" sz="2800" dirty="0" smtClean="0"/>
              <a:t>System software intended to provide support for higher level applications</a:t>
            </a:r>
          </a:p>
          <a:p>
            <a:pPr lvl="1"/>
            <a:r>
              <a:rPr lang="en-US" sz="2400" dirty="0" smtClean="0"/>
              <a:t>Some higher level system software</a:t>
            </a:r>
          </a:p>
          <a:p>
            <a:pPr lvl="1"/>
            <a:r>
              <a:rPr lang="en-US" sz="2400" dirty="0" smtClean="0"/>
              <a:t>But primarily for user processes</a:t>
            </a:r>
          </a:p>
          <a:p>
            <a:r>
              <a:rPr lang="en-US" sz="2800" dirty="0" smtClean="0"/>
              <a:t>The software that sits between the hardware and everything else</a:t>
            </a:r>
          </a:p>
          <a:p>
            <a:r>
              <a:rPr lang="en-US" sz="2800" dirty="0" smtClean="0"/>
              <a:t>The software that hides nasty details</a:t>
            </a:r>
          </a:p>
          <a:p>
            <a:pPr lvl="1"/>
            <a:r>
              <a:rPr lang="en-US" sz="2400" dirty="0" smtClean="0"/>
              <a:t>Of hardware, software, and common tasks</a:t>
            </a:r>
          </a:p>
          <a:p>
            <a:r>
              <a:rPr lang="en-US" sz="2800" dirty="0" smtClean="0"/>
              <a:t>On a good day, the OS is your best computing friend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 Are You Studying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probability none of you will ever write an operating system</a:t>
            </a:r>
          </a:p>
          <a:p>
            <a:pPr lvl="1"/>
            <a:r>
              <a:rPr lang="en-US" dirty="0" smtClean="0"/>
              <a:t>Or even fix an operating system bug</a:t>
            </a:r>
          </a:p>
          <a:p>
            <a:r>
              <a:rPr lang="en-US" dirty="0" smtClean="0"/>
              <a:t>Not very many different operating systems are in use</a:t>
            </a:r>
          </a:p>
          <a:p>
            <a:pPr lvl="1"/>
            <a:r>
              <a:rPr lang="en-US" dirty="0" smtClean="0"/>
              <a:t>So the number of developers for them is small</a:t>
            </a:r>
          </a:p>
          <a:p>
            <a:r>
              <a:rPr lang="en-US" dirty="0" smtClean="0"/>
              <a:t>So why should you care about them?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Administrative Issues</a:t>
            </a:r>
            <a:endParaRPr lang="en-GB" dirty="0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Instructor and TAs</a:t>
            </a:r>
          </a:p>
          <a:p>
            <a:r>
              <a:rPr lang="en-GB" dirty="0" smtClean="0"/>
              <a:t>Load </a:t>
            </a:r>
            <a:r>
              <a:rPr lang="en-GB" dirty="0"/>
              <a:t>and prerequisites</a:t>
            </a:r>
            <a:endParaRPr lang="en-GB" dirty="0" smtClean="0"/>
          </a:p>
          <a:p>
            <a:r>
              <a:rPr lang="en-GB" dirty="0" smtClean="0"/>
              <a:t>Web </a:t>
            </a:r>
            <a:r>
              <a:rPr lang="en-GB" dirty="0"/>
              <a:t>site, syllabus, reading, and lectures</a:t>
            </a:r>
            <a:endParaRPr lang="en-GB" dirty="0" smtClean="0"/>
          </a:p>
          <a:p>
            <a:r>
              <a:rPr lang="en-GB" dirty="0" smtClean="0"/>
              <a:t>Exams</a:t>
            </a:r>
            <a:r>
              <a:rPr lang="en-GB" dirty="0" smtClean="0"/>
              <a:t>, </a:t>
            </a:r>
            <a:r>
              <a:rPr lang="en-GB" dirty="0"/>
              <a:t>homework, projects</a:t>
            </a:r>
            <a:endParaRPr lang="en-GB" dirty="0" smtClean="0"/>
          </a:p>
          <a:p>
            <a:r>
              <a:rPr lang="en-GB" dirty="0" smtClean="0"/>
              <a:t>Grading</a:t>
            </a:r>
          </a:p>
          <a:p>
            <a:r>
              <a:rPr lang="en-GB" dirty="0" smtClean="0"/>
              <a:t>Academic </a:t>
            </a:r>
            <a:r>
              <a:rPr lang="en-GB" dirty="0"/>
              <a:t>honesty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Has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4525963"/>
          </a:xfrm>
        </p:spPr>
        <p:txBody>
          <a:bodyPr/>
          <a:lstStyle/>
          <a:p>
            <a:r>
              <a:rPr lang="en-US" dirty="0" smtClean="0"/>
              <a:t>Practically all computing devices you will ever use has an operating system</a:t>
            </a:r>
          </a:p>
          <a:p>
            <a:pPr lvl="1"/>
            <a:r>
              <a:rPr lang="en-US" dirty="0" smtClean="0"/>
              <a:t>Servers, laptops, desktop machines, tablets, smart phones, game consoles, set-top boxes</a:t>
            </a:r>
          </a:p>
          <a:p>
            <a:r>
              <a:rPr lang="en-US" dirty="0" smtClean="0"/>
              <a:t>Many things you don’t think of as computers have CPUs in side</a:t>
            </a:r>
          </a:p>
          <a:p>
            <a:pPr lvl="1"/>
            <a:r>
              <a:rPr lang="en-US" dirty="0" smtClean="0"/>
              <a:t>Usually with an operating system</a:t>
            </a:r>
          </a:p>
          <a:p>
            <a:pPr lvl="1"/>
            <a:r>
              <a:rPr lang="en-US" dirty="0" smtClean="0"/>
              <a:t>Internet of Things devices</a:t>
            </a:r>
          </a:p>
          <a:p>
            <a:r>
              <a:rPr lang="en-US" dirty="0" smtClean="0"/>
              <a:t>So you </a:t>
            </a:r>
            <a:r>
              <a:rPr lang="en-US" u="sng" dirty="0" smtClean="0"/>
              <a:t>will</a:t>
            </a:r>
            <a:r>
              <a:rPr lang="en-US" dirty="0" smtClean="0"/>
              <a:t> work with 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Work With </a:t>
            </a:r>
            <a:r>
              <a:rPr lang="en-US" dirty="0" err="1" smtClean="0"/>
              <a:t>OSes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configure them</a:t>
            </a:r>
          </a:p>
          <a:p>
            <a:r>
              <a:rPr lang="en-US" dirty="0" smtClean="0"/>
              <a:t>You use their features when you write programs</a:t>
            </a:r>
          </a:p>
          <a:p>
            <a:r>
              <a:rPr lang="en-US" dirty="0" smtClean="0"/>
              <a:t>You rely on </a:t>
            </a:r>
            <a:r>
              <a:rPr lang="en-US" i="1" dirty="0" smtClean="0"/>
              <a:t>services </a:t>
            </a:r>
            <a:r>
              <a:rPr lang="en-US" dirty="0" smtClean="0"/>
              <a:t>that they offer</a:t>
            </a:r>
          </a:p>
          <a:p>
            <a:pPr lvl="1"/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Persistent storage</a:t>
            </a:r>
          </a:p>
          <a:p>
            <a:pPr lvl="1"/>
            <a:r>
              <a:rPr lang="en-US" dirty="0" smtClean="0"/>
              <a:t>Scheduling and synchronization</a:t>
            </a:r>
          </a:p>
          <a:p>
            <a:pPr lvl="1"/>
            <a:r>
              <a:rPr lang="en-US" dirty="0" err="1" smtClean="0"/>
              <a:t>Interprocess</a:t>
            </a:r>
            <a:r>
              <a:rPr lang="en-US" dirty="0" smtClean="0"/>
              <a:t> communications</a:t>
            </a:r>
          </a:p>
          <a:p>
            <a:pPr lvl="1"/>
            <a:r>
              <a:rPr lang="en-US" dirty="0" smtClean="0"/>
              <a:t>Security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Good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hard problems have been tackled in the context of operating systems</a:t>
            </a:r>
          </a:p>
          <a:p>
            <a:pPr lvl="1"/>
            <a:r>
              <a:rPr lang="en-US" dirty="0" smtClean="0"/>
              <a:t>How to coordinate separate computations</a:t>
            </a:r>
          </a:p>
          <a:p>
            <a:pPr lvl="1"/>
            <a:r>
              <a:rPr lang="en-US" dirty="0" smtClean="0"/>
              <a:t>How to manage shared resources</a:t>
            </a:r>
          </a:p>
          <a:p>
            <a:pPr lvl="1"/>
            <a:r>
              <a:rPr lang="en-US" dirty="0" smtClean="0"/>
              <a:t>How to </a:t>
            </a:r>
            <a:r>
              <a:rPr lang="en-US" dirty="0" err="1" smtClean="0"/>
              <a:t>virtualize</a:t>
            </a:r>
            <a:r>
              <a:rPr lang="en-US" dirty="0" smtClean="0"/>
              <a:t> hardware and software</a:t>
            </a:r>
          </a:p>
          <a:p>
            <a:pPr lvl="1"/>
            <a:r>
              <a:rPr lang="en-US" dirty="0" smtClean="0"/>
              <a:t>How to organize communications</a:t>
            </a:r>
          </a:p>
          <a:p>
            <a:pPr lvl="1"/>
            <a:r>
              <a:rPr lang="en-US" dirty="0" smtClean="0"/>
              <a:t>How to protect your computing resources</a:t>
            </a:r>
          </a:p>
          <a:p>
            <a:r>
              <a:rPr lang="en-US" dirty="0" smtClean="0"/>
              <a:t>The operating system solutions are often applicable to programs and systems you write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/>
          <a:lstStyle/>
          <a:p>
            <a:r>
              <a:rPr lang="en-US" dirty="0" smtClean="0"/>
              <a:t>The Philosophy of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years we’ve developed some wisdom in building operating systems</a:t>
            </a:r>
          </a:p>
          <a:p>
            <a:r>
              <a:rPr lang="en-US" dirty="0" smtClean="0"/>
              <a:t>Lessons learned, things that worked well, things that worked poorly</a:t>
            </a:r>
          </a:p>
          <a:p>
            <a:r>
              <a:rPr lang="en-US" dirty="0" smtClean="0"/>
              <a:t>This wisdom informs modern operating system design</a:t>
            </a:r>
          </a:p>
          <a:p>
            <a:r>
              <a:rPr lang="en-US" dirty="0" smtClean="0"/>
              <a:t>And much of it carries over into development of any complex software system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042"/>
            <a:ext cx="8229600" cy="1143000"/>
          </a:xfrm>
        </p:spPr>
        <p:txBody>
          <a:bodyPr/>
          <a:lstStyle/>
          <a:p>
            <a:r>
              <a:rPr lang="en-GB" dirty="0" smtClean="0"/>
              <a:t>Some OS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926"/>
            <a:ext cx="8229600" cy="4525963"/>
          </a:xfrm>
        </p:spPr>
        <p:txBody>
          <a:bodyPr/>
          <a:lstStyle/>
          <a:p>
            <a:r>
              <a:rPr lang="en-GB" dirty="0" smtClean="0"/>
              <a:t>View services as objects and operations</a:t>
            </a:r>
          </a:p>
          <a:p>
            <a:pPr lvl="1"/>
            <a:r>
              <a:rPr lang="en-GB" dirty="0" smtClean="0"/>
              <a:t>Behind every object there is a data structure</a:t>
            </a:r>
          </a:p>
          <a:p>
            <a:r>
              <a:rPr lang="en-GB" dirty="0" smtClean="0"/>
              <a:t>Interface vs. implementation</a:t>
            </a:r>
          </a:p>
          <a:p>
            <a:pPr lvl="1"/>
            <a:r>
              <a:rPr lang="en-GB" dirty="0" smtClean="0"/>
              <a:t>An implementation is not a specification</a:t>
            </a:r>
          </a:p>
          <a:p>
            <a:pPr lvl="1"/>
            <a:r>
              <a:rPr lang="en-GB" dirty="0" smtClean="0"/>
              <a:t>Many compliant implementations are possible</a:t>
            </a:r>
          </a:p>
          <a:p>
            <a:pPr lvl="1"/>
            <a:r>
              <a:rPr lang="en-GB" dirty="0" smtClean="0"/>
              <a:t>Inappropriate dependencies cause problems</a:t>
            </a:r>
          </a:p>
          <a:p>
            <a:r>
              <a:rPr lang="en-GB" dirty="0" smtClean="0"/>
              <a:t>An interface specification is a contract</a:t>
            </a:r>
          </a:p>
          <a:p>
            <a:pPr lvl="1"/>
            <a:r>
              <a:rPr lang="en-GB" dirty="0" smtClean="0"/>
              <a:t>Specifies responsibilities of producers &amp; consumers</a:t>
            </a:r>
          </a:p>
          <a:p>
            <a:pPr lvl="1"/>
            <a:r>
              <a:rPr lang="en-GB" dirty="0" smtClean="0"/>
              <a:t>Basis for product/release interoperability</a:t>
            </a:r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OS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752"/>
            <a:ext cx="8229600" cy="4525963"/>
          </a:xfrm>
        </p:spPr>
        <p:txBody>
          <a:bodyPr/>
          <a:lstStyle/>
          <a:p>
            <a:r>
              <a:rPr lang="en-GB" sz="2800" dirty="0" smtClean="0"/>
              <a:t>Modularity and functional encapsulation</a:t>
            </a:r>
          </a:p>
          <a:p>
            <a:pPr lvl="1"/>
            <a:r>
              <a:rPr lang="en-GB" sz="2400" dirty="0" smtClean="0"/>
              <a:t>Complexity hiding and appropriate abstraction</a:t>
            </a:r>
          </a:p>
          <a:p>
            <a:r>
              <a:rPr lang="en-GB" sz="2800" dirty="0" smtClean="0"/>
              <a:t>Separate policy from mechanism</a:t>
            </a:r>
          </a:p>
          <a:p>
            <a:pPr lvl="1"/>
            <a:r>
              <a:rPr lang="en-GB" sz="2400" dirty="0" smtClean="0"/>
              <a:t>Policy determines what can/should be done</a:t>
            </a:r>
          </a:p>
          <a:p>
            <a:pPr lvl="1"/>
            <a:r>
              <a:rPr lang="en-GB" sz="2400" dirty="0" smtClean="0"/>
              <a:t>Mechanism implements basic operations to do it</a:t>
            </a:r>
          </a:p>
          <a:p>
            <a:pPr lvl="1"/>
            <a:r>
              <a:rPr lang="en-GB" sz="2400" dirty="0" smtClean="0"/>
              <a:t>Mechanisms shouldn’t dictate or limit policies</a:t>
            </a:r>
          </a:p>
          <a:p>
            <a:pPr lvl="1"/>
            <a:r>
              <a:rPr lang="en-GB" sz="2400" dirty="0" smtClean="0"/>
              <a:t>Policies must be changeable without changing mechanisms</a:t>
            </a:r>
          </a:p>
          <a:p>
            <a:r>
              <a:rPr lang="en-GB" sz="2800" dirty="0" smtClean="0"/>
              <a:t>Parallelism and asynchrony are powerful and vital</a:t>
            </a:r>
          </a:p>
          <a:p>
            <a:pPr lvl="1"/>
            <a:r>
              <a:rPr lang="en-GB" sz="2400" dirty="0" smtClean="0"/>
              <a:t>But dangerous when used carelessly</a:t>
            </a:r>
          </a:p>
          <a:p>
            <a:r>
              <a:rPr lang="en-GB" sz="2800" dirty="0" smtClean="0"/>
              <a:t>Performance and correctness are often at odds</a:t>
            </a:r>
          </a:p>
          <a:p>
            <a:pPr lvl="1"/>
            <a:r>
              <a:rPr lang="en-GB" sz="2400" dirty="0" smtClean="0"/>
              <a:t>Correctness doesn’t always win . . 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Operating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possible definitions</a:t>
            </a:r>
          </a:p>
          <a:p>
            <a:r>
              <a:rPr lang="en-US" dirty="0" smtClean="0"/>
              <a:t>One is:</a:t>
            </a:r>
          </a:p>
          <a:p>
            <a:pPr lvl="1"/>
            <a:r>
              <a:rPr lang="en-US" dirty="0" smtClean="0"/>
              <a:t>It is low level software . . .</a:t>
            </a:r>
          </a:p>
          <a:p>
            <a:pPr lvl="1"/>
            <a:r>
              <a:rPr lang="en-US" dirty="0" smtClean="0"/>
              <a:t>That provides better, more usable abstractions of the hardware below it</a:t>
            </a:r>
          </a:p>
          <a:p>
            <a:pPr lvl="1"/>
            <a:r>
              <a:rPr lang="en-US" dirty="0" smtClean="0"/>
              <a:t>To allow easy, safe, fair use and sharing of those resources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50055" y="540399"/>
            <a:ext cx="7230803" cy="85021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525963"/>
          </a:xfrm>
        </p:spPr>
        <p:txBody>
          <a:bodyPr/>
          <a:lstStyle/>
          <a:p>
            <a:r>
              <a:rPr lang="en-GB" dirty="0" smtClean="0"/>
              <a:t>It manages hardware for programs</a:t>
            </a:r>
          </a:p>
          <a:p>
            <a:pPr lvl="1"/>
            <a:r>
              <a:rPr lang="en-GB" dirty="0" smtClean="0"/>
              <a:t>Allocates hardware and manages its use</a:t>
            </a:r>
          </a:p>
          <a:p>
            <a:pPr lvl="1"/>
            <a:r>
              <a:rPr lang="en-GB" dirty="0" smtClean="0"/>
              <a:t>Enforces controlled sharing (and privacy)</a:t>
            </a:r>
          </a:p>
          <a:p>
            <a:pPr lvl="1"/>
            <a:r>
              <a:rPr lang="en-GB" dirty="0" smtClean="0"/>
              <a:t>Oversees execution and handles problems</a:t>
            </a:r>
          </a:p>
          <a:p>
            <a:r>
              <a:rPr lang="en-GB" dirty="0" smtClean="0"/>
              <a:t>It abstracts the hardware</a:t>
            </a:r>
          </a:p>
          <a:p>
            <a:pPr lvl="1"/>
            <a:r>
              <a:rPr lang="en-GB" dirty="0" smtClean="0"/>
              <a:t>Makes it easier to use and improves SW portability</a:t>
            </a:r>
          </a:p>
          <a:p>
            <a:pPr lvl="1"/>
            <a:r>
              <a:rPr lang="en-GB" dirty="0" smtClean="0"/>
              <a:t>Optimizes performance</a:t>
            </a:r>
          </a:p>
          <a:p>
            <a:r>
              <a:rPr lang="en-GB" dirty="0" smtClean="0"/>
              <a:t>It provides new abstractions for applications</a:t>
            </a:r>
          </a:p>
          <a:p>
            <a:pPr lvl="1"/>
            <a:r>
              <a:rPr lang="en-GB" dirty="0" smtClean="0"/>
              <a:t>Powerful features beyond the bare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268"/>
            <a:ext cx="8229600" cy="1143000"/>
          </a:xfrm>
        </p:spPr>
        <p:txBody>
          <a:bodyPr/>
          <a:lstStyle/>
          <a:p>
            <a:r>
              <a:rPr lang="en-US" dirty="0" smtClean="0"/>
              <a:t>What Does An OS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040"/>
            <a:ext cx="8229600" cy="4525963"/>
          </a:xfrm>
        </p:spPr>
        <p:txBody>
          <a:bodyPr/>
          <a:lstStyle/>
          <a:p>
            <a:r>
              <a:rPr lang="en-GB" sz="2800" dirty="0" smtClean="0"/>
              <a:t>A set of management &amp; abstraction services</a:t>
            </a:r>
          </a:p>
          <a:p>
            <a:pPr lvl="1"/>
            <a:r>
              <a:rPr lang="en-GB" sz="2400" dirty="0" smtClean="0"/>
              <a:t>Invisible, they happen behind the scenes</a:t>
            </a:r>
          </a:p>
          <a:p>
            <a:r>
              <a:rPr lang="en-GB" sz="2800" dirty="0" smtClean="0"/>
              <a:t>Applications see objects and their services</a:t>
            </a:r>
          </a:p>
          <a:p>
            <a:pPr lvl="1"/>
            <a:r>
              <a:rPr lang="en-GB" sz="2400" dirty="0" smtClean="0"/>
              <a:t>CPU supports data-types and operations </a:t>
            </a:r>
          </a:p>
          <a:p>
            <a:pPr lvl="2"/>
            <a:r>
              <a:rPr lang="en-GB" sz="2000" dirty="0" smtClean="0"/>
              <a:t>bytes, shorts, longs, floats, pointers, ...</a:t>
            </a:r>
          </a:p>
          <a:p>
            <a:pPr lvl="2"/>
            <a:r>
              <a:rPr lang="en-GB" sz="2000" dirty="0" smtClean="0"/>
              <a:t>add, subtract, copy, compare, indirection, ...</a:t>
            </a:r>
          </a:p>
          <a:p>
            <a:pPr lvl="1"/>
            <a:r>
              <a:rPr lang="en-GB" sz="2400" dirty="0" smtClean="0"/>
              <a:t>So does an operating system, but at a higher level</a:t>
            </a:r>
          </a:p>
          <a:p>
            <a:pPr lvl="2"/>
            <a:r>
              <a:rPr lang="en-GB" sz="2000" dirty="0" smtClean="0"/>
              <a:t>files, processes, threads, devices, ports, ...</a:t>
            </a:r>
          </a:p>
          <a:p>
            <a:pPr lvl="2"/>
            <a:r>
              <a:rPr lang="en-GB" sz="2000" dirty="0" smtClean="0"/>
              <a:t>create, destroy, read, write, signal, ...</a:t>
            </a:r>
          </a:p>
          <a:p>
            <a:r>
              <a:rPr lang="en-GB" sz="2800" dirty="0" smtClean="0"/>
              <a:t>An OS extends a computer</a:t>
            </a:r>
          </a:p>
          <a:p>
            <a:pPr lvl="1"/>
            <a:r>
              <a:rPr lang="en-GB" sz="2400" dirty="0" smtClean="0"/>
              <a:t>Creating a much richer virtual computing platform</a:t>
            </a:r>
          </a:p>
          <a:p>
            <a:pPr lvl="2"/>
            <a:r>
              <a:rPr lang="en-GB" sz="2000" dirty="0" smtClean="0"/>
              <a:t>Supporting richer objects, more powerful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OS Fit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325563" y="3467100"/>
            <a:ext cx="3316287" cy="1835150"/>
            <a:chOff x="835" y="2184"/>
            <a:chExt cx="2089" cy="1156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906" y="2494"/>
              <a:ext cx="1826" cy="436"/>
            </a:xfrm>
            <a:prstGeom prst="roundRect">
              <a:avLst>
                <a:gd name="adj" fmla="val 208"/>
              </a:avLst>
            </a:prstGeom>
            <a:solidFill>
              <a:srgbClr val="FFFF00"/>
            </a:solidFill>
            <a:ln w="27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1437" y="2929"/>
              <a:ext cx="6" cy="405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213" y="2184"/>
              <a:ext cx="1" cy="284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1116" y="2593"/>
              <a:ext cx="139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2200">
                  <a:latin typeface="Helvetica" charset="0"/>
                </a:rPr>
                <a:t>Operating System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835" y="2379"/>
              <a:ext cx="2089" cy="6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886" y="2224"/>
              <a:ext cx="128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1600">
                  <a:latin typeface="Helvetica" charset="0"/>
                </a:rPr>
                <a:t> System Call Interface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2572" y="2929"/>
              <a:ext cx="3" cy="411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366838" y="4792663"/>
            <a:ext cx="6342062" cy="1225550"/>
            <a:chOff x="861" y="3019"/>
            <a:chExt cx="3995" cy="772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873" y="3323"/>
              <a:ext cx="3912" cy="468"/>
            </a:xfrm>
            <a:prstGeom prst="roundRect">
              <a:avLst>
                <a:gd name="adj" fmla="val 190"/>
              </a:avLst>
            </a:prstGeom>
            <a:solidFill>
              <a:srgbClr val="FF9900"/>
            </a:solidFill>
            <a:ln w="27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018" y="3448"/>
              <a:ext cx="764" cy="1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2200">
                  <a:latin typeface="Helvetica" charset="0"/>
                </a:rPr>
                <a:t>Hardware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403" y="3180"/>
              <a:ext cx="2453" cy="3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03" y="3021"/>
              <a:ext cx="136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1600">
                  <a:latin typeface="Helvetica" charset="0"/>
                </a:rPr>
                <a:t> Standard</a:t>
              </a:r>
              <a:r>
                <a:rPr lang="en-GB" sz="1100">
                  <a:latin typeface="Helvetica" charset="0"/>
                </a:rPr>
                <a:t> </a:t>
              </a:r>
              <a:r>
                <a:rPr lang="en-GB" sz="1600">
                  <a:latin typeface="Helvetica" charset="0"/>
                </a:rPr>
                <a:t>instruction set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861" y="3019"/>
              <a:ext cx="13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1600" dirty="0">
                  <a:latin typeface="Helvetica" charset="0"/>
                </a:rPr>
                <a:t>Privileged</a:t>
              </a:r>
              <a:r>
                <a:rPr lang="en-GB" sz="1100" dirty="0">
                  <a:latin typeface="Helvetica" charset="0"/>
                </a:rPr>
                <a:t> </a:t>
              </a:r>
              <a:r>
                <a:rPr lang="en-GB" sz="1600" dirty="0">
                  <a:latin typeface="Helvetica" charset="0"/>
                </a:rPr>
                <a:t>instruction set</a:t>
              </a: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863" y="3180"/>
              <a:ext cx="1391" cy="4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953" y="3511"/>
              <a:ext cx="2625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sz="1300">
                  <a:latin typeface="VAG Rounded Thin" pitchFamily="32" charset="0"/>
                </a:rPr>
                <a:t>(arithmetic, logical, copy, test, flow-control operations, ...</a:t>
              </a:r>
              <a:r>
                <a:rPr lang="en-GB" sz="1100">
                  <a:latin typeface="VAG Rounded Thin" pitchFamily="32" charset="0"/>
                </a:rPr>
                <a:t>)</a:t>
              </a:r>
            </a:p>
          </p:txBody>
        </p:sp>
      </p:grp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667250" y="3103563"/>
            <a:ext cx="15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1230313" y="2270125"/>
            <a:ext cx="4581525" cy="2963863"/>
            <a:chOff x="775" y="1430"/>
            <a:chExt cx="2886" cy="1867"/>
          </a:xfrm>
        </p:grpSpPr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2582" y="1430"/>
              <a:ext cx="1" cy="259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775" y="1454"/>
              <a:ext cx="2886" cy="1843"/>
              <a:chOff x="775" y="1454"/>
              <a:chExt cx="2886" cy="1843"/>
            </a:xfrm>
          </p:grpSpPr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839" y="1707"/>
                <a:ext cx="2714" cy="468"/>
              </a:xfrm>
              <a:prstGeom prst="roundRect">
                <a:avLst>
                  <a:gd name="adj" fmla="val 190"/>
                </a:avLst>
              </a:prstGeom>
              <a:solidFill>
                <a:srgbClr val="99FF33"/>
              </a:solidFill>
              <a:ln w="27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3009" y="2175"/>
                <a:ext cx="1" cy="1122"/>
              </a:xfrm>
              <a:prstGeom prst="line">
                <a:avLst/>
              </a:prstGeom>
              <a:noFill/>
              <a:ln w="2736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1136" y="1742"/>
                <a:ext cx="2016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8675"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</a:tabLst>
                </a:pPr>
                <a:r>
                  <a:rPr lang="en-GB" sz="2200">
                    <a:latin typeface="Helvetica" charset="0"/>
                  </a:rPr>
                  <a:t>System Services/Libraries</a:t>
                </a:r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 flipV="1">
                <a:off x="835" y="1606"/>
                <a:ext cx="2826" cy="5"/>
              </a:xfrm>
              <a:prstGeom prst="line">
                <a:avLst/>
              </a:prstGeom>
              <a:noFill/>
              <a:ln w="2736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775" y="1454"/>
                <a:ext cx="16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8675"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</a:tabLst>
                </a:pPr>
                <a:r>
                  <a:rPr lang="en-GB" sz="1600">
                    <a:latin typeface="Helvetica" charset="0"/>
                  </a:rPr>
                  <a:t> Application Binary Interface</a:t>
                </a: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1201" y="1970"/>
                <a:ext cx="22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8675" eaLnBrk="1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</a:tabLst>
                </a:pPr>
                <a:r>
                  <a:rPr lang="en-GB" sz="1300" dirty="0">
                    <a:latin typeface="VAG Rounded Thin" pitchFamily="32" charset="0"/>
                  </a:rPr>
                  <a:t>(e.g. string, random #</a:t>
                </a:r>
                <a:r>
                  <a:rPr lang="en-GB" sz="1300" dirty="0" err="1">
                    <a:latin typeface="VAG Rounded Thin" pitchFamily="32" charset="0"/>
                  </a:rPr>
                  <a:t>s</a:t>
                </a:r>
                <a:r>
                  <a:rPr lang="en-GB" sz="1300" dirty="0">
                    <a:latin typeface="VAG Rounded Thin" pitchFamily="32" charset="0"/>
                  </a:rPr>
                  <a:t>, encryption</a:t>
                </a:r>
                <a:r>
                  <a:rPr lang="en-GB" sz="1300" dirty="0" smtClean="0">
                    <a:latin typeface="VAG Rounded Thin" pitchFamily="32" charset="0"/>
                  </a:rPr>
                  <a:t>, graphics </a:t>
                </a:r>
                <a:r>
                  <a:rPr lang="en-GB" sz="1300" dirty="0">
                    <a:latin typeface="VAG Rounded Thin" pitchFamily="32" charset="0"/>
                  </a:rPr>
                  <a:t>...)</a:t>
                </a:r>
              </a:p>
            </p:txBody>
          </p:sp>
        </p:grp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152650" y="1928813"/>
            <a:ext cx="15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1344613" y="1539875"/>
            <a:ext cx="6210300" cy="3681413"/>
            <a:chOff x="847" y="970"/>
            <a:chExt cx="3912" cy="2319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847" y="970"/>
              <a:ext cx="3912" cy="469"/>
            </a:xfrm>
            <a:prstGeom prst="roundRect">
              <a:avLst>
                <a:gd name="adj" fmla="val 190"/>
              </a:avLst>
            </a:prstGeom>
            <a:solidFill>
              <a:srgbClr val="33CCFF"/>
            </a:solidFill>
            <a:ln w="27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836" y="1014"/>
              <a:ext cx="1681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</a:tabLst>
              </a:pPr>
              <a:r>
                <a:rPr lang="en-GB" sz="2200">
                  <a:latin typeface="Helvetica" charset="0"/>
                </a:rPr>
                <a:t>Applications Software</a:t>
              </a: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>
              <a:off x="4215" y="1447"/>
              <a:ext cx="2" cy="1842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487" y="1240"/>
              <a:ext cx="230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</a:pPr>
              <a:r>
                <a:rPr lang="en-GB" sz="1300" dirty="0">
                  <a:latin typeface="VAG Rounded Thin" pitchFamily="32" charset="0"/>
                </a:rPr>
                <a:t>(e.g. word processor, compiler,</a:t>
              </a:r>
              <a:r>
                <a:rPr lang="en-GB" sz="1300" dirty="0" smtClean="0">
                  <a:latin typeface="VAG Rounded Thin" pitchFamily="32" charset="0"/>
                </a:rPr>
                <a:t> VOIP program, </a:t>
              </a:r>
              <a:r>
                <a:rPr lang="en-GB" sz="1300" dirty="0">
                  <a:latin typeface="VAG Rounded Thin" pitchFamily="32" charset="0"/>
                </a:rPr>
                <a:t>...)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Instructor:</a:t>
            </a:r>
            <a:r>
              <a:rPr lang="en-GB" dirty="0" smtClean="0"/>
              <a:t> Peter Reiher</a:t>
            </a:r>
            <a:endParaRPr lang="en-GB" dirty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UCLA Computer Science department faculty member</a:t>
            </a:r>
          </a:p>
          <a:p>
            <a:r>
              <a:rPr lang="en-GB" dirty="0" smtClean="0"/>
              <a:t>Long history of research in operating systems</a:t>
            </a:r>
          </a:p>
          <a:p>
            <a:r>
              <a:rPr lang="en-GB" dirty="0" smtClean="0"/>
              <a:t>Email</a:t>
            </a:r>
            <a:r>
              <a:rPr lang="en-GB" dirty="0"/>
              <a:t>:		</a:t>
            </a:r>
            <a:r>
              <a:rPr lang="en-GB" dirty="0" smtClean="0"/>
              <a:t>	</a:t>
            </a:r>
            <a:r>
              <a:rPr lang="en-GB" dirty="0" smtClean="0">
                <a:hlinkClick r:id="rId3"/>
              </a:rPr>
              <a:t>reiher@cs.ucla.edu</a:t>
            </a:r>
            <a:endParaRPr lang="en-GB" dirty="0" smtClean="0"/>
          </a:p>
          <a:p>
            <a:r>
              <a:rPr lang="en-GB" dirty="0" smtClean="0"/>
              <a:t>Office:  3532F </a:t>
            </a:r>
            <a:r>
              <a:rPr lang="en-GB" dirty="0" err="1" smtClean="0"/>
              <a:t>Boelter</a:t>
            </a:r>
            <a:r>
              <a:rPr lang="en-GB" dirty="0" smtClean="0"/>
              <a:t> Hall</a:t>
            </a:r>
          </a:p>
          <a:p>
            <a:pPr lvl="1"/>
            <a:r>
              <a:rPr lang="en-GB" dirty="0" smtClean="0"/>
              <a:t>Office hours: </a:t>
            </a:r>
            <a:r>
              <a:rPr lang="en-GB" dirty="0" err="1" smtClean="0"/>
              <a:t>TTh</a:t>
            </a:r>
            <a:r>
              <a:rPr lang="en-GB" dirty="0" smtClean="0"/>
              <a:t> 1-2</a:t>
            </a:r>
          </a:p>
          <a:p>
            <a:pPr lvl="1"/>
            <a:r>
              <a:rPr lang="en-GB" dirty="0" smtClean="0"/>
              <a:t>Often available at other times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Special About the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450"/>
            <a:ext cx="8229600" cy="4525963"/>
          </a:xfrm>
        </p:spPr>
        <p:txBody>
          <a:bodyPr/>
          <a:lstStyle/>
          <a:p>
            <a:r>
              <a:rPr lang="en-GB" sz="2400" dirty="0" smtClean="0"/>
              <a:t>It is always in control of the hardware</a:t>
            </a:r>
          </a:p>
          <a:p>
            <a:pPr lvl="1"/>
            <a:r>
              <a:rPr lang="en-GB" sz="2000" dirty="0" smtClean="0"/>
              <a:t>Automatically loaded when the machine boots</a:t>
            </a:r>
          </a:p>
          <a:p>
            <a:pPr lvl="1"/>
            <a:r>
              <a:rPr lang="en-GB" sz="2000" dirty="0" smtClean="0"/>
              <a:t>First software to have access to hardware</a:t>
            </a:r>
          </a:p>
          <a:p>
            <a:pPr lvl="1"/>
            <a:r>
              <a:rPr lang="en-GB" sz="2000" dirty="0" smtClean="0"/>
              <a:t>Continues running while apps come &amp; go</a:t>
            </a:r>
          </a:p>
          <a:p>
            <a:r>
              <a:rPr lang="en-GB" sz="2400" dirty="0" smtClean="0"/>
              <a:t>It alone has </a:t>
            </a:r>
            <a:r>
              <a:rPr lang="en-GB" sz="2400" u="sng" dirty="0" smtClean="0"/>
              <a:t>complete access</a:t>
            </a:r>
            <a:r>
              <a:rPr lang="en-GB" sz="2400" dirty="0" smtClean="0"/>
              <a:t> to hardware</a:t>
            </a:r>
          </a:p>
          <a:p>
            <a:pPr lvl="1"/>
            <a:r>
              <a:rPr lang="en-GB" sz="2000" dirty="0" smtClean="0"/>
              <a:t>Privileged instruction set, all of memory &amp; I/O</a:t>
            </a:r>
          </a:p>
          <a:p>
            <a:r>
              <a:rPr lang="en-GB" sz="2400" dirty="0" smtClean="0"/>
              <a:t>It mediates applications’ access to hardware</a:t>
            </a:r>
          </a:p>
          <a:p>
            <a:pPr lvl="1"/>
            <a:r>
              <a:rPr lang="en-GB" sz="2000" dirty="0" smtClean="0"/>
              <a:t>Block, permit, or modify application requests</a:t>
            </a:r>
          </a:p>
          <a:p>
            <a:r>
              <a:rPr lang="en-GB" sz="2400" dirty="0" smtClean="0"/>
              <a:t>It is trusted</a:t>
            </a:r>
          </a:p>
          <a:p>
            <a:pPr lvl="1"/>
            <a:r>
              <a:rPr lang="en-GB" sz="2000" dirty="0" smtClean="0"/>
              <a:t>To store and manage critical data</a:t>
            </a:r>
          </a:p>
          <a:p>
            <a:pPr lvl="1"/>
            <a:r>
              <a:rPr lang="en-GB" sz="2000" dirty="0" smtClean="0"/>
              <a:t>To always act in good faith</a:t>
            </a:r>
          </a:p>
          <a:p>
            <a:r>
              <a:rPr lang="en-GB" sz="2400" dirty="0" smtClean="0"/>
              <a:t>If the OS crashes, it takes everything else with it</a:t>
            </a:r>
          </a:p>
          <a:p>
            <a:pPr lvl="1"/>
            <a:r>
              <a:rPr lang="en-GB" sz="2000" dirty="0" smtClean="0"/>
              <a:t>So it better not crash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Architectures (</a:t>
            </a:r>
            <a:r>
              <a:rPr lang="en-US" dirty="0" err="1" smtClean="0"/>
              <a:t>ISAs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525963"/>
          </a:xfrm>
        </p:spPr>
        <p:txBody>
          <a:bodyPr/>
          <a:lstStyle/>
          <a:p>
            <a:r>
              <a:rPr lang="en-GB" sz="2800" dirty="0" smtClean="0"/>
              <a:t>The set of instructions supported by a computer</a:t>
            </a:r>
          </a:p>
          <a:p>
            <a:pPr lvl="1"/>
            <a:r>
              <a:rPr lang="en-GB" sz="2400" dirty="0" smtClean="0"/>
              <a:t>What bit patterns correspond to what operations</a:t>
            </a:r>
          </a:p>
          <a:p>
            <a:r>
              <a:rPr lang="en-GB" sz="2800" dirty="0" smtClean="0"/>
              <a:t>There are many different </a:t>
            </a:r>
            <a:r>
              <a:rPr lang="en-GB" sz="2800" dirty="0" err="1" smtClean="0"/>
              <a:t>ISAs</a:t>
            </a:r>
            <a:r>
              <a:rPr lang="en-GB" sz="2800" dirty="0" smtClean="0"/>
              <a:t> (all incompatible)</a:t>
            </a:r>
          </a:p>
          <a:p>
            <a:pPr lvl="1"/>
            <a:r>
              <a:rPr lang="en-GB" sz="2400" dirty="0" smtClean="0"/>
              <a:t>Different word/bus widths (8, 16, 32, 64 bit)</a:t>
            </a:r>
          </a:p>
          <a:p>
            <a:pPr lvl="1"/>
            <a:r>
              <a:rPr lang="en-GB" sz="2400" dirty="0" smtClean="0"/>
              <a:t>Different features (low power, </a:t>
            </a:r>
            <a:r>
              <a:rPr lang="en-GB" sz="2400" dirty="0" err="1" smtClean="0"/>
              <a:t>DSPs</a:t>
            </a:r>
            <a:r>
              <a:rPr lang="en-GB" sz="2400" dirty="0" smtClean="0"/>
              <a:t>, floating point)</a:t>
            </a:r>
          </a:p>
          <a:p>
            <a:pPr lvl="1"/>
            <a:r>
              <a:rPr lang="en-GB" sz="2400" dirty="0" smtClean="0"/>
              <a:t>Different design philosophies (RISC vs. CISC)</a:t>
            </a:r>
          </a:p>
          <a:p>
            <a:pPr lvl="1"/>
            <a:r>
              <a:rPr lang="en-GB" sz="2400" dirty="0" smtClean="0"/>
              <a:t>Competitive reasons (68000, x86, PowerPC)</a:t>
            </a:r>
          </a:p>
          <a:p>
            <a:r>
              <a:rPr lang="en-GB" sz="2800" dirty="0" smtClean="0"/>
              <a:t>They usually come in families</a:t>
            </a:r>
          </a:p>
          <a:p>
            <a:pPr lvl="1"/>
            <a:r>
              <a:rPr lang="en-GB" sz="2400" dirty="0" smtClean="0"/>
              <a:t>Newer models add features (e.g., Pentium vs. 386)</a:t>
            </a:r>
          </a:p>
          <a:p>
            <a:pPr lvl="1"/>
            <a:r>
              <a:rPr lang="en-GB" sz="2400" dirty="0" smtClean="0"/>
              <a:t>But remain upwards-compatible with older models</a:t>
            </a:r>
          </a:p>
          <a:p>
            <a:pPr lvl="2"/>
            <a:r>
              <a:rPr lang="en-GB" sz="2000" dirty="0" smtClean="0"/>
              <a:t>A program written for an ISA will run on any compliant CPU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1143000"/>
          </a:xfrm>
        </p:spPr>
        <p:txBody>
          <a:bodyPr/>
          <a:lstStyle/>
          <a:p>
            <a:r>
              <a:rPr lang="en-US" dirty="0" smtClean="0"/>
              <a:t>Privileged vs. General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modern </a:t>
            </a:r>
            <a:r>
              <a:rPr lang="en-US" dirty="0" err="1" smtClean="0"/>
              <a:t>ISAs</a:t>
            </a:r>
            <a:r>
              <a:rPr lang="en-US" dirty="0" smtClean="0"/>
              <a:t> divide instruction set into privileged vs. general</a:t>
            </a:r>
          </a:p>
          <a:p>
            <a:r>
              <a:rPr lang="en-US" dirty="0" smtClean="0"/>
              <a:t>Any code running on the machine can execute general instructions</a:t>
            </a:r>
          </a:p>
          <a:p>
            <a:r>
              <a:rPr lang="en-US" dirty="0" smtClean="0"/>
              <a:t>Processor must be put into a special mode to execute privileged instructions</a:t>
            </a:r>
          </a:p>
          <a:p>
            <a:pPr lvl="1"/>
            <a:r>
              <a:rPr lang="en-US" dirty="0" smtClean="0"/>
              <a:t>Usually only in that mode when the OS is running</a:t>
            </a:r>
          </a:p>
          <a:p>
            <a:pPr lvl="1"/>
            <a:r>
              <a:rPr lang="en-US" dirty="0" smtClean="0"/>
              <a:t>Privileged instructions do things that are “dangerous”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Platforms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4525963"/>
          </a:xfrm>
        </p:spPr>
        <p:txBody>
          <a:bodyPr/>
          <a:lstStyle/>
          <a:p>
            <a:r>
              <a:rPr lang="en-GB" dirty="0"/>
              <a:t>ISA doesn’t completely define a computer</a:t>
            </a:r>
            <a:endParaRPr lang="en-GB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unctionality </a:t>
            </a:r>
            <a:r>
              <a:rPr lang="en-GB" dirty="0"/>
              <a:t>beyond user mode instructions</a:t>
            </a:r>
            <a:endParaRPr lang="en-GB" dirty="0" smtClean="0"/>
          </a:p>
          <a:p>
            <a:pPr lvl="2"/>
            <a:r>
              <a:rPr lang="en-GB" dirty="0"/>
              <a:t>I</a:t>
            </a:r>
            <a:r>
              <a:rPr lang="en-GB" dirty="0" smtClean="0"/>
              <a:t>nterrupt </a:t>
            </a:r>
            <a:r>
              <a:rPr lang="en-GB" dirty="0"/>
              <a:t>controllers, DMA controllers</a:t>
            </a:r>
            <a:endParaRPr lang="en-GB" dirty="0" smtClean="0"/>
          </a:p>
          <a:p>
            <a:pPr lvl="2"/>
            <a:r>
              <a:rPr lang="en-GB" dirty="0"/>
              <a:t>M</a:t>
            </a:r>
            <a:r>
              <a:rPr lang="en-GB" dirty="0" smtClean="0"/>
              <a:t>emory </a:t>
            </a:r>
            <a:r>
              <a:rPr lang="en-GB" dirty="0"/>
              <a:t>management unit, I/O busses</a:t>
            </a:r>
          </a:p>
          <a:p>
            <a:pPr lvl="2"/>
            <a:r>
              <a:rPr lang="en-GB" dirty="0"/>
              <a:t>BIOS, configuration, diagnostic features</a:t>
            </a:r>
            <a:endParaRPr lang="en-GB" dirty="0" smtClean="0"/>
          </a:p>
          <a:p>
            <a:pPr lvl="2"/>
            <a:r>
              <a:rPr lang="en-GB" dirty="0"/>
              <a:t>M</a:t>
            </a:r>
            <a:r>
              <a:rPr lang="en-GB" dirty="0" smtClean="0"/>
              <a:t>ulti</a:t>
            </a:r>
            <a:r>
              <a:rPr lang="en-GB" dirty="0"/>
              <a:t>-processor &amp; interconnect support</a:t>
            </a:r>
          </a:p>
          <a:p>
            <a:pPr lvl="1"/>
            <a:r>
              <a:rPr lang="en-GB" dirty="0"/>
              <a:t>I/O devices</a:t>
            </a:r>
            <a:endParaRPr lang="en-GB" dirty="0" smtClean="0"/>
          </a:p>
          <a:p>
            <a:pPr lvl="2"/>
            <a:r>
              <a:rPr lang="en-GB" dirty="0"/>
              <a:t>D</a:t>
            </a:r>
            <a:r>
              <a:rPr lang="en-GB" dirty="0" smtClean="0"/>
              <a:t>isplay</a:t>
            </a:r>
            <a:r>
              <a:rPr lang="en-GB" dirty="0"/>
              <a:t>, disk, network, serial device controllers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hese </a:t>
            </a:r>
            <a:r>
              <a:rPr lang="en-GB" dirty="0"/>
              <a:t>variations are called “platforms”</a:t>
            </a:r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platform on which the OS must run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Portability to</a:t>
            </a:r>
            <a:r>
              <a:rPr lang="en-GB" dirty="0" smtClean="0"/>
              <a:t> Multiple </a:t>
            </a:r>
            <a:r>
              <a:rPr lang="en-GB" dirty="0" err="1"/>
              <a:t>ISAs</a:t>
            </a:r>
            <a:endParaRPr lang="en-GB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successful </a:t>
            </a:r>
            <a:r>
              <a:rPr lang="en-GB" dirty="0"/>
              <a:t>OS will run on many </a:t>
            </a:r>
            <a:r>
              <a:rPr lang="en-GB" dirty="0" err="1"/>
              <a:t>ISAs</a:t>
            </a:r>
            <a:endParaRPr lang="en-GB" dirty="0" smtClean="0"/>
          </a:p>
          <a:p>
            <a:pPr lvl="1"/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/>
              <a:t>customers cannot choose their ISA</a:t>
            </a:r>
            <a:endParaRPr lang="en-GB" dirty="0" smtClean="0"/>
          </a:p>
          <a:p>
            <a:pPr lvl="1"/>
            <a:r>
              <a:rPr lang="en-GB" dirty="0"/>
              <a:t>I</a:t>
            </a:r>
            <a:r>
              <a:rPr lang="en-GB" dirty="0" smtClean="0"/>
              <a:t>f </a:t>
            </a:r>
            <a:r>
              <a:rPr lang="en-GB" dirty="0"/>
              <a:t>you don’t support it, you can’t sell to </a:t>
            </a:r>
            <a:r>
              <a:rPr lang="en-GB" dirty="0" smtClean="0"/>
              <a:t>them</a:t>
            </a:r>
          </a:p>
          <a:p>
            <a:r>
              <a:rPr lang="en-GB" dirty="0" smtClean="0"/>
              <a:t>Which implies we’ll abstract the ISA</a:t>
            </a:r>
          </a:p>
          <a:p>
            <a:r>
              <a:rPr lang="en-GB" dirty="0"/>
              <a:t>M</a:t>
            </a:r>
            <a:r>
              <a:rPr lang="en-GB" dirty="0" smtClean="0"/>
              <a:t>inimal </a:t>
            </a:r>
            <a:r>
              <a:rPr lang="en-GB" dirty="0"/>
              <a:t>assumptions about specific</a:t>
            </a:r>
            <a:r>
              <a:rPr lang="en-GB" dirty="0" smtClean="0"/>
              <a:t> HW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eneral </a:t>
            </a:r>
            <a:r>
              <a:rPr lang="en-GB" dirty="0"/>
              <a:t>frameworks are</a:t>
            </a:r>
            <a:r>
              <a:rPr lang="en-GB" dirty="0" smtClean="0"/>
              <a:t> HW </a:t>
            </a:r>
            <a:r>
              <a:rPr lang="en-GB" dirty="0"/>
              <a:t>independent</a:t>
            </a:r>
            <a:endParaRPr lang="en-GB" dirty="0" smtClean="0"/>
          </a:p>
          <a:p>
            <a:pPr lvl="2"/>
            <a:r>
              <a:rPr lang="en-GB" dirty="0"/>
              <a:t>F</a:t>
            </a:r>
            <a:r>
              <a:rPr lang="en-GB" dirty="0" smtClean="0"/>
              <a:t>ile </a:t>
            </a:r>
            <a:r>
              <a:rPr lang="en-GB" dirty="0"/>
              <a:t>systems, protocols, processes, etc.</a:t>
            </a:r>
            <a:endParaRPr lang="en-GB" dirty="0" smtClean="0"/>
          </a:p>
          <a:p>
            <a:pPr lvl="1"/>
            <a:r>
              <a:rPr lang="en-GB" dirty="0" smtClean="0"/>
              <a:t>HW </a:t>
            </a:r>
            <a:r>
              <a:rPr lang="en-GB" dirty="0"/>
              <a:t>assumptions isolated to specific modules</a:t>
            </a:r>
            <a:endParaRPr lang="en-GB" dirty="0" smtClean="0"/>
          </a:p>
          <a:p>
            <a:pPr lvl="2"/>
            <a:r>
              <a:rPr lang="en-GB" dirty="0"/>
              <a:t>C</a:t>
            </a:r>
            <a:r>
              <a:rPr lang="en-GB" dirty="0" smtClean="0"/>
              <a:t>ontext </a:t>
            </a:r>
            <a:r>
              <a:rPr lang="en-GB" dirty="0"/>
              <a:t>switching, I/O, memory management</a:t>
            </a:r>
            <a:endParaRPr lang="en-GB" dirty="0" smtClean="0"/>
          </a:p>
          <a:p>
            <a:pPr lvl="1"/>
            <a:r>
              <a:rPr lang="en-GB" dirty="0"/>
              <a:t>C</a:t>
            </a:r>
            <a:r>
              <a:rPr lang="en-GB" dirty="0" smtClean="0"/>
              <a:t>areful </a:t>
            </a:r>
            <a:r>
              <a:rPr lang="en-GB" dirty="0"/>
              <a:t>use of types</a:t>
            </a:r>
            <a:endParaRPr lang="en-GB" dirty="0" smtClean="0"/>
          </a:p>
          <a:p>
            <a:pPr lvl="2"/>
            <a:r>
              <a:rPr lang="en-GB" dirty="0"/>
              <a:t>W</a:t>
            </a:r>
            <a:r>
              <a:rPr lang="en-GB" dirty="0" smtClean="0"/>
              <a:t>ord </a:t>
            </a:r>
            <a:r>
              <a:rPr lang="en-GB" dirty="0"/>
              <a:t>length, sign extension, byte order,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an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 want their OS to run on as many machines as possible</a:t>
            </a:r>
          </a:p>
          <a:p>
            <a:r>
              <a:rPr lang="en-US" dirty="0" smtClean="0"/>
              <a:t>There are many different </a:t>
            </a:r>
            <a:r>
              <a:rPr lang="en-US" dirty="0" err="1" smtClean="0"/>
              <a:t>ISAs</a:t>
            </a:r>
            <a:endParaRPr lang="en-US" dirty="0" smtClean="0"/>
          </a:p>
          <a:p>
            <a:pPr lvl="1"/>
            <a:r>
              <a:rPr lang="en-US" dirty="0" smtClean="0"/>
              <a:t>And other platform differences</a:t>
            </a:r>
          </a:p>
          <a:p>
            <a:r>
              <a:rPr lang="en-US" dirty="0" smtClean="0"/>
              <a:t>Even more types of peripherals</a:t>
            </a:r>
          </a:p>
          <a:p>
            <a:r>
              <a:rPr lang="en-US" dirty="0" smtClean="0"/>
              <a:t>And vast numbers of different applications and configurations</a:t>
            </a:r>
          </a:p>
          <a:p>
            <a:r>
              <a:rPr lang="en-US" dirty="0" smtClean="0"/>
              <a:t>How to get wide, effective distribution?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Binary Distribution Model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4600"/>
            <a:ext cx="8229600" cy="4525963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</a:t>
            </a:r>
            <a:r>
              <a:rPr lang="en-GB" dirty="0"/>
              <a:t>is the opposite of source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source distribution must be compiled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binary distribution is ready to </a:t>
            </a:r>
            <a:r>
              <a:rPr lang="en-GB" dirty="0" smtClean="0"/>
              <a:t>run</a:t>
            </a:r>
          </a:p>
          <a:p>
            <a:r>
              <a:rPr lang="en-GB" dirty="0" err="1" smtClean="0"/>
              <a:t>OSes</a:t>
            </a:r>
            <a:r>
              <a:rPr lang="en-GB" dirty="0" smtClean="0"/>
              <a:t> usually distributed in binary</a:t>
            </a:r>
          </a:p>
          <a:p>
            <a:r>
              <a:rPr lang="en-GB" dirty="0"/>
              <a:t>O</a:t>
            </a:r>
            <a:r>
              <a:rPr lang="en-GB" dirty="0" smtClean="0"/>
              <a:t>ne </a:t>
            </a:r>
            <a:r>
              <a:rPr lang="en-GB" dirty="0"/>
              <a:t>binary distribution per ISA</a:t>
            </a:r>
            <a:endParaRPr lang="en-GB" dirty="0" smtClean="0"/>
          </a:p>
          <a:p>
            <a:pPr lvl="1"/>
            <a:r>
              <a:rPr lang="en-GB" dirty="0"/>
              <a:t>N</a:t>
            </a:r>
            <a:r>
              <a:rPr lang="en-GB" dirty="0" smtClean="0"/>
              <a:t>o </a:t>
            </a:r>
            <a:r>
              <a:rPr lang="en-GB" dirty="0"/>
              <a:t>need for special per-OEM OS versions</a:t>
            </a:r>
            <a:endParaRPr lang="en-GB" dirty="0" smtClean="0"/>
          </a:p>
          <a:p>
            <a:r>
              <a:rPr lang="en-GB" dirty="0"/>
              <a:t>B</a:t>
            </a:r>
            <a:r>
              <a:rPr lang="en-GB" dirty="0" smtClean="0"/>
              <a:t>inary </a:t>
            </a:r>
            <a:r>
              <a:rPr lang="en-GB" dirty="0"/>
              <a:t>model for platform support</a:t>
            </a:r>
            <a:endParaRPr lang="en-GB" dirty="0" smtClean="0"/>
          </a:p>
          <a:p>
            <a:pPr lvl="1"/>
            <a:r>
              <a:rPr lang="en-GB" dirty="0"/>
              <a:t>D</a:t>
            </a:r>
            <a:r>
              <a:rPr lang="en-GB" dirty="0" smtClean="0"/>
              <a:t>evice </a:t>
            </a:r>
            <a:r>
              <a:rPr lang="en-GB" dirty="0"/>
              <a:t>drivers can be added, after-market</a:t>
            </a:r>
            <a:endParaRPr lang="en-GB" dirty="0" smtClean="0"/>
          </a:p>
          <a:p>
            <a:pPr lvl="2"/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be written and distributed by 3</a:t>
            </a:r>
            <a:r>
              <a:rPr lang="en-GB" baseline="30000" dirty="0"/>
              <a:t>rd</a:t>
            </a:r>
            <a:r>
              <a:rPr lang="en-GB" dirty="0"/>
              <a:t> parties</a:t>
            </a:r>
            <a:endParaRPr lang="en-GB" dirty="0" smtClean="0"/>
          </a:p>
          <a:p>
            <a:pPr lvl="2"/>
            <a:r>
              <a:rPr lang="en-GB" dirty="0"/>
              <a:t>S</a:t>
            </a:r>
            <a:r>
              <a:rPr lang="en-GB" dirty="0" smtClean="0"/>
              <a:t>ame </a:t>
            </a:r>
            <a:r>
              <a:rPr lang="en-GB" dirty="0"/>
              <a:t>driver works with many versions of 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a Source Distribution?</a:t>
            </a:r>
            <a:endParaRPr lang="en-US" sz="4800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What is wrong with distributing an OS in source form?</a:t>
            </a:r>
          </a:p>
          <a:p>
            <a:pPr marL="990600" lvl="1" indent="-533400">
              <a:buFontTx/>
              <a:buAutoNum type="arabicPeriod"/>
            </a:pPr>
            <a:r>
              <a:rPr lang="en-US" i="1" dirty="0"/>
              <a:t>On </a:t>
            </a:r>
            <a:r>
              <a:rPr lang="en-US" i="1" dirty="0" smtClean="0"/>
              <a:t>what </a:t>
            </a:r>
            <a:r>
              <a:rPr lang="en-US" i="1" dirty="0"/>
              <a:t>are you going to compile it?</a:t>
            </a:r>
          </a:p>
          <a:p>
            <a:pPr marL="990600" lvl="1" indent="-533400">
              <a:buFontTx/>
              <a:buAutoNum type="arabicPeriod"/>
            </a:pPr>
            <a:r>
              <a:rPr lang="en-US" i="1" dirty="0"/>
              <a:t>Are your customers competent to build the OS?  Do they want to build the OS?</a:t>
            </a:r>
          </a:p>
          <a:p>
            <a:pPr marL="990600" lvl="1" indent="-533400">
              <a:buFontTx/>
              <a:buAutoNum type="arabicPeriod"/>
            </a:pPr>
            <a:r>
              <a:rPr lang="en-US" i="1" dirty="0"/>
              <a:t>Do you really want to give all of your customers the sources to your main product</a:t>
            </a:r>
            <a:r>
              <a:rPr lang="en-US" i="1" dirty="0" smtClean="0"/>
              <a:t>?</a:t>
            </a:r>
          </a:p>
          <a:p>
            <a:pPr marL="590550" indent="-533400"/>
            <a:r>
              <a:rPr lang="en-US" dirty="0" smtClean="0"/>
              <a:t>Open source </a:t>
            </a:r>
            <a:r>
              <a:rPr lang="en-US" dirty="0" err="1" smtClean="0"/>
              <a:t>OSes</a:t>
            </a:r>
            <a:r>
              <a:rPr lang="en-US" dirty="0" smtClean="0"/>
              <a:t> are available</a:t>
            </a:r>
          </a:p>
          <a:p>
            <a:pPr marL="990600" lvl="1" indent="-533400"/>
            <a:r>
              <a:rPr lang="en-US" dirty="0" smtClean="0"/>
              <a:t>But most users still download the binary versions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Binary Configuration Model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Good to eliminate </a:t>
            </a:r>
            <a:r>
              <a:rPr lang="en-GB" dirty="0"/>
              <a:t>manual/static configuration</a:t>
            </a:r>
            <a:endParaRPr lang="en-GB" dirty="0" smtClean="0"/>
          </a:p>
          <a:p>
            <a:pPr lvl="1"/>
            <a:r>
              <a:rPr lang="en-GB" dirty="0"/>
              <a:t>E</a:t>
            </a:r>
            <a:r>
              <a:rPr lang="en-GB" dirty="0" smtClean="0"/>
              <a:t>nable </a:t>
            </a:r>
            <a:r>
              <a:rPr lang="en-GB" dirty="0"/>
              <a:t>one distribution to serve all users</a:t>
            </a:r>
            <a:endParaRPr lang="en-GB" dirty="0" smtClean="0"/>
          </a:p>
          <a:p>
            <a:pPr lvl="1"/>
            <a:r>
              <a:rPr lang="en-GB" dirty="0"/>
              <a:t>I</a:t>
            </a:r>
            <a:r>
              <a:rPr lang="en-GB" dirty="0" smtClean="0"/>
              <a:t>mprove </a:t>
            </a:r>
            <a:r>
              <a:rPr lang="en-GB" dirty="0"/>
              <a:t>both ease of use and performance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utomatic </a:t>
            </a:r>
            <a:r>
              <a:rPr lang="en-GB" dirty="0"/>
              <a:t>hardware discovery</a:t>
            </a:r>
            <a:endParaRPr lang="en-GB" dirty="0" smtClean="0"/>
          </a:p>
          <a:p>
            <a:pPr lvl="1"/>
            <a:r>
              <a:rPr lang="en-GB" dirty="0" smtClean="0"/>
              <a:t>Self-identifying </a:t>
            </a:r>
            <a:r>
              <a:rPr lang="en-GB" dirty="0"/>
              <a:t>busses</a:t>
            </a:r>
          </a:p>
          <a:p>
            <a:pPr lvl="2"/>
            <a:r>
              <a:rPr lang="en-GB" dirty="0"/>
              <a:t>PCI, USB, PCMCIA, EISA, etc. 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utomatically </a:t>
            </a:r>
            <a:r>
              <a:rPr lang="en-GB" dirty="0"/>
              <a:t>find and load required drivers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utomatic </a:t>
            </a:r>
            <a:r>
              <a:rPr lang="en-GB" dirty="0"/>
              <a:t>resource allocation</a:t>
            </a:r>
            <a:endParaRPr lang="en-GB" dirty="0" smtClean="0"/>
          </a:p>
          <a:p>
            <a:pPr lvl="1"/>
            <a:r>
              <a:rPr lang="en-GB" dirty="0"/>
              <a:t>E</a:t>
            </a:r>
            <a:r>
              <a:rPr lang="en-GB" dirty="0" smtClean="0"/>
              <a:t>liminate </a:t>
            </a:r>
            <a:r>
              <a:rPr lang="en-GB" dirty="0"/>
              <a:t>fixed sized resource pools</a:t>
            </a:r>
            <a:endParaRPr lang="en-GB" dirty="0" smtClean="0"/>
          </a:p>
          <a:p>
            <a:pPr lvl="1"/>
            <a:r>
              <a:rPr lang="en-GB" dirty="0"/>
              <a:t>D</a:t>
            </a:r>
            <a:r>
              <a:rPr lang="en-GB" dirty="0" smtClean="0"/>
              <a:t>ynamically </a:t>
            </a:r>
            <a:r>
              <a:rPr lang="en-GB" dirty="0"/>
              <a:t>(</a:t>
            </a:r>
            <a:r>
              <a:rPr lang="en-GB" dirty="0" err="1"/>
              <a:t>re)allocate</a:t>
            </a:r>
            <a:r>
              <a:rPr lang="en-GB" dirty="0"/>
              <a:t> resources on 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Flexibility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</a:t>
            </a:r>
            <a:r>
              <a:rPr lang="en-GB" dirty="0" smtClean="0"/>
              <a:t>ifferent </a:t>
            </a:r>
            <a:r>
              <a:rPr lang="en-GB" dirty="0"/>
              <a:t>customers have different needs</a:t>
            </a:r>
            <a:endParaRPr lang="en-GB" dirty="0" smtClean="0"/>
          </a:p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cannot anticipate all possible needs</a:t>
            </a:r>
            <a:endParaRPr lang="en-GB" dirty="0" smtClean="0"/>
          </a:p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must design for flexibility/extension</a:t>
            </a:r>
            <a:endParaRPr lang="en-GB" dirty="0" smtClean="0"/>
          </a:p>
          <a:p>
            <a:pPr lvl="1"/>
            <a:r>
              <a:rPr lang="en-GB" dirty="0"/>
              <a:t>M</a:t>
            </a:r>
            <a:r>
              <a:rPr lang="en-GB" dirty="0" smtClean="0"/>
              <a:t>echanism</a:t>
            </a:r>
            <a:r>
              <a:rPr lang="en-GB" dirty="0"/>
              <a:t>/policy separation</a:t>
            </a:r>
            <a:endParaRPr lang="en-GB" dirty="0" smtClean="0"/>
          </a:p>
          <a:p>
            <a:pPr lvl="2"/>
            <a:r>
              <a:rPr lang="en-GB" dirty="0"/>
              <a:t>A</a:t>
            </a:r>
            <a:r>
              <a:rPr lang="en-GB" dirty="0" smtClean="0"/>
              <a:t>llow </a:t>
            </a:r>
            <a:r>
              <a:rPr lang="en-GB" dirty="0"/>
              <a:t>customers to override default policies</a:t>
            </a:r>
            <a:endParaRPr lang="en-GB" dirty="0" smtClean="0"/>
          </a:p>
          <a:p>
            <a:pPr lvl="2"/>
            <a:r>
              <a:rPr lang="en-GB" dirty="0"/>
              <a:t>C</a:t>
            </a:r>
            <a:r>
              <a:rPr lang="en-GB" dirty="0" smtClean="0"/>
              <a:t>hanging </a:t>
            </a:r>
            <a:r>
              <a:rPr lang="en-GB" dirty="0"/>
              <a:t>policies</a:t>
            </a:r>
            <a:r>
              <a:rPr lang="en-GB" dirty="0" smtClean="0"/>
              <a:t> without </a:t>
            </a:r>
            <a:r>
              <a:rPr lang="en-GB" dirty="0"/>
              <a:t>having to change the OS</a:t>
            </a:r>
            <a:endParaRPr lang="en-GB" dirty="0" smtClean="0"/>
          </a:p>
          <a:p>
            <a:pPr lvl="1"/>
            <a:r>
              <a:rPr lang="en-GB" dirty="0"/>
              <a:t>D</a:t>
            </a:r>
            <a:r>
              <a:rPr lang="en-GB" dirty="0" smtClean="0"/>
              <a:t>ynamically </a:t>
            </a:r>
            <a:r>
              <a:rPr lang="en-GB" dirty="0"/>
              <a:t>loadable features</a:t>
            </a:r>
            <a:endParaRPr lang="en-GB" dirty="0" smtClean="0"/>
          </a:p>
          <a:p>
            <a:pPr lvl="2"/>
            <a:r>
              <a:rPr lang="en-GB" dirty="0"/>
              <a:t>A</a:t>
            </a:r>
            <a:r>
              <a:rPr lang="en-GB" dirty="0" smtClean="0"/>
              <a:t>llow </a:t>
            </a:r>
            <a:r>
              <a:rPr lang="en-GB" dirty="0"/>
              <a:t>new features to be added, after market</a:t>
            </a:r>
            <a:endParaRPr lang="en-GB" dirty="0" smtClean="0"/>
          </a:p>
          <a:p>
            <a:pPr lvl="2"/>
            <a:r>
              <a:rPr lang="en-GB" dirty="0"/>
              <a:t>F</a:t>
            </a:r>
            <a:r>
              <a:rPr lang="en-GB" dirty="0" smtClean="0"/>
              <a:t>ile </a:t>
            </a:r>
            <a:r>
              <a:rPr lang="en-GB" dirty="0"/>
              <a:t>systems, protocols, load module formats, etc.</a:t>
            </a:r>
            <a:endParaRPr lang="en-GB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eature </a:t>
            </a:r>
            <a:r>
              <a:rPr lang="en-GB" dirty="0"/>
              <a:t>independence and </a:t>
            </a:r>
            <a:r>
              <a:rPr lang="en-GB" dirty="0" err="1"/>
              <a:t>orthogonality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Ph.D. dissertation was on the Locus operating system</a:t>
            </a:r>
          </a:p>
          <a:p>
            <a:r>
              <a:rPr lang="en-US" dirty="0" smtClean="0"/>
              <a:t>Much research on file systems</a:t>
            </a:r>
          </a:p>
          <a:p>
            <a:pPr lvl="1"/>
            <a:r>
              <a:rPr lang="en-US" dirty="0" err="1" smtClean="0"/>
              <a:t>Ficus</a:t>
            </a:r>
            <a:r>
              <a:rPr lang="en-US" dirty="0" smtClean="0"/>
              <a:t>, Rumor, Truffles, Conquest</a:t>
            </a:r>
          </a:p>
          <a:p>
            <a:r>
              <a:rPr lang="en-US" dirty="0" smtClean="0"/>
              <a:t>Research on OS security issues</a:t>
            </a:r>
          </a:p>
          <a:p>
            <a:pPr lvl="1"/>
            <a:r>
              <a:rPr lang="en-US" dirty="0" smtClean="0"/>
              <a:t>Data Tethers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Interface Stability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eople </a:t>
            </a:r>
            <a:r>
              <a:rPr lang="en-GB" dirty="0"/>
              <a:t>want new releases of an OS</a:t>
            </a:r>
            <a:endParaRPr lang="en-GB" dirty="0" smtClean="0"/>
          </a:p>
          <a:p>
            <a:pPr lvl="1"/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/>
              <a:t>features, bug fixes, enhancements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eople </a:t>
            </a:r>
            <a:r>
              <a:rPr lang="en-GB" dirty="0"/>
              <a:t>also fear new releases of an OS</a:t>
            </a:r>
          </a:p>
          <a:p>
            <a:pPr lvl="1"/>
            <a:r>
              <a:rPr lang="en-GB" dirty="0"/>
              <a:t>OS changes can break old applications</a:t>
            </a:r>
            <a:endParaRPr lang="en-GB" dirty="0" smtClean="0"/>
          </a:p>
          <a:p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can we prevent such problems?</a:t>
            </a:r>
            <a:endParaRPr lang="en-GB" dirty="0" smtClean="0"/>
          </a:p>
          <a:p>
            <a:pPr lvl="1"/>
            <a:r>
              <a:rPr lang="en-GB" dirty="0"/>
              <a:t>D</a:t>
            </a:r>
            <a:r>
              <a:rPr lang="en-GB" dirty="0" smtClean="0"/>
              <a:t>efine </a:t>
            </a:r>
            <a:r>
              <a:rPr lang="en-GB" dirty="0"/>
              <a:t>well specified Application </a:t>
            </a:r>
            <a:r>
              <a:rPr lang="en-GB" dirty="0" smtClean="0"/>
              <a:t>Interfaces</a:t>
            </a:r>
          </a:p>
          <a:p>
            <a:pPr lvl="2"/>
            <a:r>
              <a:rPr lang="en-GB" dirty="0" smtClean="0"/>
              <a:t>Application programming interfaces (APIs)</a:t>
            </a:r>
          </a:p>
          <a:p>
            <a:pPr lvl="2"/>
            <a:r>
              <a:rPr lang="en-GB" dirty="0" smtClean="0"/>
              <a:t>Application binary interfaces (</a:t>
            </a:r>
            <a:r>
              <a:rPr lang="en-GB" dirty="0" err="1" smtClean="0"/>
              <a:t>ABIs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Applications </a:t>
            </a:r>
            <a:r>
              <a:rPr lang="en-GB" dirty="0"/>
              <a:t>only use committed interfaces</a:t>
            </a:r>
          </a:p>
          <a:p>
            <a:pPr lvl="1"/>
            <a:r>
              <a:rPr lang="en-GB" dirty="0"/>
              <a:t>OS vendors preserve upwards-compatibility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Functionality Is In the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020"/>
            <a:ext cx="8229600" cy="4525963"/>
          </a:xfrm>
        </p:spPr>
        <p:txBody>
          <a:bodyPr/>
          <a:lstStyle/>
          <a:p>
            <a:r>
              <a:rPr lang="en-GB" sz="2800" dirty="0" smtClean="0"/>
              <a:t>As much as necessary, as little as possible</a:t>
            </a:r>
          </a:p>
          <a:p>
            <a:pPr lvl="1"/>
            <a:r>
              <a:rPr lang="en-GB" sz="2400" dirty="0" smtClean="0"/>
              <a:t>OS code is </a:t>
            </a:r>
            <a:r>
              <a:rPr lang="en-GB" sz="2400" u="sng" dirty="0" smtClean="0"/>
              <a:t>very expensive</a:t>
            </a:r>
            <a:r>
              <a:rPr lang="en-GB" sz="2400" dirty="0" smtClean="0"/>
              <a:t> to develop and maintain</a:t>
            </a:r>
          </a:p>
          <a:p>
            <a:r>
              <a:rPr lang="en-GB" sz="2800" dirty="0" smtClean="0"/>
              <a:t>Functionality must be in the OS if it ...</a:t>
            </a:r>
          </a:p>
          <a:p>
            <a:pPr lvl="1"/>
            <a:r>
              <a:rPr lang="en-GB" sz="2400" dirty="0" smtClean="0"/>
              <a:t>Requires the use of privileged instructions</a:t>
            </a:r>
          </a:p>
          <a:p>
            <a:pPr lvl="1"/>
            <a:r>
              <a:rPr lang="en-GB" sz="2400" dirty="0" smtClean="0"/>
              <a:t>Requires the manipulation of OS data structures</a:t>
            </a:r>
          </a:p>
          <a:p>
            <a:pPr lvl="1"/>
            <a:r>
              <a:rPr lang="en-GB" sz="2400" dirty="0" smtClean="0"/>
              <a:t>Must maintain security, trust, or resource integrity</a:t>
            </a:r>
          </a:p>
          <a:p>
            <a:r>
              <a:rPr lang="en-GB" sz="2800" dirty="0" smtClean="0"/>
              <a:t>Functions should be in libraries if they ...</a:t>
            </a:r>
          </a:p>
          <a:p>
            <a:pPr lvl="1"/>
            <a:r>
              <a:rPr lang="en-GB" sz="2400" dirty="0" smtClean="0"/>
              <a:t>Are a service commonly needed by applications</a:t>
            </a:r>
          </a:p>
          <a:p>
            <a:pPr lvl="1"/>
            <a:r>
              <a:rPr lang="en-GB" sz="2400" dirty="0" smtClean="0"/>
              <a:t>Do not actually have to be implemented inside OS</a:t>
            </a:r>
          </a:p>
          <a:p>
            <a:r>
              <a:rPr lang="en-GB" sz="2800" dirty="0" smtClean="0"/>
              <a:t>But there is also the performance excuse</a:t>
            </a:r>
          </a:p>
          <a:p>
            <a:pPr lvl="1"/>
            <a:r>
              <a:rPr lang="en-GB" sz="2400" dirty="0" smtClean="0"/>
              <a:t>Some things may be faster if done in the 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OS and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major function of an OS is to offer abstract versions of resources</a:t>
            </a:r>
          </a:p>
          <a:p>
            <a:pPr lvl="1"/>
            <a:r>
              <a:rPr lang="en-US" dirty="0" smtClean="0"/>
              <a:t>As opposed to actual physical resources</a:t>
            </a:r>
          </a:p>
          <a:p>
            <a:r>
              <a:rPr lang="en-US" dirty="0" smtClean="0"/>
              <a:t>Essentially, the OS implements the abstract resources using the physical resources</a:t>
            </a:r>
          </a:p>
          <a:p>
            <a:pPr lvl="1"/>
            <a:r>
              <a:rPr lang="en-US" dirty="0" smtClean="0"/>
              <a:t>E.g., processes (an abstraction) are implemented using the CPU and RAM (physical resources)</a:t>
            </a:r>
          </a:p>
          <a:p>
            <a:pPr lvl="1"/>
            <a:r>
              <a:rPr lang="en-US" dirty="0" smtClean="0"/>
              <a:t>And files (an abstraction) are implemented using disks (a physical resource)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24684" y="540399"/>
            <a:ext cx="5709570" cy="67674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248"/>
            <a:ext cx="8229600" cy="1143000"/>
          </a:xfrm>
        </p:spPr>
        <p:txBody>
          <a:bodyPr/>
          <a:lstStyle/>
          <a:p>
            <a:r>
              <a:rPr lang="en-US" dirty="0" smtClean="0"/>
              <a:t>Why Abstract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 abstractions are typically simpler and better suited for programmers and users</a:t>
            </a:r>
          </a:p>
          <a:p>
            <a:pPr lvl="1"/>
            <a:r>
              <a:rPr lang="en-GB" sz="2400" dirty="0" smtClean="0"/>
              <a:t>Easier to use than the original resources</a:t>
            </a:r>
          </a:p>
          <a:p>
            <a:pPr lvl="2"/>
            <a:r>
              <a:rPr lang="en-GB" sz="2000" dirty="0" smtClean="0"/>
              <a:t>E.g., don’t need to worry about keeping track of disk interrupts</a:t>
            </a:r>
          </a:p>
          <a:p>
            <a:pPr lvl="1"/>
            <a:r>
              <a:rPr lang="en-GB" sz="2400" dirty="0" smtClean="0"/>
              <a:t>Compartmentalize/encapsulate complexity</a:t>
            </a:r>
          </a:p>
          <a:p>
            <a:pPr lvl="2"/>
            <a:r>
              <a:rPr lang="en-GB" sz="2000" dirty="0" smtClean="0"/>
              <a:t>E.g., need not be concerned about what other executing code is doing and how to stay out of its way</a:t>
            </a:r>
          </a:p>
          <a:p>
            <a:pPr lvl="1"/>
            <a:r>
              <a:rPr lang="en-GB" sz="2400" dirty="0" smtClean="0"/>
              <a:t>Eliminate </a:t>
            </a:r>
            <a:r>
              <a:rPr lang="en-GB" sz="2400" dirty="0" err="1" smtClean="0"/>
              <a:t>behavior</a:t>
            </a:r>
            <a:r>
              <a:rPr lang="en-GB" sz="2400" dirty="0" smtClean="0"/>
              <a:t> that is irrelevant to user</a:t>
            </a:r>
          </a:p>
          <a:p>
            <a:pPr lvl="2"/>
            <a:r>
              <a:rPr lang="en-GB" sz="2000" dirty="0" smtClean="0"/>
              <a:t>E.g., hide the slow erase cycle of flash memory</a:t>
            </a:r>
          </a:p>
          <a:p>
            <a:pPr lvl="1"/>
            <a:r>
              <a:rPr lang="en-GB" sz="2400" dirty="0" smtClean="0"/>
              <a:t>Create more convenient </a:t>
            </a:r>
            <a:r>
              <a:rPr lang="en-GB" sz="2400" dirty="0" err="1" smtClean="0"/>
              <a:t>behavior</a:t>
            </a:r>
            <a:endParaRPr lang="en-GB" sz="2400" dirty="0" smtClean="0"/>
          </a:p>
          <a:p>
            <a:pPr lvl="2"/>
            <a:r>
              <a:rPr lang="en-GB" sz="2000" dirty="0" smtClean="0"/>
              <a:t>E.g., make it look like you have the network interface entirely for your own use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270"/>
            <a:ext cx="8229600" cy="4525963"/>
          </a:xfrm>
        </p:spPr>
        <p:txBody>
          <a:bodyPr/>
          <a:lstStyle/>
          <a:p>
            <a:r>
              <a:rPr lang="en-GB" sz="2800" dirty="0" smtClean="0"/>
              <a:t>Lots of variations in machines’ HW and SW</a:t>
            </a:r>
          </a:p>
          <a:p>
            <a:r>
              <a:rPr lang="en-GB" sz="2800" dirty="0" smtClean="0"/>
              <a:t>So make many different types appear to be same</a:t>
            </a:r>
          </a:p>
          <a:p>
            <a:pPr lvl="1"/>
            <a:r>
              <a:rPr lang="en-GB" sz="2400" dirty="0" smtClean="0"/>
              <a:t>So applications can deal with single common class</a:t>
            </a:r>
          </a:p>
          <a:p>
            <a:r>
              <a:rPr lang="en-GB" sz="2800" dirty="0" smtClean="0"/>
              <a:t>Usually involves a common unifying model</a:t>
            </a:r>
          </a:p>
          <a:p>
            <a:pPr lvl="1"/>
            <a:r>
              <a:rPr lang="en-GB" sz="2400" dirty="0" smtClean="0"/>
              <a:t>E.g., portable document format (</a:t>
            </a:r>
            <a:r>
              <a:rPr lang="en-GB" sz="2400" dirty="0" err="1" smtClean="0"/>
              <a:t>pdf</a:t>
            </a:r>
            <a:r>
              <a:rPr lang="en-GB" sz="2400" dirty="0" smtClean="0"/>
              <a:t>) for printers</a:t>
            </a:r>
          </a:p>
          <a:p>
            <a:pPr lvl="1"/>
            <a:r>
              <a:rPr lang="en-GB" sz="2400" dirty="0" smtClean="0"/>
              <a:t>Or SCSI standard for disks, CDs and tapes</a:t>
            </a:r>
          </a:p>
          <a:p>
            <a:r>
              <a:rPr lang="en-GB" sz="2800" dirty="0" smtClean="0"/>
              <a:t>Usually involves a </a:t>
            </a:r>
            <a:r>
              <a:rPr lang="en-GB" sz="2800" u="sng" dirty="0" smtClean="0"/>
              <a:t>federation framework</a:t>
            </a:r>
          </a:p>
          <a:p>
            <a:pPr lvl="1"/>
            <a:r>
              <a:rPr lang="en-GB" sz="2400" dirty="0" smtClean="0"/>
              <a:t>Per sub-type implementations of standard functions</a:t>
            </a:r>
          </a:p>
          <a:p>
            <a:r>
              <a:rPr lang="en-GB" sz="2800" dirty="0" smtClean="0"/>
              <a:t>For example:</a:t>
            </a:r>
            <a:endParaRPr lang="en-GB" sz="2400" dirty="0" smtClean="0"/>
          </a:p>
          <a:p>
            <a:pPr lvl="1"/>
            <a:r>
              <a:rPr lang="en-GB" sz="2400" dirty="0" smtClean="0"/>
              <a:t>Printer drivers make different printers look the same</a:t>
            </a:r>
          </a:p>
          <a:p>
            <a:pPr lvl="1"/>
            <a:r>
              <a:rPr lang="en-GB" sz="2400" dirty="0" smtClean="0"/>
              <a:t>Browser plug-ins to handle multi-media data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Want This Generality?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why do we want all printers to look the same?</a:t>
            </a:r>
          </a:p>
          <a:p>
            <a:pPr lvl="1"/>
            <a:r>
              <a:rPr lang="en-US" dirty="0" smtClean="0"/>
              <a:t>So we could write applications against a single model, and have it “just work” with all printers</a:t>
            </a:r>
          </a:p>
          <a:p>
            <a:r>
              <a:rPr lang="en-US" dirty="0" smtClean="0"/>
              <a:t>What’s the alternative?</a:t>
            </a:r>
          </a:p>
          <a:p>
            <a:pPr lvl="1"/>
            <a:r>
              <a:rPr lang="en-US" dirty="0" smtClean="0"/>
              <a:t>Program our application to know about all possible printers </a:t>
            </a:r>
          </a:p>
          <a:p>
            <a:pPr lvl="1"/>
            <a:r>
              <a:rPr lang="en-US" dirty="0" smtClean="0"/>
              <a:t>Including those that were invented after we had written our application!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 General Model Limit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Does it stick us with the “least common denominator” of a hardware type?</a:t>
            </a:r>
          </a:p>
          <a:p>
            <a:pPr lvl="1"/>
            <a:r>
              <a:rPr lang="en-US" sz="2400" dirty="0" smtClean="0"/>
              <a:t>Like limiting us to the least-</a:t>
            </a:r>
            <a:r>
              <a:rPr lang="en-US" sz="2400" dirty="0" err="1" smtClean="0"/>
              <a:t>featureful</a:t>
            </a:r>
            <a:r>
              <a:rPr lang="en-US" sz="2400" dirty="0" smtClean="0"/>
              <a:t> of all printers?</a:t>
            </a:r>
          </a:p>
          <a:p>
            <a:r>
              <a:rPr lang="en-US" sz="2800" dirty="0" smtClean="0"/>
              <a:t>Not necessarily</a:t>
            </a:r>
          </a:p>
          <a:p>
            <a:pPr lvl="1"/>
            <a:r>
              <a:rPr lang="en-US" sz="2400" dirty="0" smtClean="0"/>
              <a:t>The model can include “optional features”</a:t>
            </a:r>
          </a:p>
          <a:p>
            <a:pPr lvl="2"/>
            <a:r>
              <a:rPr lang="en-US" sz="2000" dirty="0" smtClean="0"/>
              <a:t>If present, implemented in a standard way</a:t>
            </a:r>
          </a:p>
          <a:p>
            <a:pPr lvl="2"/>
            <a:r>
              <a:rPr lang="en-US" sz="2000" dirty="0" smtClean="0"/>
              <a:t>If not present, test for them and do “something” if they’re not there</a:t>
            </a:r>
          </a:p>
          <a:p>
            <a:r>
              <a:rPr lang="en-US" sz="2800" dirty="0" smtClean="0"/>
              <a:t>Many devices will have features not in the common model</a:t>
            </a:r>
          </a:p>
          <a:p>
            <a:pPr lvl="1"/>
            <a:r>
              <a:rPr lang="en-US" sz="2400" dirty="0" smtClean="0"/>
              <a:t>There are arguments for and against the value of such features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OS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Serially reusable resources</a:t>
            </a:r>
          </a:p>
          <a:p>
            <a:r>
              <a:rPr lang="en-US" dirty="0" err="1" smtClean="0"/>
              <a:t>Partitionable</a:t>
            </a:r>
            <a:r>
              <a:rPr lang="en-US" dirty="0" smtClean="0"/>
              <a:t> resources</a:t>
            </a:r>
          </a:p>
          <a:p>
            <a:r>
              <a:rPr lang="en-US" dirty="0" smtClean="0"/>
              <a:t>Sharable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Serially Reusable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Used by multiple clients, but only one at a time</a:t>
            </a:r>
          </a:p>
          <a:p>
            <a:pPr lvl="1"/>
            <a:r>
              <a:rPr lang="en-GB" dirty="0" smtClean="0"/>
              <a:t>Time multiplexing</a:t>
            </a:r>
          </a:p>
          <a:p>
            <a:r>
              <a:rPr lang="en-GB" dirty="0" smtClean="0"/>
              <a:t>Require access control to ensure exclusive use</a:t>
            </a:r>
          </a:p>
          <a:p>
            <a:r>
              <a:rPr lang="en-GB" dirty="0" smtClean="0"/>
              <a:t>Require graceful transitions from one user to the next</a:t>
            </a:r>
          </a:p>
          <a:p>
            <a:r>
              <a:rPr lang="en-GB" dirty="0" smtClean="0"/>
              <a:t>Examples: printers, bathroom stalls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Graceful Transition?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switch that totally hides the fact that the resource used to belong to someone else</a:t>
            </a:r>
          </a:p>
          <a:p>
            <a:pPr marL="990600" lvl="1" indent="-533400"/>
            <a:r>
              <a:rPr lang="en-US" dirty="0" smtClean="0"/>
              <a:t>Don’t allow the second user to access the resource until the first user is finished with it</a:t>
            </a:r>
          </a:p>
          <a:p>
            <a:pPr marL="1390650" lvl="2" indent="-533400"/>
            <a:r>
              <a:rPr lang="en-US" dirty="0" smtClean="0"/>
              <a:t>No incomplete operations that finish after the transition</a:t>
            </a:r>
          </a:p>
          <a:p>
            <a:pPr marL="990600" lvl="1" indent="-533400"/>
            <a:r>
              <a:rPr lang="en-US" dirty="0" smtClean="0"/>
              <a:t>Ensure that each subsequent user finds the resource in “like new” condition</a:t>
            </a:r>
          </a:p>
          <a:p>
            <a:pPr marL="1390650" lvl="2" indent="-533400"/>
            <a:r>
              <a:rPr lang="en-US" dirty="0" smtClean="0"/>
              <a:t>No traces of data or state left over from the first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/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026"/>
            <a:ext cx="8229600" cy="4525963"/>
          </a:xfrm>
        </p:spPr>
        <p:txBody>
          <a:bodyPr/>
          <a:lstStyle/>
          <a:p>
            <a:r>
              <a:rPr lang="en-US" sz="2800" dirty="0" err="1" smtClean="0"/>
              <a:t>Diyu</a:t>
            </a:r>
            <a:r>
              <a:rPr lang="en-US" sz="2800" dirty="0" smtClean="0"/>
              <a:t> Zhou</a:t>
            </a:r>
          </a:p>
          <a:p>
            <a:pPr lvl="1"/>
            <a:r>
              <a:rPr lang="en-US" sz="2000" dirty="0" smtClean="0">
                <a:hlinkClick r:id="rId2"/>
              </a:rPr>
              <a:t>zhoudiyu@cs.ucla.edu</a:t>
            </a:r>
            <a:endParaRPr lang="en-US" sz="2000" dirty="0" smtClean="0"/>
          </a:p>
          <a:p>
            <a:r>
              <a:rPr lang="en-US" dirty="0" smtClean="0"/>
              <a:t>Lab sessions:</a:t>
            </a:r>
          </a:p>
          <a:p>
            <a:pPr lvl="1"/>
            <a:r>
              <a:rPr lang="en-US" sz="2000" dirty="0" smtClean="0"/>
              <a:t>Lab 1A, Fridays 10-12 AM, Geology 4660</a:t>
            </a:r>
          </a:p>
          <a:p>
            <a:r>
              <a:rPr lang="en-US" sz="2800" dirty="0" smtClean="0"/>
              <a:t>Office hours to be announced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Partitionable</a:t>
            </a:r>
            <a:r>
              <a:rPr lang="en-US" dirty="0" smtClean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Divided into disjoint pieces for multiple clients</a:t>
            </a:r>
          </a:p>
          <a:p>
            <a:pPr lvl="1"/>
            <a:r>
              <a:rPr lang="en-GB" dirty="0" smtClean="0"/>
              <a:t>Spatial multiplexing</a:t>
            </a:r>
          </a:p>
          <a:p>
            <a:r>
              <a:rPr lang="en-GB" dirty="0" smtClean="0"/>
              <a:t>Needs access control to ensure: </a:t>
            </a:r>
          </a:p>
          <a:p>
            <a:pPr lvl="1"/>
            <a:r>
              <a:rPr lang="en-GB" dirty="0" smtClean="0"/>
              <a:t>Containment: </a:t>
            </a:r>
            <a:r>
              <a:rPr lang="en-US" i="1" dirty="0" smtClean="0"/>
              <a:t>you cannot access resources outside of your partition</a:t>
            </a:r>
            <a:endParaRPr lang="en-GB" dirty="0" smtClean="0"/>
          </a:p>
          <a:p>
            <a:pPr lvl="1"/>
            <a:r>
              <a:rPr lang="en-GB" dirty="0" smtClean="0"/>
              <a:t>Privacy: </a:t>
            </a:r>
            <a:r>
              <a:rPr lang="en-US" i="1" dirty="0" smtClean="0"/>
              <a:t>nobody else can access resources in your partition</a:t>
            </a:r>
            <a:endParaRPr lang="en-GB" dirty="0" smtClean="0"/>
          </a:p>
          <a:p>
            <a:r>
              <a:rPr lang="en-GB" dirty="0" smtClean="0"/>
              <a:t>Examples: RAM, hotel rooms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1143000"/>
          </a:xfrm>
        </p:spPr>
        <p:txBody>
          <a:bodyPr/>
          <a:lstStyle/>
          <a:p>
            <a:r>
              <a:rPr lang="en-US" dirty="0" smtClean="0"/>
              <a:t>Do We Still Need Graceful Transitions?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partitionable</a:t>
            </a:r>
            <a:r>
              <a:rPr lang="en-US" dirty="0" smtClean="0"/>
              <a:t> resources aren’t permanently allocated</a:t>
            </a:r>
          </a:p>
          <a:p>
            <a:pPr lvl="1"/>
            <a:r>
              <a:rPr lang="en-US" dirty="0" smtClean="0"/>
              <a:t>The page frame of RAM you’re using now will belong to another process later</a:t>
            </a:r>
          </a:p>
          <a:p>
            <a:r>
              <a:rPr lang="en-US" dirty="0" smtClean="0"/>
              <a:t>As long as it’s “yours,” no transition required</a:t>
            </a:r>
          </a:p>
          <a:p>
            <a:r>
              <a:rPr lang="en-US" dirty="0" smtClean="0"/>
              <a:t>But sooner or later it’s likely to become someone else’s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430"/>
            <a:ext cx="8229600" cy="4525963"/>
          </a:xfrm>
        </p:spPr>
        <p:txBody>
          <a:bodyPr/>
          <a:lstStyle/>
          <a:p>
            <a:r>
              <a:rPr lang="en-GB" dirty="0" smtClean="0"/>
              <a:t>Usable by multiple concurrent clients</a:t>
            </a:r>
          </a:p>
          <a:p>
            <a:pPr lvl="1"/>
            <a:r>
              <a:rPr lang="en-GB" dirty="0" smtClean="0"/>
              <a:t>Clients do not have to “wait” for access to resource</a:t>
            </a:r>
          </a:p>
          <a:p>
            <a:pPr lvl="1"/>
            <a:r>
              <a:rPr lang="en-GB" dirty="0" smtClean="0"/>
              <a:t>Clients don’t “own” a particular subset of resource</a:t>
            </a:r>
          </a:p>
          <a:p>
            <a:r>
              <a:rPr lang="en-GB" dirty="0" smtClean="0"/>
              <a:t>May involve (effectively) limitless resources </a:t>
            </a:r>
          </a:p>
          <a:p>
            <a:pPr lvl="1"/>
            <a:r>
              <a:rPr lang="en-GB" dirty="0" smtClean="0"/>
              <a:t>Air in a room, shared by occupants </a:t>
            </a:r>
          </a:p>
          <a:p>
            <a:pPr lvl="1"/>
            <a:r>
              <a:rPr lang="en-GB" dirty="0" smtClean="0"/>
              <a:t>Copy of the operating system, shared by processes</a:t>
            </a:r>
          </a:p>
          <a:p>
            <a:r>
              <a:rPr lang="en-GB" dirty="0" smtClean="0"/>
              <a:t>May involve </a:t>
            </a:r>
            <a:r>
              <a:rPr lang="en-GB" u="sng" dirty="0" smtClean="0"/>
              <a:t>under-the-covers</a:t>
            </a:r>
            <a:r>
              <a:rPr lang="en-GB" dirty="0" smtClean="0"/>
              <a:t> multiplexing</a:t>
            </a:r>
          </a:p>
          <a:p>
            <a:pPr lvl="1"/>
            <a:r>
              <a:rPr lang="en-GB" dirty="0" smtClean="0"/>
              <a:t>Cell-phone channel (time and frequency multiplexed)</a:t>
            </a:r>
          </a:p>
          <a:p>
            <a:pPr lvl="1"/>
            <a:r>
              <a:rPr lang="en-GB" dirty="0" smtClean="0"/>
              <a:t>Shared network interface (time multiplexed)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/>
          <a:lstStyle/>
          <a:p>
            <a:r>
              <a:rPr lang="en-US" dirty="0" smtClean="0"/>
              <a:t>Do We Still Need Graceful Transitions?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4525963"/>
          </a:xfrm>
        </p:spPr>
        <p:txBody>
          <a:bodyPr/>
          <a:lstStyle/>
          <a:p>
            <a:r>
              <a:rPr lang="en-US" sz="2800" dirty="0" smtClean="0"/>
              <a:t>Typically not</a:t>
            </a:r>
          </a:p>
          <a:p>
            <a:r>
              <a:rPr lang="en-US" sz="2800" dirty="0" smtClean="0"/>
              <a:t>The shareable resource usually doesn’t change state</a:t>
            </a:r>
          </a:p>
          <a:p>
            <a:r>
              <a:rPr lang="en-US" sz="2800" dirty="0" smtClean="0"/>
              <a:t>Or isn’t “reused”</a:t>
            </a:r>
          </a:p>
          <a:p>
            <a:r>
              <a:rPr lang="en-US" sz="2800" dirty="0" smtClean="0"/>
              <a:t>We never have to clean up what doesn’t get dirty</a:t>
            </a:r>
          </a:p>
          <a:p>
            <a:pPr lvl="1"/>
            <a:r>
              <a:rPr lang="en-US" sz="2400" dirty="0" smtClean="0"/>
              <a:t>Like an execute-only copy of the OS</a:t>
            </a:r>
          </a:p>
          <a:p>
            <a:r>
              <a:rPr lang="en-US" sz="2800" dirty="0" smtClean="0"/>
              <a:t>Or things that disappear after use</a:t>
            </a:r>
          </a:p>
          <a:p>
            <a:pPr lvl="1"/>
            <a:r>
              <a:rPr lang="en-US" sz="2400" dirty="0" smtClean="0"/>
              <a:t>Like the previous second’s bandwidth on a cellular telephone channel</a:t>
            </a:r>
          </a:p>
          <a:p>
            <a:r>
              <a:rPr lang="en-US" sz="2800" dirty="0" smtClean="0"/>
              <a:t>Shareable resources are great!</a:t>
            </a:r>
          </a:p>
          <a:p>
            <a:pPr lvl="1"/>
            <a:r>
              <a:rPr lang="en-US" sz="2400" dirty="0" smtClean="0"/>
              <a:t>When you can have them . . .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OS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016"/>
            <a:ext cx="8229600" cy="4525963"/>
          </a:xfrm>
        </p:spPr>
        <p:txBody>
          <a:bodyPr/>
          <a:lstStyle/>
          <a:p>
            <a:r>
              <a:rPr lang="en-GB" sz="2800" dirty="0" smtClean="0"/>
              <a:t>They have grown larger and more sophisticated</a:t>
            </a:r>
          </a:p>
          <a:p>
            <a:r>
              <a:rPr lang="en-GB" sz="2800" dirty="0" smtClean="0"/>
              <a:t>Their role has fundamentally changed</a:t>
            </a:r>
          </a:p>
          <a:p>
            <a:pPr lvl="1"/>
            <a:r>
              <a:rPr lang="en-GB" sz="2400" dirty="0" smtClean="0"/>
              <a:t>From shepherding the use of the hardware</a:t>
            </a:r>
          </a:p>
          <a:p>
            <a:pPr lvl="1"/>
            <a:r>
              <a:rPr lang="en-GB" sz="2400" dirty="0" smtClean="0"/>
              <a:t>To shielding the applications from the hardware</a:t>
            </a:r>
          </a:p>
          <a:p>
            <a:pPr lvl="1"/>
            <a:r>
              <a:rPr lang="en-GB" sz="2400" dirty="0" smtClean="0"/>
              <a:t>To providing powerful application computing platform</a:t>
            </a:r>
          </a:p>
          <a:p>
            <a:pPr lvl="1"/>
            <a:r>
              <a:rPr lang="en-GB" sz="2400" dirty="0" smtClean="0"/>
              <a:t>To becoming a sophisticated “traffic cop”</a:t>
            </a:r>
          </a:p>
          <a:p>
            <a:r>
              <a:rPr lang="en-GB" sz="2800" dirty="0" smtClean="0"/>
              <a:t>They still sit between applications and hardware</a:t>
            </a:r>
          </a:p>
          <a:p>
            <a:r>
              <a:rPr lang="en-GB" sz="2800" dirty="0" smtClean="0"/>
              <a:t>Best understood through services they provide</a:t>
            </a:r>
          </a:p>
          <a:p>
            <a:pPr lvl="1"/>
            <a:r>
              <a:rPr lang="en-GB" sz="2400" dirty="0" smtClean="0"/>
              <a:t>Capabilities they add</a:t>
            </a:r>
          </a:p>
          <a:p>
            <a:pPr lvl="1"/>
            <a:r>
              <a:rPr lang="en-GB" sz="2400" dirty="0" smtClean="0"/>
              <a:t>Applications they enable</a:t>
            </a:r>
          </a:p>
          <a:p>
            <a:pPr lvl="1"/>
            <a:r>
              <a:rPr lang="en-GB" sz="2400" dirty="0" smtClean="0"/>
              <a:t>Problems they eliminate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Ultimately because it’s what users want</a:t>
            </a:r>
          </a:p>
          <a:p>
            <a:r>
              <a:rPr lang="en-US" dirty="0" smtClean="0"/>
              <a:t>The OS must provide core services to applications</a:t>
            </a:r>
          </a:p>
          <a:p>
            <a:r>
              <a:rPr lang="en-US" dirty="0" smtClean="0"/>
              <a:t>Applications have become more complex</a:t>
            </a:r>
          </a:p>
          <a:p>
            <a:pPr lvl="1"/>
            <a:r>
              <a:rPr lang="en-US" dirty="0" smtClean="0"/>
              <a:t>More complex internal behavior</a:t>
            </a:r>
          </a:p>
          <a:p>
            <a:pPr lvl="1"/>
            <a:r>
              <a:rPr lang="en-US" dirty="0" smtClean="0"/>
              <a:t>More complex interfaces</a:t>
            </a:r>
          </a:p>
          <a:p>
            <a:pPr lvl="1"/>
            <a:r>
              <a:rPr lang="en-US" dirty="0" smtClean="0"/>
              <a:t>More interactions with other software</a:t>
            </a:r>
          </a:p>
          <a:p>
            <a:r>
              <a:rPr lang="en-US" dirty="0" smtClean="0"/>
              <a:t>The OS needs to help with all that 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Convergence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850"/>
            <a:ext cx="8229600" cy="4525963"/>
          </a:xfrm>
        </p:spPr>
        <p:txBody>
          <a:bodyPr/>
          <a:lstStyle/>
          <a:p>
            <a:r>
              <a:rPr lang="en-US" dirty="0" smtClean="0"/>
              <a:t>There are a handful of widely used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 smtClean="0"/>
              <a:t>And a few special purpose ones </a:t>
            </a:r>
            <a:r>
              <a:rPr lang="en-US" dirty="0" smtClean="0"/>
              <a:t>(e.g</a:t>
            </a:r>
            <a:r>
              <a:rPr lang="en-US" dirty="0" smtClean="0"/>
              <a:t>., real time and embedded system </a:t>
            </a:r>
            <a:r>
              <a:rPr lang="en-US" dirty="0" err="1" smtClean="0"/>
              <a:t>OSes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ones come along very rarely</a:t>
            </a:r>
          </a:p>
          <a:p>
            <a:r>
              <a:rPr lang="en-US" dirty="0" err="1" smtClean="0"/>
              <a:t>OSes</a:t>
            </a:r>
            <a:r>
              <a:rPr lang="en-US" dirty="0" smtClean="0"/>
              <a:t> in the same family (e.g., Windows or Linux) are used for vastly different purposes</a:t>
            </a:r>
          </a:p>
          <a:p>
            <a:pPr lvl="1"/>
            <a:r>
              <a:rPr lang="en-US" dirty="0" smtClean="0"/>
              <a:t>Making things challenging for the OS designer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OSes</a:t>
            </a:r>
            <a:r>
              <a:rPr lang="en-US" dirty="0" smtClean="0"/>
              <a:t> are based on pretty old models</a:t>
            </a:r>
          </a:p>
          <a:p>
            <a:pPr lvl="1"/>
            <a:r>
              <a:rPr lang="en-US" dirty="0" smtClean="0"/>
              <a:t>Linux comes from Unix (1970s vintage)</a:t>
            </a:r>
          </a:p>
          <a:p>
            <a:pPr lvl="1"/>
            <a:r>
              <a:rPr lang="en-US" dirty="0" smtClean="0"/>
              <a:t>Windows from the early 1980s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</a:t>
            </a:r>
            <a:r>
              <a:rPr lang="en-US" dirty="0" err="1" smtClean="0"/>
              <a:t>OSes</a:t>
            </a:r>
            <a:r>
              <a:rPr lang="en-US" dirty="0" smtClean="0"/>
              <a:t> Converged?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They’re expensive to build and maintain</a:t>
            </a:r>
          </a:p>
          <a:p>
            <a:pPr lvl="1"/>
            <a:r>
              <a:rPr lang="en-US" dirty="0" smtClean="0"/>
              <a:t>So it’s a hard business to get into and stay in</a:t>
            </a:r>
          </a:p>
          <a:p>
            <a:r>
              <a:rPr lang="en-US" dirty="0" smtClean="0"/>
              <a:t>They only succeed if users choose them over other OS options</a:t>
            </a:r>
          </a:p>
          <a:p>
            <a:pPr lvl="1"/>
            <a:r>
              <a:rPr lang="en-US" dirty="0" smtClean="0"/>
              <a:t>Which can’t happen unless you support all the apps the users want (and preferably better)</a:t>
            </a:r>
          </a:p>
          <a:p>
            <a:pPr lvl="1"/>
            <a:r>
              <a:rPr lang="en-US" dirty="0" smtClean="0"/>
              <a:t>Which requires other parties to do a lot of work</a:t>
            </a:r>
          </a:p>
          <a:p>
            <a:r>
              <a:rPr lang="en-US" dirty="0" smtClean="0"/>
              <a:t>You need to have some clear advantage over present acceptable alternatives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operating systems is critical to understanding how computers work</a:t>
            </a:r>
          </a:p>
          <a:p>
            <a:r>
              <a:rPr lang="en-US" dirty="0" smtClean="0"/>
              <a:t>Operating systems interact directly with the hardware</a:t>
            </a:r>
          </a:p>
          <a:p>
            <a:r>
              <a:rPr lang="en-US" dirty="0" smtClean="0"/>
              <a:t>Operating systems provide services via abstractions</a:t>
            </a:r>
          </a:p>
          <a:p>
            <a:r>
              <a:rPr lang="en-US" dirty="0" smtClean="0"/>
              <a:t>Operating systems are constrained by many non-technical factors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69284" y="540399"/>
            <a:ext cx="3177516" cy="67674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500"/>
            <a:ext cx="8229600" cy="1143000"/>
          </a:xfrm>
        </p:spPr>
        <p:txBody>
          <a:bodyPr/>
          <a:lstStyle/>
          <a:p>
            <a:r>
              <a:rPr lang="en-US" dirty="0" smtClean="0"/>
              <a:t>Instructor/TA Division of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71" y="1741308"/>
            <a:ext cx="8229600" cy="4525963"/>
          </a:xfrm>
        </p:spPr>
        <p:txBody>
          <a:bodyPr/>
          <a:lstStyle/>
          <a:p>
            <a:r>
              <a:rPr lang="en-US" dirty="0" smtClean="0"/>
              <a:t>Instructor handles all lectures, readings, and tests</a:t>
            </a:r>
          </a:p>
          <a:p>
            <a:pPr lvl="1"/>
            <a:r>
              <a:rPr lang="en-US" dirty="0" smtClean="0"/>
              <a:t>Ask me about issues related to these</a:t>
            </a:r>
          </a:p>
          <a:p>
            <a:r>
              <a:rPr lang="en-US" dirty="0" smtClean="0"/>
              <a:t>TAs handle projects</a:t>
            </a:r>
          </a:p>
          <a:p>
            <a:pPr lvl="1"/>
            <a:r>
              <a:rPr lang="en-US" dirty="0" smtClean="0"/>
              <a:t>Ask them about issues related to these</a:t>
            </a:r>
          </a:p>
          <a:p>
            <a:r>
              <a:rPr lang="en-US" dirty="0" smtClean="0"/>
              <a:t>Generally, instructor won’t be involved with project issues</a:t>
            </a:r>
          </a:p>
          <a:p>
            <a:pPr lvl="1"/>
            <a:r>
              <a:rPr lang="en-US" dirty="0" smtClean="0"/>
              <a:t>So direct those questions to the 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</a:t>
            </a:r>
            <a:r>
              <a:rPr lang="en-GB" dirty="0"/>
              <a:t>Site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6418"/>
            <a:ext cx="8229600" cy="4525963"/>
          </a:xfrm>
        </p:spPr>
        <p:txBody>
          <a:bodyPr/>
          <a:lstStyle/>
          <a:p>
            <a:r>
              <a:rPr lang="en-GB" sz="2800" dirty="0" smtClean="0"/>
              <a:t>Some materials found on CCLE web site</a:t>
            </a:r>
          </a:p>
          <a:p>
            <a:pPr lvl="1"/>
            <a:r>
              <a:rPr lang="en-GB" dirty="0" smtClean="0"/>
              <a:t>Project materials, for example</a:t>
            </a:r>
          </a:p>
          <a:p>
            <a:r>
              <a:rPr lang="en-GB" dirty="0" smtClean="0"/>
              <a:t>Most materials here:</a:t>
            </a:r>
          </a:p>
          <a:p>
            <a:pPr lvl="1"/>
            <a:r>
              <a:rPr lang="en-GB" sz="2400" dirty="0" smtClean="0"/>
              <a:t>http://www.lasr.cs.ucla.edu/classes/111_summer17</a:t>
            </a:r>
            <a:endParaRPr lang="en-GB" dirty="0" smtClean="0"/>
          </a:p>
          <a:p>
            <a:r>
              <a:rPr lang="en-GB" dirty="0" smtClean="0"/>
              <a:t>What’s there:</a:t>
            </a:r>
          </a:p>
          <a:p>
            <a:pPr lvl="1"/>
            <a:r>
              <a:rPr lang="en-GB" dirty="0" smtClean="0"/>
              <a:t>Schedules for reading</a:t>
            </a:r>
            <a:r>
              <a:rPr lang="en-GB" dirty="0"/>
              <a:t>, lectures,</a:t>
            </a:r>
            <a:r>
              <a:rPr lang="en-GB" dirty="0" smtClean="0"/>
              <a:t> exams</a:t>
            </a:r>
            <a:r>
              <a:rPr lang="en-GB" dirty="0"/>
              <a:t>,</a:t>
            </a:r>
            <a:r>
              <a:rPr lang="en-GB" dirty="0" smtClean="0"/>
              <a:t> projects</a:t>
            </a:r>
          </a:p>
          <a:p>
            <a:pPr lvl="1"/>
            <a:r>
              <a:rPr lang="en-GB" dirty="0" smtClean="0"/>
              <a:t>Copies </a:t>
            </a:r>
            <a:r>
              <a:rPr lang="en-GB" dirty="0"/>
              <a:t>of lecture slides </a:t>
            </a:r>
            <a:r>
              <a:rPr lang="en-GB" dirty="0" smtClean="0"/>
              <a:t>(</a:t>
            </a:r>
            <a:r>
              <a:rPr lang="en-GB" dirty="0" err="1" smtClean="0"/>
              <a:t>Powerpoint</a:t>
            </a:r>
            <a:r>
              <a:rPr lang="en-GB" dirty="0" smtClean="0"/>
              <a:t> and PDF)</a:t>
            </a:r>
          </a:p>
          <a:p>
            <a:pPr lvl="1"/>
            <a:r>
              <a:rPr lang="en-GB" dirty="0" smtClean="0"/>
              <a:t>Announcements</a:t>
            </a:r>
            <a:endParaRPr lang="en-GB" u="sng" dirty="0" smtClean="0"/>
          </a:p>
          <a:p>
            <a:pPr lvl="1"/>
            <a:r>
              <a:rPr lang="en-GB" dirty="0" smtClean="0"/>
              <a:t>Sample midterm and </a:t>
            </a:r>
            <a:r>
              <a:rPr lang="en-GB" dirty="0"/>
              <a:t>final </a:t>
            </a:r>
            <a:r>
              <a:rPr lang="en-GB" dirty="0" smtClean="0"/>
              <a:t>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Prerequisite Subject Knowledge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CS 32 programming</a:t>
            </a:r>
            <a:endParaRPr lang="en-GB" sz="2800" dirty="0" smtClean="0"/>
          </a:p>
          <a:p>
            <a:pPr lvl="1"/>
            <a:r>
              <a:rPr lang="en-GB" sz="2400" dirty="0"/>
              <a:t>O</a:t>
            </a:r>
            <a:r>
              <a:rPr lang="en-GB" sz="2400" dirty="0" smtClean="0"/>
              <a:t>bjects</a:t>
            </a:r>
            <a:r>
              <a:rPr lang="en-GB" sz="2400" dirty="0"/>
              <a:t>, data structures, queues, stacks, tables, trees</a:t>
            </a:r>
          </a:p>
          <a:p>
            <a:r>
              <a:rPr lang="en-GB" sz="2800" dirty="0"/>
              <a:t>CS 33 systems programming</a:t>
            </a:r>
            <a:endParaRPr lang="en-GB" sz="2800" dirty="0" smtClean="0"/>
          </a:p>
          <a:p>
            <a:pPr lvl="1"/>
            <a:r>
              <a:rPr lang="en-GB" sz="2400" dirty="0"/>
              <a:t>A</a:t>
            </a:r>
            <a:r>
              <a:rPr lang="en-GB" sz="2400" dirty="0" smtClean="0"/>
              <a:t>ssembly </a:t>
            </a:r>
            <a:r>
              <a:rPr lang="en-GB" sz="2400" dirty="0"/>
              <a:t>language, registers, memory</a:t>
            </a:r>
            <a:endParaRPr lang="en-GB" sz="2400" dirty="0" smtClean="0"/>
          </a:p>
          <a:p>
            <a:pPr lvl="1"/>
            <a:r>
              <a:rPr lang="en-GB" sz="2400" dirty="0"/>
              <a:t>L</a:t>
            </a:r>
            <a:r>
              <a:rPr lang="en-GB" sz="2400" dirty="0" smtClean="0"/>
              <a:t>inkage </a:t>
            </a:r>
            <a:r>
              <a:rPr lang="en-GB" sz="2400" dirty="0"/>
              <a:t>conventions, stack frames, register saving</a:t>
            </a:r>
            <a:endParaRPr lang="en-GB" sz="2400" dirty="0" smtClean="0"/>
          </a:p>
          <a:p>
            <a:r>
              <a:rPr lang="en-GB" sz="2800" dirty="0" smtClean="0"/>
              <a:t>CS 35L Software Construction Laboratory</a:t>
            </a:r>
          </a:p>
          <a:p>
            <a:pPr lvl="1"/>
            <a:r>
              <a:rPr lang="en-GB" sz="2400" dirty="0" smtClean="0"/>
              <a:t>Useful software tools for systems programming</a:t>
            </a:r>
          </a:p>
          <a:p>
            <a:r>
              <a:rPr lang="en-GB" dirty="0" smtClean="0"/>
              <a:t>If you haven’t taken these classes, expect to have a hard time in 111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56354</TotalTime>
  <Words>4003</Words>
  <Application>Microsoft Macintosh PowerPoint</Application>
  <PresentationFormat>On-screen Show (4:3)</PresentationFormat>
  <Paragraphs>596</Paragraphs>
  <Slides>68</Slides>
  <Notes>21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Theme</vt:lpstr>
      <vt:lpstr>Introduction CS 111 Operating System Principles  Peter Reiher </vt:lpstr>
      <vt:lpstr>Outline</vt:lpstr>
      <vt:lpstr>Administrative Issues</vt:lpstr>
      <vt:lpstr>Instructor: Peter Reiher</vt:lpstr>
      <vt:lpstr>My OS Background</vt:lpstr>
      <vt:lpstr>TA</vt:lpstr>
      <vt:lpstr>Instructor/TA Division of Responsibilities</vt:lpstr>
      <vt:lpstr>Web Site</vt:lpstr>
      <vt:lpstr>Prerequisite Subject Knowledge</vt:lpstr>
      <vt:lpstr>Course Format</vt:lpstr>
      <vt:lpstr>Course Load</vt:lpstr>
      <vt:lpstr>Primary Text for Course</vt:lpstr>
      <vt:lpstr>Course Grading</vt:lpstr>
      <vt:lpstr>Midterm Examination</vt:lpstr>
      <vt:lpstr>Final Exam</vt:lpstr>
      <vt:lpstr>Lab Projects</vt:lpstr>
      <vt:lpstr>Late Assignments &amp; Make-ups</vt:lpstr>
      <vt:lpstr>Academic Honesty</vt:lpstr>
      <vt:lpstr>Academic Honesty – Projects</vt:lpstr>
      <vt:lpstr>Academic Honesty and the Internet</vt:lpstr>
      <vt:lpstr>Introduction to the Course</vt:lpstr>
      <vt:lpstr>What Will CS 111 Do?</vt:lpstr>
      <vt:lpstr>Why Study Operating Systems?</vt:lpstr>
      <vt:lpstr>Starting From the Bottom</vt:lpstr>
      <vt:lpstr>What Can You Do With What You’ve Got?</vt:lpstr>
      <vt:lpstr>And You Want This?</vt:lpstr>
      <vt:lpstr>You’re Going to Need Some Help</vt:lpstr>
      <vt:lpstr>What Is An Operating System, Anyway?</vt:lpstr>
      <vt:lpstr>But Why Are You Studying Them?</vt:lpstr>
      <vt:lpstr>Everybody Has One</vt:lpstr>
      <vt:lpstr>How Do You Work With OSes?</vt:lpstr>
      <vt:lpstr>Another Good Reason</vt:lpstr>
      <vt:lpstr>The Philosophy of Operating Systems</vt:lpstr>
      <vt:lpstr>Some OS Wisdom</vt:lpstr>
      <vt:lpstr>More OS Wisdom</vt:lpstr>
      <vt:lpstr>What Is An Operating System?</vt:lpstr>
      <vt:lpstr>What Does an OS Do?</vt:lpstr>
      <vt:lpstr>What Does An OS Look Like?</vt:lpstr>
      <vt:lpstr>Where Does the OS Fit In?</vt:lpstr>
      <vt:lpstr>What’s Special About the OS?</vt:lpstr>
      <vt:lpstr>Instruction Set Architectures (ISAs)</vt:lpstr>
      <vt:lpstr>Privileged vs. General Instructions</vt:lpstr>
      <vt:lpstr>Platforms</vt:lpstr>
      <vt:lpstr>Portability to Multiple ISAs</vt:lpstr>
      <vt:lpstr>Distributing an OS</vt:lpstr>
      <vt:lpstr>Binary Distribution Model</vt:lpstr>
      <vt:lpstr>Why Not a Source Distribution?</vt:lpstr>
      <vt:lpstr>Binary Configuration Model</vt:lpstr>
      <vt:lpstr>Flexibility</vt:lpstr>
      <vt:lpstr>Interface Stability</vt:lpstr>
      <vt:lpstr>What Functionality Is In the OS?</vt:lpstr>
      <vt:lpstr>The OS and Abstraction</vt:lpstr>
      <vt:lpstr>Why Abstract Resources?</vt:lpstr>
      <vt:lpstr>Generalizing Abstractions</vt:lpstr>
      <vt:lpstr>Why Do We Want This Generality?</vt:lpstr>
      <vt:lpstr>Does a General Model Limit Us?</vt:lpstr>
      <vt:lpstr>Common Types of OS Resources</vt:lpstr>
      <vt:lpstr>Serially Reusable Resources</vt:lpstr>
      <vt:lpstr>What Is A Graceful Transition?</vt:lpstr>
      <vt:lpstr>Partitionable Resources</vt:lpstr>
      <vt:lpstr>Do We Still Need Graceful Transitions?</vt:lpstr>
      <vt:lpstr>Shareable Resources</vt:lpstr>
      <vt:lpstr>Do We Still Need Graceful Transitions?</vt:lpstr>
      <vt:lpstr>General OS Trends</vt:lpstr>
      <vt:lpstr>Why?</vt:lpstr>
      <vt:lpstr>OS Convergence </vt:lpstr>
      <vt:lpstr>Why Have OSes Converged?</vt:lpstr>
      <vt:lpstr>Conclusion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64</cp:revision>
  <cp:lastPrinted>2014-01-03T23:50:58Z</cp:lastPrinted>
  <dcterms:created xsi:type="dcterms:W3CDTF">2017-06-27T15:16:45Z</dcterms:created>
  <dcterms:modified xsi:type="dcterms:W3CDTF">2017-06-27T15:45:29Z</dcterms:modified>
</cp:coreProperties>
</file>