
<file path=[Content_Types].xml><?xml version="1.0" encoding="utf-8"?>
<Types xmlns="http://schemas.openxmlformats.org/package/2006/content-types">
  <Default Extension="rels" ContentType="application/vnd.openxmlformats-package.relationships+xml"/>
  <Override PartName="/ppt/slides/slide14.xml" ContentType="application/vnd.openxmlformats-officedocument.presentationml.slide+xml"/>
  <Override PartName="/ppt/embeddings/oleObject1.bin" ContentType="application/vnd.openxmlformats-officedocument.oleObject"/>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notesSlides/notesSlide1.xml" ContentType="application/vnd.openxmlformats-officedocument.presentationml.notesSlide+xml"/>
  <Override PartName="/ppt/slides/slide28.xml" ContentType="application/vnd.openxmlformats-officedocument.presentationml.slide+xml"/>
  <Override PartName="/ppt/slides/slide54.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docProps/core.xml" ContentType="application/vnd.openxmlformats-package.core-properties+xml"/>
  <Override PartName="/ppt/slides/slide44.xml" ContentType="application/vnd.openxmlformats-officedocument.presentationml.slide+xml"/>
  <Override PartName="/ppt/handoutMasters/handoutMaster1.xml" ContentType="application/vnd.openxmlformats-officedocument.presentationml.handoutMaster+xml"/>
  <Override PartName="/ppt/slides/slide27.xml" ContentType="application/vnd.openxmlformats-officedocument.presentationml.slide+xml"/>
  <Override PartName="/ppt/slides/slide53.xml" ContentType="application/vnd.openxmlformats-officedocument.presentationml.slide+xml"/>
  <Default Extension="vml" ContentType="application/vnd.openxmlformats-officedocument.vmlDrawing"/>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Layouts/slideLayout4.xml" ContentType="application/vnd.openxmlformats-officedocument.presentationml.slideLayout+xml"/>
  <Default Extension="png" ContentType="image/png"/>
  <Override PartName="/ppt/slides/slide12.xml" ContentType="application/vnd.openxmlformats-officedocument.presentationml.slide+xml"/>
  <Override PartName="/ppt/presProps.xml" ContentType="application/vnd.openxmlformats-officedocument.presentationml.presProps+xml"/>
  <Override PartName="/ppt/slides/slide43.xml" ContentType="application/vnd.openxmlformats-officedocument.presentationml.slide+xml"/>
  <Override PartName="/ppt/slides/slide26.xml" ContentType="application/vnd.openxmlformats-officedocument.presentationml.slide+xml"/>
  <Override PartName="/ppt/slides/slide52.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slides/slide49.xml" ContentType="application/vnd.openxmlformats-officedocument.presentationml.slide+xml"/>
  <Override PartName="/ppt/slides/slide42.xml" ContentType="application/vnd.openxmlformats-officedocument.presentationml.slide+xml"/>
  <Override PartName="/ppt/slides/slide25.xml" ContentType="application/vnd.openxmlformats-officedocument.presentationml.slide+xml"/>
  <Override PartName="/ppt/slides/slide51.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10.xml" ContentType="application/vnd.openxmlformats-officedocument.presentationml.slide+xml"/>
  <Default Extension="wmf" ContentType="image/x-wmf"/>
  <Override PartName="/ppt/slides/slide48.xml" ContentType="application/vnd.openxmlformats-officedocument.presentationml.slide+xml"/>
  <Override PartName="/docProps/app.xml" ContentType="application/vnd.openxmlformats-officedocument.extended-properties+xml"/>
  <Override PartName="/ppt/notesSlides/notesSlide4.xml" ContentType="application/vnd.openxmlformats-officedocument.presentationml.notesSlide+xml"/>
  <Override PartName="/ppt/slides/slide41.xml" ContentType="application/vnd.openxmlformats-officedocument.presentationml.slide+xml"/>
  <Override PartName="/ppt/theme/theme3.xml" ContentType="application/vnd.openxmlformats-officedocument.theme+xml"/>
  <Override PartName="/ppt/slides/slide57.xml" ContentType="application/vnd.openxmlformats-officedocument.presentationml.slide+xml"/>
  <Override PartName="/ppt/slides/slide24.xml" ContentType="application/vnd.openxmlformats-officedocument.presentationml.slide+xml"/>
  <Override PartName="/ppt/slides/slide50.xml" ContentType="application/vnd.openxmlformats-officedocument.presentationml.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viewProps.xml" ContentType="application/vnd.openxmlformats-officedocument.presentationml.viewProps+xml"/>
  <Default Extension="jpeg" ContentType="image/jpeg"/>
  <Override PartName="/ppt/slides/slide47.xml" ContentType="application/vnd.openxmlformats-officedocument.presentationml.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s/slide56.xml" ContentType="application/vnd.openxmlformats-officedocument.presentationml.slid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embeddings/oleObject2.bin" ContentType="application/vnd.openxmlformats-officedocument.oleObject"/>
  <Override PartName="/ppt/slides/slide46.xml" ContentType="application/vnd.openxmlformats-officedocument.presentationml.slide+xml"/>
  <Override PartName="/ppt/notesSlides/notesSlide2.xml" ContentType="application/vnd.openxmlformats-officedocument.presentationml.notesSlide+xml"/>
  <Override PartName="/ppt/slides/slide29.xml" ContentType="application/vnd.openxmlformats-officedocument.presentationml.slide+xml"/>
  <Override PartName="/ppt/slides/slide55.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59"/>
  </p:notesMasterIdLst>
  <p:handoutMasterIdLst>
    <p:handoutMasterId r:id="rId60"/>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5" r:id="rId35"/>
    <p:sldId id="293" r:id="rId36"/>
    <p:sldId id="294" r:id="rId37"/>
    <p:sldId id="296" r:id="rId38"/>
    <p:sldId id="297" r:id="rId39"/>
    <p:sldId id="298" r:id="rId40"/>
    <p:sldId id="29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hidden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81" d="100"/>
          <a:sy n="81" d="100"/>
        </p:scale>
        <p:origin x="-888"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notesMaster" Target="notesMasters/notes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handoutMaster" Target="handoutMasters/handoutMaster1.xml"/><Relationship Id="rId61" Type="http://schemas.openxmlformats.org/officeDocument/2006/relationships/printerSettings" Target="printerSettings/printerSettings1.bin"/><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7F7607-8AA4-B842-A5B0-85C1885566DE}" type="datetimeFigureOut">
              <a:rPr lang="en-US" smtClean="0"/>
              <a:pPr/>
              <a:t>7/17/15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174529-E9FF-DD45-A1E1-9AE5BBE5EAE6}"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7BF8-B90F-EC4F-8623-DE2330790225}" type="datetimeFigureOut">
              <a:rPr lang="en-US" smtClean="0"/>
              <a:pPr/>
              <a:t>7/17/15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1E4DDF-0BE8-B44D-A687-4BF2505A719E}"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8E851AE5-7AA3-A047-AB4C-8DB5D369B34B}" type="slidenum">
              <a:rPr lang="en-US">
                <a:latin typeface="Courier New" charset="0"/>
              </a:rPr>
              <a:pPr/>
              <a:t>1</a:t>
            </a:fld>
            <a:endParaRPr lang="en-US">
              <a:latin typeface="Courier New"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w="9525"/>
        </p:spPr>
        <p:txBody>
          <a:bodyPr/>
          <a:lstStyle/>
          <a:p>
            <a:pPr eaLnBrk="1" hangingPunct="1"/>
            <a:endParaRPr lang="en-US">
              <a:latin typeface="Times New Roman"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What are the advantages and disadvantages of individual file systems offering methods not in the VFS standard?</a:t>
            </a:r>
          </a:p>
          <a:p>
            <a:endParaRPr lang="en-US" dirty="0"/>
          </a:p>
        </p:txBody>
      </p:sp>
      <p:sp>
        <p:nvSpPr>
          <p:cNvPr id="4" name="Slide Number Placeholder 3"/>
          <p:cNvSpPr>
            <a:spLocks noGrp="1"/>
          </p:cNvSpPr>
          <p:nvPr>
            <p:ph type="sldNum" sz="quarter" idx="10"/>
          </p:nvPr>
        </p:nvSpPr>
        <p:spPr/>
        <p:txBody>
          <a:bodyPr/>
          <a:lstStyle/>
          <a:p>
            <a:fld id="{311E4DDF-0BE8-B44D-A687-4BF2505A719E}"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Why?  Most files we usually think of are continuous streams of bytes.  Why might some files have significant “holes”?</a:t>
            </a:r>
          </a:p>
          <a:p>
            <a:endParaRPr lang="en-US" dirty="0"/>
          </a:p>
        </p:txBody>
      </p:sp>
      <p:sp>
        <p:nvSpPr>
          <p:cNvPr id="4" name="Slide Number Placeholder 3"/>
          <p:cNvSpPr>
            <a:spLocks noGrp="1"/>
          </p:cNvSpPr>
          <p:nvPr>
            <p:ph type="sldNum" sz="quarter" idx="10"/>
          </p:nvPr>
        </p:nvSpPr>
        <p:spPr/>
        <p:txBody>
          <a:bodyPr/>
          <a:lstStyle/>
          <a:p>
            <a:fld id="{311E4DDF-0BE8-B44D-A687-4BF2505A719E}" type="slidenum">
              <a:rPr lang="en-US" smtClean="0"/>
              <a:pPr/>
              <a:t>40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What if we allow creation of arbitrary “extended attributes,” per-file metadata?  How will we handle storage of that kind of metadata?  An extended file descriptor to hold it?  Separate pointers in the file descriptor? Keep it in one or more separate “hidden” files?</a:t>
            </a:r>
          </a:p>
          <a:p>
            <a:endParaRPr lang="en-US" dirty="0"/>
          </a:p>
        </p:txBody>
      </p:sp>
      <p:sp>
        <p:nvSpPr>
          <p:cNvPr id="4" name="Slide Number Placeholder 3"/>
          <p:cNvSpPr>
            <a:spLocks noGrp="1"/>
          </p:cNvSpPr>
          <p:nvPr>
            <p:ph type="sldNum" sz="quarter" idx="10"/>
          </p:nvPr>
        </p:nvSpPr>
        <p:spPr/>
        <p:txBody>
          <a:bodyPr/>
          <a:lstStyle/>
          <a:p>
            <a:fld id="{311E4DDF-0BE8-B44D-A687-4BF2505A719E}" type="slidenum">
              <a:rPr lang="en-US" smtClean="0"/>
              <a:pPr/>
              <a:t>43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D2078B2-3159-F14B-8132-9300A16C85A8}" type="datetime1">
              <a:rPr lang="en-US" smtClean="0"/>
              <a:pPr>
                <a:defRPr/>
              </a:pPr>
              <a:t>7/17/15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E320DD2-9AC7-B240-8439-1898C20C429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52B8D5F-B9F1-324C-B1A2-05496313CD19}" type="datetime1">
              <a:rPr lang="en-US" smtClean="0"/>
              <a:pPr>
                <a:defRPr/>
              </a:pPr>
              <a:t>7/17/15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EF3B397-9863-974C-9E75-B66FE458739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055C2550-6371-4147-AE4C-F5FB6151C76E}" type="datetime1">
              <a:rPr lang="en-US" smtClean="0"/>
              <a:pPr>
                <a:defRPr/>
              </a:pPr>
              <a:t>7/17/15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E7C3A0-C6A5-184E-9AB8-67C259CC11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E88E91A6-BA86-C24D-A9A2-59E1132BA9F7}" type="datetime1">
              <a:rPr lang="en-US" smtClean="0"/>
              <a:pPr>
                <a:defRPr/>
              </a:pPr>
              <a:t>7/17/15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1018A7C-687B-BE4F-84FE-0A7FB4E2EDA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11EA3AB-8B06-3541-8955-4B0B738DA1E5}" type="datetime1">
              <a:rPr lang="en-US" smtClean="0"/>
              <a:pPr>
                <a:defRPr/>
              </a:pPr>
              <a:t>7/17/15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BE84620-9411-7A41-BDFE-46E36283A32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326EB3D-237A-2A41-AA3C-CCC0B587F125}" type="datetime1">
              <a:rPr lang="en-US" smtClean="0"/>
              <a:pPr>
                <a:defRPr/>
              </a:pPr>
              <a:t>7/17/15</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092E417-E1B4-1644-AA5E-08B3C161F2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9514D64D-30AD-E442-825F-585A69A95A22}" type="datetime1">
              <a:rPr lang="en-US" smtClean="0"/>
              <a:pPr>
                <a:defRPr/>
              </a:pPr>
              <a:t>7/17/15</a:t>
            </a:fld>
            <a:endParaRPr lang="en-US"/>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4CEFE53-6511-CC46-9EB0-088D5AA225D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93C496F4-5E88-8E4D-8ADB-73A988525CB5}" type="datetime1">
              <a:rPr lang="en-US" smtClean="0"/>
              <a:pPr>
                <a:defRPr/>
              </a:pPr>
              <a:t>7/17/15</a:t>
            </a:fld>
            <a:endParaRPr lang="en-US"/>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3AA0B7-898E-6849-B106-FA8F92BD0AC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3AACC378-6658-6B42-8AC0-83423DF6E9C6}" type="datetime1">
              <a:rPr lang="en-US" smtClean="0"/>
              <a:pPr>
                <a:defRPr/>
              </a:pPr>
              <a:t>7/17/15</a:t>
            </a:fld>
            <a:endParaRPr lang="en-US"/>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CFC738C-B1BF-D74D-9E8E-E80F125B959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6880D83-C431-C640-9F8F-0DEF26FCD613}" type="datetime1">
              <a:rPr lang="en-US" smtClean="0"/>
              <a:pPr>
                <a:defRPr/>
              </a:pPr>
              <a:t>7/17/15</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6CE7D5A-5759-A749-9DF2-8883836C016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785C9EBD-5AF0-F741-98C5-21C9D9AB6610}" type="datetime1">
              <a:rPr lang="en-US" smtClean="0"/>
              <a:pPr>
                <a:defRPr/>
              </a:pPr>
              <a:t>7/17/15</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21797F-D4AC-5249-8143-180C49B06D2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AutoShape 8"/>
          <p:cNvSpPr>
            <a:spLocks noChangeArrowheads="1"/>
          </p:cNvSpPr>
          <p:nvPr userDrawn="1"/>
        </p:nvSpPr>
        <p:spPr bwMode="auto">
          <a:xfrm>
            <a:off x="387350" y="387350"/>
            <a:ext cx="8445500" cy="6159500"/>
          </a:xfrm>
          <a:prstGeom prst="roundRect">
            <a:avLst>
              <a:gd name="adj" fmla="val 12486"/>
            </a:avLst>
          </a:prstGeom>
          <a:noFill/>
          <a:ln w="12700">
            <a:solidFill>
              <a:schemeClr val="tx1"/>
            </a:solidFill>
            <a:round/>
            <a:headEnd/>
            <a:tailEnd/>
          </a:ln>
          <a:effectLst/>
        </p:spPr>
        <p:txBody>
          <a:bodyPr wrap="none" anchor="ctr">
            <a:prstTxWarp prst="textNoShape">
              <a:avLst/>
            </a:prstTxWarp>
          </a:bodyPr>
          <a:lstStyle/>
          <a:p>
            <a:pPr>
              <a:defRPr/>
            </a:pPr>
            <a:endParaRPr lang="en-US">
              <a:latin typeface="Courier New" pitchFamily="-107" charset="0"/>
            </a:endParaRPr>
          </a:p>
        </p:txBody>
      </p:sp>
      <p:sp useBgFill="1">
        <p:nvSpPr>
          <p:cNvPr id="8" name="Rectangle 9"/>
          <p:cNvSpPr>
            <a:spLocks noChangeArrowheads="1"/>
          </p:cNvSpPr>
          <p:nvPr userDrawn="1"/>
        </p:nvSpPr>
        <p:spPr bwMode="auto">
          <a:xfrm>
            <a:off x="8213725" y="6218238"/>
            <a:ext cx="771220" cy="462307"/>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a:latin typeface="Times New Roman" pitchFamily="-107" charset="0"/>
              </a:rPr>
              <a:t>Lecture</a:t>
            </a:r>
            <a:r>
              <a:rPr lang="en-US" sz="1200" dirty="0" smtClean="0">
                <a:latin typeface="Times New Roman" pitchFamily="-107" charset="0"/>
              </a:rPr>
              <a:t> 9</a:t>
            </a:r>
          </a:p>
          <a:p>
            <a:pPr>
              <a:defRPr/>
            </a:pPr>
            <a:r>
              <a:rPr lang="en-US" sz="1200" dirty="0">
                <a:latin typeface="Times New Roman" pitchFamily="-107" charset="0"/>
              </a:rPr>
              <a:t>Page </a:t>
            </a:r>
            <a:fld id="{8DEFEB2B-9FA0-4F4D-A070-42F5B2E48911}" type="slidenum">
              <a:rPr lang="en-US" sz="1200">
                <a:latin typeface="Times New Roman" pitchFamily="-107" charset="0"/>
              </a:rPr>
              <a:pPr>
                <a:defRPr/>
              </a:pPr>
              <a:t>‹#›</a:t>
            </a:fld>
            <a:endParaRPr lang="en-US" sz="1200" dirty="0">
              <a:latin typeface="Times New Roman" pitchFamily="-107" charset="0"/>
            </a:endParaRPr>
          </a:p>
        </p:txBody>
      </p:sp>
      <p:sp useBgFill="1">
        <p:nvSpPr>
          <p:cNvPr id="11" name="Rectangle 10"/>
          <p:cNvSpPr>
            <a:spLocks noChangeArrowheads="1"/>
          </p:cNvSpPr>
          <p:nvPr userDrawn="1"/>
        </p:nvSpPr>
        <p:spPr bwMode="auto">
          <a:xfrm>
            <a:off x="148615" y="6224916"/>
            <a:ext cx="1053674" cy="462307"/>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a:latin typeface="Times New Roman" pitchFamily="-107" charset="0"/>
              </a:rPr>
              <a:t>CS</a:t>
            </a:r>
            <a:r>
              <a:rPr lang="en-US" sz="1200" dirty="0" smtClean="0">
                <a:latin typeface="Times New Roman" pitchFamily="-107" charset="0"/>
              </a:rPr>
              <a:t> 111</a:t>
            </a:r>
          </a:p>
          <a:p>
            <a:pPr>
              <a:defRPr/>
            </a:pPr>
            <a:r>
              <a:rPr lang="en-US" sz="1200" dirty="0" smtClean="0">
                <a:latin typeface="Times New Roman" pitchFamily="-107" charset="0"/>
              </a:rPr>
              <a:t>Summer</a:t>
            </a:r>
            <a:r>
              <a:rPr lang="en-US" sz="1200" baseline="0" dirty="0" smtClean="0">
                <a:latin typeface="Times New Roman" pitchFamily="-107" charset="0"/>
              </a:rPr>
              <a:t> 2015</a:t>
            </a:r>
            <a:r>
              <a:rPr lang="en-US" sz="1200" dirty="0" smtClean="0">
                <a:latin typeface="Times New Roman" pitchFamily="-107" charset="0"/>
              </a:rPr>
              <a:t> </a:t>
            </a:r>
            <a:endParaRPr lang="en-US" sz="1200" dirty="0">
              <a:latin typeface="Times New Roman" pitchFamily="-107"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Times New Roman"/>
          <a:ea typeface="ＭＳ Ｐゴシック" charset="-128"/>
          <a:cs typeface="Times New Roman"/>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Times New Roman"/>
          <a:ea typeface="ＭＳ Ｐゴシック" charset="-128"/>
          <a:cs typeface="Times New Roman"/>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Times New Roman"/>
          <a:ea typeface="ＭＳ Ｐゴシック" charset="-128"/>
          <a:cs typeface="Times New Roman"/>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Times New Roman"/>
          <a:ea typeface="ＭＳ Ｐゴシック" charset="-128"/>
          <a:cs typeface="Times New Roman"/>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vmlDrawing" Target="../drawings/vmlDrawing2.vml"/><Relationship Id="rId2" Type="http://schemas.openxmlformats.org/officeDocument/2006/relationships/slideLayout" Target="../slideLayouts/slideLayout2.xml"/><Relationship Id="rId3" Type="http://schemas.openxmlformats.org/officeDocument/2006/relationships/oleObject" Target="../embeddings/oleObject2.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oleObject" Target="../embeddings/oleObject1.bin"/><Relationship Id="rId7" Type="http://schemas.openxmlformats.org/officeDocument/2006/relationships/image" Target="../media/image5.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514600"/>
            <a:ext cx="7772400" cy="1143000"/>
          </a:xfrm>
        </p:spPr>
        <p:txBody>
          <a:bodyPr/>
          <a:lstStyle/>
          <a:p>
            <a:r>
              <a:rPr lang="en-US" dirty="0" smtClean="0">
                <a:cs typeface="ＭＳ Ｐゴシック" charset="-128"/>
              </a:rPr>
              <a:t>File Systems</a:t>
            </a:r>
            <a:br>
              <a:rPr lang="en-US" dirty="0" smtClean="0">
                <a:cs typeface="ＭＳ Ｐゴシック" charset="-128"/>
              </a:rPr>
            </a:br>
            <a:r>
              <a:rPr lang="en-US" dirty="0">
                <a:ea typeface="ＭＳ Ｐゴシック" charset="-128"/>
                <a:cs typeface="ＭＳ Ｐゴシック" charset="-128"/>
              </a:rPr>
              <a:t>CS</a:t>
            </a:r>
            <a:r>
              <a:rPr lang="en-US" dirty="0" smtClean="0">
                <a:ea typeface="ＭＳ Ｐゴシック" charset="-128"/>
                <a:cs typeface="ＭＳ Ｐゴシック" charset="-128"/>
              </a:rPr>
              <a:t> </a:t>
            </a:r>
            <a:r>
              <a:rPr lang="en-US" dirty="0" smtClean="0">
                <a:cs typeface="ＭＳ Ｐゴシック" charset="-128"/>
              </a:rPr>
              <a:t>111</a:t>
            </a:r>
            <a:r>
              <a:rPr lang="en-US" dirty="0" smtClean="0">
                <a:ea typeface="ＭＳ Ｐゴシック" charset="-128"/>
                <a:cs typeface="ＭＳ Ｐゴシック" charset="-128"/>
              </a:rPr>
              <a:t/>
            </a:r>
            <a:br>
              <a:rPr lang="en-US" dirty="0" smtClean="0">
                <a:ea typeface="ＭＳ Ｐゴシック" charset="-128"/>
                <a:cs typeface="ＭＳ Ｐゴシック" charset="-128"/>
              </a:rPr>
            </a:br>
            <a:r>
              <a:rPr lang="en-US" dirty="0" smtClean="0">
                <a:cs typeface="ＭＳ Ｐゴシック" charset="-128"/>
              </a:rPr>
              <a:t>Operating </a:t>
            </a:r>
            <a:r>
              <a:rPr lang="en-US" dirty="0" smtClean="0">
                <a:ea typeface="ＭＳ Ｐゴシック" charset="-128"/>
                <a:cs typeface="ＭＳ Ｐゴシック" charset="-128"/>
              </a:rPr>
              <a:t>System Principles </a:t>
            </a:r>
            <a:r>
              <a:rPr lang="en-US" dirty="0">
                <a:ea typeface="ＭＳ Ｐゴシック" charset="-128"/>
                <a:cs typeface="ＭＳ Ｐゴシック" charset="-128"/>
              </a:rPr>
              <a:t/>
            </a:r>
            <a:br>
              <a:rPr lang="en-US" dirty="0">
                <a:ea typeface="ＭＳ Ｐゴシック" charset="-128"/>
                <a:cs typeface="ＭＳ Ｐゴシック" charset="-128"/>
              </a:rPr>
            </a:br>
            <a:r>
              <a:rPr lang="en-US" dirty="0">
                <a:ea typeface="ＭＳ Ｐゴシック" charset="-128"/>
                <a:cs typeface="ＭＳ Ｐゴシック" charset="-128"/>
              </a:rPr>
              <a:t>Peter Reiher</a:t>
            </a:r>
            <a:br>
              <a:rPr lang="en-US" dirty="0">
                <a:ea typeface="ＭＳ Ｐゴシック" charset="-128"/>
                <a:cs typeface="ＭＳ Ｐゴシック" charset="-128"/>
              </a:rPr>
            </a:br>
            <a:endParaRPr lang="en-US" dirty="0">
              <a:ea typeface="ＭＳ Ｐゴシック" charset="-128"/>
              <a:cs typeface="ＭＳ Ｐゴシック" charset="-128"/>
            </a:endParaRPr>
          </a:p>
        </p:txBody>
      </p:sp>
      <p:sp>
        <p:nvSpPr>
          <p:cNvPr id="5" name="Content Placeholder 4"/>
          <p:cNvSpPr>
            <a:spLocks noGrp="1"/>
          </p:cNvSpPr>
          <p:nvPr>
            <p:ph idx="1"/>
          </p:nvPr>
        </p:nvSpPr>
        <p:spPr>
          <a:xfrm>
            <a:off x="685800" y="2765029"/>
            <a:ext cx="8229600" cy="4525963"/>
          </a:xfrm>
        </p:spPr>
        <p:txBody>
          <a:bodyPr/>
          <a:lstStyle/>
          <a:p>
            <a:pPr>
              <a:buNone/>
            </a:pPr>
            <a:r>
              <a:rPr lang="en-US" dirty="0" smtClean="0"/>
              <a:t> </a:t>
            </a:r>
            <a:endParaRPr lang="en-US" dirty="0"/>
          </a:p>
        </p:txBody>
      </p:sp>
      <p:sp>
        <p:nvSpPr>
          <p:cNvPr id="4" name="TextBox 3"/>
          <p:cNvSpPr txBox="1"/>
          <p:nvPr/>
        </p:nvSpPr>
        <p:spPr>
          <a:xfrm>
            <a:off x="2400711" y="5762114"/>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Further Wrinkle</a:t>
            </a:r>
            <a:endParaRPr lang="en-US" dirty="0"/>
          </a:p>
        </p:txBody>
      </p:sp>
      <p:sp>
        <p:nvSpPr>
          <p:cNvPr id="3" name="Content Placeholder 2"/>
          <p:cNvSpPr>
            <a:spLocks noGrp="1"/>
          </p:cNvSpPr>
          <p:nvPr>
            <p:ph idx="1"/>
          </p:nvPr>
        </p:nvSpPr>
        <p:spPr>
          <a:xfrm>
            <a:off x="457200" y="1520820"/>
            <a:ext cx="8229600" cy="4525963"/>
          </a:xfrm>
        </p:spPr>
        <p:txBody>
          <a:bodyPr/>
          <a:lstStyle/>
          <a:p>
            <a:r>
              <a:rPr lang="en-US" sz="2800" dirty="0" smtClean="0"/>
              <a:t>We want our file system to be agnostic to the storage medium</a:t>
            </a:r>
          </a:p>
          <a:p>
            <a:r>
              <a:rPr lang="en-US" sz="2800" dirty="0" smtClean="0"/>
              <a:t>Same program should access the file system the same way, regardless of actual storage medium</a:t>
            </a:r>
          </a:p>
          <a:p>
            <a:pPr lvl="1"/>
            <a:r>
              <a:rPr lang="en-US" sz="2400" dirty="0" smtClean="0"/>
              <a:t>Otherwise hard to write portable programs</a:t>
            </a:r>
          </a:p>
          <a:p>
            <a:r>
              <a:rPr lang="en-US" sz="2800" dirty="0" smtClean="0"/>
              <a:t>Should work the same for disks of different types</a:t>
            </a:r>
          </a:p>
          <a:p>
            <a:r>
              <a:rPr lang="en-US" sz="2800" dirty="0" smtClean="0"/>
              <a:t>Or if we use a RAID instead of one disk</a:t>
            </a:r>
          </a:p>
          <a:p>
            <a:r>
              <a:rPr lang="en-US" sz="2800" dirty="0" smtClean="0"/>
              <a:t>Or if we use flash instead of disks</a:t>
            </a:r>
          </a:p>
          <a:p>
            <a:r>
              <a:rPr lang="en-US" sz="2800" dirty="0" smtClean="0"/>
              <a:t>Or if even we don’t use persistent memory at all</a:t>
            </a:r>
          </a:p>
          <a:p>
            <a:pPr lvl="1"/>
            <a:r>
              <a:rPr lang="en-US" sz="2400" dirty="0" smtClean="0"/>
              <a:t>E.g., RAM file systems</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Desirable File System Properties</a:t>
            </a:r>
            <a:endParaRPr lang="en-US" dirty="0"/>
          </a:p>
        </p:txBody>
      </p:sp>
      <p:sp>
        <p:nvSpPr>
          <p:cNvPr id="3" name="Content Placeholder 2"/>
          <p:cNvSpPr>
            <a:spLocks noGrp="1"/>
          </p:cNvSpPr>
          <p:nvPr>
            <p:ph idx="1"/>
          </p:nvPr>
        </p:nvSpPr>
        <p:spPr>
          <a:xfrm>
            <a:off x="457200" y="1389608"/>
            <a:ext cx="8229600" cy="4525963"/>
          </a:xfrm>
        </p:spPr>
        <p:txBody>
          <a:bodyPr/>
          <a:lstStyle/>
          <a:p>
            <a:r>
              <a:rPr lang="en-US" sz="2800" dirty="0" smtClean="0"/>
              <a:t>What are we looking for from our file system?</a:t>
            </a:r>
          </a:p>
          <a:p>
            <a:pPr lvl="1"/>
            <a:r>
              <a:rPr lang="en-US" sz="2400" dirty="0" smtClean="0"/>
              <a:t>Persistence</a:t>
            </a:r>
          </a:p>
          <a:p>
            <a:pPr lvl="1"/>
            <a:r>
              <a:rPr lang="en-US" sz="2400" dirty="0" smtClean="0"/>
              <a:t>Easy use model</a:t>
            </a:r>
          </a:p>
          <a:p>
            <a:pPr lvl="2"/>
            <a:r>
              <a:rPr lang="en-US" sz="2000" dirty="0" smtClean="0"/>
              <a:t>For accessing one file</a:t>
            </a:r>
          </a:p>
          <a:p>
            <a:pPr lvl="2"/>
            <a:r>
              <a:rPr lang="en-US" sz="2000" dirty="0" smtClean="0"/>
              <a:t>For organizing collections of files</a:t>
            </a:r>
          </a:p>
          <a:p>
            <a:pPr lvl="1"/>
            <a:r>
              <a:rPr lang="en-US" sz="2400" dirty="0" smtClean="0"/>
              <a:t>Flexibility</a:t>
            </a:r>
          </a:p>
          <a:p>
            <a:pPr lvl="2"/>
            <a:r>
              <a:rPr lang="en-US" sz="2000" dirty="0" smtClean="0"/>
              <a:t>No limit on number of files</a:t>
            </a:r>
          </a:p>
          <a:p>
            <a:pPr lvl="2"/>
            <a:r>
              <a:rPr lang="en-US" sz="2000" dirty="0" smtClean="0"/>
              <a:t>No limit on file size, type, contents</a:t>
            </a:r>
          </a:p>
          <a:p>
            <a:pPr lvl="1"/>
            <a:r>
              <a:rPr lang="en-US" sz="2400" dirty="0" smtClean="0"/>
              <a:t>Portability across hardware device types</a:t>
            </a:r>
            <a:endParaRPr lang="en-US" dirty="0" smtClean="0"/>
          </a:p>
          <a:p>
            <a:pPr lvl="1"/>
            <a:r>
              <a:rPr lang="en-US" sz="2400" dirty="0" smtClean="0"/>
              <a:t>Performance</a:t>
            </a:r>
          </a:p>
          <a:p>
            <a:pPr lvl="1"/>
            <a:r>
              <a:rPr lang="en-US" sz="2400" dirty="0" smtClean="0"/>
              <a:t>Reliability</a:t>
            </a:r>
          </a:p>
          <a:p>
            <a:pPr lvl="1"/>
            <a:r>
              <a:rPr lang="en-US" sz="2400" dirty="0" smtClean="0"/>
              <a:t>Suitable security</a:t>
            </a:r>
          </a:p>
          <a:p>
            <a:pPr lvl="2"/>
            <a:endParaRPr 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Basics of File System Design</a:t>
            </a:r>
            <a:endParaRPr lang="en-US" dirty="0"/>
          </a:p>
        </p:txBody>
      </p:sp>
      <p:sp>
        <p:nvSpPr>
          <p:cNvPr id="3" name="Content Placeholder 2"/>
          <p:cNvSpPr>
            <a:spLocks noGrp="1"/>
          </p:cNvSpPr>
          <p:nvPr>
            <p:ph idx="1"/>
          </p:nvPr>
        </p:nvSpPr>
        <p:spPr/>
        <p:txBody>
          <a:bodyPr/>
          <a:lstStyle/>
          <a:p>
            <a:r>
              <a:rPr lang="en-US" dirty="0" smtClean="0"/>
              <a:t>Where do file systems fit in the OS?</a:t>
            </a:r>
          </a:p>
          <a:p>
            <a:r>
              <a:rPr lang="en-US" dirty="0" smtClean="0"/>
              <a:t>File control data structures</a:t>
            </a:r>
            <a:endParaRPr lang="en-US" dirty="0"/>
          </a:p>
        </p:txBody>
      </p:sp>
      <p:sp>
        <p:nvSpPr>
          <p:cNvPr id="4" name="Rounded Rectangle 3"/>
          <p:cNvSpPr/>
          <p:nvPr/>
        </p:nvSpPr>
        <p:spPr>
          <a:xfrm>
            <a:off x="1172986" y="502733"/>
            <a:ext cx="6777167" cy="740869"/>
          </a:xfrm>
          <a:prstGeom prst="roundRect">
            <a:avLst/>
          </a:prstGeom>
          <a:noFill/>
          <a:ln w="9525" cap="flat" cmpd="sng" algn="ctr">
            <a:solidFill>
              <a:srgbClr val="0D0D0D"/>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 name="TextBox 50"/>
          <p:cNvSpPr txBox="1"/>
          <p:nvPr/>
        </p:nvSpPr>
        <p:spPr>
          <a:xfrm>
            <a:off x="11724" y="3248719"/>
            <a:ext cx="1281042" cy="1477328"/>
          </a:xfrm>
          <a:prstGeom prst="rect">
            <a:avLst/>
          </a:prstGeom>
          <a:solidFill>
            <a:srgbClr val="FFFFFF"/>
          </a:solidFill>
        </p:spPr>
        <p:txBody>
          <a:bodyPr wrap="square" rtlCol="0">
            <a:spAutoFit/>
          </a:bodyPr>
          <a:lstStyle/>
          <a:p>
            <a:r>
              <a:rPr lang="en-US" dirty="0" smtClean="0">
                <a:latin typeface="Times New Roman"/>
                <a:cs typeface="Times New Roman"/>
              </a:rPr>
              <a:t>A common internal interface for file systems</a:t>
            </a:r>
            <a:endParaRPr lang="en-US" dirty="0">
              <a:latin typeface="Times New Roman"/>
              <a:cs typeface="Times New Roman"/>
            </a:endParaRPr>
          </a:p>
        </p:txBody>
      </p:sp>
      <p:sp>
        <p:nvSpPr>
          <p:cNvPr id="49" name="TextBox 48"/>
          <p:cNvSpPr txBox="1"/>
          <p:nvPr/>
        </p:nvSpPr>
        <p:spPr>
          <a:xfrm>
            <a:off x="44516" y="2289289"/>
            <a:ext cx="1122124" cy="923330"/>
          </a:xfrm>
          <a:prstGeom prst="rect">
            <a:avLst/>
          </a:prstGeom>
          <a:solidFill>
            <a:srgbClr val="FFFFFF"/>
          </a:solidFill>
        </p:spPr>
        <p:txBody>
          <a:bodyPr wrap="square" rtlCol="0">
            <a:spAutoFit/>
          </a:bodyPr>
          <a:lstStyle/>
          <a:p>
            <a:r>
              <a:rPr lang="en-US" dirty="0" smtClean="0">
                <a:latin typeface="Times New Roman"/>
                <a:cs typeface="Times New Roman"/>
              </a:rPr>
              <a:t>The file system API</a:t>
            </a:r>
            <a:endParaRPr lang="en-US" dirty="0">
              <a:latin typeface="Times New Roman"/>
              <a:cs typeface="Times New Roman"/>
            </a:endParaRPr>
          </a:p>
        </p:txBody>
      </p:sp>
      <p:sp>
        <p:nvSpPr>
          <p:cNvPr id="2" name="Title 1"/>
          <p:cNvSpPr>
            <a:spLocks noGrp="1"/>
          </p:cNvSpPr>
          <p:nvPr>
            <p:ph type="title"/>
          </p:nvPr>
        </p:nvSpPr>
        <p:spPr/>
        <p:txBody>
          <a:bodyPr/>
          <a:lstStyle/>
          <a:p>
            <a:r>
              <a:rPr lang="en-US" dirty="0" smtClean="0"/>
              <a:t>File Systems and the OS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ounded Rectangle 3"/>
          <p:cNvSpPr/>
          <p:nvPr/>
        </p:nvSpPr>
        <p:spPr>
          <a:xfrm>
            <a:off x="1635967" y="502733"/>
            <a:ext cx="5904114"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AutoShape 55"/>
          <p:cNvSpPr>
            <a:spLocks noChangeArrowheads="1"/>
          </p:cNvSpPr>
          <p:nvPr/>
        </p:nvSpPr>
        <p:spPr bwMode="auto">
          <a:xfrm>
            <a:off x="3527224" y="5672528"/>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6" name="AutoShape 2"/>
          <p:cNvSpPr>
            <a:spLocks noChangeArrowheads="1"/>
          </p:cNvSpPr>
          <p:nvPr/>
        </p:nvSpPr>
        <p:spPr bwMode="auto">
          <a:xfrm>
            <a:off x="1012224" y="568632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7" name="AutoShape 3"/>
          <p:cNvSpPr>
            <a:spLocks noChangeArrowheads="1"/>
          </p:cNvSpPr>
          <p:nvPr/>
        </p:nvSpPr>
        <p:spPr bwMode="auto">
          <a:xfrm>
            <a:off x="932304" y="5745272"/>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8" name="AutoShape 4"/>
          <p:cNvSpPr>
            <a:spLocks noChangeArrowheads="1"/>
          </p:cNvSpPr>
          <p:nvPr/>
        </p:nvSpPr>
        <p:spPr bwMode="auto">
          <a:xfrm>
            <a:off x="2268093" y="568632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9" name="AutoShape 5"/>
          <p:cNvSpPr>
            <a:spLocks noChangeArrowheads="1"/>
          </p:cNvSpPr>
          <p:nvPr/>
        </p:nvSpPr>
        <p:spPr bwMode="auto">
          <a:xfrm>
            <a:off x="2188174" y="5745272"/>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0" name="AutoShape 7"/>
          <p:cNvSpPr>
            <a:spLocks noChangeArrowheads="1"/>
          </p:cNvSpPr>
          <p:nvPr/>
        </p:nvSpPr>
        <p:spPr bwMode="auto">
          <a:xfrm>
            <a:off x="3448936" y="573273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1" name="Rectangle 18"/>
          <p:cNvSpPr>
            <a:spLocks noChangeArrowheads="1"/>
          </p:cNvSpPr>
          <p:nvPr/>
        </p:nvSpPr>
        <p:spPr bwMode="auto">
          <a:xfrm>
            <a:off x="773568" y="1939968"/>
            <a:ext cx="7282411" cy="351182"/>
          </a:xfrm>
          <a:prstGeom prst="rect">
            <a:avLst/>
          </a:prstGeom>
          <a:solidFill>
            <a:schemeClr val="tx2">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ea typeface="Arial" charset="0"/>
                <a:cs typeface="Times New Roman"/>
              </a:rPr>
              <a:t>system calls</a:t>
            </a:r>
          </a:p>
        </p:txBody>
      </p:sp>
      <p:sp>
        <p:nvSpPr>
          <p:cNvPr id="12" name="Rectangle 19"/>
          <p:cNvSpPr>
            <a:spLocks noChangeArrowheads="1"/>
          </p:cNvSpPr>
          <p:nvPr/>
        </p:nvSpPr>
        <p:spPr bwMode="auto">
          <a:xfrm rot="5400000">
            <a:off x="3195866" y="3846234"/>
            <a:ext cx="1111239" cy="549647"/>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UNIX FS</a:t>
            </a:r>
          </a:p>
        </p:txBody>
      </p:sp>
      <p:sp>
        <p:nvSpPr>
          <p:cNvPr id="13" name="Rectangle 20"/>
          <p:cNvSpPr>
            <a:spLocks noChangeArrowheads="1"/>
          </p:cNvSpPr>
          <p:nvPr/>
        </p:nvSpPr>
        <p:spPr bwMode="auto">
          <a:xfrm rot="5400000">
            <a:off x="2414618"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DOS FS</a:t>
            </a:r>
          </a:p>
        </p:txBody>
      </p:sp>
      <p:sp>
        <p:nvSpPr>
          <p:cNvPr id="14" name="Rectangle 21"/>
          <p:cNvSpPr>
            <a:spLocks noChangeArrowheads="1"/>
          </p:cNvSpPr>
          <p:nvPr/>
        </p:nvSpPr>
        <p:spPr bwMode="auto">
          <a:xfrm rot="5400000">
            <a:off x="1631739"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 FS</a:t>
            </a:r>
          </a:p>
        </p:txBody>
      </p:sp>
      <p:sp>
        <p:nvSpPr>
          <p:cNvPr id="15" name="Rectangle 22"/>
          <p:cNvSpPr>
            <a:spLocks noChangeArrowheads="1"/>
          </p:cNvSpPr>
          <p:nvPr/>
        </p:nvSpPr>
        <p:spPr bwMode="auto">
          <a:xfrm>
            <a:off x="932304" y="4842234"/>
            <a:ext cx="4698908" cy="408876"/>
          </a:xfrm>
          <a:prstGeom prst="rect">
            <a:avLst/>
          </a:prstGeom>
          <a:solidFill>
            <a:srgbClr val="CCFF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dirty="0" smtClean="0">
                <a:latin typeface="Times New Roman"/>
                <a:ea typeface="Arial" charset="0"/>
                <a:cs typeface="Times New Roman"/>
              </a:rPr>
              <a:t>Device independent block </a:t>
            </a:r>
            <a:r>
              <a:rPr lang="en-US" sz="2000" b="0" dirty="0">
                <a:latin typeface="Times New Roman"/>
                <a:ea typeface="Arial" charset="0"/>
                <a:cs typeface="Times New Roman"/>
              </a:rPr>
              <a:t>I/O</a:t>
            </a:r>
          </a:p>
        </p:txBody>
      </p:sp>
      <p:sp>
        <p:nvSpPr>
          <p:cNvPr id="16" name="AutoShape 31"/>
          <p:cNvSpPr>
            <a:spLocks noChangeArrowheads="1"/>
          </p:cNvSpPr>
          <p:nvPr/>
        </p:nvSpPr>
        <p:spPr bwMode="auto">
          <a:xfrm>
            <a:off x="855648" y="580422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a:t>
            </a:r>
          </a:p>
          <a:p>
            <a:pPr algn="ctr"/>
            <a:r>
              <a:rPr lang="en-US" sz="1700" b="0">
                <a:latin typeface="Times New Roman"/>
                <a:ea typeface="Arial" charset="0"/>
                <a:cs typeface="Times New Roman"/>
              </a:rPr>
              <a:t>drivers</a:t>
            </a:r>
          </a:p>
        </p:txBody>
      </p:sp>
      <p:sp>
        <p:nvSpPr>
          <p:cNvPr id="17" name="AutoShape 32"/>
          <p:cNvSpPr>
            <a:spLocks noChangeArrowheads="1"/>
          </p:cNvSpPr>
          <p:nvPr/>
        </p:nvSpPr>
        <p:spPr bwMode="auto">
          <a:xfrm>
            <a:off x="2111517" y="580422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a:t>
            </a:r>
          </a:p>
          <a:p>
            <a:pPr algn="ctr"/>
            <a:r>
              <a:rPr lang="en-US" sz="1700" b="0">
                <a:latin typeface="Times New Roman"/>
                <a:ea typeface="Arial" charset="0"/>
                <a:cs typeface="Times New Roman"/>
              </a:rPr>
              <a:t>drivers</a:t>
            </a:r>
          </a:p>
        </p:txBody>
      </p:sp>
      <p:sp>
        <p:nvSpPr>
          <p:cNvPr id="18" name="AutoShape 33"/>
          <p:cNvSpPr>
            <a:spLocks noChangeArrowheads="1"/>
          </p:cNvSpPr>
          <p:nvPr/>
        </p:nvSpPr>
        <p:spPr bwMode="auto">
          <a:xfrm>
            <a:off x="3364124" y="5804220"/>
            <a:ext cx="866060"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diskette</a:t>
            </a:r>
          </a:p>
          <a:p>
            <a:pPr algn="ctr"/>
            <a:r>
              <a:rPr lang="en-US" sz="1700" b="0">
                <a:latin typeface="Times New Roman"/>
                <a:ea typeface="Arial" charset="0"/>
                <a:cs typeface="Times New Roman"/>
              </a:rPr>
              <a:t>drivers</a:t>
            </a:r>
          </a:p>
        </p:txBody>
      </p:sp>
      <p:sp>
        <p:nvSpPr>
          <p:cNvPr id="19" name="Line 37"/>
          <p:cNvSpPr>
            <a:spLocks noChangeShapeType="1"/>
          </p:cNvSpPr>
          <p:nvPr/>
        </p:nvSpPr>
        <p:spPr bwMode="auto">
          <a:xfrm>
            <a:off x="855648" y="5409141"/>
            <a:ext cx="5560075" cy="0"/>
          </a:xfrm>
          <a:prstGeom prst="line">
            <a:avLst/>
          </a:prstGeom>
          <a:noFill/>
          <a:ln w="9525">
            <a:solidFill>
              <a:schemeClr val="tx1"/>
            </a:solidFill>
            <a:prstDash val="dash"/>
            <a:round/>
            <a:headEnd/>
            <a:tailEnd/>
          </a:ln>
          <a:effectLst/>
        </p:spPr>
        <p:txBody>
          <a:bodyPr>
            <a:prstTxWarp prst="textNoShape">
              <a:avLst/>
            </a:prstTxWarp>
          </a:bodyPr>
          <a:lstStyle/>
          <a:p>
            <a:endParaRPr lang="en-US">
              <a:latin typeface="Times New Roman"/>
              <a:cs typeface="Times New Roman"/>
            </a:endParaRPr>
          </a:p>
        </p:txBody>
      </p:sp>
      <p:sp>
        <p:nvSpPr>
          <p:cNvPr id="20" name="Text Box 38"/>
          <p:cNvSpPr txBox="1">
            <a:spLocks noChangeArrowheads="1"/>
          </p:cNvSpPr>
          <p:nvPr/>
        </p:nvSpPr>
        <p:spPr bwMode="auto">
          <a:xfrm>
            <a:off x="1168800" y="5311312"/>
            <a:ext cx="4150892" cy="400101"/>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b="0">
                <a:latin typeface="Times New Roman"/>
                <a:ea typeface="Arial" charset="0"/>
                <a:cs typeface="Times New Roman"/>
              </a:rPr>
              <a:t>device driver interfaces (disk-ddi)</a:t>
            </a:r>
          </a:p>
        </p:txBody>
      </p:sp>
      <p:sp>
        <p:nvSpPr>
          <p:cNvPr id="21" name="Line 45"/>
          <p:cNvSpPr>
            <a:spLocks noChangeShapeType="1"/>
          </p:cNvSpPr>
          <p:nvPr/>
        </p:nvSpPr>
        <p:spPr bwMode="auto">
          <a:xfrm>
            <a:off x="2147399"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2" name="Line 46"/>
          <p:cNvSpPr>
            <a:spLocks noChangeShapeType="1"/>
          </p:cNvSpPr>
          <p:nvPr/>
        </p:nvSpPr>
        <p:spPr bwMode="auto">
          <a:xfrm>
            <a:off x="2933541"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3" name="Line 47"/>
          <p:cNvSpPr>
            <a:spLocks noChangeShapeType="1"/>
          </p:cNvSpPr>
          <p:nvPr/>
        </p:nvSpPr>
        <p:spPr bwMode="auto">
          <a:xfrm>
            <a:off x="3718051"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4" name="Line 50"/>
          <p:cNvSpPr>
            <a:spLocks noChangeShapeType="1"/>
          </p:cNvSpPr>
          <p:nvPr/>
        </p:nvSpPr>
        <p:spPr bwMode="auto">
          <a:xfrm flipH="1">
            <a:off x="1403664" y="5251110"/>
            <a:ext cx="815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5" name="Line 51"/>
          <p:cNvSpPr>
            <a:spLocks noChangeShapeType="1"/>
          </p:cNvSpPr>
          <p:nvPr/>
        </p:nvSpPr>
        <p:spPr bwMode="auto">
          <a:xfrm flipH="1">
            <a:off x="2656271" y="5251110"/>
            <a:ext cx="652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6" name="AutoShape 56"/>
          <p:cNvSpPr>
            <a:spLocks noChangeArrowheads="1"/>
          </p:cNvSpPr>
          <p:nvPr/>
        </p:nvSpPr>
        <p:spPr bwMode="auto">
          <a:xfrm>
            <a:off x="4856488" y="5672528"/>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27" name="AutoShape 57"/>
          <p:cNvSpPr>
            <a:spLocks noChangeArrowheads="1"/>
          </p:cNvSpPr>
          <p:nvPr/>
        </p:nvSpPr>
        <p:spPr bwMode="auto">
          <a:xfrm>
            <a:off x="4778200" y="5732730"/>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28" name="AutoShape 58"/>
          <p:cNvSpPr>
            <a:spLocks noChangeArrowheads="1"/>
          </p:cNvSpPr>
          <p:nvPr/>
        </p:nvSpPr>
        <p:spPr bwMode="auto">
          <a:xfrm>
            <a:off x="4695019" y="5804220"/>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flash</a:t>
            </a:r>
          </a:p>
          <a:p>
            <a:pPr algn="ctr"/>
            <a:r>
              <a:rPr lang="en-US" sz="1700" b="0">
                <a:latin typeface="Times New Roman"/>
                <a:ea typeface="Arial" charset="0"/>
                <a:cs typeface="Times New Roman"/>
              </a:rPr>
              <a:t>drivers</a:t>
            </a:r>
          </a:p>
        </p:txBody>
      </p:sp>
      <p:sp>
        <p:nvSpPr>
          <p:cNvPr id="29" name="Line 59"/>
          <p:cNvSpPr>
            <a:spLocks noChangeShapeType="1"/>
          </p:cNvSpPr>
          <p:nvPr/>
        </p:nvSpPr>
        <p:spPr bwMode="auto">
          <a:xfrm>
            <a:off x="3830590" y="5251110"/>
            <a:ext cx="0" cy="6020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0" name="Line 60"/>
          <p:cNvSpPr>
            <a:spLocks noChangeShapeType="1"/>
          </p:cNvSpPr>
          <p:nvPr/>
        </p:nvSpPr>
        <p:spPr bwMode="auto">
          <a:xfrm>
            <a:off x="5161485" y="5251110"/>
            <a:ext cx="0"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1" name="Rectangle 61"/>
          <p:cNvSpPr>
            <a:spLocks noChangeArrowheads="1"/>
          </p:cNvSpPr>
          <p:nvPr/>
        </p:nvSpPr>
        <p:spPr bwMode="auto">
          <a:xfrm rot="5400000">
            <a:off x="3980377"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EXT3 FS</a:t>
            </a:r>
          </a:p>
        </p:txBody>
      </p:sp>
      <p:sp>
        <p:nvSpPr>
          <p:cNvPr id="32" name="Line 62"/>
          <p:cNvSpPr>
            <a:spLocks noChangeShapeType="1"/>
          </p:cNvSpPr>
          <p:nvPr/>
        </p:nvSpPr>
        <p:spPr bwMode="auto">
          <a:xfrm>
            <a:off x="4574325"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3" name="Rectangle 63"/>
          <p:cNvSpPr>
            <a:spLocks noChangeArrowheads="1"/>
          </p:cNvSpPr>
          <p:nvPr/>
        </p:nvSpPr>
        <p:spPr bwMode="auto">
          <a:xfrm>
            <a:off x="1403664" y="3181646"/>
            <a:ext cx="3916028" cy="302267"/>
          </a:xfrm>
          <a:prstGeom prst="rect">
            <a:avLst/>
          </a:prstGeom>
          <a:solidFill>
            <a:srgbClr val="33CC33"/>
          </a:solid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virtual file system integration layer</a:t>
            </a:r>
          </a:p>
        </p:txBody>
      </p:sp>
      <p:sp>
        <p:nvSpPr>
          <p:cNvPr id="34" name="Rectangle 64"/>
          <p:cNvSpPr>
            <a:spLocks noChangeArrowheads="1"/>
          </p:cNvSpPr>
          <p:nvPr/>
        </p:nvSpPr>
        <p:spPr bwMode="auto">
          <a:xfrm>
            <a:off x="1403664" y="3483913"/>
            <a:ext cx="39144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5" name="Rectangle 65"/>
          <p:cNvSpPr>
            <a:spLocks noChangeArrowheads="1"/>
          </p:cNvSpPr>
          <p:nvPr/>
        </p:nvSpPr>
        <p:spPr bwMode="auto">
          <a:xfrm>
            <a:off x="4926621" y="3483913"/>
            <a:ext cx="39307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7" name="Rectangle 67"/>
          <p:cNvSpPr>
            <a:spLocks noChangeArrowheads="1"/>
          </p:cNvSpPr>
          <p:nvPr/>
        </p:nvSpPr>
        <p:spPr bwMode="auto">
          <a:xfrm>
            <a:off x="2888975" y="2421589"/>
            <a:ext cx="1252607" cy="602026"/>
          </a:xfrm>
          <a:prstGeom prst="rect">
            <a:avLst/>
          </a:prstGeom>
          <a:solidFill>
            <a:srgbClr val="6699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directory</a:t>
            </a:r>
          </a:p>
          <a:p>
            <a:pPr algn="ctr"/>
            <a:r>
              <a:rPr lang="en-US" sz="1700" b="0">
                <a:latin typeface="Times New Roman"/>
                <a:cs typeface="Times New Roman"/>
              </a:rPr>
              <a:t>operations</a:t>
            </a:r>
          </a:p>
        </p:txBody>
      </p:sp>
      <p:sp>
        <p:nvSpPr>
          <p:cNvPr id="38" name="Rectangle 68"/>
          <p:cNvSpPr>
            <a:spLocks noChangeArrowheads="1"/>
          </p:cNvSpPr>
          <p:nvPr/>
        </p:nvSpPr>
        <p:spPr bwMode="auto">
          <a:xfrm>
            <a:off x="4533021" y="2421589"/>
            <a:ext cx="3209806" cy="602026"/>
          </a:xfrm>
          <a:prstGeom prst="rect">
            <a:avLst/>
          </a:prstGeom>
          <a:solidFill>
            <a:schemeClr val="accent6">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file</a:t>
            </a:r>
          </a:p>
          <a:p>
            <a:pPr algn="ctr"/>
            <a:r>
              <a:rPr lang="en-US" sz="1700" b="0">
                <a:latin typeface="Times New Roman"/>
                <a:cs typeface="Times New Roman"/>
              </a:rPr>
              <a:t>I/O</a:t>
            </a:r>
          </a:p>
        </p:txBody>
      </p:sp>
      <p:sp>
        <p:nvSpPr>
          <p:cNvPr id="39" name="Rectangle 69"/>
          <p:cNvSpPr>
            <a:spLocks noChangeArrowheads="1"/>
          </p:cNvSpPr>
          <p:nvPr/>
        </p:nvSpPr>
        <p:spPr bwMode="auto">
          <a:xfrm>
            <a:off x="5631213" y="3204222"/>
            <a:ext cx="1017743" cy="901784"/>
          </a:xfrm>
          <a:prstGeom prst="rect">
            <a:avLst/>
          </a:prstGeom>
          <a:solidFill>
            <a:srgbClr val="66FF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device</a:t>
            </a:r>
          </a:p>
          <a:p>
            <a:pPr algn="ctr"/>
            <a:r>
              <a:rPr lang="en-US" sz="1700" b="0">
                <a:latin typeface="Times New Roman"/>
                <a:cs typeface="Times New Roman"/>
              </a:rPr>
              <a:t>I/O</a:t>
            </a:r>
          </a:p>
        </p:txBody>
      </p:sp>
      <p:sp>
        <p:nvSpPr>
          <p:cNvPr id="40" name="Rectangle 70"/>
          <p:cNvSpPr>
            <a:spLocks noChangeArrowheads="1"/>
          </p:cNvSpPr>
          <p:nvPr/>
        </p:nvSpPr>
        <p:spPr bwMode="auto">
          <a:xfrm>
            <a:off x="6883820" y="3204222"/>
            <a:ext cx="1017743" cy="901784"/>
          </a:xfrm>
          <a:prstGeom prst="rect">
            <a:avLst/>
          </a:prstGeom>
          <a:solidFill>
            <a:srgbClr val="CC66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socket</a:t>
            </a:r>
          </a:p>
          <a:p>
            <a:pPr algn="ctr"/>
            <a:r>
              <a:rPr lang="en-US" sz="1700" b="0">
                <a:latin typeface="Times New Roman"/>
                <a:cs typeface="Times New Roman"/>
              </a:rPr>
              <a:t>I/O</a:t>
            </a:r>
          </a:p>
        </p:txBody>
      </p:sp>
      <p:sp>
        <p:nvSpPr>
          <p:cNvPr id="41" name="Text Box 72"/>
          <p:cNvSpPr txBox="1">
            <a:spLocks noChangeArrowheads="1"/>
          </p:cNvSpPr>
          <p:nvPr/>
        </p:nvSpPr>
        <p:spPr bwMode="auto">
          <a:xfrm>
            <a:off x="7118684" y="3901569"/>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a:latin typeface="Times New Roman"/>
                <a:cs typeface="Times New Roman"/>
              </a:rPr>
              <a:t>…</a:t>
            </a:r>
          </a:p>
        </p:txBody>
      </p:sp>
      <p:sp>
        <p:nvSpPr>
          <p:cNvPr id="42" name="Text Box 73"/>
          <p:cNvSpPr txBox="1">
            <a:spLocks noChangeArrowheads="1"/>
          </p:cNvSpPr>
          <p:nvPr/>
        </p:nvSpPr>
        <p:spPr bwMode="auto">
          <a:xfrm>
            <a:off x="5833457" y="3901569"/>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dirty="0">
                <a:latin typeface="Times New Roman"/>
                <a:cs typeface="Times New Roman"/>
              </a:rPr>
              <a:t>…</a:t>
            </a:r>
          </a:p>
        </p:txBody>
      </p:sp>
      <p:sp>
        <p:nvSpPr>
          <p:cNvPr id="44" name="Oval 43"/>
          <p:cNvSpPr/>
          <p:nvPr/>
        </p:nvSpPr>
        <p:spPr>
          <a:xfrm>
            <a:off x="773568" y="144144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1</a:t>
            </a:r>
            <a:endParaRPr lang="en-US" dirty="0">
              <a:solidFill>
                <a:schemeClr val="tx1"/>
              </a:solidFill>
              <a:latin typeface="Times New Roman"/>
              <a:cs typeface="Times New Roman"/>
            </a:endParaRPr>
          </a:p>
        </p:txBody>
      </p:sp>
      <p:sp>
        <p:nvSpPr>
          <p:cNvPr id="45" name="Oval 44"/>
          <p:cNvSpPr/>
          <p:nvPr/>
        </p:nvSpPr>
        <p:spPr>
          <a:xfrm>
            <a:off x="2830800" y="144831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2</a:t>
            </a:r>
            <a:endParaRPr lang="en-US" dirty="0">
              <a:solidFill>
                <a:schemeClr val="tx1"/>
              </a:solidFill>
              <a:latin typeface="Times New Roman"/>
              <a:cs typeface="Times New Roman"/>
            </a:endParaRPr>
          </a:p>
        </p:txBody>
      </p:sp>
      <p:sp>
        <p:nvSpPr>
          <p:cNvPr id="46" name="Oval 45"/>
          <p:cNvSpPr/>
          <p:nvPr/>
        </p:nvSpPr>
        <p:spPr>
          <a:xfrm>
            <a:off x="4888032" y="145518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3</a:t>
            </a:r>
            <a:endParaRPr lang="en-US" dirty="0">
              <a:solidFill>
                <a:schemeClr val="tx1"/>
              </a:solidFill>
              <a:latin typeface="Times New Roman"/>
              <a:cs typeface="Times New Roman"/>
            </a:endParaRPr>
          </a:p>
        </p:txBody>
      </p:sp>
      <p:sp>
        <p:nvSpPr>
          <p:cNvPr id="47" name="Oval 46"/>
          <p:cNvSpPr/>
          <p:nvPr/>
        </p:nvSpPr>
        <p:spPr>
          <a:xfrm>
            <a:off x="6945264" y="146205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4</a:t>
            </a:r>
            <a:endParaRPr lang="en-US" dirty="0">
              <a:solidFill>
                <a:schemeClr val="tx1"/>
              </a:solidFill>
              <a:latin typeface="Times New Roman"/>
              <a:cs typeface="Times New Roman"/>
            </a:endParaRPr>
          </a:p>
        </p:txBody>
      </p:sp>
      <p:sp>
        <p:nvSpPr>
          <p:cNvPr id="48" name="Rectangle 47"/>
          <p:cNvSpPr/>
          <p:nvPr/>
        </p:nvSpPr>
        <p:spPr>
          <a:xfrm>
            <a:off x="1010064" y="2362200"/>
            <a:ext cx="7045915" cy="762000"/>
          </a:xfrm>
          <a:prstGeom prst="rect">
            <a:avLst/>
          </a:prstGeom>
          <a:noFill/>
          <a:ln w="19050" cap="flat" cmpd="sng" algn="ctr">
            <a:solidFill>
              <a:schemeClr val="tx1"/>
            </a:solidFill>
            <a:prstDash val="sys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Rectangle 49"/>
          <p:cNvSpPr/>
          <p:nvPr/>
        </p:nvSpPr>
        <p:spPr>
          <a:xfrm>
            <a:off x="1142999" y="3102912"/>
            <a:ext cx="4416449" cy="859487"/>
          </a:xfrm>
          <a:prstGeom prst="rect">
            <a:avLst/>
          </a:prstGeom>
          <a:noFill/>
          <a:ln w="19050" cap="flat" cmpd="sng" algn="ctr">
            <a:solidFill>
              <a:schemeClr val="tx1"/>
            </a:solidFill>
            <a:prstDash val="sys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Rectangle 51"/>
          <p:cNvSpPr/>
          <p:nvPr/>
        </p:nvSpPr>
        <p:spPr>
          <a:xfrm>
            <a:off x="1692240" y="3493452"/>
            <a:ext cx="3469246" cy="1232595"/>
          </a:xfrm>
          <a:prstGeom prst="rect">
            <a:avLst/>
          </a:prstGeom>
          <a:noFill/>
          <a:ln w="19050" cap="flat" cmpd="sng" algn="ctr">
            <a:solidFill>
              <a:schemeClr val="tx1"/>
            </a:solidFill>
            <a:prstDash val="sys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TextBox 52"/>
          <p:cNvSpPr txBox="1"/>
          <p:nvPr/>
        </p:nvSpPr>
        <p:spPr>
          <a:xfrm>
            <a:off x="5777389" y="4158926"/>
            <a:ext cx="1281042" cy="923330"/>
          </a:xfrm>
          <a:prstGeom prst="rect">
            <a:avLst/>
          </a:prstGeom>
          <a:solidFill>
            <a:srgbClr val="FFFFFF"/>
          </a:solidFill>
        </p:spPr>
        <p:txBody>
          <a:bodyPr wrap="square" rtlCol="0">
            <a:spAutoFit/>
          </a:bodyPr>
          <a:lstStyle/>
          <a:p>
            <a:r>
              <a:rPr lang="en-US" dirty="0" smtClean="0">
                <a:latin typeface="Times New Roman"/>
                <a:cs typeface="Times New Roman"/>
              </a:rPr>
              <a:t>Some example file systems</a:t>
            </a:r>
          </a:p>
        </p:txBody>
      </p:sp>
      <p:sp>
        <p:nvSpPr>
          <p:cNvPr id="54" name="Rectangle 53"/>
          <p:cNvSpPr/>
          <p:nvPr/>
        </p:nvSpPr>
        <p:spPr>
          <a:xfrm>
            <a:off x="5559448" y="3124201"/>
            <a:ext cx="2496531" cy="1034726"/>
          </a:xfrm>
          <a:prstGeom prst="rect">
            <a:avLst/>
          </a:prstGeom>
          <a:noFill/>
          <a:ln w="19050" cap="flat" cmpd="sng" algn="ctr">
            <a:solidFill>
              <a:schemeClr val="tx1"/>
            </a:solidFill>
            <a:prstDash val="sys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7107081" y="4218716"/>
            <a:ext cx="1281042" cy="1477328"/>
          </a:xfrm>
          <a:prstGeom prst="rect">
            <a:avLst/>
          </a:prstGeom>
          <a:solidFill>
            <a:srgbClr val="FFFFFF"/>
          </a:solidFill>
        </p:spPr>
        <p:txBody>
          <a:bodyPr wrap="square" rtlCol="0">
            <a:spAutoFit/>
          </a:bodyPr>
          <a:lstStyle/>
          <a:p>
            <a:r>
              <a:rPr lang="en-US" dirty="0" smtClean="0">
                <a:latin typeface="Times New Roman"/>
                <a:cs typeface="Times New Roman"/>
              </a:rPr>
              <a:t>Non-file system services that use the same API</a:t>
            </a:r>
          </a:p>
        </p:txBody>
      </p:sp>
      <p:sp>
        <p:nvSpPr>
          <p:cNvPr id="56" name="Rectangle 66"/>
          <p:cNvSpPr>
            <a:spLocks noChangeArrowheads="1"/>
          </p:cNvSpPr>
          <p:nvPr/>
        </p:nvSpPr>
        <p:spPr bwMode="auto">
          <a:xfrm>
            <a:off x="1091592" y="2421589"/>
            <a:ext cx="1405392" cy="602026"/>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dirty="0" smtClean="0">
                <a:latin typeface="Times New Roman"/>
                <a:cs typeface="Times New Roman"/>
              </a:rPr>
              <a:t>f</a:t>
            </a:r>
            <a:r>
              <a:rPr lang="en-US" sz="1700" b="0" dirty="0" smtClean="0">
                <a:latin typeface="Times New Roman"/>
                <a:cs typeface="Times New Roman"/>
              </a:rPr>
              <a:t>ile container</a:t>
            </a:r>
          </a:p>
          <a:p>
            <a:pPr algn="ctr"/>
            <a:r>
              <a:rPr lang="en-US" sz="1700" b="0" dirty="0">
                <a:latin typeface="Times New Roman"/>
                <a:cs typeface="Times New Roman"/>
              </a:rPr>
              <a:t>operations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wedge">
                                      <p:cBhvr>
                                        <p:cTn id="7" dur="1000"/>
                                        <p:tgtEl>
                                          <p:spTgt spid="48"/>
                                        </p:tgtEl>
                                      </p:cBhvr>
                                    </p:animEffect>
                                  </p:childTnLst>
                                </p:cTn>
                              </p:par>
                            </p:childTnLst>
                          </p:cTn>
                        </p:par>
                        <p:par>
                          <p:cTn id="8" fill="hold">
                            <p:stCondLst>
                              <p:cond delay="1000"/>
                            </p:stCondLst>
                            <p:childTnLst>
                              <p:par>
                                <p:cTn id="9" presetID="1" presetClass="entr" presetSubtype="0" fill="hold" grpId="0" nodeType="afterEffect">
                                  <p:stCondLst>
                                    <p:cond delay="0"/>
                                  </p:stCondLst>
                                  <p:childTnLst>
                                    <p:set>
                                      <p:cBhvr>
                                        <p:cTn id="10" dur="1" fill="hold">
                                          <p:stCondLst>
                                            <p:cond delay="0"/>
                                          </p:stCondLst>
                                        </p:cTn>
                                        <p:tgtEl>
                                          <p:spTgt spid="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48"/>
                                        </p:tgtEl>
                                        <p:attrNameLst>
                                          <p:attrName>style.visibility</p:attrName>
                                        </p:attrNameLst>
                                      </p:cBhvr>
                                      <p:to>
                                        <p:strVal val="hidden"/>
                                      </p:to>
                                    </p:set>
                                  </p:childTnLst>
                                </p:cTn>
                              </p:par>
                              <p:par>
                                <p:cTn id="15" presetID="1" presetClass="exit" presetSubtype="0" fill="hold" grpId="1" nodeType="withEffect">
                                  <p:stCondLst>
                                    <p:cond delay="0"/>
                                  </p:stCondLst>
                                  <p:childTnLst>
                                    <p:set>
                                      <p:cBhvr>
                                        <p:cTn id="16" dur="1" fill="hold">
                                          <p:stCondLst>
                                            <p:cond delay="0"/>
                                          </p:stCondLst>
                                        </p:cTn>
                                        <p:tgtEl>
                                          <p:spTgt spid="49"/>
                                        </p:tgtEl>
                                        <p:attrNameLst>
                                          <p:attrName>style.visibility</p:attrName>
                                        </p:attrNameLst>
                                      </p:cBhvr>
                                      <p:to>
                                        <p:strVal val="hidden"/>
                                      </p:to>
                                    </p:set>
                                  </p:childTnLst>
                                </p:cTn>
                              </p:par>
                            </p:childTnLst>
                          </p:cTn>
                        </p:par>
                        <p:par>
                          <p:cTn id="17" fill="hold">
                            <p:stCondLst>
                              <p:cond delay="0"/>
                            </p:stCondLst>
                            <p:childTnLst>
                              <p:par>
                                <p:cTn id="18" presetID="20" presetClass="entr" presetSubtype="0" fill="hold" grpId="0" nodeType="afterEffect">
                                  <p:stCondLst>
                                    <p:cond delay="0"/>
                                  </p:stCondLst>
                                  <p:childTnLst>
                                    <p:set>
                                      <p:cBhvr>
                                        <p:cTn id="19" dur="1" fill="hold">
                                          <p:stCondLst>
                                            <p:cond delay="0"/>
                                          </p:stCondLst>
                                        </p:cTn>
                                        <p:tgtEl>
                                          <p:spTgt spid="50"/>
                                        </p:tgtEl>
                                        <p:attrNameLst>
                                          <p:attrName>style.visibility</p:attrName>
                                        </p:attrNameLst>
                                      </p:cBhvr>
                                      <p:to>
                                        <p:strVal val="visible"/>
                                      </p:to>
                                    </p:set>
                                    <p:animEffect transition="in" filter="wedge">
                                      <p:cBhvr>
                                        <p:cTn id="20" dur="1000"/>
                                        <p:tgtEl>
                                          <p:spTgt spid="50"/>
                                        </p:tgtEl>
                                      </p:cBhvr>
                                    </p:animEffect>
                                  </p:childTnLst>
                                </p:cTn>
                              </p:par>
                            </p:childTnLst>
                          </p:cTn>
                        </p:par>
                        <p:par>
                          <p:cTn id="21" fill="hold">
                            <p:stCondLst>
                              <p:cond delay="1000"/>
                            </p:stCondLst>
                            <p:childTnLst>
                              <p:par>
                                <p:cTn id="22" presetID="1" presetClass="entr" presetSubtype="0" fill="hold" grpId="0" nodeType="afterEffect">
                                  <p:stCondLst>
                                    <p:cond delay="0"/>
                                  </p:stCondLst>
                                  <p:childTnLst>
                                    <p:set>
                                      <p:cBhvr>
                                        <p:cTn id="23" dur="1" fill="hold">
                                          <p:stCondLst>
                                            <p:cond delay="0"/>
                                          </p:stCondLst>
                                        </p:cTn>
                                        <p:tgtEl>
                                          <p:spTgt spid="51"/>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xit" presetSubtype="0" fill="hold" grpId="1" nodeType="clickEffect">
                                  <p:stCondLst>
                                    <p:cond delay="0"/>
                                  </p:stCondLst>
                                  <p:childTnLst>
                                    <p:set>
                                      <p:cBhvr>
                                        <p:cTn id="27" dur="1" fill="hold">
                                          <p:stCondLst>
                                            <p:cond delay="0"/>
                                          </p:stCondLst>
                                        </p:cTn>
                                        <p:tgtEl>
                                          <p:spTgt spid="50"/>
                                        </p:tgtEl>
                                        <p:attrNameLst>
                                          <p:attrName>style.visibility</p:attrName>
                                        </p:attrNameLst>
                                      </p:cBhvr>
                                      <p:to>
                                        <p:strVal val="hidden"/>
                                      </p:to>
                                    </p:set>
                                  </p:childTnLst>
                                </p:cTn>
                              </p:par>
                              <p:par>
                                <p:cTn id="28" presetID="1" presetClass="exit" presetSubtype="0" fill="hold" grpId="1" nodeType="withEffect">
                                  <p:stCondLst>
                                    <p:cond delay="0"/>
                                  </p:stCondLst>
                                  <p:childTnLst>
                                    <p:set>
                                      <p:cBhvr>
                                        <p:cTn id="29" dur="1" fill="hold">
                                          <p:stCondLst>
                                            <p:cond delay="0"/>
                                          </p:stCondLst>
                                        </p:cTn>
                                        <p:tgtEl>
                                          <p:spTgt spid="51"/>
                                        </p:tgtEl>
                                        <p:attrNameLst>
                                          <p:attrName>style.visibility</p:attrName>
                                        </p:attrNameLst>
                                      </p:cBhvr>
                                      <p:to>
                                        <p:strVal val="hidden"/>
                                      </p:to>
                                    </p:set>
                                  </p:childTnLst>
                                </p:cTn>
                              </p:par>
                            </p:childTnLst>
                          </p:cTn>
                        </p:par>
                        <p:par>
                          <p:cTn id="30" fill="hold">
                            <p:stCondLst>
                              <p:cond delay="0"/>
                            </p:stCondLst>
                            <p:childTnLst>
                              <p:par>
                                <p:cTn id="31" presetID="20" presetClass="entr" presetSubtype="0" fill="hold" grpId="0" nodeType="afterEffect">
                                  <p:stCondLst>
                                    <p:cond delay="0"/>
                                  </p:stCondLst>
                                  <p:childTnLst>
                                    <p:set>
                                      <p:cBhvr>
                                        <p:cTn id="32" dur="1" fill="hold">
                                          <p:stCondLst>
                                            <p:cond delay="0"/>
                                          </p:stCondLst>
                                        </p:cTn>
                                        <p:tgtEl>
                                          <p:spTgt spid="52"/>
                                        </p:tgtEl>
                                        <p:attrNameLst>
                                          <p:attrName>style.visibility</p:attrName>
                                        </p:attrNameLst>
                                      </p:cBhvr>
                                      <p:to>
                                        <p:strVal val="visible"/>
                                      </p:to>
                                    </p:set>
                                    <p:animEffect transition="in" filter="wedge">
                                      <p:cBhvr>
                                        <p:cTn id="33" dur="1000"/>
                                        <p:tgtEl>
                                          <p:spTgt spid="52"/>
                                        </p:tgtEl>
                                      </p:cBhvr>
                                    </p:animEffect>
                                  </p:childTnLst>
                                </p:cTn>
                              </p:par>
                            </p:childTnLst>
                          </p:cTn>
                        </p:par>
                        <p:par>
                          <p:cTn id="34" fill="hold">
                            <p:stCondLst>
                              <p:cond delay="1000"/>
                            </p:stCondLst>
                            <p:childTnLst>
                              <p:par>
                                <p:cTn id="35" presetID="1" presetClass="entr" presetSubtype="0" fill="hold" grpId="0" nodeType="afterEffect">
                                  <p:stCondLst>
                                    <p:cond delay="0"/>
                                  </p:stCondLst>
                                  <p:childTnLst>
                                    <p:set>
                                      <p:cBhvr>
                                        <p:cTn id="36" dur="1" fill="hold">
                                          <p:stCondLst>
                                            <p:cond delay="0"/>
                                          </p:stCondLst>
                                        </p:cTn>
                                        <p:tgtEl>
                                          <p:spTgt spid="5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52"/>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53"/>
                                        </p:tgtEl>
                                        <p:attrNameLst>
                                          <p:attrName>style.visibility</p:attrName>
                                        </p:attrNameLst>
                                      </p:cBhvr>
                                      <p:to>
                                        <p:strVal val="hidden"/>
                                      </p:to>
                                    </p:set>
                                  </p:childTnLst>
                                </p:cTn>
                              </p:par>
                            </p:childTnLst>
                          </p:cTn>
                        </p:par>
                        <p:par>
                          <p:cTn id="43" fill="hold">
                            <p:stCondLst>
                              <p:cond delay="0"/>
                            </p:stCondLst>
                            <p:childTnLst>
                              <p:par>
                                <p:cTn id="44" presetID="20" presetClass="entr" presetSubtype="0" fill="hold" grpId="0" nodeType="afterEffect">
                                  <p:stCondLst>
                                    <p:cond delay="0"/>
                                  </p:stCondLst>
                                  <p:childTnLst>
                                    <p:set>
                                      <p:cBhvr>
                                        <p:cTn id="45" dur="1" fill="hold">
                                          <p:stCondLst>
                                            <p:cond delay="0"/>
                                          </p:stCondLst>
                                        </p:cTn>
                                        <p:tgtEl>
                                          <p:spTgt spid="54"/>
                                        </p:tgtEl>
                                        <p:attrNameLst>
                                          <p:attrName>style.visibility</p:attrName>
                                        </p:attrNameLst>
                                      </p:cBhvr>
                                      <p:to>
                                        <p:strVal val="visible"/>
                                      </p:to>
                                    </p:set>
                                    <p:animEffect transition="in" filter="wedge">
                                      <p:cBhvr>
                                        <p:cTn id="46" dur="1000"/>
                                        <p:tgtEl>
                                          <p:spTgt spid="54"/>
                                        </p:tgtEl>
                                      </p:cBhvr>
                                    </p:animEffect>
                                  </p:childTnLst>
                                </p:cTn>
                              </p:par>
                            </p:childTnLst>
                          </p:cTn>
                        </p:par>
                        <p:par>
                          <p:cTn id="47" fill="hold">
                            <p:stCondLst>
                              <p:cond delay="1000"/>
                            </p:stCondLst>
                            <p:childTnLst>
                              <p:par>
                                <p:cTn id="48" presetID="1" presetClass="entr" presetSubtype="0" fill="hold" grpId="0" nodeType="afterEffect">
                                  <p:stCondLst>
                                    <p:cond delay="0"/>
                                  </p:stCondLst>
                                  <p:childTnLst>
                                    <p:set>
                                      <p:cBhvr>
                                        <p:cTn id="49"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51" grpId="1" animBg="1"/>
      <p:bldP spid="49" grpId="0" animBg="1"/>
      <p:bldP spid="49" grpId="1" animBg="1"/>
      <p:bldP spid="48" grpId="0" animBg="1"/>
      <p:bldP spid="48" grpId="1" animBg="1"/>
      <p:bldP spid="50" grpId="0" animBg="1"/>
      <p:bldP spid="50" grpId="1" animBg="1"/>
      <p:bldP spid="52" grpId="0" animBg="1"/>
      <p:bldP spid="52" grpId="1" animBg="1"/>
      <p:bldP spid="53" grpId="0" animBg="1"/>
      <p:bldP spid="53" grpId="1" animBg="1"/>
      <p:bldP spid="54" grpId="0" animBg="1"/>
      <p:bldP spid="55" grpId="0" animBg="1"/>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File System API</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5" name="AutoShape 55"/>
          <p:cNvSpPr>
            <a:spLocks noChangeArrowheads="1"/>
          </p:cNvSpPr>
          <p:nvPr/>
        </p:nvSpPr>
        <p:spPr bwMode="auto">
          <a:xfrm>
            <a:off x="3527224" y="5672528"/>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6" name="AutoShape 2"/>
          <p:cNvSpPr>
            <a:spLocks noChangeArrowheads="1"/>
          </p:cNvSpPr>
          <p:nvPr/>
        </p:nvSpPr>
        <p:spPr bwMode="auto">
          <a:xfrm>
            <a:off x="1012224" y="568632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7" name="AutoShape 3"/>
          <p:cNvSpPr>
            <a:spLocks noChangeArrowheads="1"/>
          </p:cNvSpPr>
          <p:nvPr/>
        </p:nvSpPr>
        <p:spPr bwMode="auto">
          <a:xfrm>
            <a:off x="932304" y="5745272"/>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8" name="AutoShape 4"/>
          <p:cNvSpPr>
            <a:spLocks noChangeArrowheads="1"/>
          </p:cNvSpPr>
          <p:nvPr/>
        </p:nvSpPr>
        <p:spPr bwMode="auto">
          <a:xfrm>
            <a:off x="2268093" y="568632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9" name="AutoShape 5"/>
          <p:cNvSpPr>
            <a:spLocks noChangeArrowheads="1"/>
          </p:cNvSpPr>
          <p:nvPr/>
        </p:nvSpPr>
        <p:spPr bwMode="auto">
          <a:xfrm>
            <a:off x="2188174" y="5745272"/>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0" name="AutoShape 7"/>
          <p:cNvSpPr>
            <a:spLocks noChangeArrowheads="1"/>
          </p:cNvSpPr>
          <p:nvPr/>
        </p:nvSpPr>
        <p:spPr bwMode="auto">
          <a:xfrm>
            <a:off x="3448936" y="573273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1" name="Rectangle 18"/>
          <p:cNvSpPr>
            <a:spLocks noChangeArrowheads="1"/>
          </p:cNvSpPr>
          <p:nvPr/>
        </p:nvSpPr>
        <p:spPr bwMode="auto">
          <a:xfrm>
            <a:off x="773568" y="1939968"/>
            <a:ext cx="7282411" cy="351182"/>
          </a:xfrm>
          <a:prstGeom prst="rect">
            <a:avLst/>
          </a:prstGeom>
          <a:solidFill>
            <a:schemeClr val="tx2">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ea typeface="Arial" charset="0"/>
                <a:cs typeface="Times New Roman"/>
              </a:rPr>
              <a:t>system calls</a:t>
            </a:r>
          </a:p>
        </p:txBody>
      </p:sp>
      <p:sp>
        <p:nvSpPr>
          <p:cNvPr id="12" name="Rectangle 19"/>
          <p:cNvSpPr>
            <a:spLocks noChangeArrowheads="1"/>
          </p:cNvSpPr>
          <p:nvPr/>
        </p:nvSpPr>
        <p:spPr bwMode="auto">
          <a:xfrm rot="5400000">
            <a:off x="3195866" y="3846234"/>
            <a:ext cx="1111239" cy="549647"/>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UNIX FS</a:t>
            </a:r>
          </a:p>
        </p:txBody>
      </p:sp>
      <p:sp>
        <p:nvSpPr>
          <p:cNvPr id="13" name="Rectangle 20"/>
          <p:cNvSpPr>
            <a:spLocks noChangeArrowheads="1"/>
          </p:cNvSpPr>
          <p:nvPr/>
        </p:nvSpPr>
        <p:spPr bwMode="auto">
          <a:xfrm rot="5400000">
            <a:off x="2414618"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DOS FS</a:t>
            </a:r>
          </a:p>
        </p:txBody>
      </p:sp>
      <p:sp>
        <p:nvSpPr>
          <p:cNvPr id="14" name="Rectangle 21"/>
          <p:cNvSpPr>
            <a:spLocks noChangeArrowheads="1"/>
          </p:cNvSpPr>
          <p:nvPr/>
        </p:nvSpPr>
        <p:spPr bwMode="auto">
          <a:xfrm rot="5400000">
            <a:off x="1631739"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 FS</a:t>
            </a:r>
          </a:p>
        </p:txBody>
      </p:sp>
      <p:sp>
        <p:nvSpPr>
          <p:cNvPr id="15" name="Rectangle 22"/>
          <p:cNvSpPr>
            <a:spLocks noChangeArrowheads="1"/>
          </p:cNvSpPr>
          <p:nvPr/>
        </p:nvSpPr>
        <p:spPr bwMode="auto">
          <a:xfrm>
            <a:off x="932304" y="4842234"/>
            <a:ext cx="4698908" cy="408876"/>
          </a:xfrm>
          <a:prstGeom prst="rect">
            <a:avLst/>
          </a:prstGeom>
          <a:solidFill>
            <a:srgbClr val="CCFF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dirty="0" smtClean="0">
                <a:latin typeface="Times New Roman"/>
                <a:ea typeface="Arial" charset="0"/>
                <a:cs typeface="Times New Roman"/>
              </a:rPr>
              <a:t>Device independent block </a:t>
            </a:r>
            <a:r>
              <a:rPr lang="en-US" sz="2000" b="0" dirty="0">
                <a:latin typeface="Times New Roman"/>
                <a:ea typeface="Arial" charset="0"/>
                <a:cs typeface="Times New Roman"/>
              </a:rPr>
              <a:t>I/O</a:t>
            </a:r>
          </a:p>
        </p:txBody>
      </p:sp>
      <p:sp>
        <p:nvSpPr>
          <p:cNvPr id="16" name="AutoShape 31"/>
          <p:cNvSpPr>
            <a:spLocks noChangeArrowheads="1"/>
          </p:cNvSpPr>
          <p:nvPr/>
        </p:nvSpPr>
        <p:spPr bwMode="auto">
          <a:xfrm>
            <a:off x="855648" y="580422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a:t>
            </a:r>
          </a:p>
          <a:p>
            <a:pPr algn="ctr"/>
            <a:r>
              <a:rPr lang="en-US" sz="1700" b="0">
                <a:latin typeface="Times New Roman"/>
                <a:ea typeface="Arial" charset="0"/>
                <a:cs typeface="Times New Roman"/>
              </a:rPr>
              <a:t>drivers</a:t>
            </a:r>
          </a:p>
        </p:txBody>
      </p:sp>
      <p:sp>
        <p:nvSpPr>
          <p:cNvPr id="17" name="AutoShape 32"/>
          <p:cNvSpPr>
            <a:spLocks noChangeArrowheads="1"/>
          </p:cNvSpPr>
          <p:nvPr/>
        </p:nvSpPr>
        <p:spPr bwMode="auto">
          <a:xfrm>
            <a:off x="2111517" y="580422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a:t>
            </a:r>
          </a:p>
          <a:p>
            <a:pPr algn="ctr"/>
            <a:r>
              <a:rPr lang="en-US" sz="1700" b="0">
                <a:latin typeface="Times New Roman"/>
                <a:ea typeface="Arial" charset="0"/>
                <a:cs typeface="Times New Roman"/>
              </a:rPr>
              <a:t>drivers</a:t>
            </a:r>
          </a:p>
        </p:txBody>
      </p:sp>
      <p:sp>
        <p:nvSpPr>
          <p:cNvPr id="18" name="AutoShape 33"/>
          <p:cNvSpPr>
            <a:spLocks noChangeArrowheads="1"/>
          </p:cNvSpPr>
          <p:nvPr/>
        </p:nvSpPr>
        <p:spPr bwMode="auto">
          <a:xfrm>
            <a:off x="3364124" y="5804220"/>
            <a:ext cx="866060"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diskette</a:t>
            </a:r>
          </a:p>
          <a:p>
            <a:pPr algn="ctr"/>
            <a:r>
              <a:rPr lang="en-US" sz="1700" b="0">
                <a:latin typeface="Times New Roman"/>
                <a:ea typeface="Arial" charset="0"/>
                <a:cs typeface="Times New Roman"/>
              </a:rPr>
              <a:t>drivers</a:t>
            </a:r>
          </a:p>
        </p:txBody>
      </p:sp>
      <p:sp>
        <p:nvSpPr>
          <p:cNvPr id="19" name="Line 37"/>
          <p:cNvSpPr>
            <a:spLocks noChangeShapeType="1"/>
          </p:cNvSpPr>
          <p:nvPr/>
        </p:nvSpPr>
        <p:spPr bwMode="auto">
          <a:xfrm>
            <a:off x="855648" y="5409141"/>
            <a:ext cx="5560075" cy="0"/>
          </a:xfrm>
          <a:prstGeom prst="line">
            <a:avLst/>
          </a:prstGeom>
          <a:noFill/>
          <a:ln w="9525">
            <a:solidFill>
              <a:schemeClr val="tx1"/>
            </a:solidFill>
            <a:prstDash val="dash"/>
            <a:round/>
            <a:headEnd/>
            <a:tailEnd/>
          </a:ln>
          <a:effectLst/>
        </p:spPr>
        <p:txBody>
          <a:bodyPr>
            <a:prstTxWarp prst="textNoShape">
              <a:avLst/>
            </a:prstTxWarp>
          </a:bodyPr>
          <a:lstStyle/>
          <a:p>
            <a:endParaRPr lang="en-US">
              <a:latin typeface="Times New Roman"/>
              <a:cs typeface="Times New Roman"/>
            </a:endParaRPr>
          </a:p>
        </p:txBody>
      </p:sp>
      <p:sp>
        <p:nvSpPr>
          <p:cNvPr id="20" name="Text Box 38"/>
          <p:cNvSpPr txBox="1">
            <a:spLocks noChangeArrowheads="1"/>
          </p:cNvSpPr>
          <p:nvPr/>
        </p:nvSpPr>
        <p:spPr bwMode="auto">
          <a:xfrm>
            <a:off x="1168800" y="5311312"/>
            <a:ext cx="4150892" cy="400101"/>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b="0">
                <a:latin typeface="Times New Roman"/>
                <a:ea typeface="Arial" charset="0"/>
                <a:cs typeface="Times New Roman"/>
              </a:rPr>
              <a:t>device driver interfaces (disk-ddi)</a:t>
            </a:r>
          </a:p>
        </p:txBody>
      </p:sp>
      <p:sp>
        <p:nvSpPr>
          <p:cNvPr id="21" name="Line 45"/>
          <p:cNvSpPr>
            <a:spLocks noChangeShapeType="1"/>
          </p:cNvSpPr>
          <p:nvPr/>
        </p:nvSpPr>
        <p:spPr bwMode="auto">
          <a:xfrm>
            <a:off x="2147399"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2" name="Line 46"/>
          <p:cNvSpPr>
            <a:spLocks noChangeShapeType="1"/>
          </p:cNvSpPr>
          <p:nvPr/>
        </p:nvSpPr>
        <p:spPr bwMode="auto">
          <a:xfrm>
            <a:off x="2933541"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3" name="Line 47"/>
          <p:cNvSpPr>
            <a:spLocks noChangeShapeType="1"/>
          </p:cNvSpPr>
          <p:nvPr/>
        </p:nvSpPr>
        <p:spPr bwMode="auto">
          <a:xfrm>
            <a:off x="3718051"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4" name="Line 50"/>
          <p:cNvSpPr>
            <a:spLocks noChangeShapeType="1"/>
          </p:cNvSpPr>
          <p:nvPr/>
        </p:nvSpPr>
        <p:spPr bwMode="auto">
          <a:xfrm flipH="1">
            <a:off x="1403664" y="5251110"/>
            <a:ext cx="815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5" name="Line 51"/>
          <p:cNvSpPr>
            <a:spLocks noChangeShapeType="1"/>
          </p:cNvSpPr>
          <p:nvPr/>
        </p:nvSpPr>
        <p:spPr bwMode="auto">
          <a:xfrm flipH="1">
            <a:off x="2656271" y="5251110"/>
            <a:ext cx="652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6" name="AutoShape 56"/>
          <p:cNvSpPr>
            <a:spLocks noChangeArrowheads="1"/>
          </p:cNvSpPr>
          <p:nvPr/>
        </p:nvSpPr>
        <p:spPr bwMode="auto">
          <a:xfrm>
            <a:off x="4856488" y="5672528"/>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27" name="AutoShape 57"/>
          <p:cNvSpPr>
            <a:spLocks noChangeArrowheads="1"/>
          </p:cNvSpPr>
          <p:nvPr/>
        </p:nvSpPr>
        <p:spPr bwMode="auto">
          <a:xfrm>
            <a:off x="4778200" y="5732730"/>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28" name="AutoShape 58"/>
          <p:cNvSpPr>
            <a:spLocks noChangeArrowheads="1"/>
          </p:cNvSpPr>
          <p:nvPr/>
        </p:nvSpPr>
        <p:spPr bwMode="auto">
          <a:xfrm>
            <a:off x="4695019" y="5804220"/>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flash</a:t>
            </a:r>
          </a:p>
          <a:p>
            <a:pPr algn="ctr"/>
            <a:r>
              <a:rPr lang="en-US" sz="1700" b="0">
                <a:latin typeface="Times New Roman"/>
                <a:ea typeface="Arial" charset="0"/>
                <a:cs typeface="Times New Roman"/>
              </a:rPr>
              <a:t>drivers</a:t>
            </a:r>
          </a:p>
        </p:txBody>
      </p:sp>
      <p:sp>
        <p:nvSpPr>
          <p:cNvPr id="29" name="Line 59"/>
          <p:cNvSpPr>
            <a:spLocks noChangeShapeType="1"/>
          </p:cNvSpPr>
          <p:nvPr/>
        </p:nvSpPr>
        <p:spPr bwMode="auto">
          <a:xfrm>
            <a:off x="3830590" y="5251110"/>
            <a:ext cx="0" cy="6020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0" name="Line 60"/>
          <p:cNvSpPr>
            <a:spLocks noChangeShapeType="1"/>
          </p:cNvSpPr>
          <p:nvPr/>
        </p:nvSpPr>
        <p:spPr bwMode="auto">
          <a:xfrm>
            <a:off x="5161485" y="5251110"/>
            <a:ext cx="0"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1" name="Rectangle 61"/>
          <p:cNvSpPr>
            <a:spLocks noChangeArrowheads="1"/>
          </p:cNvSpPr>
          <p:nvPr/>
        </p:nvSpPr>
        <p:spPr bwMode="auto">
          <a:xfrm rot="5400000">
            <a:off x="3980377"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EXT3 FS</a:t>
            </a:r>
          </a:p>
        </p:txBody>
      </p:sp>
      <p:sp>
        <p:nvSpPr>
          <p:cNvPr id="32" name="Line 62"/>
          <p:cNvSpPr>
            <a:spLocks noChangeShapeType="1"/>
          </p:cNvSpPr>
          <p:nvPr/>
        </p:nvSpPr>
        <p:spPr bwMode="auto">
          <a:xfrm>
            <a:off x="4574325"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3" name="Rectangle 63"/>
          <p:cNvSpPr>
            <a:spLocks noChangeArrowheads="1"/>
          </p:cNvSpPr>
          <p:nvPr/>
        </p:nvSpPr>
        <p:spPr bwMode="auto">
          <a:xfrm>
            <a:off x="1403664" y="3181646"/>
            <a:ext cx="3916028" cy="302267"/>
          </a:xfrm>
          <a:prstGeom prst="rect">
            <a:avLst/>
          </a:prstGeom>
          <a:solidFill>
            <a:srgbClr val="33CC33"/>
          </a:solidFill>
          <a:ln w="9525">
            <a:no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virtual file system integration layer</a:t>
            </a:r>
          </a:p>
        </p:txBody>
      </p:sp>
      <p:sp>
        <p:nvSpPr>
          <p:cNvPr id="34" name="Rectangle 64"/>
          <p:cNvSpPr>
            <a:spLocks noChangeArrowheads="1"/>
          </p:cNvSpPr>
          <p:nvPr/>
        </p:nvSpPr>
        <p:spPr bwMode="auto">
          <a:xfrm>
            <a:off x="1403664" y="3483913"/>
            <a:ext cx="39144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5" name="Rectangle 65"/>
          <p:cNvSpPr>
            <a:spLocks noChangeArrowheads="1"/>
          </p:cNvSpPr>
          <p:nvPr/>
        </p:nvSpPr>
        <p:spPr bwMode="auto">
          <a:xfrm>
            <a:off x="4926621" y="3483913"/>
            <a:ext cx="39307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6" name="Rectangle 66"/>
          <p:cNvSpPr>
            <a:spLocks noChangeArrowheads="1"/>
          </p:cNvSpPr>
          <p:nvPr/>
        </p:nvSpPr>
        <p:spPr bwMode="auto">
          <a:xfrm>
            <a:off x="1012224" y="2421589"/>
            <a:ext cx="1405392" cy="602026"/>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dirty="0" smtClean="0">
                <a:latin typeface="Times New Roman"/>
                <a:cs typeface="Times New Roman"/>
              </a:rPr>
              <a:t>f</a:t>
            </a:r>
            <a:r>
              <a:rPr lang="en-US" sz="1700" b="0" dirty="0" smtClean="0">
                <a:latin typeface="Times New Roman"/>
                <a:cs typeface="Times New Roman"/>
              </a:rPr>
              <a:t>ile container</a:t>
            </a:r>
          </a:p>
          <a:p>
            <a:pPr algn="ctr"/>
            <a:r>
              <a:rPr lang="en-US" sz="1700" b="0" dirty="0">
                <a:latin typeface="Times New Roman"/>
                <a:cs typeface="Times New Roman"/>
              </a:rPr>
              <a:t>operations</a:t>
            </a:r>
          </a:p>
        </p:txBody>
      </p:sp>
      <p:sp>
        <p:nvSpPr>
          <p:cNvPr id="37" name="Rectangle 67"/>
          <p:cNvSpPr>
            <a:spLocks noChangeArrowheads="1"/>
          </p:cNvSpPr>
          <p:nvPr/>
        </p:nvSpPr>
        <p:spPr bwMode="auto">
          <a:xfrm>
            <a:off x="2888975" y="2421589"/>
            <a:ext cx="1252607" cy="602026"/>
          </a:xfrm>
          <a:prstGeom prst="rect">
            <a:avLst/>
          </a:prstGeom>
          <a:solidFill>
            <a:srgbClr val="6699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directory</a:t>
            </a:r>
          </a:p>
          <a:p>
            <a:pPr algn="ctr"/>
            <a:r>
              <a:rPr lang="en-US" sz="1700" b="0">
                <a:latin typeface="Times New Roman"/>
                <a:cs typeface="Times New Roman"/>
              </a:rPr>
              <a:t>operations</a:t>
            </a:r>
          </a:p>
        </p:txBody>
      </p:sp>
      <p:sp>
        <p:nvSpPr>
          <p:cNvPr id="38" name="Rectangle 68"/>
          <p:cNvSpPr>
            <a:spLocks noChangeArrowheads="1"/>
          </p:cNvSpPr>
          <p:nvPr/>
        </p:nvSpPr>
        <p:spPr bwMode="auto">
          <a:xfrm>
            <a:off x="4533021" y="2421589"/>
            <a:ext cx="3209806" cy="602026"/>
          </a:xfrm>
          <a:prstGeom prst="rect">
            <a:avLst/>
          </a:prstGeom>
          <a:solidFill>
            <a:schemeClr val="accent6">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file</a:t>
            </a:r>
          </a:p>
          <a:p>
            <a:pPr algn="ctr"/>
            <a:r>
              <a:rPr lang="en-US" sz="1700" b="0">
                <a:latin typeface="Times New Roman"/>
                <a:cs typeface="Times New Roman"/>
              </a:rPr>
              <a:t>I/O</a:t>
            </a:r>
          </a:p>
        </p:txBody>
      </p:sp>
      <p:sp>
        <p:nvSpPr>
          <p:cNvPr id="39" name="Rectangle 69"/>
          <p:cNvSpPr>
            <a:spLocks noChangeArrowheads="1"/>
          </p:cNvSpPr>
          <p:nvPr/>
        </p:nvSpPr>
        <p:spPr bwMode="auto">
          <a:xfrm>
            <a:off x="5631213" y="3204222"/>
            <a:ext cx="1017743" cy="901784"/>
          </a:xfrm>
          <a:prstGeom prst="rect">
            <a:avLst/>
          </a:prstGeom>
          <a:solidFill>
            <a:srgbClr val="66FF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device</a:t>
            </a:r>
          </a:p>
          <a:p>
            <a:pPr algn="ctr"/>
            <a:r>
              <a:rPr lang="en-US" sz="1700" b="0">
                <a:latin typeface="Times New Roman"/>
                <a:cs typeface="Times New Roman"/>
              </a:rPr>
              <a:t>I/O</a:t>
            </a:r>
          </a:p>
        </p:txBody>
      </p:sp>
      <p:sp>
        <p:nvSpPr>
          <p:cNvPr id="40" name="Rectangle 70"/>
          <p:cNvSpPr>
            <a:spLocks noChangeArrowheads="1"/>
          </p:cNvSpPr>
          <p:nvPr/>
        </p:nvSpPr>
        <p:spPr bwMode="auto">
          <a:xfrm>
            <a:off x="6883820" y="3204222"/>
            <a:ext cx="1017743" cy="901784"/>
          </a:xfrm>
          <a:prstGeom prst="rect">
            <a:avLst/>
          </a:prstGeom>
          <a:solidFill>
            <a:srgbClr val="CC66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socket</a:t>
            </a:r>
          </a:p>
          <a:p>
            <a:pPr algn="ctr"/>
            <a:r>
              <a:rPr lang="en-US" sz="1700" b="0">
                <a:latin typeface="Times New Roman"/>
                <a:cs typeface="Times New Roman"/>
              </a:rPr>
              <a:t>I/O</a:t>
            </a:r>
          </a:p>
        </p:txBody>
      </p:sp>
      <p:sp>
        <p:nvSpPr>
          <p:cNvPr id="41" name="Text Box 72"/>
          <p:cNvSpPr txBox="1">
            <a:spLocks noChangeArrowheads="1"/>
          </p:cNvSpPr>
          <p:nvPr/>
        </p:nvSpPr>
        <p:spPr bwMode="auto">
          <a:xfrm>
            <a:off x="7118684" y="3901569"/>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a:latin typeface="Times New Roman"/>
                <a:cs typeface="Times New Roman"/>
              </a:rPr>
              <a:t>…</a:t>
            </a:r>
          </a:p>
        </p:txBody>
      </p:sp>
      <p:sp>
        <p:nvSpPr>
          <p:cNvPr id="42" name="Text Box 73"/>
          <p:cNvSpPr txBox="1">
            <a:spLocks noChangeArrowheads="1"/>
          </p:cNvSpPr>
          <p:nvPr/>
        </p:nvSpPr>
        <p:spPr bwMode="auto">
          <a:xfrm>
            <a:off x="5833457" y="3901569"/>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dirty="0">
                <a:latin typeface="Times New Roman"/>
                <a:cs typeface="Times New Roman"/>
              </a:rPr>
              <a:t>…</a:t>
            </a:r>
          </a:p>
        </p:txBody>
      </p:sp>
      <p:sp>
        <p:nvSpPr>
          <p:cNvPr id="44" name="Oval 43"/>
          <p:cNvSpPr/>
          <p:nvPr/>
        </p:nvSpPr>
        <p:spPr>
          <a:xfrm>
            <a:off x="773568" y="144144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1</a:t>
            </a:r>
            <a:endParaRPr lang="en-US" dirty="0">
              <a:solidFill>
                <a:schemeClr val="tx1"/>
              </a:solidFill>
              <a:latin typeface="Times New Roman"/>
              <a:cs typeface="Times New Roman"/>
            </a:endParaRPr>
          </a:p>
        </p:txBody>
      </p:sp>
      <p:sp>
        <p:nvSpPr>
          <p:cNvPr id="45" name="Oval 44"/>
          <p:cNvSpPr/>
          <p:nvPr/>
        </p:nvSpPr>
        <p:spPr>
          <a:xfrm>
            <a:off x="2830800" y="144831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2</a:t>
            </a:r>
            <a:endParaRPr lang="en-US" dirty="0">
              <a:solidFill>
                <a:schemeClr val="tx1"/>
              </a:solidFill>
              <a:latin typeface="Times New Roman"/>
              <a:cs typeface="Times New Roman"/>
            </a:endParaRPr>
          </a:p>
        </p:txBody>
      </p:sp>
      <p:sp>
        <p:nvSpPr>
          <p:cNvPr id="46" name="Oval 45"/>
          <p:cNvSpPr/>
          <p:nvPr/>
        </p:nvSpPr>
        <p:spPr>
          <a:xfrm>
            <a:off x="4888032" y="145518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3</a:t>
            </a:r>
            <a:endParaRPr lang="en-US" dirty="0">
              <a:solidFill>
                <a:schemeClr val="tx1"/>
              </a:solidFill>
              <a:latin typeface="Times New Roman"/>
              <a:cs typeface="Times New Roman"/>
            </a:endParaRPr>
          </a:p>
        </p:txBody>
      </p:sp>
      <p:sp>
        <p:nvSpPr>
          <p:cNvPr id="47" name="Oval 46"/>
          <p:cNvSpPr/>
          <p:nvPr/>
        </p:nvSpPr>
        <p:spPr>
          <a:xfrm>
            <a:off x="6945264" y="146205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4</a:t>
            </a:r>
            <a:endParaRPr lang="en-US" dirty="0">
              <a:solidFill>
                <a:schemeClr val="tx1"/>
              </a:solidFill>
              <a:latin typeface="Times New Roman"/>
              <a:cs typeface="Times New Roman"/>
            </a:endParaRPr>
          </a:p>
        </p:txBody>
      </p:sp>
      <p:cxnSp>
        <p:nvCxnSpPr>
          <p:cNvPr id="57" name="Straight Connector 56"/>
          <p:cNvCxnSpPr/>
          <p:nvPr/>
        </p:nvCxnSpPr>
        <p:spPr>
          <a:xfrm>
            <a:off x="457200" y="2355439"/>
            <a:ext cx="8017942" cy="1588"/>
          </a:xfrm>
          <a:prstGeom prst="line">
            <a:avLst/>
          </a:prstGeom>
          <a:ln w="57150" cap="flat" cmpd="sng" algn="ctr">
            <a:solidFill>
              <a:srgbClr val="FF0000"/>
            </a:solidFill>
            <a:prstDash val="dash"/>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wipe(left)">
                                      <p:cBhvr>
                                        <p:cTn id="7" dur="10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File System API</a:t>
            </a:r>
            <a:endParaRPr lang="en-US" dirty="0"/>
          </a:p>
        </p:txBody>
      </p:sp>
      <p:sp>
        <p:nvSpPr>
          <p:cNvPr id="3" name="Content Placeholder 2"/>
          <p:cNvSpPr>
            <a:spLocks noGrp="1"/>
          </p:cNvSpPr>
          <p:nvPr>
            <p:ph idx="1"/>
          </p:nvPr>
        </p:nvSpPr>
        <p:spPr>
          <a:xfrm>
            <a:off x="457200" y="1229760"/>
            <a:ext cx="8229600" cy="4525963"/>
          </a:xfrm>
        </p:spPr>
        <p:txBody>
          <a:bodyPr/>
          <a:lstStyle/>
          <a:p>
            <a:r>
              <a:rPr lang="en-US" sz="2800" dirty="0" smtClean="0"/>
              <a:t>Highly desirable to provide a single API to programmers and users for all files</a:t>
            </a:r>
          </a:p>
          <a:p>
            <a:r>
              <a:rPr lang="en-US" sz="2800" dirty="0" smtClean="0"/>
              <a:t>Regardless of how the file system underneath is actually implemented</a:t>
            </a:r>
          </a:p>
          <a:p>
            <a:r>
              <a:rPr lang="en-US" sz="2800" dirty="0" smtClean="0"/>
              <a:t>A requirement if one wants program portability</a:t>
            </a:r>
          </a:p>
          <a:p>
            <a:pPr lvl="1"/>
            <a:r>
              <a:rPr lang="en-US" sz="2400" dirty="0" smtClean="0"/>
              <a:t>Very bad if a program won’t work because there’s a different file system underneath</a:t>
            </a:r>
          </a:p>
          <a:p>
            <a:r>
              <a:rPr lang="en-US" sz="2800" dirty="0" smtClean="0"/>
              <a:t>Three categories of system calls here</a:t>
            </a:r>
          </a:p>
          <a:p>
            <a:pPr marL="971550" lvl="1" indent="-514350">
              <a:buFont typeface="+mj-lt"/>
              <a:buAutoNum type="arabicPeriod"/>
            </a:pPr>
            <a:r>
              <a:rPr lang="en-US" dirty="0" smtClean="0"/>
              <a:t>File container operations</a:t>
            </a:r>
          </a:p>
          <a:p>
            <a:pPr marL="971550" lvl="1" indent="-514350">
              <a:buFont typeface="+mj-lt"/>
              <a:buAutoNum type="arabicPeriod"/>
            </a:pPr>
            <a:r>
              <a:rPr lang="en-US" dirty="0" smtClean="0"/>
              <a:t>Directory operations</a:t>
            </a:r>
          </a:p>
          <a:p>
            <a:pPr marL="971550" lvl="1" indent="-514350">
              <a:buFont typeface="+mj-lt"/>
              <a:buAutoNum type="arabicPeriod"/>
            </a:pPr>
            <a:r>
              <a:rPr lang="en-US" dirty="0" smtClean="0"/>
              <a:t>File I/O operations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Container Operations</a:t>
            </a:r>
            <a:endParaRPr lang="en-US" dirty="0"/>
          </a:p>
        </p:txBody>
      </p:sp>
      <p:sp>
        <p:nvSpPr>
          <p:cNvPr id="3" name="Content Placeholder 2"/>
          <p:cNvSpPr>
            <a:spLocks noGrp="1"/>
          </p:cNvSpPr>
          <p:nvPr>
            <p:ph idx="1"/>
          </p:nvPr>
        </p:nvSpPr>
        <p:spPr>
          <a:xfrm>
            <a:off x="457200" y="1176840"/>
            <a:ext cx="8229600" cy="4525963"/>
          </a:xfrm>
        </p:spPr>
        <p:txBody>
          <a:bodyPr/>
          <a:lstStyle/>
          <a:p>
            <a:r>
              <a:rPr lang="en-GB" dirty="0" smtClean="0"/>
              <a:t>Standard file management system calls</a:t>
            </a:r>
          </a:p>
          <a:p>
            <a:pPr lvl="1"/>
            <a:r>
              <a:rPr lang="en-GB" dirty="0" smtClean="0"/>
              <a:t>Manipulate files as objects</a:t>
            </a:r>
          </a:p>
          <a:p>
            <a:pPr lvl="1"/>
            <a:r>
              <a:rPr lang="en-GB" dirty="0" smtClean="0"/>
              <a:t>These operations ignore the contents of the file</a:t>
            </a:r>
          </a:p>
          <a:p>
            <a:r>
              <a:rPr lang="en-GB" dirty="0" smtClean="0"/>
              <a:t>Implemented with standard file system methods</a:t>
            </a:r>
          </a:p>
          <a:p>
            <a:pPr lvl="1"/>
            <a:r>
              <a:rPr lang="en-GB" dirty="0" smtClean="0"/>
              <a:t>Get/set attributes, ownership, protection ...</a:t>
            </a:r>
          </a:p>
          <a:p>
            <a:pPr lvl="1"/>
            <a:r>
              <a:rPr lang="en-GB" dirty="0" smtClean="0"/>
              <a:t>Create/destroy files and directories</a:t>
            </a:r>
          </a:p>
          <a:p>
            <a:pPr lvl="1"/>
            <a:r>
              <a:rPr lang="en-GB" dirty="0" smtClean="0"/>
              <a:t>Create/destroy links</a:t>
            </a:r>
          </a:p>
          <a:p>
            <a:r>
              <a:rPr lang="en-GB" dirty="0" smtClean="0"/>
              <a:t>Real work happens in file system implementation</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Directory Operations</a:t>
            </a:r>
            <a:endParaRPr lang="en-US" dirty="0"/>
          </a:p>
        </p:txBody>
      </p:sp>
      <p:sp>
        <p:nvSpPr>
          <p:cNvPr id="3" name="Content Placeholder 2"/>
          <p:cNvSpPr>
            <a:spLocks noGrp="1"/>
          </p:cNvSpPr>
          <p:nvPr>
            <p:ph idx="1"/>
          </p:nvPr>
        </p:nvSpPr>
        <p:spPr>
          <a:xfrm>
            <a:off x="457200" y="1190070"/>
            <a:ext cx="8229600" cy="4525963"/>
          </a:xfrm>
        </p:spPr>
        <p:txBody>
          <a:bodyPr/>
          <a:lstStyle/>
          <a:p>
            <a:r>
              <a:rPr lang="en-US" dirty="0" smtClean="0"/>
              <a:t>Directories provide the organization of a file system</a:t>
            </a:r>
          </a:p>
          <a:p>
            <a:pPr lvl="1"/>
            <a:r>
              <a:rPr lang="en-US" dirty="0" smtClean="0"/>
              <a:t>Typically hierarchical</a:t>
            </a:r>
          </a:p>
          <a:p>
            <a:pPr lvl="1"/>
            <a:r>
              <a:rPr lang="en-US" dirty="0" smtClean="0"/>
              <a:t>Sometimes with some extra wrinkles</a:t>
            </a:r>
          </a:p>
          <a:p>
            <a:r>
              <a:rPr lang="en-US" dirty="0" smtClean="0"/>
              <a:t>At the core, directories translate a name to a lower-level file pointer</a:t>
            </a:r>
          </a:p>
          <a:p>
            <a:r>
              <a:rPr lang="en-US" dirty="0" smtClean="0"/>
              <a:t>Operations tend to be related to that</a:t>
            </a:r>
          </a:p>
          <a:p>
            <a:pPr lvl="1"/>
            <a:r>
              <a:rPr lang="en-US" dirty="0" smtClean="0"/>
              <a:t>Find a file by name</a:t>
            </a:r>
          </a:p>
          <a:p>
            <a:pPr lvl="1"/>
            <a:r>
              <a:rPr lang="en-US" dirty="0" smtClean="0"/>
              <a:t>Create new name/file mapping</a:t>
            </a:r>
          </a:p>
          <a:p>
            <a:pPr lvl="1"/>
            <a:r>
              <a:rPr lang="en-US" dirty="0" smtClean="0"/>
              <a:t>List a set of known names</a:t>
            </a:r>
          </a:p>
          <a:p>
            <a:pPr lvl="1"/>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I/O Operations</a:t>
            </a:r>
            <a:endParaRPr lang="en-US" dirty="0"/>
          </a:p>
        </p:txBody>
      </p:sp>
      <p:sp>
        <p:nvSpPr>
          <p:cNvPr id="3" name="Content Placeholder 2"/>
          <p:cNvSpPr>
            <a:spLocks noGrp="1"/>
          </p:cNvSpPr>
          <p:nvPr>
            <p:ph idx="1"/>
          </p:nvPr>
        </p:nvSpPr>
        <p:spPr/>
        <p:txBody>
          <a:bodyPr/>
          <a:lstStyle/>
          <a:p>
            <a:r>
              <a:rPr lang="en-GB" sz="2800" dirty="0" smtClean="0"/>
              <a:t>Open – map name into an open instance</a:t>
            </a:r>
          </a:p>
          <a:p>
            <a:r>
              <a:rPr lang="en-GB" sz="2800" dirty="0" smtClean="0"/>
              <a:t>Read data from file and write data to file</a:t>
            </a:r>
          </a:p>
          <a:p>
            <a:pPr lvl="1"/>
            <a:r>
              <a:rPr lang="en-GB" sz="2400" dirty="0" smtClean="0"/>
              <a:t>Implemented using logical block fetches</a:t>
            </a:r>
          </a:p>
          <a:p>
            <a:pPr lvl="1"/>
            <a:r>
              <a:rPr lang="en-GB" sz="2400" dirty="0" smtClean="0"/>
              <a:t>Copy data between user space and file buffer</a:t>
            </a:r>
          </a:p>
          <a:p>
            <a:pPr lvl="1"/>
            <a:r>
              <a:rPr lang="en-GB" sz="2400" dirty="0" smtClean="0"/>
              <a:t>Request file system to write back block when done</a:t>
            </a:r>
          </a:p>
          <a:p>
            <a:r>
              <a:rPr lang="en-GB" sz="2800" dirty="0" smtClean="0"/>
              <a:t>Seek</a:t>
            </a:r>
          </a:p>
          <a:p>
            <a:pPr lvl="1"/>
            <a:r>
              <a:rPr lang="en-GB" sz="2400" dirty="0" smtClean="0"/>
              <a:t>Change logical offset associated with open instance</a:t>
            </a:r>
          </a:p>
          <a:p>
            <a:r>
              <a:rPr lang="en-GB" sz="2800" dirty="0" smtClean="0"/>
              <a:t>Map file into address space</a:t>
            </a:r>
          </a:p>
          <a:p>
            <a:pPr lvl="1"/>
            <a:r>
              <a:rPr lang="en-GB" sz="2400" dirty="0" smtClean="0"/>
              <a:t>File block buffers are just pages of physical memory</a:t>
            </a:r>
          </a:p>
          <a:p>
            <a:pPr lvl="1"/>
            <a:r>
              <a:rPr lang="en-GB" sz="2400" dirty="0" smtClean="0"/>
              <a:t>Map into address space, page it to and from file system</a:t>
            </a:r>
          </a:p>
          <a:p>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 name="Rectangle 69"/>
          <p:cNvSpPr>
            <a:spLocks noChangeArrowheads="1"/>
          </p:cNvSpPr>
          <p:nvPr/>
        </p:nvSpPr>
        <p:spPr bwMode="auto">
          <a:xfrm>
            <a:off x="5631213" y="3204222"/>
            <a:ext cx="1017743" cy="901784"/>
          </a:xfrm>
          <a:prstGeom prst="rect">
            <a:avLst/>
          </a:prstGeom>
          <a:solidFill>
            <a:srgbClr val="66FF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device</a:t>
            </a:r>
          </a:p>
          <a:p>
            <a:pPr algn="ctr"/>
            <a:r>
              <a:rPr lang="en-US" sz="1700" b="0">
                <a:latin typeface="Times New Roman"/>
                <a:cs typeface="Times New Roman"/>
              </a:rPr>
              <a:t>I/O</a:t>
            </a:r>
          </a:p>
        </p:txBody>
      </p:sp>
      <p:sp>
        <p:nvSpPr>
          <p:cNvPr id="2" name="Title 1"/>
          <p:cNvSpPr>
            <a:spLocks noGrp="1"/>
          </p:cNvSpPr>
          <p:nvPr>
            <p:ph type="title"/>
          </p:nvPr>
        </p:nvSpPr>
        <p:spPr/>
        <p:txBody>
          <a:bodyPr/>
          <a:lstStyle/>
          <a:p>
            <a:r>
              <a:rPr lang="en-US" dirty="0" smtClean="0"/>
              <a:t>The Virtual File System Layer</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5" name="AutoShape 55"/>
          <p:cNvSpPr>
            <a:spLocks noChangeArrowheads="1"/>
          </p:cNvSpPr>
          <p:nvPr/>
        </p:nvSpPr>
        <p:spPr bwMode="auto">
          <a:xfrm>
            <a:off x="3527224" y="5672528"/>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6" name="AutoShape 2"/>
          <p:cNvSpPr>
            <a:spLocks noChangeArrowheads="1"/>
          </p:cNvSpPr>
          <p:nvPr/>
        </p:nvSpPr>
        <p:spPr bwMode="auto">
          <a:xfrm>
            <a:off x="1012224" y="568632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7" name="AutoShape 3"/>
          <p:cNvSpPr>
            <a:spLocks noChangeArrowheads="1"/>
          </p:cNvSpPr>
          <p:nvPr/>
        </p:nvSpPr>
        <p:spPr bwMode="auto">
          <a:xfrm>
            <a:off x="932304" y="5745272"/>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8" name="AutoShape 4"/>
          <p:cNvSpPr>
            <a:spLocks noChangeArrowheads="1"/>
          </p:cNvSpPr>
          <p:nvPr/>
        </p:nvSpPr>
        <p:spPr bwMode="auto">
          <a:xfrm>
            <a:off x="2268093" y="568632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9" name="AutoShape 5"/>
          <p:cNvSpPr>
            <a:spLocks noChangeArrowheads="1"/>
          </p:cNvSpPr>
          <p:nvPr/>
        </p:nvSpPr>
        <p:spPr bwMode="auto">
          <a:xfrm>
            <a:off x="2188174" y="5745272"/>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0" name="AutoShape 7"/>
          <p:cNvSpPr>
            <a:spLocks noChangeArrowheads="1"/>
          </p:cNvSpPr>
          <p:nvPr/>
        </p:nvSpPr>
        <p:spPr bwMode="auto">
          <a:xfrm>
            <a:off x="3448936" y="573273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1" name="Rectangle 18"/>
          <p:cNvSpPr>
            <a:spLocks noChangeArrowheads="1"/>
          </p:cNvSpPr>
          <p:nvPr/>
        </p:nvSpPr>
        <p:spPr bwMode="auto">
          <a:xfrm>
            <a:off x="773568" y="1939968"/>
            <a:ext cx="7282411" cy="351182"/>
          </a:xfrm>
          <a:prstGeom prst="rect">
            <a:avLst/>
          </a:prstGeom>
          <a:solidFill>
            <a:schemeClr val="tx2">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ea typeface="Arial" charset="0"/>
                <a:cs typeface="Times New Roman"/>
              </a:rPr>
              <a:t>system calls</a:t>
            </a:r>
          </a:p>
        </p:txBody>
      </p:sp>
      <p:sp>
        <p:nvSpPr>
          <p:cNvPr id="12" name="Rectangle 19"/>
          <p:cNvSpPr>
            <a:spLocks noChangeArrowheads="1"/>
          </p:cNvSpPr>
          <p:nvPr/>
        </p:nvSpPr>
        <p:spPr bwMode="auto">
          <a:xfrm rot="5400000">
            <a:off x="3195866" y="3846234"/>
            <a:ext cx="1111239" cy="549647"/>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UNIX FS</a:t>
            </a:r>
          </a:p>
        </p:txBody>
      </p:sp>
      <p:sp>
        <p:nvSpPr>
          <p:cNvPr id="13" name="Rectangle 20"/>
          <p:cNvSpPr>
            <a:spLocks noChangeArrowheads="1"/>
          </p:cNvSpPr>
          <p:nvPr/>
        </p:nvSpPr>
        <p:spPr bwMode="auto">
          <a:xfrm rot="5400000">
            <a:off x="2414618"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DOS FS</a:t>
            </a:r>
          </a:p>
        </p:txBody>
      </p:sp>
      <p:sp>
        <p:nvSpPr>
          <p:cNvPr id="14" name="Rectangle 21"/>
          <p:cNvSpPr>
            <a:spLocks noChangeArrowheads="1"/>
          </p:cNvSpPr>
          <p:nvPr/>
        </p:nvSpPr>
        <p:spPr bwMode="auto">
          <a:xfrm rot="5400000">
            <a:off x="1631739"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 FS</a:t>
            </a:r>
          </a:p>
        </p:txBody>
      </p:sp>
      <p:sp>
        <p:nvSpPr>
          <p:cNvPr id="15" name="Rectangle 22"/>
          <p:cNvSpPr>
            <a:spLocks noChangeArrowheads="1"/>
          </p:cNvSpPr>
          <p:nvPr/>
        </p:nvSpPr>
        <p:spPr bwMode="auto">
          <a:xfrm>
            <a:off x="932304" y="4842234"/>
            <a:ext cx="4698908" cy="408876"/>
          </a:xfrm>
          <a:prstGeom prst="rect">
            <a:avLst/>
          </a:prstGeom>
          <a:solidFill>
            <a:srgbClr val="CCFF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dirty="0" smtClean="0">
                <a:latin typeface="Times New Roman"/>
                <a:ea typeface="Arial" charset="0"/>
                <a:cs typeface="Times New Roman"/>
              </a:rPr>
              <a:t>Device independent block </a:t>
            </a:r>
            <a:r>
              <a:rPr lang="en-US" sz="2000" b="0" dirty="0">
                <a:latin typeface="Times New Roman"/>
                <a:ea typeface="Arial" charset="0"/>
                <a:cs typeface="Times New Roman"/>
              </a:rPr>
              <a:t>I/O</a:t>
            </a:r>
          </a:p>
        </p:txBody>
      </p:sp>
      <p:sp>
        <p:nvSpPr>
          <p:cNvPr id="16" name="AutoShape 31"/>
          <p:cNvSpPr>
            <a:spLocks noChangeArrowheads="1"/>
          </p:cNvSpPr>
          <p:nvPr/>
        </p:nvSpPr>
        <p:spPr bwMode="auto">
          <a:xfrm>
            <a:off x="855648" y="580422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a:t>
            </a:r>
          </a:p>
          <a:p>
            <a:pPr algn="ctr"/>
            <a:r>
              <a:rPr lang="en-US" sz="1700" b="0">
                <a:latin typeface="Times New Roman"/>
                <a:ea typeface="Arial" charset="0"/>
                <a:cs typeface="Times New Roman"/>
              </a:rPr>
              <a:t>drivers</a:t>
            </a:r>
          </a:p>
        </p:txBody>
      </p:sp>
      <p:sp>
        <p:nvSpPr>
          <p:cNvPr id="17" name="AutoShape 32"/>
          <p:cNvSpPr>
            <a:spLocks noChangeArrowheads="1"/>
          </p:cNvSpPr>
          <p:nvPr/>
        </p:nvSpPr>
        <p:spPr bwMode="auto">
          <a:xfrm>
            <a:off x="2111517" y="580422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a:t>
            </a:r>
          </a:p>
          <a:p>
            <a:pPr algn="ctr"/>
            <a:r>
              <a:rPr lang="en-US" sz="1700" b="0">
                <a:latin typeface="Times New Roman"/>
                <a:ea typeface="Arial" charset="0"/>
                <a:cs typeface="Times New Roman"/>
              </a:rPr>
              <a:t>drivers</a:t>
            </a:r>
          </a:p>
        </p:txBody>
      </p:sp>
      <p:sp>
        <p:nvSpPr>
          <p:cNvPr id="18" name="AutoShape 33"/>
          <p:cNvSpPr>
            <a:spLocks noChangeArrowheads="1"/>
          </p:cNvSpPr>
          <p:nvPr/>
        </p:nvSpPr>
        <p:spPr bwMode="auto">
          <a:xfrm>
            <a:off x="3364124" y="5804220"/>
            <a:ext cx="866060"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diskette</a:t>
            </a:r>
          </a:p>
          <a:p>
            <a:pPr algn="ctr"/>
            <a:r>
              <a:rPr lang="en-US" sz="1700" b="0">
                <a:latin typeface="Times New Roman"/>
                <a:ea typeface="Arial" charset="0"/>
                <a:cs typeface="Times New Roman"/>
              </a:rPr>
              <a:t>drivers</a:t>
            </a:r>
          </a:p>
        </p:txBody>
      </p:sp>
      <p:sp>
        <p:nvSpPr>
          <p:cNvPr id="19" name="Line 37"/>
          <p:cNvSpPr>
            <a:spLocks noChangeShapeType="1"/>
          </p:cNvSpPr>
          <p:nvPr/>
        </p:nvSpPr>
        <p:spPr bwMode="auto">
          <a:xfrm>
            <a:off x="855648" y="5409141"/>
            <a:ext cx="5560075" cy="0"/>
          </a:xfrm>
          <a:prstGeom prst="line">
            <a:avLst/>
          </a:prstGeom>
          <a:noFill/>
          <a:ln w="9525">
            <a:solidFill>
              <a:schemeClr val="tx1"/>
            </a:solidFill>
            <a:prstDash val="dash"/>
            <a:round/>
            <a:headEnd/>
            <a:tailEnd/>
          </a:ln>
          <a:effectLst/>
        </p:spPr>
        <p:txBody>
          <a:bodyPr>
            <a:prstTxWarp prst="textNoShape">
              <a:avLst/>
            </a:prstTxWarp>
          </a:bodyPr>
          <a:lstStyle/>
          <a:p>
            <a:endParaRPr lang="en-US">
              <a:latin typeface="Times New Roman"/>
              <a:cs typeface="Times New Roman"/>
            </a:endParaRPr>
          </a:p>
        </p:txBody>
      </p:sp>
      <p:sp>
        <p:nvSpPr>
          <p:cNvPr id="20" name="Text Box 38"/>
          <p:cNvSpPr txBox="1">
            <a:spLocks noChangeArrowheads="1"/>
          </p:cNvSpPr>
          <p:nvPr/>
        </p:nvSpPr>
        <p:spPr bwMode="auto">
          <a:xfrm>
            <a:off x="1168800" y="5311312"/>
            <a:ext cx="4150892" cy="400101"/>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b="0">
                <a:latin typeface="Times New Roman"/>
                <a:ea typeface="Arial" charset="0"/>
                <a:cs typeface="Times New Roman"/>
              </a:rPr>
              <a:t>device driver interfaces (disk-ddi)</a:t>
            </a:r>
          </a:p>
        </p:txBody>
      </p:sp>
      <p:sp>
        <p:nvSpPr>
          <p:cNvPr id="21" name="Line 45"/>
          <p:cNvSpPr>
            <a:spLocks noChangeShapeType="1"/>
          </p:cNvSpPr>
          <p:nvPr/>
        </p:nvSpPr>
        <p:spPr bwMode="auto">
          <a:xfrm>
            <a:off x="2147399"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2" name="Line 46"/>
          <p:cNvSpPr>
            <a:spLocks noChangeShapeType="1"/>
          </p:cNvSpPr>
          <p:nvPr/>
        </p:nvSpPr>
        <p:spPr bwMode="auto">
          <a:xfrm>
            <a:off x="2933541"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3" name="Line 47"/>
          <p:cNvSpPr>
            <a:spLocks noChangeShapeType="1"/>
          </p:cNvSpPr>
          <p:nvPr/>
        </p:nvSpPr>
        <p:spPr bwMode="auto">
          <a:xfrm>
            <a:off x="3718051"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4" name="Line 50"/>
          <p:cNvSpPr>
            <a:spLocks noChangeShapeType="1"/>
          </p:cNvSpPr>
          <p:nvPr/>
        </p:nvSpPr>
        <p:spPr bwMode="auto">
          <a:xfrm flipH="1">
            <a:off x="1403664" y="5251110"/>
            <a:ext cx="815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5" name="Line 51"/>
          <p:cNvSpPr>
            <a:spLocks noChangeShapeType="1"/>
          </p:cNvSpPr>
          <p:nvPr/>
        </p:nvSpPr>
        <p:spPr bwMode="auto">
          <a:xfrm flipH="1">
            <a:off x="2656271" y="5251110"/>
            <a:ext cx="652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6" name="AutoShape 56"/>
          <p:cNvSpPr>
            <a:spLocks noChangeArrowheads="1"/>
          </p:cNvSpPr>
          <p:nvPr/>
        </p:nvSpPr>
        <p:spPr bwMode="auto">
          <a:xfrm>
            <a:off x="4856488" y="5672528"/>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27" name="AutoShape 57"/>
          <p:cNvSpPr>
            <a:spLocks noChangeArrowheads="1"/>
          </p:cNvSpPr>
          <p:nvPr/>
        </p:nvSpPr>
        <p:spPr bwMode="auto">
          <a:xfrm>
            <a:off x="4778200" y="5732730"/>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28" name="AutoShape 58"/>
          <p:cNvSpPr>
            <a:spLocks noChangeArrowheads="1"/>
          </p:cNvSpPr>
          <p:nvPr/>
        </p:nvSpPr>
        <p:spPr bwMode="auto">
          <a:xfrm>
            <a:off x="4695019" y="5804220"/>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flash</a:t>
            </a:r>
          </a:p>
          <a:p>
            <a:pPr algn="ctr"/>
            <a:r>
              <a:rPr lang="en-US" sz="1700" b="0">
                <a:latin typeface="Times New Roman"/>
                <a:ea typeface="Arial" charset="0"/>
                <a:cs typeface="Times New Roman"/>
              </a:rPr>
              <a:t>drivers</a:t>
            </a:r>
          </a:p>
        </p:txBody>
      </p:sp>
      <p:sp>
        <p:nvSpPr>
          <p:cNvPr id="29" name="Line 59"/>
          <p:cNvSpPr>
            <a:spLocks noChangeShapeType="1"/>
          </p:cNvSpPr>
          <p:nvPr/>
        </p:nvSpPr>
        <p:spPr bwMode="auto">
          <a:xfrm>
            <a:off x="3830590" y="5251110"/>
            <a:ext cx="0" cy="6020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0" name="Line 60"/>
          <p:cNvSpPr>
            <a:spLocks noChangeShapeType="1"/>
          </p:cNvSpPr>
          <p:nvPr/>
        </p:nvSpPr>
        <p:spPr bwMode="auto">
          <a:xfrm>
            <a:off x="5161485" y="5251110"/>
            <a:ext cx="0"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1" name="Rectangle 61"/>
          <p:cNvSpPr>
            <a:spLocks noChangeArrowheads="1"/>
          </p:cNvSpPr>
          <p:nvPr/>
        </p:nvSpPr>
        <p:spPr bwMode="auto">
          <a:xfrm rot="5400000">
            <a:off x="3980377"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EXT3 FS</a:t>
            </a:r>
          </a:p>
        </p:txBody>
      </p:sp>
      <p:sp>
        <p:nvSpPr>
          <p:cNvPr id="32" name="Line 62"/>
          <p:cNvSpPr>
            <a:spLocks noChangeShapeType="1"/>
          </p:cNvSpPr>
          <p:nvPr/>
        </p:nvSpPr>
        <p:spPr bwMode="auto">
          <a:xfrm>
            <a:off x="4574325"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grpSp>
        <p:nvGrpSpPr>
          <p:cNvPr id="4" name="Group 47"/>
          <p:cNvGrpSpPr/>
          <p:nvPr/>
        </p:nvGrpSpPr>
        <p:grpSpPr>
          <a:xfrm>
            <a:off x="1403664" y="3181646"/>
            <a:ext cx="3916028" cy="662229"/>
            <a:chOff x="1403664" y="3181646"/>
            <a:chExt cx="3916028" cy="662229"/>
          </a:xfrm>
        </p:grpSpPr>
        <p:sp>
          <p:nvSpPr>
            <p:cNvPr id="33" name="Rectangle 63"/>
            <p:cNvSpPr>
              <a:spLocks noChangeArrowheads="1"/>
            </p:cNvSpPr>
            <p:nvPr/>
          </p:nvSpPr>
          <p:spPr bwMode="auto">
            <a:xfrm>
              <a:off x="1403664" y="3181646"/>
              <a:ext cx="3916028" cy="302267"/>
            </a:xfrm>
            <a:prstGeom prst="rect">
              <a:avLst/>
            </a:prstGeom>
            <a:solidFill>
              <a:srgbClr val="33CC33"/>
            </a:solidFill>
            <a:ln w="9525">
              <a:noFill/>
              <a:miter lim="800000"/>
              <a:headEnd/>
              <a:tailEnd/>
            </a:ln>
            <a:effectLst/>
          </p:spPr>
          <p:txBody>
            <a:bodyPr wrap="none" lIns="91430" tIns="45716" rIns="91430" bIns="45716" anchor="ctr">
              <a:prstTxWarp prst="textNoShape">
                <a:avLst/>
              </a:prstTxWarp>
            </a:bodyPr>
            <a:lstStyle/>
            <a:p>
              <a:pPr algn="ctr"/>
              <a:r>
                <a:rPr lang="en-US" sz="1700" b="0" dirty="0">
                  <a:latin typeface="Times New Roman"/>
                  <a:cs typeface="Times New Roman"/>
                </a:rPr>
                <a:t>virtual file system integration layer</a:t>
              </a:r>
            </a:p>
          </p:txBody>
        </p:sp>
        <p:sp>
          <p:nvSpPr>
            <p:cNvPr id="34" name="Rectangle 64"/>
            <p:cNvSpPr>
              <a:spLocks noChangeArrowheads="1"/>
            </p:cNvSpPr>
            <p:nvPr/>
          </p:nvSpPr>
          <p:spPr bwMode="auto">
            <a:xfrm>
              <a:off x="1403664" y="3483913"/>
              <a:ext cx="39144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5" name="Rectangle 65"/>
            <p:cNvSpPr>
              <a:spLocks noChangeArrowheads="1"/>
            </p:cNvSpPr>
            <p:nvPr/>
          </p:nvSpPr>
          <p:spPr bwMode="auto">
            <a:xfrm>
              <a:off x="4926621" y="3483913"/>
              <a:ext cx="39307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grpSp>
      <p:sp>
        <p:nvSpPr>
          <p:cNvPr id="36" name="Rectangle 66"/>
          <p:cNvSpPr>
            <a:spLocks noChangeArrowheads="1"/>
          </p:cNvSpPr>
          <p:nvPr/>
        </p:nvSpPr>
        <p:spPr bwMode="auto">
          <a:xfrm>
            <a:off x="1012224" y="2421589"/>
            <a:ext cx="1405392" cy="602026"/>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dirty="0" smtClean="0">
                <a:latin typeface="Times New Roman"/>
                <a:cs typeface="Times New Roman"/>
              </a:rPr>
              <a:t>f</a:t>
            </a:r>
            <a:r>
              <a:rPr lang="en-US" sz="1700" b="0" dirty="0" smtClean="0">
                <a:latin typeface="Times New Roman"/>
                <a:cs typeface="Times New Roman"/>
              </a:rPr>
              <a:t>ile container</a:t>
            </a:r>
          </a:p>
          <a:p>
            <a:pPr algn="ctr"/>
            <a:r>
              <a:rPr lang="en-US" sz="1700" b="0" dirty="0">
                <a:latin typeface="Times New Roman"/>
                <a:cs typeface="Times New Roman"/>
              </a:rPr>
              <a:t>operations</a:t>
            </a:r>
          </a:p>
        </p:txBody>
      </p:sp>
      <p:sp>
        <p:nvSpPr>
          <p:cNvPr id="37" name="Rectangle 67"/>
          <p:cNvSpPr>
            <a:spLocks noChangeArrowheads="1"/>
          </p:cNvSpPr>
          <p:nvPr/>
        </p:nvSpPr>
        <p:spPr bwMode="auto">
          <a:xfrm>
            <a:off x="2888975" y="2421589"/>
            <a:ext cx="1252607" cy="602026"/>
          </a:xfrm>
          <a:prstGeom prst="rect">
            <a:avLst/>
          </a:prstGeom>
          <a:solidFill>
            <a:srgbClr val="6699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directory</a:t>
            </a:r>
          </a:p>
          <a:p>
            <a:pPr algn="ctr"/>
            <a:r>
              <a:rPr lang="en-US" sz="1700" b="0">
                <a:latin typeface="Times New Roman"/>
                <a:cs typeface="Times New Roman"/>
              </a:rPr>
              <a:t>operations</a:t>
            </a:r>
          </a:p>
        </p:txBody>
      </p:sp>
      <p:sp>
        <p:nvSpPr>
          <p:cNvPr id="38" name="Rectangle 68"/>
          <p:cNvSpPr>
            <a:spLocks noChangeArrowheads="1"/>
          </p:cNvSpPr>
          <p:nvPr/>
        </p:nvSpPr>
        <p:spPr bwMode="auto">
          <a:xfrm>
            <a:off x="4533021" y="2421589"/>
            <a:ext cx="3209806" cy="602026"/>
          </a:xfrm>
          <a:prstGeom prst="rect">
            <a:avLst/>
          </a:prstGeom>
          <a:solidFill>
            <a:schemeClr val="accent6">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file</a:t>
            </a:r>
          </a:p>
          <a:p>
            <a:pPr algn="ctr"/>
            <a:r>
              <a:rPr lang="en-US" sz="1700" b="0">
                <a:latin typeface="Times New Roman"/>
                <a:cs typeface="Times New Roman"/>
              </a:rPr>
              <a:t>I/O</a:t>
            </a:r>
          </a:p>
        </p:txBody>
      </p:sp>
      <p:sp>
        <p:nvSpPr>
          <p:cNvPr id="40" name="Rectangle 70"/>
          <p:cNvSpPr>
            <a:spLocks noChangeArrowheads="1"/>
          </p:cNvSpPr>
          <p:nvPr/>
        </p:nvSpPr>
        <p:spPr bwMode="auto">
          <a:xfrm>
            <a:off x="6883820" y="3204222"/>
            <a:ext cx="1017743" cy="901784"/>
          </a:xfrm>
          <a:prstGeom prst="rect">
            <a:avLst/>
          </a:prstGeom>
          <a:solidFill>
            <a:srgbClr val="CC66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socket</a:t>
            </a:r>
          </a:p>
          <a:p>
            <a:pPr algn="ctr"/>
            <a:r>
              <a:rPr lang="en-US" sz="1700" b="0">
                <a:latin typeface="Times New Roman"/>
                <a:cs typeface="Times New Roman"/>
              </a:rPr>
              <a:t>I/O</a:t>
            </a:r>
          </a:p>
        </p:txBody>
      </p:sp>
      <p:sp>
        <p:nvSpPr>
          <p:cNvPr id="41" name="Text Box 72"/>
          <p:cNvSpPr txBox="1">
            <a:spLocks noChangeArrowheads="1"/>
          </p:cNvSpPr>
          <p:nvPr/>
        </p:nvSpPr>
        <p:spPr bwMode="auto">
          <a:xfrm>
            <a:off x="7118684" y="3901569"/>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a:latin typeface="Times New Roman"/>
                <a:cs typeface="Times New Roman"/>
              </a:rPr>
              <a:t>…</a:t>
            </a:r>
          </a:p>
        </p:txBody>
      </p:sp>
      <p:sp>
        <p:nvSpPr>
          <p:cNvPr id="42" name="Text Box 73"/>
          <p:cNvSpPr txBox="1">
            <a:spLocks noChangeArrowheads="1"/>
          </p:cNvSpPr>
          <p:nvPr/>
        </p:nvSpPr>
        <p:spPr bwMode="auto">
          <a:xfrm>
            <a:off x="5833457" y="3901569"/>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dirty="0">
                <a:latin typeface="Times New Roman"/>
                <a:cs typeface="Times New Roman"/>
              </a:rPr>
              <a:t>…</a:t>
            </a:r>
          </a:p>
        </p:txBody>
      </p:sp>
      <p:sp>
        <p:nvSpPr>
          <p:cNvPr id="44" name="Oval 43"/>
          <p:cNvSpPr/>
          <p:nvPr/>
        </p:nvSpPr>
        <p:spPr>
          <a:xfrm>
            <a:off x="773568" y="144144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1</a:t>
            </a:r>
            <a:endParaRPr lang="en-US" dirty="0">
              <a:solidFill>
                <a:schemeClr val="tx1"/>
              </a:solidFill>
              <a:latin typeface="Times New Roman"/>
              <a:cs typeface="Times New Roman"/>
            </a:endParaRPr>
          </a:p>
        </p:txBody>
      </p:sp>
      <p:sp>
        <p:nvSpPr>
          <p:cNvPr id="45" name="Oval 44"/>
          <p:cNvSpPr/>
          <p:nvPr/>
        </p:nvSpPr>
        <p:spPr>
          <a:xfrm>
            <a:off x="2830800" y="144831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2</a:t>
            </a:r>
            <a:endParaRPr lang="en-US" dirty="0">
              <a:solidFill>
                <a:schemeClr val="tx1"/>
              </a:solidFill>
              <a:latin typeface="Times New Roman"/>
              <a:cs typeface="Times New Roman"/>
            </a:endParaRPr>
          </a:p>
        </p:txBody>
      </p:sp>
      <p:sp>
        <p:nvSpPr>
          <p:cNvPr id="46" name="Oval 45"/>
          <p:cNvSpPr/>
          <p:nvPr/>
        </p:nvSpPr>
        <p:spPr>
          <a:xfrm>
            <a:off x="4888032" y="145518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3</a:t>
            </a:r>
            <a:endParaRPr lang="en-US" dirty="0">
              <a:solidFill>
                <a:schemeClr val="tx1"/>
              </a:solidFill>
              <a:latin typeface="Times New Roman"/>
              <a:cs typeface="Times New Roman"/>
            </a:endParaRPr>
          </a:p>
        </p:txBody>
      </p:sp>
      <p:sp>
        <p:nvSpPr>
          <p:cNvPr id="47" name="Oval 46"/>
          <p:cNvSpPr/>
          <p:nvPr/>
        </p:nvSpPr>
        <p:spPr>
          <a:xfrm>
            <a:off x="6945264" y="146205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4</a:t>
            </a:r>
            <a:endParaRPr lang="en-US" dirty="0">
              <a:solidFill>
                <a:schemeClr val="tx1"/>
              </a:solid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accel="50000" decel="50000" fill="hold" nodeType="clickEffect">
                                  <p:stCondLst>
                                    <p:cond delay="0"/>
                                  </p:stCondLst>
                                  <p:childTnLst>
                                    <p:animScale>
                                      <p:cBhvr>
                                        <p:cTn id="6"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File systems: </a:t>
            </a:r>
          </a:p>
          <a:p>
            <a:pPr lvl="1"/>
            <a:r>
              <a:rPr lang="en-US" dirty="0" smtClean="0"/>
              <a:t>Why do we need them?</a:t>
            </a:r>
          </a:p>
          <a:p>
            <a:pPr lvl="1"/>
            <a:r>
              <a:rPr lang="en-US" dirty="0" smtClean="0"/>
              <a:t>Why are they challenging?</a:t>
            </a:r>
          </a:p>
          <a:p>
            <a:r>
              <a:rPr lang="en-US" dirty="0" smtClean="0"/>
              <a:t>Basic elements of file system design</a:t>
            </a:r>
          </a:p>
          <a:p>
            <a:r>
              <a:rPr lang="en-US" dirty="0" smtClean="0"/>
              <a:t>Designing file systems for disks</a:t>
            </a:r>
          </a:p>
          <a:p>
            <a:pPr lvl="1"/>
            <a:r>
              <a:rPr lang="en-US" dirty="0" smtClean="0"/>
              <a:t>Basic issues</a:t>
            </a:r>
          </a:p>
          <a:p>
            <a:pPr lvl="1"/>
            <a:r>
              <a:rPr lang="en-US" dirty="0" smtClean="0"/>
              <a:t>Free space, allocation, and </a:t>
            </a:r>
            <a:r>
              <a:rPr lang="en-US" dirty="0" err="1" smtClean="0"/>
              <a:t>deallocation</a:t>
            </a:r>
            <a:endParaRPr lang="en-US" dirty="0" smtClean="0"/>
          </a:p>
        </p:txBody>
      </p:sp>
      <p:sp>
        <p:nvSpPr>
          <p:cNvPr id="4" name="Rounded Rectangle 3"/>
          <p:cNvSpPr/>
          <p:nvPr/>
        </p:nvSpPr>
        <p:spPr>
          <a:xfrm>
            <a:off x="3461431" y="502733"/>
            <a:ext cx="2142481"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846"/>
            <a:ext cx="8229600" cy="1143000"/>
          </a:xfrm>
        </p:spPr>
        <p:txBody>
          <a:bodyPr/>
          <a:lstStyle/>
          <a:p>
            <a:r>
              <a:rPr lang="en-US" dirty="0" smtClean="0"/>
              <a:t>The Virtual File System </a:t>
            </a:r>
            <a:br>
              <a:rPr lang="en-US" dirty="0" smtClean="0"/>
            </a:br>
            <a:r>
              <a:rPr lang="en-US" dirty="0" smtClean="0"/>
              <a:t>(VFS) Layer</a:t>
            </a:r>
            <a:endParaRPr lang="en-US" dirty="0"/>
          </a:p>
        </p:txBody>
      </p:sp>
      <p:sp>
        <p:nvSpPr>
          <p:cNvPr id="3" name="Content Placeholder 2"/>
          <p:cNvSpPr>
            <a:spLocks noGrp="1"/>
          </p:cNvSpPr>
          <p:nvPr>
            <p:ph idx="1"/>
          </p:nvPr>
        </p:nvSpPr>
        <p:spPr>
          <a:xfrm>
            <a:off x="457200" y="1508142"/>
            <a:ext cx="8229600" cy="4525963"/>
          </a:xfrm>
        </p:spPr>
        <p:txBody>
          <a:bodyPr/>
          <a:lstStyle/>
          <a:p>
            <a:r>
              <a:rPr lang="en-GB" sz="2800" dirty="0" smtClean="0"/>
              <a:t>Federation layer to generalize file systems</a:t>
            </a:r>
          </a:p>
          <a:p>
            <a:pPr lvl="1"/>
            <a:r>
              <a:rPr lang="en-GB" sz="2400" dirty="0" smtClean="0"/>
              <a:t>Permits rest of OS to treat all file systems as the same</a:t>
            </a:r>
          </a:p>
          <a:p>
            <a:pPr lvl="1"/>
            <a:r>
              <a:rPr lang="en-GB" sz="2400" dirty="0" smtClean="0"/>
              <a:t>Support dynamic addition of new file systems</a:t>
            </a:r>
          </a:p>
          <a:p>
            <a:r>
              <a:rPr lang="en-GB" sz="2800" dirty="0" smtClean="0"/>
              <a:t>Plug-in interface for file system implementations</a:t>
            </a:r>
          </a:p>
          <a:p>
            <a:pPr lvl="1"/>
            <a:r>
              <a:rPr lang="en-GB" sz="2400" dirty="0" smtClean="0"/>
              <a:t>DOS FAT, Unix, EXT3, ISO 9660, network, etc.</a:t>
            </a:r>
          </a:p>
          <a:p>
            <a:pPr lvl="1"/>
            <a:r>
              <a:rPr lang="en-GB" sz="2400" dirty="0" smtClean="0"/>
              <a:t>Each file system implemented by a plug-in module</a:t>
            </a:r>
          </a:p>
          <a:p>
            <a:pPr lvl="1"/>
            <a:r>
              <a:rPr lang="en-GB" sz="2400" dirty="0" smtClean="0"/>
              <a:t>All implement same basic methods </a:t>
            </a:r>
          </a:p>
          <a:p>
            <a:pPr lvl="2"/>
            <a:r>
              <a:rPr lang="en-GB" sz="2000" dirty="0" smtClean="0"/>
              <a:t>Create, delete, open, close, link, unlink,</a:t>
            </a:r>
          </a:p>
          <a:p>
            <a:pPr lvl="2"/>
            <a:r>
              <a:rPr lang="en-GB" sz="2000" dirty="0" smtClean="0"/>
              <a:t>Get/put block, get/set attributes, read directory, etc.</a:t>
            </a:r>
          </a:p>
          <a:p>
            <a:r>
              <a:rPr lang="en-GB" sz="2800" dirty="0" smtClean="0"/>
              <a:t>Implementation is hidden from higher level clients</a:t>
            </a:r>
          </a:p>
          <a:p>
            <a:pPr lvl="1"/>
            <a:r>
              <a:rPr lang="en-GB" sz="2400" dirty="0" smtClean="0"/>
              <a:t>All clients see are the standard methods and properties</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 name="Rectangle 69"/>
          <p:cNvSpPr>
            <a:spLocks noChangeArrowheads="1"/>
          </p:cNvSpPr>
          <p:nvPr/>
        </p:nvSpPr>
        <p:spPr bwMode="auto">
          <a:xfrm>
            <a:off x="5631213" y="3204222"/>
            <a:ext cx="1017743" cy="901784"/>
          </a:xfrm>
          <a:prstGeom prst="rect">
            <a:avLst/>
          </a:prstGeom>
          <a:solidFill>
            <a:srgbClr val="66FF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device</a:t>
            </a:r>
          </a:p>
          <a:p>
            <a:pPr algn="ctr"/>
            <a:r>
              <a:rPr lang="en-US" sz="1700" b="0">
                <a:latin typeface="Times New Roman"/>
                <a:cs typeface="Times New Roman"/>
              </a:rPr>
              <a:t>I/O</a:t>
            </a:r>
          </a:p>
        </p:txBody>
      </p:sp>
      <p:sp>
        <p:nvSpPr>
          <p:cNvPr id="2" name="Title 1"/>
          <p:cNvSpPr>
            <a:spLocks noGrp="1"/>
          </p:cNvSpPr>
          <p:nvPr>
            <p:ph type="title"/>
          </p:nvPr>
        </p:nvSpPr>
        <p:spPr/>
        <p:txBody>
          <a:bodyPr/>
          <a:lstStyle/>
          <a:p>
            <a:r>
              <a:rPr lang="en-US" dirty="0" smtClean="0"/>
              <a:t>The File System Layer</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5" name="AutoShape 55"/>
          <p:cNvSpPr>
            <a:spLocks noChangeArrowheads="1"/>
          </p:cNvSpPr>
          <p:nvPr/>
        </p:nvSpPr>
        <p:spPr bwMode="auto">
          <a:xfrm>
            <a:off x="3527224" y="5672528"/>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6" name="AutoShape 2"/>
          <p:cNvSpPr>
            <a:spLocks noChangeArrowheads="1"/>
          </p:cNvSpPr>
          <p:nvPr/>
        </p:nvSpPr>
        <p:spPr bwMode="auto">
          <a:xfrm>
            <a:off x="1012224" y="568632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7" name="AutoShape 3"/>
          <p:cNvSpPr>
            <a:spLocks noChangeArrowheads="1"/>
          </p:cNvSpPr>
          <p:nvPr/>
        </p:nvSpPr>
        <p:spPr bwMode="auto">
          <a:xfrm>
            <a:off x="932304" y="5745272"/>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8" name="AutoShape 4"/>
          <p:cNvSpPr>
            <a:spLocks noChangeArrowheads="1"/>
          </p:cNvSpPr>
          <p:nvPr/>
        </p:nvSpPr>
        <p:spPr bwMode="auto">
          <a:xfrm>
            <a:off x="2268093" y="568632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9" name="AutoShape 5"/>
          <p:cNvSpPr>
            <a:spLocks noChangeArrowheads="1"/>
          </p:cNvSpPr>
          <p:nvPr/>
        </p:nvSpPr>
        <p:spPr bwMode="auto">
          <a:xfrm>
            <a:off x="2188174" y="5745272"/>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0" name="AutoShape 7"/>
          <p:cNvSpPr>
            <a:spLocks noChangeArrowheads="1"/>
          </p:cNvSpPr>
          <p:nvPr/>
        </p:nvSpPr>
        <p:spPr bwMode="auto">
          <a:xfrm>
            <a:off x="3448936" y="573273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1" name="Rectangle 18"/>
          <p:cNvSpPr>
            <a:spLocks noChangeArrowheads="1"/>
          </p:cNvSpPr>
          <p:nvPr/>
        </p:nvSpPr>
        <p:spPr bwMode="auto">
          <a:xfrm>
            <a:off x="773568" y="1939968"/>
            <a:ext cx="7282411" cy="351182"/>
          </a:xfrm>
          <a:prstGeom prst="rect">
            <a:avLst/>
          </a:prstGeom>
          <a:solidFill>
            <a:schemeClr val="tx2">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ea typeface="Arial" charset="0"/>
                <a:cs typeface="Times New Roman"/>
              </a:rPr>
              <a:t>system calls</a:t>
            </a:r>
          </a:p>
        </p:txBody>
      </p:sp>
      <p:sp>
        <p:nvSpPr>
          <p:cNvPr id="15" name="Rectangle 22"/>
          <p:cNvSpPr>
            <a:spLocks noChangeArrowheads="1"/>
          </p:cNvSpPr>
          <p:nvPr/>
        </p:nvSpPr>
        <p:spPr bwMode="auto">
          <a:xfrm>
            <a:off x="932304" y="4842234"/>
            <a:ext cx="4698908" cy="408876"/>
          </a:xfrm>
          <a:prstGeom prst="rect">
            <a:avLst/>
          </a:prstGeom>
          <a:solidFill>
            <a:srgbClr val="CCFF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dirty="0" smtClean="0">
                <a:latin typeface="Times New Roman"/>
                <a:ea typeface="Arial" charset="0"/>
                <a:cs typeface="Times New Roman"/>
              </a:rPr>
              <a:t>Device independent block </a:t>
            </a:r>
            <a:r>
              <a:rPr lang="en-US" sz="2000" b="0" dirty="0">
                <a:latin typeface="Times New Roman"/>
                <a:ea typeface="Arial" charset="0"/>
                <a:cs typeface="Times New Roman"/>
              </a:rPr>
              <a:t>I/O</a:t>
            </a:r>
          </a:p>
        </p:txBody>
      </p:sp>
      <p:sp>
        <p:nvSpPr>
          <p:cNvPr id="16" name="AutoShape 31"/>
          <p:cNvSpPr>
            <a:spLocks noChangeArrowheads="1"/>
          </p:cNvSpPr>
          <p:nvPr/>
        </p:nvSpPr>
        <p:spPr bwMode="auto">
          <a:xfrm>
            <a:off x="855648" y="580422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a:t>
            </a:r>
          </a:p>
          <a:p>
            <a:pPr algn="ctr"/>
            <a:r>
              <a:rPr lang="en-US" sz="1700" b="0">
                <a:latin typeface="Times New Roman"/>
                <a:ea typeface="Arial" charset="0"/>
                <a:cs typeface="Times New Roman"/>
              </a:rPr>
              <a:t>drivers</a:t>
            </a:r>
          </a:p>
        </p:txBody>
      </p:sp>
      <p:sp>
        <p:nvSpPr>
          <p:cNvPr id="17" name="AutoShape 32"/>
          <p:cNvSpPr>
            <a:spLocks noChangeArrowheads="1"/>
          </p:cNvSpPr>
          <p:nvPr/>
        </p:nvSpPr>
        <p:spPr bwMode="auto">
          <a:xfrm>
            <a:off x="2111517" y="5804220"/>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a:t>
            </a:r>
          </a:p>
          <a:p>
            <a:pPr algn="ctr"/>
            <a:r>
              <a:rPr lang="en-US" sz="1700" b="0">
                <a:latin typeface="Times New Roman"/>
                <a:ea typeface="Arial" charset="0"/>
                <a:cs typeface="Times New Roman"/>
              </a:rPr>
              <a:t>drivers</a:t>
            </a:r>
          </a:p>
        </p:txBody>
      </p:sp>
      <p:sp>
        <p:nvSpPr>
          <p:cNvPr id="18" name="AutoShape 33"/>
          <p:cNvSpPr>
            <a:spLocks noChangeArrowheads="1"/>
          </p:cNvSpPr>
          <p:nvPr/>
        </p:nvSpPr>
        <p:spPr bwMode="auto">
          <a:xfrm>
            <a:off x="3364124" y="5804220"/>
            <a:ext cx="866060"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diskette</a:t>
            </a:r>
          </a:p>
          <a:p>
            <a:pPr algn="ctr"/>
            <a:r>
              <a:rPr lang="en-US" sz="1700" b="0">
                <a:latin typeface="Times New Roman"/>
                <a:ea typeface="Arial" charset="0"/>
                <a:cs typeface="Times New Roman"/>
              </a:rPr>
              <a:t>drivers</a:t>
            </a:r>
          </a:p>
        </p:txBody>
      </p:sp>
      <p:sp>
        <p:nvSpPr>
          <p:cNvPr id="19" name="Line 37"/>
          <p:cNvSpPr>
            <a:spLocks noChangeShapeType="1"/>
          </p:cNvSpPr>
          <p:nvPr/>
        </p:nvSpPr>
        <p:spPr bwMode="auto">
          <a:xfrm>
            <a:off x="855648" y="5409141"/>
            <a:ext cx="5560075" cy="0"/>
          </a:xfrm>
          <a:prstGeom prst="line">
            <a:avLst/>
          </a:prstGeom>
          <a:noFill/>
          <a:ln w="9525">
            <a:solidFill>
              <a:schemeClr val="tx1"/>
            </a:solidFill>
            <a:prstDash val="dash"/>
            <a:round/>
            <a:headEnd/>
            <a:tailEnd/>
          </a:ln>
          <a:effectLst/>
        </p:spPr>
        <p:txBody>
          <a:bodyPr>
            <a:prstTxWarp prst="textNoShape">
              <a:avLst/>
            </a:prstTxWarp>
          </a:bodyPr>
          <a:lstStyle/>
          <a:p>
            <a:endParaRPr lang="en-US">
              <a:latin typeface="Times New Roman"/>
              <a:cs typeface="Times New Roman"/>
            </a:endParaRPr>
          </a:p>
        </p:txBody>
      </p:sp>
      <p:sp>
        <p:nvSpPr>
          <p:cNvPr id="20" name="Text Box 38"/>
          <p:cNvSpPr txBox="1">
            <a:spLocks noChangeArrowheads="1"/>
          </p:cNvSpPr>
          <p:nvPr/>
        </p:nvSpPr>
        <p:spPr bwMode="auto">
          <a:xfrm>
            <a:off x="1168800" y="5311312"/>
            <a:ext cx="4150892" cy="400101"/>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b="0">
                <a:latin typeface="Times New Roman"/>
                <a:ea typeface="Arial" charset="0"/>
                <a:cs typeface="Times New Roman"/>
              </a:rPr>
              <a:t>device driver interfaces (disk-ddi)</a:t>
            </a:r>
          </a:p>
        </p:txBody>
      </p:sp>
      <p:sp>
        <p:nvSpPr>
          <p:cNvPr id="21" name="Line 45"/>
          <p:cNvSpPr>
            <a:spLocks noChangeShapeType="1"/>
          </p:cNvSpPr>
          <p:nvPr/>
        </p:nvSpPr>
        <p:spPr bwMode="auto">
          <a:xfrm>
            <a:off x="2147399"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2" name="Line 46"/>
          <p:cNvSpPr>
            <a:spLocks noChangeShapeType="1"/>
          </p:cNvSpPr>
          <p:nvPr/>
        </p:nvSpPr>
        <p:spPr bwMode="auto">
          <a:xfrm>
            <a:off x="2933541"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3" name="Line 47"/>
          <p:cNvSpPr>
            <a:spLocks noChangeShapeType="1"/>
          </p:cNvSpPr>
          <p:nvPr/>
        </p:nvSpPr>
        <p:spPr bwMode="auto">
          <a:xfrm>
            <a:off x="3718051"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4" name="Line 50"/>
          <p:cNvSpPr>
            <a:spLocks noChangeShapeType="1"/>
          </p:cNvSpPr>
          <p:nvPr/>
        </p:nvSpPr>
        <p:spPr bwMode="auto">
          <a:xfrm flipH="1">
            <a:off x="1403664" y="5251110"/>
            <a:ext cx="815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5" name="Line 51"/>
          <p:cNvSpPr>
            <a:spLocks noChangeShapeType="1"/>
          </p:cNvSpPr>
          <p:nvPr/>
        </p:nvSpPr>
        <p:spPr bwMode="auto">
          <a:xfrm flipH="1">
            <a:off x="2656271" y="5251110"/>
            <a:ext cx="652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6" name="AutoShape 56"/>
          <p:cNvSpPr>
            <a:spLocks noChangeArrowheads="1"/>
          </p:cNvSpPr>
          <p:nvPr/>
        </p:nvSpPr>
        <p:spPr bwMode="auto">
          <a:xfrm>
            <a:off x="4856488" y="5672528"/>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27" name="AutoShape 57"/>
          <p:cNvSpPr>
            <a:spLocks noChangeArrowheads="1"/>
          </p:cNvSpPr>
          <p:nvPr/>
        </p:nvSpPr>
        <p:spPr bwMode="auto">
          <a:xfrm>
            <a:off x="4778200" y="5732730"/>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28" name="AutoShape 58"/>
          <p:cNvSpPr>
            <a:spLocks noChangeArrowheads="1"/>
          </p:cNvSpPr>
          <p:nvPr/>
        </p:nvSpPr>
        <p:spPr bwMode="auto">
          <a:xfrm>
            <a:off x="4695019" y="5804220"/>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flash</a:t>
            </a:r>
          </a:p>
          <a:p>
            <a:pPr algn="ctr"/>
            <a:r>
              <a:rPr lang="en-US" sz="1700" b="0">
                <a:latin typeface="Times New Roman"/>
                <a:ea typeface="Arial" charset="0"/>
                <a:cs typeface="Times New Roman"/>
              </a:rPr>
              <a:t>drivers</a:t>
            </a:r>
          </a:p>
        </p:txBody>
      </p:sp>
      <p:sp>
        <p:nvSpPr>
          <p:cNvPr id="29" name="Line 59"/>
          <p:cNvSpPr>
            <a:spLocks noChangeShapeType="1"/>
          </p:cNvSpPr>
          <p:nvPr/>
        </p:nvSpPr>
        <p:spPr bwMode="auto">
          <a:xfrm>
            <a:off x="3830590" y="5251110"/>
            <a:ext cx="0" cy="6020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0" name="Line 60"/>
          <p:cNvSpPr>
            <a:spLocks noChangeShapeType="1"/>
          </p:cNvSpPr>
          <p:nvPr/>
        </p:nvSpPr>
        <p:spPr bwMode="auto">
          <a:xfrm>
            <a:off x="5161485" y="5251110"/>
            <a:ext cx="0"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2" name="Line 62"/>
          <p:cNvSpPr>
            <a:spLocks noChangeShapeType="1"/>
          </p:cNvSpPr>
          <p:nvPr/>
        </p:nvSpPr>
        <p:spPr bwMode="auto">
          <a:xfrm>
            <a:off x="4574325" y="4652846"/>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grpSp>
        <p:nvGrpSpPr>
          <p:cNvPr id="4" name="Group 47"/>
          <p:cNvGrpSpPr/>
          <p:nvPr/>
        </p:nvGrpSpPr>
        <p:grpSpPr>
          <a:xfrm>
            <a:off x="1403664" y="3181646"/>
            <a:ext cx="3916028" cy="662229"/>
            <a:chOff x="1403664" y="3181646"/>
            <a:chExt cx="3916028" cy="662229"/>
          </a:xfrm>
        </p:grpSpPr>
        <p:sp>
          <p:nvSpPr>
            <p:cNvPr id="33" name="Rectangle 63"/>
            <p:cNvSpPr>
              <a:spLocks noChangeArrowheads="1"/>
            </p:cNvSpPr>
            <p:nvPr/>
          </p:nvSpPr>
          <p:spPr bwMode="auto">
            <a:xfrm>
              <a:off x="1403664" y="3181646"/>
              <a:ext cx="3916028" cy="302267"/>
            </a:xfrm>
            <a:prstGeom prst="rect">
              <a:avLst/>
            </a:prstGeom>
            <a:solidFill>
              <a:srgbClr val="33CC33"/>
            </a:solidFill>
            <a:ln w="9525">
              <a:noFill/>
              <a:miter lim="800000"/>
              <a:headEnd/>
              <a:tailEnd/>
            </a:ln>
            <a:effectLst/>
          </p:spPr>
          <p:txBody>
            <a:bodyPr wrap="none" lIns="91430" tIns="45716" rIns="91430" bIns="45716" anchor="ctr">
              <a:prstTxWarp prst="textNoShape">
                <a:avLst/>
              </a:prstTxWarp>
            </a:bodyPr>
            <a:lstStyle/>
            <a:p>
              <a:pPr algn="ctr"/>
              <a:r>
                <a:rPr lang="en-US" sz="1700" b="0" dirty="0">
                  <a:latin typeface="Times New Roman"/>
                  <a:cs typeface="Times New Roman"/>
                </a:rPr>
                <a:t>virtual file system integration layer</a:t>
              </a:r>
            </a:p>
          </p:txBody>
        </p:sp>
        <p:sp>
          <p:nvSpPr>
            <p:cNvPr id="34" name="Rectangle 64"/>
            <p:cNvSpPr>
              <a:spLocks noChangeArrowheads="1"/>
            </p:cNvSpPr>
            <p:nvPr/>
          </p:nvSpPr>
          <p:spPr bwMode="auto">
            <a:xfrm>
              <a:off x="1403664" y="3483913"/>
              <a:ext cx="39144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5" name="Rectangle 65"/>
            <p:cNvSpPr>
              <a:spLocks noChangeArrowheads="1"/>
            </p:cNvSpPr>
            <p:nvPr/>
          </p:nvSpPr>
          <p:spPr bwMode="auto">
            <a:xfrm>
              <a:off x="4926621" y="3483913"/>
              <a:ext cx="39307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grpSp>
      <p:sp>
        <p:nvSpPr>
          <p:cNvPr id="36" name="Rectangle 66"/>
          <p:cNvSpPr>
            <a:spLocks noChangeArrowheads="1"/>
          </p:cNvSpPr>
          <p:nvPr/>
        </p:nvSpPr>
        <p:spPr bwMode="auto">
          <a:xfrm>
            <a:off x="1012224" y="2421589"/>
            <a:ext cx="1405392" cy="602026"/>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dirty="0" smtClean="0">
                <a:latin typeface="Times New Roman"/>
                <a:cs typeface="Times New Roman"/>
              </a:rPr>
              <a:t>f</a:t>
            </a:r>
            <a:r>
              <a:rPr lang="en-US" sz="1700" b="0" dirty="0" smtClean="0">
                <a:latin typeface="Times New Roman"/>
                <a:cs typeface="Times New Roman"/>
              </a:rPr>
              <a:t>ile container</a:t>
            </a:r>
          </a:p>
          <a:p>
            <a:pPr algn="ctr"/>
            <a:r>
              <a:rPr lang="en-US" sz="1700" b="0" dirty="0">
                <a:latin typeface="Times New Roman"/>
                <a:cs typeface="Times New Roman"/>
              </a:rPr>
              <a:t>operations</a:t>
            </a:r>
          </a:p>
        </p:txBody>
      </p:sp>
      <p:sp>
        <p:nvSpPr>
          <p:cNvPr id="37" name="Rectangle 67"/>
          <p:cNvSpPr>
            <a:spLocks noChangeArrowheads="1"/>
          </p:cNvSpPr>
          <p:nvPr/>
        </p:nvSpPr>
        <p:spPr bwMode="auto">
          <a:xfrm>
            <a:off x="2888975" y="2421589"/>
            <a:ext cx="1252607" cy="602026"/>
          </a:xfrm>
          <a:prstGeom prst="rect">
            <a:avLst/>
          </a:prstGeom>
          <a:solidFill>
            <a:srgbClr val="6699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directory</a:t>
            </a:r>
          </a:p>
          <a:p>
            <a:pPr algn="ctr"/>
            <a:r>
              <a:rPr lang="en-US" sz="1700" b="0">
                <a:latin typeface="Times New Roman"/>
                <a:cs typeface="Times New Roman"/>
              </a:rPr>
              <a:t>operations</a:t>
            </a:r>
          </a:p>
        </p:txBody>
      </p:sp>
      <p:sp>
        <p:nvSpPr>
          <p:cNvPr id="38" name="Rectangle 68"/>
          <p:cNvSpPr>
            <a:spLocks noChangeArrowheads="1"/>
          </p:cNvSpPr>
          <p:nvPr/>
        </p:nvSpPr>
        <p:spPr bwMode="auto">
          <a:xfrm>
            <a:off x="4533021" y="2421589"/>
            <a:ext cx="3209806" cy="602026"/>
          </a:xfrm>
          <a:prstGeom prst="rect">
            <a:avLst/>
          </a:prstGeom>
          <a:solidFill>
            <a:schemeClr val="accent6">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file</a:t>
            </a:r>
          </a:p>
          <a:p>
            <a:pPr algn="ctr"/>
            <a:r>
              <a:rPr lang="en-US" sz="1700" b="0">
                <a:latin typeface="Times New Roman"/>
                <a:cs typeface="Times New Roman"/>
              </a:rPr>
              <a:t>I/O</a:t>
            </a:r>
          </a:p>
        </p:txBody>
      </p:sp>
      <p:sp>
        <p:nvSpPr>
          <p:cNvPr id="40" name="Rectangle 70"/>
          <p:cNvSpPr>
            <a:spLocks noChangeArrowheads="1"/>
          </p:cNvSpPr>
          <p:nvPr/>
        </p:nvSpPr>
        <p:spPr bwMode="auto">
          <a:xfrm>
            <a:off x="6883820" y="3204222"/>
            <a:ext cx="1017743" cy="901784"/>
          </a:xfrm>
          <a:prstGeom prst="rect">
            <a:avLst/>
          </a:prstGeom>
          <a:solidFill>
            <a:srgbClr val="CC66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socket</a:t>
            </a:r>
          </a:p>
          <a:p>
            <a:pPr algn="ctr"/>
            <a:r>
              <a:rPr lang="en-US" sz="1700" b="0">
                <a:latin typeface="Times New Roman"/>
                <a:cs typeface="Times New Roman"/>
              </a:rPr>
              <a:t>I/O</a:t>
            </a:r>
          </a:p>
        </p:txBody>
      </p:sp>
      <p:sp>
        <p:nvSpPr>
          <p:cNvPr id="41" name="Text Box 72"/>
          <p:cNvSpPr txBox="1">
            <a:spLocks noChangeArrowheads="1"/>
          </p:cNvSpPr>
          <p:nvPr/>
        </p:nvSpPr>
        <p:spPr bwMode="auto">
          <a:xfrm>
            <a:off x="7118684" y="3901569"/>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a:latin typeface="Times New Roman"/>
                <a:cs typeface="Times New Roman"/>
              </a:rPr>
              <a:t>…</a:t>
            </a:r>
          </a:p>
        </p:txBody>
      </p:sp>
      <p:sp>
        <p:nvSpPr>
          <p:cNvPr id="42" name="Text Box 73"/>
          <p:cNvSpPr txBox="1">
            <a:spLocks noChangeArrowheads="1"/>
          </p:cNvSpPr>
          <p:nvPr/>
        </p:nvSpPr>
        <p:spPr bwMode="auto">
          <a:xfrm>
            <a:off x="5833457" y="3901569"/>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dirty="0">
                <a:latin typeface="Times New Roman"/>
                <a:cs typeface="Times New Roman"/>
              </a:rPr>
              <a:t>…</a:t>
            </a:r>
          </a:p>
        </p:txBody>
      </p:sp>
      <p:sp>
        <p:nvSpPr>
          <p:cNvPr id="44" name="Oval 43"/>
          <p:cNvSpPr/>
          <p:nvPr/>
        </p:nvSpPr>
        <p:spPr>
          <a:xfrm>
            <a:off x="773568" y="144144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1</a:t>
            </a:r>
            <a:endParaRPr lang="en-US" dirty="0">
              <a:solidFill>
                <a:schemeClr val="tx1"/>
              </a:solidFill>
              <a:latin typeface="Times New Roman"/>
              <a:cs typeface="Times New Roman"/>
            </a:endParaRPr>
          </a:p>
        </p:txBody>
      </p:sp>
      <p:sp>
        <p:nvSpPr>
          <p:cNvPr id="45" name="Oval 44"/>
          <p:cNvSpPr/>
          <p:nvPr/>
        </p:nvSpPr>
        <p:spPr>
          <a:xfrm>
            <a:off x="2830800" y="144831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2</a:t>
            </a:r>
            <a:endParaRPr lang="en-US" dirty="0">
              <a:solidFill>
                <a:schemeClr val="tx1"/>
              </a:solidFill>
              <a:latin typeface="Times New Roman"/>
              <a:cs typeface="Times New Roman"/>
            </a:endParaRPr>
          </a:p>
        </p:txBody>
      </p:sp>
      <p:sp>
        <p:nvSpPr>
          <p:cNvPr id="46" name="Oval 45"/>
          <p:cNvSpPr/>
          <p:nvPr/>
        </p:nvSpPr>
        <p:spPr>
          <a:xfrm>
            <a:off x="4888032" y="145518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3</a:t>
            </a:r>
            <a:endParaRPr lang="en-US" dirty="0">
              <a:solidFill>
                <a:schemeClr val="tx1"/>
              </a:solidFill>
              <a:latin typeface="Times New Roman"/>
              <a:cs typeface="Times New Roman"/>
            </a:endParaRPr>
          </a:p>
        </p:txBody>
      </p:sp>
      <p:sp>
        <p:nvSpPr>
          <p:cNvPr id="47" name="Oval 46"/>
          <p:cNvSpPr/>
          <p:nvPr/>
        </p:nvSpPr>
        <p:spPr>
          <a:xfrm>
            <a:off x="6945264" y="1462050"/>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4</a:t>
            </a:r>
            <a:endParaRPr lang="en-US" dirty="0">
              <a:solidFill>
                <a:schemeClr val="tx1"/>
              </a:solidFill>
              <a:latin typeface="Times New Roman"/>
              <a:cs typeface="Times New Roman"/>
            </a:endParaRPr>
          </a:p>
        </p:txBody>
      </p:sp>
      <p:grpSp>
        <p:nvGrpSpPr>
          <p:cNvPr id="43" name="Group 47"/>
          <p:cNvGrpSpPr/>
          <p:nvPr/>
        </p:nvGrpSpPr>
        <p:grpSpPr>
          <a:xfrm>
            <a:off x="1912536" y="3565437"/>
            <a:ext cx="2898284" cy="1111240"/>
            <a:chOff x="1912536" y="3565437"/>
            <a:chExt cx="2898284" cy="1111240"/>
          </a:xfrm>
        </p:grpSpPr>
        <p:sp>
          <p:nvSpPr>
            <p:cNvPr id="12" name="Rectangle 19"/>
            <p:cNvSpPr>
              <a:spLocks noChangeArrowheads="1"/>
            </p:cNvSpPr>
            <p:nvPr/>
          </p:nvSpPr>
          <p:spPr bwMode="auto">
            <a:xfrm rot="5400000">
              <a:off x="3195866" y="3846234"/>
              <a:ext cx="1111239" cy="549647"/>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UNIX FS</a:t>
              </a:r>
            </a:p>
          </p:txBody>
        </p:sp>
        <p:sp>
          <p:nvSpPr>
            <p:cNvPr id="13" name="Rectangle 20"/>
            <p:cNvSpPr>
              <a:spLocks noChangeArrowheads="1"/>
            </p:cNvSpPr>
            <p:nvPr/>
          </p:nvSpPr>
          <p:spPr bwMode="auto">
            <a:xfrm rot="5400000">
              <a:off x="2414618"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DOS FS</a:t>
              </a:r>
            </a:p>
          </p:txBody>
        </p:sp>
        <p:sp>
          <p:nvSpPr>
            <p:cNvPr id="14" name="Rectangle 21"/>
            <p:cNvSpPr>
              <a:spLocks noChangeArrowheads="1"/>
            </p:cNvSpPr>
            <p:nvPr/>
          </p:nvSpPr>
          <p:spPr bwMode="auto">
            <a:xfrm rot="5400000">
              <a:off x="1631739"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 FS</a:t>
              </a:r>
            </a:p>
          </p:txBody>
        </p:sp>
        <p:sp>
          <p:nvSpPr>
            <p:cNvPr id="31" name="Rectangle 61"/>
            <p:cNvSpPr>
              <a:spLocks noChangeArrowheads="1"/>
            </p:cNvSpPr>
            <p:nvPr/>
          </p:nvSpPr>
          <p:spPr bwMode="auto">
            <a:xfrm rot="5400000">
              <a:off x="3980377"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EXT3 FS</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accel="50000" decel="50000" fill="hold" nodeType="clickEffect">
                                  <p:stCondLst>
                                    <p:cond delay="0"/>
                                  </p:stCondLst>
                                  <p:childTnLst>
                                    <p:animScale>
                                      <p:cBhvr>
                                        <p:cTn id="6" dur="2000" fill="hold"/>
                                        <p:tgtEl>
                                          <p:spTgt spid="4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File Systems Layer</a:t>
            </a:r>
            <a:endParaRPr lang="en-US" dirty="0"/>
          </a:p>
        </p:txBody>
      </p:sp>
      <p:sp>
        <p:nvSpPr>
          <p:cNvPr id="3" name="Content Placeholder 2"/>
          <p:cNvSpPr>
            <a:spLocks noGrp="1"/>
          </p:cNvSpPr>
          <p:nvPr>
            <p:ph idx="1"/>
          </p:nvPr>
        </p:nvSpPr>
        <p:spPr>
          <a:xfrm>
            <a:off x="457200" y="1428210"/>
            <a:ext cx="8229600" cy="4525963"/>
          </a:xfrm>
        </p:spPr>
        <p:txBody>
          <a:bodyPr/>
          <a:lstStyle/>
          <a:p>
            <a:r>
              <a:rPr lang="en-GB" sz="2800" dirty="0" smtClean="0"/>
              <a:t>Desirable to support multiple different file systems</a:t>
            </a:r>
          </a:p>
          <a:p>
            <a:r>
              <a:rPr lang="en-GB" sz="2800" dirty="0" smtClean="0"/>
              <a:t>All implemented on top of block I/O</a:t>
            </a:r>
          </a:p>
          <a:p>
            <a:pPr lvl="1"/>
            <a:r>
              <a:rPr lang="en-GB" sz="2400" u="sng" dirty="0" smtClean="0"/>
              <a:t>Should</a:t>
            </a:r>
            <a:r>
              <a:rPr lang="en-GB" sz="2400" dirty="0" smtClean="0"/>
              <a:t> be independent of underlying devices</a:t>
            </a:r>
          </a:p>
          <a:p>
            <a:r>
              <a:rPr lang="en-GB" sz="2800" dirty="0" smtClean="0"/>
              <a:t>All file systems perform same basic functions</a:t>
            </a:r>
          </a:p>
          <a:p>
            <a:pPr lvl="1"/>
            <a:r>
              <a:rPr lang="en-GB" sz="2400" dirty="0" smtClean="0"/>
              <a:t>Map names to files</a:t>
            </a:r>
          </a:p>
          <a:p>
            <a:pPr lvl="1"/>
            <a:r>
              <a:rPr lang="en-GB" sz="2400" dirty="0" smtClean="0"/>
              <a:t>Map &lt;file, offset&gt; into &lt;device, block&gt;</a:t>
            </a:r>
          </a:p>
          <a:p>
            <a:pPr lvl="1"/>
            <a:r>
              <a:rPr lang="en-GB" sz="2400" dirty="0" smtClean="0"/>
              <a:t>Manage free space and allocate it to files</a:t>
            </a:r>
          </a:p>
          <a:p>
            <a:pPr lvl="1"/>
            <a:r>
              <a:rPr lang="en-GB" sz="2400" dirty="0" smtClean="0"/>
              <a:t>Create and destroy files</a:t>
            </a:r>
          </a:p>
          <a:p>
            <a:pPr lvl="1"/>
            <a:r>
              <a:rPr lang="en-GB" sz="2400" dirty="0" smtClean="0"/>
              <a:t>Get and set file attributes</a:t>
            </a:r>
          </a:p>
          <a:p>
            <a:pPr lvl="1"/>
            <a:r>
              <a:rPr lang="en-GB" sz="2400" dirty="0" smtClean="0"/>
              <a:t>Manipulate the file name space</a:t>
            </a:r>
          </a:p>
          <a:p>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Multiple File Systems?</a:t>
            </a:r>
            <a:endParaRPr lang="en-US" dirty="0"/>
          </a:p>
        </p:txBody>
      </p:sp>
      <p:sp>
        <p:nvSpPr>
          <p:cNvPr id="3" name="Content Placeholder 2"/>
          <p:cNvSpPr>
            <a:spLocks noGrp="1"/>
          </p:cNvSpPr>
          <p:nvPr>
            <p:ph idx="1"/>
          </p:nvPr>
        </p:nvSpPr>
        <p:spPr>
          <a:xfrm>
            <a:off x="457200" y="1348830"/>
            <a:ext cx="8229600" cy="4525963"/>
          </a:xfrm>
        </p:spPr>
        <p:txBody>
          <a:bodyPr/>
          <a:lstStyle/>
          <a:p>
            <a:r>
              <a:rPr lang="en-US" sz="2800" dirty="0" smtClean="0"/>
              <a:t>Why not instead choose one “good” one?</a:t>
            </a:r>
          </a:p>
          <a:p>
            <a:r>
              <a:rPr lang="en-US" sz="2800" dirty="0" smtClean="0"/>
              <a:t>There may be multiple storage devices</a:t>
            </a:r>
          </a:p>
          <a:p>
            <a:pPr lvl="1"/>
            <a:r>
              <a:rPr lang="en-US" sz="2400" dirty="0" smtClean="0"/>
              <a:t>E.g., hard disk and flash drive</a:t>
            </a:r>
          </a:p>
          <a:p>
            <a:pPr lvl="1"/>
            <a:r>
              <a:rPr lang="en-US" sz="2400" dirty="0" smtClean="0"/>
              <a:t>They might benefit from very different file systems</a:t>
            </a:r>
          </a:p>
          <a:p>
            <a:r>
              <a:rPr lang="en-US" sz="2800" dirty="0" smtClean="0"/>
              <a:t>Different file systems provide different services, despite the same interface</a:t>
            </a:r>
          </a:p>
          <a:p>
            <a:pPr lvl="1"/>
            <a:r>
              <a:rPr lang="en-US" sz="2400" dirty="0" smtClean="0"/>
              <a:t>Differing reliability guarantees</a:t>
            </a:r>
          </a:p>
          <a:p>
            <a:pPr lvl="1"/>
            <a:r>
              <a:rPr lang="en-US" sz="2400" dirty="0" smtClean="0"/>
              <a:t>Differing performance</a:t>
            </a:r>
          </a:p>
          <a:p>
            <a:pPr lvl="1"/>
            <a:r>
              <a:rPr lang="en-US" sz="2400" dirty="0" smtClean="0"/>
              <a:t>Read-only vs. read/write</a:t>
            </a:r>
          </a:p>
          <a:p>
            <a:r>
              <a:rPr lang="en-US" sz="2800" dirty="0" smtClean="0"/>
              <a:t>Different file systems used for different purposes</a:t>
            </a:r>
          </a:p>
          <a:p>
            <a:pPr lvl="1"/>
            <a:r>
              <a:rPr lang="en-US" sz="2400" dirty="0" smtClean="0"/>
              <a:t>E.g., a temporary file system </a:t>
            </a:r>
            <a:endParaRPr lang="en-US"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 name="Rectangle 69"/>
          <p:cNvSpPr>
            <a:spLocks noChangeArrowheads="1"/>
          </p:cNvSpPr>
          <p:nvPr/>
        </p:nvSpPr>
        <p:spPr bwMode="auto">
          <a:xfrm>
            <a:off x="5631213" y="3311166"/>
            <a:ext cx="1017743" cy="901784"/>
          </a:xfrm>
          <a:prstGeom prst="rect">
            <a:avLst/>
          </a:prstGeom>
          <a:solidFill>
            <a:srgbClr val="66FF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device</a:t>
            </a:r>
          </a:p>
          <a:p>
            <a:pPr algn="ctr"/>
            <a:r>
              <a:rPr lang="en-US" sz="1700" b="0">
                <a:latin typeface="Times New Roman"/>
                <a:cs typeface="Times New Roman"/>
              </a:rPr>
              <a:t>I/O</a:t>
            </a:r>
          </a:p>
        </p:txBody>
      </p:sp>
      <p:sp>
        <p:nvSpPr>
          <p:cNvPr id="2" name="Title 1"/>
          <p:cNvSpPr>
            <a:spLocks noGrp="1"/>
          </p:cNvSpPr>
          <p:nvPr>
            <p:ph type="title"/>
          </p:nvPr>
        </p:nvSpPr>
        <p:spPr>
          <a:xfrm>
            <a:off x="457200" y="341478"/>
            <a:ext cx="8229600" cy="1143000"/>
          </a:xfrm>
        </p:spPr>
        <p:txBody>
          <a:bodyPr/>
          <a:lstStyle/>
          <a:p>
            <a:r>
              <a:rPr lang="en-US" dirty="0" smtClean="0"/>
              <a:t>Device Independent Block I/O Layer</a:t>
            </a:r>
            <a:endParaRPr lang="en-US" dirty="0"/>
          </a:p>
        </p:txBody>
      </p:sp>
      <p:sp>
        <p:nvSpPr>
          <p:cNvPr id="3" name="Content Placeholder 2"/>
          <p:cNvSpPr>
            <a:spLocks noGrp="1"/>
          </p:cNvSpPr>
          <p:nvPr>
            <p:ph idx="1"/>
          </p:nvPr>
        </p:nvSpPr>
        <p:spPr>
          <a:xfrm>
            <a:off x="457200" y="1707144"/>
            <a:ext cx="8229600" cy="4525963"/>
          </a:xfrm>
        </p:spPr>
        <p:txBody>
          <a:bodyPr/>
          <a:lstStyle/>
          <a:p>
            <a:pPr>
              <a:buNone/>
            </a:pPr>
            <a:r>
              <a:rPr lang="en-US" dirty="0" smtClean="0"/>
              <a:t> </a:t>
            </a:r>
            <a:endParaRPr lang="en-US" dirty="0"/>
          </a:p>
        </p:txBody>
      </p:sp>
      <p:sp>
        <p:nvSpPr>
          <p:cNvPr id="5" name="AutoShape 55"/>
          <p:cNvSpPr>
            <a:spLocks noChangeArrowheads="1"/>
          </p:cNvSpPr>
          <p:nvPr/>
        </p:nvSpPr>
        <p:spPr bwMode="auto">
          <a:xfrm>
            <a:off x="3527224" y="5779472"/>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6" name="AutoShape 2"/>
          <p:cNvSpPr>
            <a:spLocks noChangeArrowheads="1"/>
          </p:cNvSpPr>
          <p:nvPr/>
        </p:nvSpPr>
        <p:spPr bwMode="auto">
          <a:xfrm>
            <a:off x="1012224" y="5793268"/>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7" name="AutoShape 3"/>
          <p:cNvSpPr>
            <a:spLocks noChangeArrowheads="1"/>
          </p:cNvSpPr>
          <p:nvPr/>
        </p:nvSpPr>
        <p:spPr bwMode="auto">
          <a:xfrm>
            <a:off x="932304" y="5852216"/>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8" name="AutoShape 4"/>
          <p:cNvSpPr>
            <a:spLocks noChangeArrowheads="1"/>
          </p:cNvSpPr>
          <p:nvPr/>
        </p:nvSpPr>
        <p:spPr bwMode="auto">
          <a:xfrm>
            <a:off x="2268093" y="5793268"/>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9" name="AutoShape 5"/>
          <p:cNvSpPr>
            <a:spLocks noChangeArrowheads="1"/>
          </p:cNvSpPr>
          <p:nvPr/>
        </p:nvSpPr>
        <p:spPr bwMode="auto">
          <a:xfrm>
            <a:off x="2188174" y="5852216"/>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0" name="AutoShape 7"/>
          <p:cNvSpPr>
            <a:spLocks noChangeArrowheads="1"/>
          </p:cNvSpPr>
          <p:nvPr/>
        </p:nvSpPr>
        <p:spPr bwMode="auto">
          <a:xfrm>
            <a:off x="3448936" y="583967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1" name="Rectangle 18"/>
          <p:cNvSpPr>
            <a:spLocks noChangeArrowheads="1"/>
          </p:cNvSpPr>
          <p:nvPr/>
        </p:nvSpPr>
        <p:spPr bwMode="auto">
          <a:xfrm>
            <a:off x="773568" y="2046912"/>
            <a:ext cx="7282411" cy="351182"/>
          </a:xfrm>
          <a:prstGeom prst="rect">
            <a:avLst/>
          </a:prstGeom>
          <a:solidFill>
            <a:schemeClr val="tx2">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ea typeface="Arial" charset="0"/>
                <a:cs typeface="Times New Roman"/>
              </a:rPr>
              <a:t>system calls</a:t>
            </a:r>
          </a:p>
        </p:txBody>
      </p:sp>
      <p:sp>
        <p:nvSpPr>
          <p:cNvPr id="16" name="AutoShape 31"/>
          <p:cNvSpPr>
            <a:spLocks noChangeArrowheads="1"/>
          </p:cNvSpPr>
          <p:nvPr/>
        </p:nvSpPr>
        <p:spPr bwMode="auto">
          <a:xfrm>
            <a:off x="855648" y="591116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a:t>
            </a:r>
          </a:p>
          <a:p>
            <a:pPr algn="ctr"/>
            <a:r>
              <a:rPr lang="en-US" sz="1700" b="0">
                <a:latin typeface="Times New Roman"/>
                <a:ea typeface="Arial" charset="0"/>
                <a:cs typeface="Times New Roman"/>
              </a:rPr>
              <a:t>drivers</a:t>
            </a:r>
          </a:p>
        </p:txBody>
      </p:sp>
      <p:sp>
        <p:nvSpPr>
          <p:cNvPr id="17" name="AutoShape 32"/>
          <p:cNvSpPr>
            <a:spLocks noChangeArrowheads="1"/>
          </p:cNvSpPr>
          <p:nvPr/>
        </p:nvSpPr>
        <p:spPr bwMode="auto">
          <a:xfrm>
            <a:off x="2111517" y="591116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a:t>
            </a:r>
          </a:p>
          <a:p>
            <a:pPr algn="ctr"/>
            <a:r>
              <a:rPr lang="en-US" sz="1700" b="0">
                <a:latin typeface="Times New Roman"/>
                <a:ea typeface="Arial" charset="0"/>
                <a:cs typeface="Times New Roman"/>
              </a:rPr>
              <a:t>drivers</a:t>
            </a:r>
          </a:p>
        </p:txBody>
      </p:sp>
      <p:sp>
        <p:nvSpPr>
          <p:cNvPr id="18" name="AutoShape 33"/>
          <p:cNvSpPr>
            <a:spLocks noChangeArrowheads="1"/>
          </p:cNvSpPr>
          <p:nvPr/>
        </p:nvSpPr>
        <p:spPr bwMode="auto">
          <a:xfrm>
            <a:off x="3364124" y="5911164"/>
            <a:ext cx="866060"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diskette</a:t>
            </a:r>
          </a:p>
          <a:p>
            <a:pPr algn="ctr"/>
            <a:r>
              <a:rPr lang="en-US" sz="1700" b="0">
                <a:latin typeface="Times New Roman"/>
                <a:ea typeface="Arial" charset="0"/>
                <a:cs typeface="Times New Roman"/>
              </a:rPr>
              <a:t>drivers</a:t>
            </a:r>
          </a:p>
        </p:txBody>
      </p:sp>
      <p:sp>
        <p:nvSpPr>
          <p:cNvPr id="19" name="Line 37"/>
          <p:cNvSpPr>
            <a:spLocks noChangeShapeType="1"/>
          </p:cNvSpPr>
          <p:nvPr/>
        </p:nvSpPr>
        <p:spPr bwMode="auto">
          <a:xfrm>
            <a:off x="855648" y="5516085"/>
            <a:ext cx="5560075" cy="0"/>
          </a:xfrm>
          <a:prstGeom prst="line">
            <a:avLst/>
          </a:prstGeom>
          <a:noFill/>
          <a:ln w="9525">
            <a:solidFill>
              <a:schemeClr val="tx1"/>
            </a:solidFill>
            <a:prstDash val="dash"/>
            <a:round/>
            <a:headEnd/>
            <a:tailEnd/>
          </a:ln>
          <a:effectLst/>
        </p:spPr>
        <p:txBody>
          <a:bodyPr>
            <a:prstTxWarp prst="textNoShape">
              <a:avLst/>
            </a:prstTxWarp>
          </a:bodyPr>
          <a:lstStyle/>
          <a:p>
            <a:endParaRPr lang="en-US">
              <a:latin typeface="Times New Roman"/>
              <a:cs typeface="Times New Roman"/>
            </a:endParaRPr>
          </a:p>
        </p:txBody>
      </p:sp>
      <p:sp>
        <p:nvSpPr>
          <p:cNvPr id="20" name="Text Box 38"/>
          <p:cNvSpPr txBox="1">
            <a:spLocks noChangeArrowheads="1"/>
          </p:cNvSpPr>
          <p:nvPr/>
        </p:nvSpPr>
        <p:spPr bwMode="auto">
          <a:xfrm>
            <a:off x="1168800" y="5418256"/>
            <a:ext cx="4150892" cy="400101"/>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b="0">
                <a:latin typeface="Times New Roman"/>
                <a:ea typeface="Arial" charset="0"/>
                <a:cs typeface="Times New Roman"/>
              </a:rPr>
              <a:t>device driver interfaces (disk-ddi)</a:t>
            </a:r>
          </a:p>
        </p:txBody>
      </p:sp>
      <p:sp>
        <p:nvSpPr>
          <p:cNvPr id="21" name="Line 45"/>
          <p:cNvSpPr>
            <a:spLocks noChangeShapeType="1"/>
          </p:cNvSpPr>
          <p:nvPr/>
        </p:nvSpPr>
        <p:spPr bwMode="auto">
          <a:xfrm>
            <a:off x="2147399" y="4759790"/>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2" name="Line 46"/>
          <p:cNvSpPr>
            <a:spLocks noChangeShapeType="1"/>
          </p:cNvSpPr>
          <p:nvPr/>
        </p:nvSpPr>
        <p:spPr bwMode="auto">
          <a:xfrm>
            <a:off x="2933541" y="4759790"/>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3" name="Line 47"/>
          <p:cNvSpPr>
            <a:spLocks noChangeShapeType="1"/>
          </p:cNvSpPr>
          <p:nvPr/>
        </p:nvSpPr>
        <p:spPr bwMode="auto">
          <a:xfrm>
            <a:off x="3718051" y="4759790"/>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4" name="Line 50"/>
          <p:cNvSpPr>
            <a:spLocks noChangeShapeType="1"/>
          </p:cNvSpPr>
          <p:nvPr/>
        </p:nvSpPr>
        <p:spPr bwMode="auto">
          <a:xfrm flipH="1">
            <a:off x="1403664" y="5358054"/>
            <a:ext cx="815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5" name="Line 51"/>
          <p:cNvSpPr>
            <a:spLocks noChangeShapeType="1"/>
          </p:cNvSpPr>
          <p:nvPr/>
        </p:nvSpPr>
        <p:spPr bwMode="auto">
          <a:xfrm flipH="1">
            <a:off x="2656271" y="5358054"/>
            <a:ext cx="652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6" name="AutoShape 56"/>
          <p:cNvSpPr>
            <a:spLocks noChangeArrowheads="1"/>
          </p:cNvSpPr>
          <p:nvPr/>
        </p:nvSpPr>
        <p:spPr bwMode="auto">
          <a:xfrm>
            <a:off x="4856488" y="5779472"/>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27" name="AutoShape 57"/>
          <p:cNvSpPr>
            <a:spLocks noChangeArrowheads="1"/>
          </p:cNvSpPr>
          <p:nvPr/>
        </p:nvSpPr>
        <p:spPr bwMode="auto">
          <a:xfrm>
            <a:off x="4778200" y="5839674"/>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28" name="AutoShape 58"/>
          <p:cNvSpPr>
            <a:spLocks noChangeArrowheads="1"/>
          </p:cNvSpPr>
          <p:nvPr/>
        </p:nvSpPr>
        <p:spPr bwMode="auto">
          <a:xfrm>
            <a:off x="4695019" y="5911164"/>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flash</a:t>
            </a:r>
          </a:p>
          <a:p>
            <a:pPr algn="ctr"/>
            <a:r>
              <a:rPr lang="en-US" sz="1700" b="0">
                <a:latin typeface="Times New Roman"/>
                <a:ea typeface="Arial" charset="0"/>
                <a:cs typeface="Times New Roman"/>
              </a:rPr>
              <a:t>drivers</a:t>
            </a:r>
          </a:p>
        </p:txBody>
      </p:sp>
      <p:sp>
        <p:nvSpPr>
          <p:cNvPr id="29" name="Line 59"/>
          <p:cNvSpPr>
            <a:spLocks noChangeShapeType="1"/>
          </p:cNvSpPr>
          <p:nvPr/>
        </p:nvSpPr>
        <p:spPr bwMode="auto">
          <a:xfrm>
            <a:off x="3830590" y="5358054"/>
            <a:ext cx="0" cy="6020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0" name="Line 60"/>
          <p:cNvSpPr>
            <a:spLocks noChangeShapeType="1"/>
          </p:cNvSpPr>
          <p:nvPr/>
        </p:nvSpPr>
        <p:spPr bwMode="auto">
          <a:xfrm>
            <a:off x="5161485" y="5358054"/>
            <a:ext cx="0"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2" name="Line 62"/>
          <p:cNvSpPr>
            <a:spLocks noChangeShapeType="1"/>
          </p:cNvSpPr>
          <p:nvPr/>
        </p:nvSpPr>
        <p:spPr bwMode="auto">
          <a:xfrm>
            <a:off x="4574325" y="4759790"/>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grpSp>
        <p:nvGrpSpPr>
          <p:cNvPr id="4" name="Group 47"/>
          <p:cNvGrpSpPr/>
          <p:nvPr/>
        </p:nvGrpSpPr>
        <p:grpSpPr>
          <a:xfrm>
            <a:off x="1403664" y="3288590"/>
            <a:ext cx="3916028" cy="662229"/>
            <a:chOff x="1403664" y="3181646"/>
            <a:chExt cx="3916028" cy="662229"/>
          </a:xfrm>
        </p:grpSpPr>
        <p:sp>
          <p:nvSpPr>
            <p:cNvPr id="33" name="Rectangle 63"/>
            <p:cNvSpPr>
              <a:spLocks noChangeArrowheads="1"/>
            </p:cNvSpPr>
            <p:nvPr/>
          </p:nvSpPr>
          <p:spPr bwMode="auto">
            <a:xfrm>
              <a:off x="1403664" y="3181646"/>
              <a:ext cx="3916028" cy="302267"/>
            </a:xfrm>
            <a:prstGeom prst="rect">
              <a:avLst/>
            </a:prstGeom>
            <a:solidFill>
              <a:srgbClr val="33CC33"/>
            </a:solidFill>
            <a:ln w="9525">
              <a:noFill/>
              <a:miter lim="800000"/>
              <a:headEnd/>
              <a:tailEnd/>
            </a:ln>
            <a:effectLst/>
          </p:spPr>
          <p:txBody>
            <a:bodyPr wrap="none" lIns="91430" tIns="45716" rIns="91430" bIns="45716" anchor="ctr">
              <a:prstTxWarp prst="textNoShape">
                <a:avLst/>
              </a:prstTxWarp>
            </a:bodyPr>
            <a:lstStyle/>
            <a:p>
              <a:pPr algn="ctr"/>
              <a:r>
                <a:rPr lang="en-US" sz="1700" b="0" dirty="0">
                  <a:latin typeface="Times New Roman"/>
                  <a:cs typeface="Times New Roman"/>
                </a:rPr>
                <a:t>virtual file system integration layer</a:t>
              </a:r>
            </a:p>
          </p:txBody>
        </p:sp>
        <p:sp>
          <p:nvSpPr>
            <p:cNvPr id="34" name="Rectangle 64"/>
            <p:cNvSpPr>
              <a:spLocks noChangeArrowheads="1"/>
            </p:cNvSpPr>
            <p:nvPr/>
          </p:nvSpPr>
          <p:spPr bwMode="auto">
            <a:xfrm>
              <a:off x="1403664" y="3483913"/>
              <a:ext cx="39144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5" name="Rectangle 65"/>
            <p:cNvSpPr>
              <a:spLocks noChangeArrowheads="1"/>
            </p:cNvSpPr>
            <p:nvPr/>
          </p:nvSpPr>
          <p:spPr bwMode="auto">
            <a:xfrm>
              <a:off x="4926621" y="3483913"/>
              <a:ext cx="39307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grpSp>
      <p:sp>
        <p:nvSpPr>
          <p:cNvPr id="36" name="Rectangle 66"/>
          <p:cNvSpPr>
            <a:spLocks noChangeArrowheads="1"/>
          </p:cNvSpPr>
          <p:nvPr/>
        </p:nvSpPr>
        <p:spPr bwMode="auto">
          <a:xfrm>
            <a:off x="1012224" y="2528533"/>
            <a:ext cx="1405392" cy="602026"/>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dirty="0" smtClean="0">
                <a:latin typeface="Times New Roman"/>
                <a:cs typeface="Times New Roman"/>
              </a:rPr>
              <a:t>f</a:t>
            </a:r>
            <a:r>
              <a:rPr lang="en-US" sz="1700" b="0" dirty="0" smtClean="0">
                <a:latin typeface="Times New Roman"/>
                <a:cs typeface="Times New Roman"/>
              </a:rPr>
              <a:t>ile container</a:t>
            </a:r>
          </a:p>
          <a:p>
            <a:pPr algn="ctr"/>
            <a:r>
              <a:rPr lang="en-US" sz="1700" b="0" dirty="0">
                <a:latin typeface="Times New Roman"/>
                <a:cs typeface="Times New Roman"/>
              </a:rPr>
              <a:t>operations</a:t>
            </a:r>
          </a:p>
        </p:txBody>
      </p:sp>
      <p:sp>
        <p:nvSpPr>
          <p:cNvPr id="37" name="Rectangle 67"/>
          <p:cNvSpPr>
            <a:spLocks noChangeArrowheads="1"/>
          </p:cNvSpPr>
          <p:nvPr/>
        </p:nvSpPr>
        <p:spPr bwMode="auto">
          <a:xfrm>
            <a:off x="2888975" y="2528533"/>
            <a:ext cx="1252607" cy="602026"/>
          </a:xfrm>
          <a:prstGeom prst="rect">
            <a:avLst/>
          </a:prstGeom>
          <a:solidFill>
            <a:srgbClr val="6699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directory</a:t>
            </a:r>
          </a:p>
          <a:p>
            <a:pPr algn="ctr"/>
            <a:r>
              <a:rPr lang="en-US" sz="1700" b="0">
                <a:latin typeface="Times New Roman"/>
                <a:cs typeface="Times New Roman"/>
              </a:rPr>
              <a:t>operations</a:t>
            </a:r>
          </a:p>
        </p:txBody>
      </p:sp>
      <p:sp>
        <p:nvSpPr>
          <p:cNvPr id="38" name="Rectangle 68"/>
          <p:cNvSpPr>
            <a:spLocks noChangeArrowheads="1"/>
          </p:cNvSpPr>
          <p:nvPr/>
        </p:nvSpPr>
        <p:spPr bwMode="auto">
          <a:xfrm>
            <a:off x="4533021" y="2528533"/>
            <a:ext cx="3209806" cy="602026"/>
          </a:xfrm>
          <a:prstGeom prst="rect">
            <a:avLst/>
          </a:prstGeom>
          <a:solidFill>
            <a:schemeClr val="accent6">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file</a:t>
            </a:r>
          </a:p>
          <a:p>
            <a:pPr algn="ctr"/>
            <a:r>
              <a:rPr lang="en-US" sz="1700" b="0">
                <a:latin typeface="Times New Roman"/>
                <a:cs typeface="Times New Roman"/>
              </a:rPr>
              <a:t>I/O</a:t>
            </a:r>
          </a:p>
        </p:txBody>
      </p:sp>
      <p:sp>
        <p:nvSpPr>
          <p:cNvPr id="40" name="Rectangle 70"/>
          <p:cNvSpPr>
            <a:spLocks noChangeArrowheads="1"/>
          </p:cNvSpPr>
          <p:nvPr/>
        </p:nvSpPr>
        <p:spPr bwMode="auto">
          <a:xfrm>
            <a:off x="6883820" y="3311166"/>
            <a:ext cx="1017743" cy="901784"/>
          </a:xfrm>
          <a:prstGeom prst="rect">
            <a:avLst/>
          </a:prstGeom>
          <a:solidFill>
            <a:srgbClr val="CC66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socket</a:t>
            </a:r>
          </a:p>
          <a:p>
            <a:pPr algn="ctr"/>
            <a:r>
              <a:rPr lang="en-US" sz="1700" b="0">
                <a:latin typeface="Times New Roman"/>
                <a:cs typeface="Times New Roman"/>
              </a:rPr>
              <a:t>I/O</a:t>
            </a:r>
          </a:p>
        </p:txBody>
      </p:sp>
      <p:sp>
        <p:nvSpPr>
          <p:cNvPr id="41" name="Text Box 72"/>
          <p:cNvSpPr txBox="1">
            <a:spLocks noChangeArrowheads="1"/>
          </p:cNvSpPr>
          <p:nvPr/>
        </p:nvSpPr>
        <p:spPr bwMode="auto">
          <a:xfrm>
            <a:off x="7118684" y="4008513"/>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a:latin typeface="Times New Roman"/>
                <a:cs typeface="Times New Roman"/>
              </a:rPr>
              <a:t>…</a:t>
            </a:r>
          </a:p>
        </p:txBody>
      </p:sp>
      <p:sp>
        <p:nvSpPr>
          <p:cNvPr id="42" name="Text Box 73"/>
          <p:cNvSpPr txBox="1">
            <a:spLocks noChangeArrowheads="1"/>
          </p:cNvSpPr>
          <p:nvPr/>
        </p:nvSpPr>
        <p:spPr bwMode="auto">
          <a:xfrm>
            <a:off x="5833457" y="4008513"/>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dirty="0">
                <a:latin typeface="Times New Roman"/>
                <a:cs typeface="Times New Roman"/>
              </a:rPr>
              <a:t>…</a:t>
            </a:r>
          </a:p>
        </p:txBody>
      </p:sp>
      <p:sp>
        <p:nvSpPr>
          <p:cNvPr id="44" name="Oval 43"/>
          <p:cNvSpPr/>
          <p:nvPr/>
        </p:nvSpPr>
        <p:spPr>
          <a:xfrm>
            <a:off x="773568" y="1548384"/>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1</a:t>
            </a:r>
            <a:endParaRPr lang="en-US" dirty="0">
              <a:solidFill>
                <a:schemeClr val="tx1"/>
              </a:solidFill>
              <a:latin typeface="Times New Roman"/>
              <a:cs typeface="Times New Roman"/>
            </a:endParaRPr>
          </a:p>
        </p:txBody>
      </p:sp>
      <p:sp>
        <p:nvSpPr>
          <p:cNvPr id="45" name="Oval 44"/>
          <p:cNvSpPr/>
          <p:nvPr/>
        </p:nvSpPr>
        <p:spPr>
          <a:xfrm>
            <a:off x="2830800" y="1555254"/>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2</a:t>
            </a:r>
            <a:endParaRPr lang="en-US" dirty="0">
              <a:solidFill>
                <a:schemeClr val="tx1"/>
              </a:solidFill>
              <a:latin typeface="Times New Roman"/>
              <a:cs typeface="Times New Roman"/>
            </a:endParaRPr>
          </a:p>
        </p:txBody>
      </p:sp>
      <p:sp>
        <p:nvSpPr>
          <p:cNvPr id="46" name="Oval 45"/>
          <p:cNvSpPr/>
          <p:nvPr/>
        </p:nvSpPr>
        <p:spPr>
          <a:xfrm>
            <a:off x="4888032" y="1562124"/>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3</a:t>
            </a:r>
            <a:endParaRPr lang="en-US" dirty="0">
              <a:solidFill>
                <a:schemeClr val="tx1"/>
              </a:solidFill>
              <a:latin typeface="Times New Roman"/>
              <a:cs typeface="Times New Roman"/>
            </a:endParaRPr>
          </a:p>
        </p:txBody>
      </p:sp>
      <p:sp>
        <p:nvSpPr>
          <p:cNvPr id="47" name="Oval 46"/>
          <p:cNvSpPr/>
          <p:nvPr/>
        </p:nvSpPr>
        <p:spPr>
          <a:xfrm>
            <a:off x="6945264" y="1568994"/>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4</a:t>
            </a:r>
            <a:endParaRPr lang="en-US" dirty="0">
              <a:solidFill>
                <a:schemeClr val="tx1"/>
              </a:solidFill>
              <a:latin typeface="Times New Roman"/>
              <a:cs typeface="Times New Roman"/>
            </a:endParaRPr>
          </a:p>
        </p:txBody>
      </p:sp>
      <p:grpSp>
        <p:nvGrpSpPr>
          <p:cNvPr id="43" name="Group 47"/>
          <p:cNvGrpSpPr/>
          <p:nvPr/>
        </p:nvGrpSpPr>
        <p:grpSpPr>
          <a:xfrm>
            <a:off x="1912536" y="3672381"/>
            <a:ext cx="2898284" cy="1111240"/>
            <a:chOff x="1912536" y="3565437"/>
            <a:chExt cx="2898284" cy="1111240"/>
          </a:xfrm>
        </p:grpSpPr>
        <p:sp>
          <p:nvSpPr>
            <p:cNvPr id="12" name="Rectangle 19"/>
            <p:cNvSpPr>
              <a:spLocks noChangeArrowheads="1"/>
            </p:cNvSpPr>
            <p:nvPr/>
          </p:nvSpPr>
          <p:spPr bwMode="auto">
            <a:xfrm rot="5400000">
              <a:off x="3195866" y="3846234"/>
              <a:ext cx="1111239" cy="549647"/>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UNIX FS</a:t>
              </a:r>
            </a:p>
          </p:txBody>
        </p:sp>
        <p:sp>
          <p:nvSpPr>
            <p:cNvPr id="13" name="Rectangle 20"/>
            <p:cNvSpPr>
              <a:spLocks noChangeArrowheads="1"/>
            </p:cNvSpPr>
            <p:nvPr/>
          </p:nvSpPr>
          <p:spPr bwMode="auto">
            <a:xfrm rot="5400000">
              <a:off x="2414618"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DOS FS</a:t>
              </a:r>
            </a:p>
          </p:txBody>
        </p:sp>
        <p:sp>
          <p:nvSpPr>
            <p:cNvPr id="14" name="Rectangle 21"/>
            <p:cNvSpPr>
              <a:spLocks noChangeArrowheads="1"/>
            </p:cNvSpPr>
            <p:nvPr/>
          </p:nvSpPr>
          <p:spPr bwMode="auto">
            <a:xfrm rot="5400000">
              <a:off x="1631739"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 FS</a:t>
              </a:r>
            </a:p>
          </p:txBody>
        </p:sp>
        <p:sp>
          <p:nvSpPr>
            <p:cNvPr id="31" name="Rectangle 61"/>
            <p:cNvSpPr>
              <a:spLocks noChangeArrowheads="1"/>
            </p:cNvSpPr>
            <p:nvPr/>
          </p:nvSpPr>
          <p:spPr bwMode="auto">
            <a:xfrm rot="5400000">
              <a:off x="3980377"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EXT3 FS</a:t>
              </a:r>
            </a:p>
          </p:txBody>
        </p:sp>
      </p:grpSp>
      <p:sp>
        <p:nvSpPr>
          <p:cNvPr id="15" name="Rectangle 22"/>
          <p:cNvSpPr>
            <a:spLocks noChangeArrowheads="1"/>
          </p:cNvSpPr>
          <p:nvPr/>
        </p:nvSpPr>
        <p:spPr bwMode="auto">
          <a:xfrm>
            <a:off x="932304" y="4949178"/>
            <a:ext cx="4698908" cy="408876"/>
          </a:xfrm>
          <a:prstGeom prst="rect">
            <a:avLst/>
          </a:prstGeom>
          <a:solidFill>
            <a:srgbClr val="CCFF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dirty="0" smtClean="0">
                <a:latin typeface="Times New Roman"/>
                <a:ea typeface="Arial" charset="0"/>
                <a:cs typeface="Times New Roman"/>
              </a:rPr>
              <a:t>Device independent block </a:t>
            </a:r>
            <a:r>
              <a:rPr lang="en-US" sz="2000" b="0" dirty="0">
                <a:latin typeface="Times New Roman"/>
                <a:ea typeface="Arial" charset="0"/>
                <a:cs typeface="Times New Roman"/>
              </a:rPr>
              <a:t>I/O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accel="50000" decel="50000" fill="hold" grpId="0" nodeType="clickEffect">
                                  <p:stCondLst>
                                    <p:cond delay="0"/>
                                  </p:stCondLst>
                                  <p:childTnLst>
                                    <p:animScale>
                                      <p:cBhvr>
                                        <p:cTn id="6" dur="2000" fill="hold"/>
                                        <p:tgtEl>
                                          <p:spTgt spid="1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846"/>
            <a:ext cx="8229600" cy="1143000"/>
          </a:xfrm>
        </p:spPr>
        <p:txBody>
          <a:bodyPr/>
          <a:lstStyle/>
          <a:p>
            <a:r>
              <a:rPr lang="en-US" dirty="0" smtClean="0"/>
              <a:t>File Systems and Block I/O Devices</a:t>
            </a:r>
            <a:endParaRPr lang="en-US" dirty="0"/>
          </a:p>
        </p:txBody>
      </p:sp>
      <p:sp>
        <p:nvSpPr>
          <p:cNvPr id="3" name="Content Placeholder 2"/>
          <p:cNvSpPr>
            <a:spLocks noGrp="1"/>
          </p:cNvSpPr>
          <p:nvPr>
            <p:ph idx="1"/>
          </p:nvPr>
        </p:nvSpPr>
        <p:spPr/>
        <p:txBody>
          <a:bodyPr/>
          <a:lstStyle/>
          <a:p>
            <a:r>
              <a:rPr lang="en-GB" sz="2800" dirty="0" smtClean="0"/>
              <a:t>File systems typically sit on a general block I/O layer</a:t>
            </a:r>
          </a:p>
          <a:p>
            <a:r>
              <a:rPr lang="en-GB" sz="2800" dirty="0" smtClean="0"/>
              <a:t>A generalizing abstraction – make all disks look same</a:t>
            </a:r>
          </a:p>
          <a:p>
            <a:r>
              <a:rPr lang="en-GB" sz="2800" dirty="0" smtClean="0"/>
              <a:t>Implements standard operations on each block device</a:t>
            </a:r>
          </a:p>
          <a:p>
            <a:pPr lvl="1"/>
            <a:r>
              <a:rPr lang="en-GB" sz="2400" dirty="0" smtClean="0"/>
              <a:t>Asynchronous read (physical block #, buffer, </a:t>
            </a:r>
            <a:r>
              <a:rPr lang="en-GB" sz="2400" dirty="0" err="1" smtClean="0"/>
              <a:t>bytecount</a:t>
            </a:r>
            <a:r>
              <a:rPr lang="en-GB" sz="2400" dirty="0" smtClean="0"/>
              <a:t>)</a:t>
            </a:r>
          </a:p>
          <a:p>
            <a:pPr lvl="1"/>
            <a:r>
              <a:rPr lang="en-GB" sz="2400" dirty="0" smtClean="0"/>
              <a:t>Asynchronous write (physical block #, buffer, </a:t>
            </a:r>
            <a:r>
              <a:rPr lang="en-GB" sz="2400" dirty="0" err="1" smtClean="0"/>
              <a:t>bytecount</a:t>
            </a:r>
            <a:r>
              <a:rPr lang="en-GB" sz="2400" dirty="0" smtClean="0"/>
              <a:t>)</a:t>
            </a:r>
          </a:p>
          <a:p>
            <a:r>
              <a:rPr lang="en-GB" sz="2800" dirty="0" smtClean="0"/>
              <a:t>Map logical block numbers to device addresses</a:t>
            </a:r>
          </a:p>
          <a:p>
            <a:pPr lvl="1"/>
            <a:r>
              <a:rPr lang="en-GB" sz="2400" dirty="0" smtClean="0"/>
              <a:t>E.g., logical block number to &lt;cylinder, head, sector&gt;</a:t>
            </a:r>
          </a:p>
          <a:p>
            <a:r>
              <a:rPr lang="en-GB" sz="2800" dirty="0" smtClean="0"/>
              <a:t>Encapsulate all the particulars of device support</a:t>
            </a:r>
          </a:p>
          <a:p>
            <a:pPr lvl="1"/>
            <a:r>
              <a:rPr lang="en-GB" sz="2400" dirty="0" smtClean="0"/>
              <a:t>I/O scheduling, initiation, completion, error handlings</a:t>
            </a:r>
          </a:p>
          <a:p>
            <a:pPr lvl="1"/>
            <a:r>
              <a:rPr lang="en-GB" sz="2400" dirty="0" smtClean="0"/>
              <a:t>Size and alignment limitations</a:t>
            </a:r>
          </a:p>
          <a:p>
            <a:endParaRPr lang="en-US"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8318"/>
            <a:ext cx="8229600" cy="1143000"/>
          </a:xfrm>
        </p:spPr>
        <p:txBody>
          <a:bodyPr/>
          <a:lstStyle/>
          <a:p>
            <a:r>
              <a:rPr lang="en-US" dirty="0" smtClean="0"/>
              <a:t>Why Device Independent </a:t>
            </a:r>
            <a:br>
              <a:rPr lang="en-US" dirty="0" smtClean="0"/>
            </a:br>
            <a:r>
              <a:rPr lang="en-US" dirty="0" smtClean="0"/>
              <a:t>Block I/O?</a:t>
            </a:r>
            <a:endParaRPr lang="en-US" dirty="0"/>
          </a:p>
        </p:txBody>
      </p:sp>
      <p:sp>
        <p:nvSpPr>
          <p:cNvPr id="3" name="Content Placeholder 2"/>
          <p:cNvSpPr>
            <a:spLocks noGrp="1"/>
          </p:cNvSpPr>
          <p:nvPr>
            <p:ph idx="1"/>
          </p:nvPr>
        </p:nvSpPr>
        <p:spPr/>
        <p:txBody>
          <a:bodyPr/>
          <a:lstStyle/>
          <a:p>
            <a:r>
              <a:rPr lang="en-GB" sz="2800" dirty="0" smtClean="0"/>
              <a:t>A better abstraction than generic disks</a:t>
            </a:r>
          </a:p>
          <a:p>
            <a:r>
              <a:rPr lang="en-GB" sz="2800" dirty="0" smtClean="0"/>
              <a:t>Allows unified LRU buffer cache for disk data</a:t>
            </a:r>
          </a:p>
          <a:p>
            <a:pPr lvl="1"/>
            <a:r>
              <a:rPr lang="en-GB" sz="2400" dirty="0" smtClean="0"/>
              <a:t>Hold frequently used data until it is needed again</a:t>
            </a:r>
          </a:p>
          <a:p>
            <a:pPr lvl="1"/>
            <a:r>
              <a:rPr lang="en-GB" sz="2400" dirty="0" smtClean="0"/>
              <a:t>Hold pre-fetched read-ahead data until it is requested</a:t>
            </a:r>
          </a:p>
          <a:p>
            <a:r>
              <a:rPr lang="en-GB" sz="2800" dirty="0" smtClean="0"/>
              <a:t>Provides buffers for data re-blocking</a:t>
            </a:r>
          </a:p>
          <a:p>
            <a:pPr lvl="1"/>
            <a:r>
              <a:rPr lang="en-GB" sz="2400" dirty="0" smtClean="0"/>
              <a:t>Adapting file system block size to device block size</a:t>
            </a:r>
          </a:p>
          <a:p>
            <a:pPr lvl="1"/>
            <a:r>
              <a:rPr lang="en-GB" sz="2400" dirty="0" smtClean="0"/>
              <a:t>Adapting file system block size to user request sizes</a:t>
            </a:r>
          </a:p>
          <a:p>
            <a:r>
              <a:rPr lang="en-GB" sz="2800" dirty="0" smtClean="0"/>
              <a:t>Handles automatic buffer management</a:t>
            </a:r>
          </a:p>
          <a:p>
            <a:pPr lvl="1"/>
            <a:r>
              <a:rPr lang="en-GB" sz="2400" dirty="0" smtClean="0"/>
              <a:t>Allocation, </a:t>
            </a:r>
            <a:r>
              <a:rPr lang="en-GB" sz="2400" dirty="0" err="1" smtClean="0"/>
              <a:t>deallocation</a:t>
            </a:r>
            <a:endParaRPr lang="en-GB" sz="2400" dirty="0" smtClean="0"/>
          </a:p>
          <a:p>
            <a:pPr lvl="1"/>
            <a:r>
              <a:rPr lang="en-GB" sz="2400" dirty="0" smtClean="0"/>
              <a:t>Automatic write-back of changed buffers</a:t>
            </a:r>
          </a:p>
          <a:p>
            <a:endParaRPr lang="en-US"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Need That Cache?</a:t>
            </a:r>
            <a:endParaRPr lang="en-US" dirty="0"/>
          </a:p>
        </p:txBody>
      </p:sp>
      <p:sp>
        <p:nvSpPr>
          <p:cNvPr id="3" name="Content Placeholder 2"/>
          <p:cNvSpPr>
            <a:spLocks noGrp="1"/>
          </p:cNvSpPr>
          <p:nvPr>
            <p:ph idx="1"/>
          </p:nvPr>
        </p:nvSpPr>
        <p:spPr/>
        <p:txBody>
          <a:bodyPr/>
          <a:lstStyle/>
          <a:p>
            <a:r>
              <a:rPr lang="en-US" dirty="0" smtClean="0"/>
              <a:t>File access exhibits a high degree of reference locality at multiple levels:</a:t>
            </a:r>
          </a:p>
          <a:p>
            <a:pPr lvl="1"/>
            <a:r>
              <a:rPr lang="en-US" dirty="0" smtClean="0"/>
              <a:t>Users often read and write a single block in small operations, reusing that block</a:t>
            </a:r>
          </a:p>
          <a:p>
            <a:pPr lvl="1"/>
            <a:r>
              <a:rPr lang="en-US" dirty="0" smtClean="0"/>
              <a:t>Users read and write the same files over and over</a:t>
            </a:r>
          </a:p>
          <a:p>
            <a:pPr lvl="1"/>
            <a:r>
              <a:rPr lang="en-US" dirty="0" smtClean="0"/>
              <a:t>Users often open files from the same directory </a:t>
            </a:r>
          </a:p>
          <a:p>
            <a:pPr lvl="1"/>
            <a:r>
              <a:rPr lang="en-US" dirty="0" smtClean="0"/>
              <a:t>OS regularly consults the same meta-data blocks</a:t>
            </a:r>
          </a:p>
          <a:p>
            <a:r>
              <a:rPr lang="en-US" dirty="0" smtClean="0"/>
              <a:t>Having common cache eliminates many disk accesses, which are slow</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1686"/>
            <a:ext cx="8229600" cy="1143000"/>
          </a:xfrm>
        </p:spPr>
        <p:txBody>
          <a:bodyPr/>
          <a:lstStyle/>
          <a:p>
            <a:r>
              <a:rPr lang="en-US" dirty="0" smtClean="0"/>
              <a:t>Devices, Sockets and File System API</a:t>
            </a:r>
            <a:endParaRPr lang="en-US" dirty="0"/>
          </a:p>
        </p:txBody>
      </p:sp>
      <p:sp>
        <p:nvSpPr>
          <p:cNvPr id="3" name="Content Placeholder 2"/>
          <p:cNvSpPr>
            <a:spLocks noGrp="1"/>
          </p:cNvSpPr>
          <p:nvPr>
            <p:ph idx="1"/>
          </p:nvPr>
        </p:nvSpPr>
        <p:spPr>
          <a:xfrm>
            <a:off x="457200" y="1707144"/>
            <a:ext cx="8229600" cy="4525963"/>
          </a:xfrm>
        </p:spPr>
        <p:txBody>
          <a:bodyPr/>
          <a:lstStyle/>
          <a:p>
            <a:pPr>
              <a:buNone/>
            </a:pPr>
            <a:r>
              <a:rPr lang="en-US" dirty="0" smtClean="0"/>
              <a:t> </a:t>
            </a:r>
            <a:endParaRPr lang="en-US" dirty="0"/>
          </a:p>
        </p:txBody>
      </p:sp>
      <p:sp>
        <p:nvSpPr>
          <p:cNvPr id="5" name="AutoShape 55"/>
          <p:cNvSpPr>
            <a:spLocks noChangeArrowheads="1"/>
          </p:cNvSpPr>
          <p:nvPr/>
        </p:nvSpPr>
        <p:spPr bwMode="auto">
          <a:xfrm>
            <a:off x="3527224" y="5779472"/>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6" name="AutoShape 2"/>
          <p:cNvSpPr>
            <a:spLocks noChangeArrowheads="1"/>
          </p:cNvSpPr>
          <p:nvPr/>
        </p:nvSpPr>
        <p:spPr bwMode="auto">
          <a:xfrm>
            <a:off x="1012224" y="5793268"/>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7" name="AutoShape 3"/>
          <p:cNvSpPr>
            <a:spLocks noChangeArrowheads="1"/>
          </p:cNvSpPr>
          <p:nvPr/>
        </p:nvSpPr>
        <p:spPr bwMode="auto">
          <a:xfrm>
            <a:off x="932304" y="5852216"/>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8" name="AutoShape 4"/>
          <p:cNvSpPr>
            <a:spLocks noChangeArrowheads="1"/>
          </p:cNvSpPr>
          <p:nvPr/>
        </p:nvSpPr>
        <p:spPr bwMode="auto">
          <a:xfrm>
            <a:off x="2268093" y="5793268"/>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9" name="AutoShape 5"/>
          <p:cNvSpPr>
            <a:spLocks noChangeArrowheads="1"/>
          </p:cNvSpPr>
          <p:nvPr/>
        </p:nvSpPr>
        <p:spPr bwMode="auto">
          <a:xfrm>
            <a:off x="2188174" y="5852216"/>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0" name="AutoShape 7"/>
          <p:cNvSpPr>
            <a:spLocks noChangeArrowheads="1"/>
          </p:cNvSpPr>
          <p:nvPr/>
        </p:nvSpPr>
        <p:spPr bwMode="auto">
          <a:xfrm>
            <a:off x="3448936" y="583967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11" name="Rectangle 18"/>
          <p:cNvSpPr>
            <a:spLocks noChangeArrowheads="1"/>
          </p:cNvSpPr>
          <p:nvPr/>
        </p:nvSpPr>
        <p:spPr bwMode="auto">
          <a:xfrm>
            <a:off x="773568" y="2046912"/>
            <a:ext cx="7282411" cy="351182"/>
          </a:xfrm>
          <a:prstGeom prst="rect">
            <a:avLst/>
          </a:prstGeom>
          <a:solidFill>
            <a:schemeClr val="tx2">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ea typeface="Arial" charset="0"/>
                <a:cs typeface="Times New Roman"/>
              </a:rPr>
              <a:t>system calls</a:t>
            </a:r>
          </a:p>
        </p:txBody>
      </p:sp>
      <p:sp>
        <p:nvSpPr>
          <p:cNvPr id="16" name="AutoShape 31"/>
          <p:cNvSpPr>
            <a:spLocks noChangeArrowheads="1"/>
          </p:cNvSpPr>
          <p:nvPr/>
        </p:nvSpPr>
        <p:spPr bwMode="auto">
          <a:xfrm>
            <a:off x="855648" y="591116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a:t>
            </a:r>
          </a:p>
          <a:p>
            <a:pPr algn="ctr"/>
            <a:r>
              <a:rPr lang="en-US" sz="1700" b="0">
                <a:latin typeface="Times New Roman"/>
                <a:ea typeface="Arial" charset="0"/>
                <a:cs typeface="Times New Roman"/>
              </a:rPr>
              <a:t>drivers</a:t>
            </a:r>
          </a:p>
        </p:txBody>
      </p:sp>
      <p:sp>
        <p:nvSpPr>
          <p:cNvPr id="17" name="AutoShape 32"/>
          <p:cNvSpPr>
            <a:spLocks noChangeArrowheads="1"/>
          </p:cNvSpPr>
          <p:nvPr/>
        </p:nvSpPr>
        <p:spPr bwMode="auto">
          <a:xfrm>
            <a:off x="2111517" y="5911164"/>
            <a:ext cx="862798"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a:t>
            </a:r>
          </a:p>
          <a:p>
            <a:pPr algn="ctr"/>
            <a:r>
              <a:rPr lang="en-US" sz="1700" b="0">
                <a:latin typeface="Times New Roman"/>
                <a:ea typeface="Arial" charset="0"/>
                <a:cs typeface="Times New Roman"/>
              </a:rPr>
              <a:t>drivers</a:t>
            </a:r>
          </a:p>
        </p:txBody>
      </p:sp>
      <p:sp>
        <p:nvSpPr>
          <p:cNvPr id="18" name="AutoShape 33"/>
          <p:cNvSpPr>
            <a:spLocks noChangeArrowheads="1"/>
          </p:cNvSpPr>
          <p:nvPr/>
        </p:nvSpPr>
        <p:spPr bwMode="auto">
          <a:xfrm>
            <a:off x="3364124" y="5911164"/>
            <a:ext cx="866060"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diskette</a:t>
            </a:r>
          </a:p>
          <a:p>
            <a:pPr algn="ctr"/>
            <a:r>
              <a:rPr lang="en-US" sz="1700" b="0">
                <a:latin typeface="Times New Roman"/>
                <a:ea typeface="Arial" charset="0"/>
                <a:cs typeface="Times New Roman"/>
              </a:rPr>
              <a:t>drivers</a:t>
            </a:r>
          </a:p>
        </p:txBody>
      </p:sp>
      <p:sp>
        <p:nvSpPr>
          <p:cNvPr id="19" name="Line 37"/>
          <p:cNvSpPr>
            <a:spLocks noChangeShapeType="1"/>
          </p:cNvSpPr>
          <p:nvPr/>
        </p:nvSpPr>
        <p:spPr bwMode="auto">
          <a:xfrm>
            <a:off x="855648" y="5516085"/>
            <a:ext cx="5560075" cy="0"/>
          </a:xfrm>
          <a:prstGeom prst="line">
            <a:avLst/>
          </a:prstGeom>
          <a:noFill/>
          <a:ln w="9525">
            <a:solidFill>
              <a:schemeClr val="tx1"/>
            </a:solidFill>
            <a:prstDash val="dash"/>
            <a:round/>
            <a:headEnd/>
            <a:tailEnd/>
          </a:ln>
          <a:effectLst/>
        </p:spPr>
        <p:txBody>
          <a:bodyPr>
            <a:prstTxWarp prst="textNoShape">
              <a:avLst/>
            </a:prstTxWarp>
          </a:bodyPr>
          <a:lstStyle/>
          <a:p>
            <a:endParaRPr lang="en-US">
              <a:latin typeface="Times New Roman"/>
              <a:cs typeface="Times New Roman"/>
            </a:endParaRPr>
          </a:p>
        </p:txBody>
      </p:sp>
      <p:sp>
        <p:nvSpPr>
          <p:cNvPr id="20" name="Text Box 38"/>
          <p:cNvSpPr txBox="1">
            <a:spLocks noChangeArrowheads="1"/>
          </p:cNvSpPr>
          <p:nvPr/>
        </p:nvSpPr>
        <p:spPr bwMode="auto">
          <a:xfrm>
            <a:off x="1168800" y="5418256"/>
            <a:ext cx="4150892" cy="400101"/>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b="0">
                <a:latin typeface="Times New Roman"/>
                <a:ea typeface="Arial" charset="0"/>
                <a:cs typeface="Times New Roman"/>
              </a:rPr>
              <a:t>device driver interfaces (disk-ddi)</a:t>
            </a:r>
          </a:p>
        </p:txBody>
      </p:sp>
      <p:sp>
        <p:nvSpPr>
          <p:cNvPr id="21" name="Line 45"/>
          <p:cNvSpPr>
            <a:spLocks noChangeShapeType="1"/>
          </p:cNvSpPr>
          <p:nvPr/>
        </p:nvSpPr>
        <p:spPr bwMode="auto">
          <a:xfrm>
            <a:off x="2147399" y="4759790"/>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2" name="Line 46"/>
          <p:cNvSpPr>
            <a:spLocks noChangeShapeType="1"/>
          </p:cNvSpPr>
          <p:nvPr/>
        </p:nvSpPr>
        <p:spPr bwMode="auto">
          <a:xfrm>
            <a:off x="2933541" y="4759790"/>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3" name="Line 47"/>
          <p:cNvSpPr>
            <a:spLocks noChangeShapeType="1"/>
          </p:cNvSpPr>
          <p:nvPr/>
        </p:nvSpPr>
        <p:spPr bwMode="auto">
          <a:xfrm>
            <a:off x="3718051" y="4759790"/>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4" name="Line 50"/>
          <p:cNvSpPr>
            <a:spLocks noChangeShapeType="1"/>
          </p:cNvSpPr>
          <p:nvPr/>
        </p:nvSpPr>
        <p:spPr bwMode="auto">
          <a:xfrm flipH="1">
            <a:off x="1403664" y="5358054"/>
            <a:ext cx="815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5" name="Line 51"/>
          <p:cNvSpPr>
            <a:spLocks noChangeShapeType="1"/>
          </p:cNvSpPr>
          <p:nvPr/>
        </p:nvSpPr>
        <p:spPr bwMode="auto">
          <a:xfrm flipH="1">
            <a:off x="2656271" y="5358054"/>
            <a:ext cx="6524"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6" name="AutoShape 56"/>
          <p:cNvSpPr>
            <a:spLocks noChangeArrowheads="1"/>
          </p:cNvSpPr>
          <p:nvPr/>
        </p:nvSpPr>
        <p:spPr bwMode="auto">
          <a:xfrm>
            <a:off x="4856488" y="5779472"/>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a:p>
            <a:pPr algn="ctr"/>
            <a:endParaRPr lang="en-US" sz="1700" b="0">
              <a:latin typeface="Times New Roman"/>
              <a:ea typeface="Arial" charset="0"/>
              <a:cs typeface="Times New Roman"/>
            </a:endParaRPr>
          </a:p>
        </p:txBody>
      </p:sp>
      <p:sp>
        <p:nvSpPr>
          <p:cNvPr id="27" name="AutoShape 57"/>
          <p:cNvSpPr>
            <a:spLocks noChangeArrowheads="1"/>
          </p:cNvSpPr>
          <p:nvPr/>
        </p:nvSpPr>
        <p:spPr bwMode="auto">
          <a:xfrm>
            <a:off x="4778200" y="5839674"/>
            <a:ext cx="86279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endParaRPr lang="en-US" sz="1700" b="0">
              <a:latin typeface="Times New Roman"/>
              <a:ea typeface="Arial" charset="0"/>
              <a:cs typeface="Times New Roman"/>
            </a:endParaRPr>
          </a:p>
        </p:txBody>
      </p:sp>
      <p:sp>
        <p:nvSpPr>
          <p:cNvPr id="28" name="AutoShape 58"/>
          <p:cNvSpPr>
            <a:spLocks noChangeArrowheads="1"/>
          </p:cNvSpPr>
          <p:nvPr/>
        </p:nvSpPr>
        <p:spPr bwMode="auto">
          <a:xfrm>
            <a:off x="4695019" y="5911164"/>
            <a:ext cx="864429" cy="526773"/>
          </a:xfrm>
          <a:prstGeom prst="roundRect">
            <a:avLst>
              <a:gd name="adj" fmla="val 16667"/>
            </a:avLst>
          </a:prstGeom>
          <a:solidFill>
            <a:srgbClr val="00B8FF"/>
          </a:solidFill>
          <a:ln w="9525">
            <a:solidFill>
              <a:schemeClr val="tx1"/>
            </a:solidFill>
            <a:round/>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flash</a:t>
            </a:r>
          </a:p>
          <a:p>
            <a:pPr algn="ctr"/>
            <a:r>
              <a:rPr lang="en-US" sz="1700" b="0">
                <a:latin typeface="Times New Roman"/>
                <a:ea typeface="Arial" charset="0"/>
                <a:cs typeface="Times New Roman"/>
              </a:rPr>
              <a:t>drivers</a:t>
            </a:r>
          </a:p>
        </p:txBody>
      </p:sp>
      <p:sp>
        <p:nvSpPr>
          <p:cNvPr id="29" name="Line 59"/>
          <p:cNvSpPr>
            <a:spLocks noChangeShapeType="1"/>
          </p:cNvSpPr>
          <p:nvPr/>
        </p:nvSpPr>
        <p:spPr bwMode="auto">
          <a:xfrm>
            <a:off x="3830590" y="5358054"/>
            <a:ext cx="0" cy="6020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0" name="Line 60"/>
          <p:cNvSpPr>
            <a:spLocks noChangeShapeType="1"/>
          </p:cNvSpPr>
          <p:nvPr/>
        </p:nvSpPr>
        <p:spPr bwMode="auto">
          <a:xfrm>
            <a:off x="5161485" y="5358054"/>
            <a:ext cx="0" cy="543077"/>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32" name="Line 62"/>
          <p:cNvSpPr>
            <a:spLocks noChangeShapeType="1"/>
          </p:cNvSpPr>
          <p:nvPr/>
        </p:nvSpPr>
        <p:spPr bwMode="auto">
          <a:xfrm>
            <a:off x="4574325" y="4759790"/>
            <a:ext cx="0" cy="176845"/>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grpSp>
        <p:nvGrpSpPr>
          <p:cNvPr id="4" name="Group 47"/>
          <p:cNvGrpSpPr/>
          <p:nvPr/>
        </p:nvGrpSpPr>
        <p:grpSpPr>
          <a:xfrm>
            <a:off x="1403664" y="3288590"/>
            <a:ext cx="3916028" cy="662229"/>
            <a:chOff x="1403664" y="3181646"/>
            <a:chExt cx="3916028" cy="662229"/>
          </a:xfrm>
        </p:grpSpPr>
        <p:sp>
          <p:nvSpPr>
            <p:cNvPr id="33" name="Rectangle 63"/>
            <p:cNvSpPr>
              <a:spLocks noChangeArrowheads="1"/>
            </p:cNvSpPr>
            <p:nvPr/>
          </p:nvSpPr>
          <p:spPr bwMode="auto">
            <a:xfrm>
              <a:off x="1403664" y="3181646"/>
              <a:ext cx="3916028" cy="302267"/>
            </a:xfrm>
            <a:prstGeom prst="rect">
              <a:avLst/>
            </a:prstGeom>
            <a:solidFill>
              <a:srgbClr val="33CC33"/>
            </a:solidFill>
            <a:ln w="9525">
              <a:noFill/>
              <a:miter lim="800000"/>
              <a:headEnd/>
              <a:tailEnd/>
            </a:ln>
            <a:effectLst/>
          </p:spPr>
          <p:txBody>
            <a:bodyPr wrap="none" lIns="91430" tIns="45716" rIns="91430" bIns="45716" anchor="ctr">
              <a:prstTxWarp prst="textNoShape">
                <a:avLst/>
              </a:prstTxWarp>
            </a:bodyPr>
            <a:lstStyle/>
            <a:p>
              <a:pPr algn="ctr"/>
              <a:r>
                <a:rPr lang="en-US" sz="1700" b="0" dirty="0">
                  <a:latin typeface="Times New Roman"/>
                  <a:cs typeface="Times New Roman"/>
                </a:rPr>
                <a:t>virtual file system integration layer</a:t>
              </a:r>
            </a:p>
          </p:txBody>
        </p:sp>
        <p:sp>
          <p:nvSpPr>
            <p:cNvPr id="34" name="Rectangle 64"/>
            <p:cNvSpPr>
              <a:spLocks noChangeArrowheads="1"/>
            </p:cNvSpPr>
            <p:nvPr/>
          </p:nvSpPr>
          <p:spPr bwMode="auto">
            <a:xfrm>
              <a:off x="1403664" y="3483913"/>
              <a:ext cx="39144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35" name="Rectangle 65"/>
            <p:cNvSpPr>
              <a:spLocks noChangeArrowheads="1"/>
            </p:cNvSpPr>
            <p:nvPr/>
          </p:nvSpPr>
          <p:spPr bwMode="auto">
            <a:xfrm>
              <a:off x="4926621" y="3483913"/>
              <a:ext cx="393070" cy="359962"/>
            </a:xfrm>
            <a:prstGeom prst="rect">
              <a:avLst/>
            </a:prstGeom>
            <a:solidFill>
              <a:srgbClr val="33CC33"/>
            </a:solidFill>
            <a:ln w="9525">
              <a:noFill/>
              <a:miter lim="800000"/>
              <a:headEnd/>
              <a:tailEnd/>
            </a:ln>
            <a:effectLst/>
          </p:spPr>
          <p:txBody>
            <a:bodyPr wrap="none" anchor="ctr">
              <a:prstTxWarp prst="textNoShape">
                <a:avLst/>
              </a:prstTxWarp>
            </a:bodyPr>
            <a:lstStyle/>
            <a:p>
              <a:endParaRPr lang="en-US">
                <a:latin typeface="Times New Roman"/>
                <a:cs typeface="Times New Roman"/>
              </a:endParaRPr>
            </a:p>
          </p:txBody>
        </p:sp>
      </p:grpSp>
      <p:sp>
        <p:nvSpPr>
          <p:cNvPr id="36" name="Rectangle 66"/>
          <p:cNvSpPr>
            <a:spLocks noChangeArrowheads="1"/>
          </p:cNvSpPr>
          <p:nvPr/>
        </p:nvSpPr>
        <p:spPr bwMode="auto">
          <a:xfrm>
            <a:off x="1012224" y="2528533"/>
            <a:ext cx="1405392" cy="602026"/>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dirty="0" smtClean="0">
                <a:latin typeface="Times New Roman"/>
                <a:cs typeface="Times New Roman"/>
              </a:rPr>
              <a:t>f</a:t>
            </a:r>
            <a:r>
              <a:rPr lang="en-US" sz="1700" b="0" dirty="0" smtClean="0">
                <a:latin typeface="Times New Roman"/>
                <a:cs typeface="Times New Roman"/>
              </a:rPr>
              <a:t>ile container</a:t>
            </a:r>
          </a:p>
          <a:p>
            <a:pPr algn="ctr"/>
            <a:r>
              <a:rPr lang="en-US" sz="1700" b="0" dirty="0">
                <a:latin typeface="Times New Roman"/>
                <a:cs typeface="Times New Roman"/>
              </a:rPr>
              <a:t>operations</a:t>
            </a:r>
          </a:p>
        </p:txBody>
      </p:sp>
      <p:sp>
        <p:nvSpPr>
          <p:cNvPr id="37" name="Rectangle 67"/>
          <p:cNvSpPr>
            <a:spLocks noChangeArrowheads="1"/>
          </p:cNvSpPr>
          <p:nvPr/>
        </p:nvSpPr>
        <p:spPr bwMode="auto">
          <a:xfrm>
            <a:off x="2888975" y="2528533"/>
            <a:ext cx="1252607" cy="602026"/>
          </a:xfrm>
          <a:prstGeom prst="rect">
            <a:avLst/>
          </a:prstGeom>
          <a:solidFill>
            <a:srgbClr val="6699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directory</a:t>
            </a:r>
          </a:p>
          <a:p>
            <a:pPr algn="ctr"/>
            <a:r>
              <a:rPr lang="en-US" sz="1700" b="0">
                <a:latin typeface="Times New Roman"/>
                <a:cs typeface="Times New Roman"/>
              </a:rPr>
              <a:t>operations</a:t>
            </a:r>
          </a:p>
        </p:txBody>
      </p:sp>
      <p:sp>
        <p:nvSpPr>
          <p:cNvPr id="38" name="Rectangle 68"/>
          <p:cNvSpPr>
            <a:spLocks noChangeArrowheads="1"/>
          </p:cNvSpPr>
          <p:nvPr/>
        </p:nvSpPr>
        <p:spPr bwMode="auto">
          <a:xfrm>
            <a:off x="4533021" y="2528533"/>
            <a:ext cx="3209806" cy="602026"/>
          </a:xfrm>
          <a:prstGeom prst="rect">
            <a:avLst/>
          </a:prstGeom>
          <a:solidFill>
            <a:schemeClr val="accent6">
              <a:lumMod val="60000"/>
              <a:lumOff val="40000"/>
            </a:schemeClr>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file</a:t>
            </a:r>
          </a:p>
          <a:p>
            <a:pPr algn="ctr"/>
            <a:r>
              <a:rPr lang="en-US" sz="1700" b="0">
                <a:latin typeface="Times New Roman"/>
                <a:cs typeface="Times New Roman"/>
              </a:rPr>
              <a:t>I/O</a:t>
            </a:r>
          </a:p>
        </p:txBody>
      </p:sp>
      <p:grpSp>
        <p:nvGrpSpPr>
          <p:cNvPr id="43" name="Group 47"/>
          <p:cNvGrpSpPr/>
          <p:nvPr/>
        </p:nvGrpSpPr>
        <p:grpSpPr>
          <a:xfrm>
            <a:off x="5631213" y="3311166"/>
            <a:ext cx="2270350" cy="901784"/>
            <a:chOff x="5631213" y="3204222"/>
            <a:chExt cx="2270350" cy="901784"/>
          </a:xfrm>
        </p:grpSpPr>
        <p:sp>
          <p:nvSpPr>
            <p:cNvPr id="39" name="Rectangle 69"/>
            <p:cNvSpPr>
              <a:spLocks noChangeArrowheads="1"/>
            </p:cNvSpPr>
            <p:nvPr/>
          </p:nvSpPr>
          <p:spPr bwMode="auto">
            <a:xfrm>
              <a:off x="5631213" y="3204222"/>
              <a:ext cx="1017743" cy="901784"/>
            </a:xfrm>
            <a:prstGeom prst="rect">
              <a:avLst/>
            </a:prstGeom>
            <a:solidFill>
              <a:srgbClr val="66FF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device</a:t>
              </a:r>
            </a:p>
            <a:p>
              <a:pPr algn="ctr"/>
              <a:r>
                <a:rPr lang="en-US" sz="1700" b="0">
                  <a:latin typeface="Times New Roman"/>
                  <a:cs typeface="Times New Roman"/>
                </a:rPr>
                <a:t>I/O</a:t>
              </a:r>
            </a:p>
          </p:txBody>
        </p:sp>
        <p:sp>
          <p:nvSpPr>
            <p:cNvPr id="40" name="Rectangle 70"/>
            <p:cNvSpPr>
              <a:spLocks noChangeArrowheads="1"/>
            </p:cNvSpPr>
            <p:nvPr/>
          </p:nvSpPr>
          <p:spPr bwMode="auto">
            <a:xfrm>
              <a:off x="6883820" y="3204222"/>
              <a:ext cx="1017743" cy="901784"/>
            </a:xfrm>
            <a:prstGeom prst="rect">
              <a:avLst/>
            </a:prstGeom>
            <a:solidFill>
              <a:srgbClr val="CC66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socket</a:t>
              </a:r>
            </a:p>
            <a:p>
              <a:pPr algn="ctr"/>
              <a:r>
                <a:rPr lang="en-US" sz="1700" b="0">
                  <a:latin typeface="Times New Roman"/>
                  <a:cs typeface="Times New Roman"/>
                </a:rPr>
                <a:t>I/O</a:t>
              </a:r>
            </a:p>
          </p:txBody>
        </p:sp>
      </p:grpSp>
      <p:sp>
        <p:nvSpPr>
          <p:cNvPr id="41" name="Text Box 72"/>
          <p:cNvSpPr txBox="1">
            <a:spLocks noChangeArrowheads="1"/>
          </p:cNvSpPr>
          <p:nvPr/>
        </p:nvSpPr>
        <p:spPr bwMode="auto">
          <a:xfrm>
            <a:off x="7118684" y="4008513"/>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a:latin typeface="Times New Roman"/>
                <a:cs typeface="Times New Roman"/>
              </a:rPr>
              <a:t>…</a:t>
            </a:r>
          </a:p>
        </p:txBody>
      </p:sp>
      <p:sp>
        <p:nvSpPr>
          <p:cNvPr id="42" name="Text Box 73"/>
          <p:cNvSpPr txBox="1">
            <a:spLocks noChangeArrowheads="1"/>
          </p:cNvSpPr>
          <p:nvPr/>
        </p:nvSpPr>
        <p:spPr bwMode="auto">
          <a:xfrm>
            <a:off x="5833457" y="4008513"/>
            <a:ext cx="658924" cy="646323"/>
          </a:xfrm>
          <a:prstGeom prst="rect">
            <a:avLst/>
          </a:prstGeom>
          <a:noFill/>
          <a:ln w="9525">
            <a:noFill/>
            <a:miter lim="800000"/>
            <a:headEnd/>
            <a:tailEnd/>
          </a:ln>
          <a:effectLst/>
        </p:spPr>
        <p:txBody>
          <a:bodyPr wrap="square" lIns="91430" tIns="45716" rIns="91430" bIns="45716">
            <a:prstTxWarp prst="textNoShape">
              <a:avLst/>
            </a:prstTxWarp>
            <a:spAutoFit/>
          </a:bodyPr>
          <a:lstStyle/>
          <a:p>
            <a:r>
              <a:rPr lang="en-US" sz="3600" b="0" dirty="0">
                <a:latin typeface="Times New Roman"/>
                <a:cs typeface="Times New Roman"/>
              </a:rPr>
              <a:t>…</a:t>
            </a:r>
          </a:p>
        </p:txBody>
      </p:sp>
      <p:sp>
        <p:nvSpPr>
          <p:cNvPr id="44" name="Oval 43"/>
          <p:cNvSpPr/>
          <p:nvPr/>
        </p:nvSpPr>
        <p:spPr>
          <a:xfrm>
            <a:off x="773568" y="1548384"/>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1</a:t>
            </a:r>
            <a:endParaRPr lang="en-US" dirty="0">
              <a:solidFill>
                <a:schemeClr val="tx1"/>
              </a:solidFill>
              <a:latin typeface="Times New Roman"/>
              <a:cs typeface="Times New Roman"/>
            </a:endParaRPr>
          </a:p>
        </p:txBody>
      </p:sp>
      <p:sp>
        <p:nvSpPr>
          <p:cNvPr id="45" name="Oval 44"/>
          <p:cNvSpPr/>
          <p:nvPr/>
        </p:nvSpPr>
        <p:spPr>
          <a:xfrm>
            <a:off x="2830800" y="1555254"/>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2</a:t>
            </a:r>
            <a:endParaRPr lang="en-US" dirty="0">
              <a:solidFill>
                <a:schemeClr val="tx1"/>
              </a:solidFill>
              <a:latin typeface="Times New Roman"/>
              <a:cs typeface="Times New Roman"/>
            </a:endParaRPr>
          </a:p>
        </p:txBody>
      </p:sp>
      <p:sp>
        <p:nvSpPr>
          <p:cNvPr id="46" name="Oval 45"/>
          <p:cNvSpPr/>
          <p:nvPr/>
        </p:nvSpPr>
        <p:spPr>
          <a:xfrm>
            <a:off x="4888032" y="1562124"/>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3</a:t>
            </a:r>
            <a:endParaRPr lang="en-US" dirty="0">
              <a:solidFill>
                <a:schemeClr val="tx1"/>
              </a:solidFill>
              <a:latin typeface="Times New Roman"/>
              <a:cs typeface="Times New Roman"/>
            </a:endParaRPr>
          </a:p>
        </p:txBody>
      </p:sp>
      <p:sp>
        <p:nvSpPr>
          <p:cNvPr id="47" name="Oval 46"/>
          <p:cNvSpPr/>
          <p:nvPr/>
        </p:nvSpPr>
        <p:spPr>
          <a:xfrm>
            <a:off x="6945264" y="1568994"/>
            <a:ext cx="1529878" cy="339768"/>
          </a:xfrm>
          <a:prstGeom prst="ellipse">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latin typeface="Times New Roman"/>
                <a:cs typeface="Times New Roman"/>
              </a:rPr>
              <a:t>App 4</a:t>
            </a:r>
            <a:endParaRPr lang="en-US" dirty="0">
              <a:solidFill>
                <a:schemeClr val="tx1"/>
              </a:solidFill>
              <a:latin typeface="Times New Roman"/>
              <a:cs typeface="Times New Roman"/>
            </a:endParaRPr>
          </a:p>
        </p:txBody>
      </p:sp>
      <p:grpSp>
        <p:nvGrpSpPr>
          <p:cNvPr id="48" name="Group 47"/>
          <p:cNvGrpSpPr/>
          <p:nvPr/>
        </p:nvGrpSpPr>
        <p:grpSpPr>
          <a:xfrm>
            <a:off x="1912536" y="3672381"/>
            <a:ext cx="2898284" cy="1111240"/>
            <a:chOff x="1912536" y="3565437"/>
            <a:chExt cx="2898284" cy="1111240"/>
          </a:xfrm>
        </p:grpSpPr>
        <p:sp>
          <p:nvSpPr>
            <p:cNvPr id="12" name="Rectangle 19"/>
            <p:cNvSpPr>
              <a:spLocks noChangeArrowheads="1"/>
            </p:cNvSpPr>
            <p:nvPr/>
          </p:nvSpPr>
          <p:spPr bwMode="auto">
            <a:xfrm rot="5400000">
              <a:off x="3195866" y="3846234"/>
              <a:ext cx="1111239" cy="549647"/>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UNIX FS</a:t>
              </a:r>
            </a:p>
          </p:txBody>
        </p:sp>
        <p:sp>
          <p:nvSpPr>
            <p:cNvPr id="13" name="Rectangle 20"/>
            <p:cNvSpPr>
              <a:spLocks noChangeArrowheads="1"/>
            </p:cNvSpPr>
            <p:nvPr/>
          </p:nvSpPr>
          <p:spPr bwMode="auto">
            <a:xfrm rot="5400000">
              <a:off x="2414618"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DOS FS</a:t>
              </a:r>
            </a:p>
          </p:txBody>
        </p:sp>
        <p:sp>
          <p:nvSpPr>
            <p:cNvPr id="14" name="Rectangle 21"/>
            <p:cNvSpPr>
              <a:spLocks noChangeArrowheads="1"/>
            </p:cNvSpPr>
            <p:nvPr/>
          </p:nvSpPr>
          <p:spPr bwMode="auto">
            <a:xfrm rot="5400000">
              <a:off x="1631739"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CD FS</a:t>
              </a:r>
            </a:p>
          </p:txBody>
        </p:sp>
        <p:sp>
          <p:nvSpPr>
            <p:cNvPr id="31" name="Rectangle 61"/>
            <p:cNvSpPr>
              <a:spLocks noChangeArrowheads="1"/>
            </p:cNvSpPr>
            <p:nvPr/>
          </p:nvSpPr>
          <p:spPr bwMode="auto">
            <a:xfrm rot="5400000">
              <a:off x="3980377" y="3846234"/>
              <a:ext cx="1111239" cy="549646"/>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ea typeface="Arial" charset="0"/>
                  <a:cs typeface="Times New Roman"/>
                </a:rPr>
                <a:t>EXT3 FS</a:t>
              </a:r>
            </a:p>
          </p:txBody>
        </p:sp>
      </p:grpSp>
      <p:sp>
        <p:nvSpPr>
          <p:cNvPr id="15" name="Rectangle 22"/>
          <p:cNvSpPr>
            <a:spLocks noChangeArrowheads="1"/>
          </p:cNvSpPr>
          <p:nvPr/>
        </p:nvSpPr>
        <p:spPr bwMode="auto">
          <a:xfrm>
            <a:off x="932304" y="4949178"/>
            <a:ext cx="4698908" cy="408876"/>
          </a:xfrm>
          <a:prstGeom prst="rect">
            <a:avLst/>
          </a:prstGeom>
          <a:solidFill>
            <a:srgbClr val="CCFF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dirty="0" smtClean="0">
                <a:latin typeface="Times New Roman"/>
                <a:ea typeface="Arial" charset="0"/>
                <a:cs typeface="Times New Roman"/>
              </a:rPr>
              <a:t>Device independent block </a:t>
            </a:r>
            <a:r>
              <a:rPr lang="en-US" sz="2000" b="0" dirty="0">
                <a:latin typeface="Times New Roman"/>
                <a:ea typeface="Arial" charset="0"/>
                <a:cs typeface="Times New Roman"/>
              </a:rPr>
              <a:t>I/O</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accel="50000" decel="50000" fill="hold" nodeType="clickEffect">
                                  <p:stCondLst>
                                    <p:cond delay="0"/>
                                  </p:stCondLst>
                                  <p:childTnLst>
                                    <p:animScale>
                                      <p:cBhvr>
                                        <p:cTn id="6" dur="2000" fill="hold"/>
                                        <p:tgtEl>
                                          <p:spTgt spid="4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054"/>
            <a:ext cx="8229600" cy="1143000"/>
          </a:xfrm>
        </p:spPr>
        <p:txBody>
          <a:bodyPr/>
          <a:lstStyle/>
          <a:p>
            <a:r>
              <a:rPr lang="en-US" dirty="0" smtClean="0"/>
              <a:t>Disk Drives</a:t>
            </a:r>
            <a:endParaRPr lang="en-US" dirty="0"/>
          </a:p>
        </p:txBody>
      </p:sp>
      <p:sp>
        <p:nvSpPr>
          <p:cNvPr id="3" name="Content Placeholder 2"/>
          <p:cNvSpPr>
            <a:spLocks noGrp="1"/>
          </p:cNvSpPr>
          <p:nvPr>
            <p:ph idx="1"/>
          </p:nvPr>
        </p:nvSpPr>
        <p:spPr/>
        <p:txBody>
          <a:bodyPr/>
          <a:lstStyle/>
          <a:p>
            <a:r>
              <a:rPr lang="en-GB" dirty="0" smtClean="0"/>
              <a:t>Still the primary method of providing stable storage</a:t>
            </a:r>
          </a:p>
          <a:p>
            <a:pPr lvl="1"/>
            <a:r>
              <a:rPr lang="en-GB" dirty="0" smtClean="0"/>
              <a:t>Storage meant to last beyond a single power cycle of the computer</a:t>
            </a:r>
          </a:p>
          <a:p>
            <a:pPr lvl="1"/>
            <a:r>
              <a:rPr lang="en-GB" dirty="0" smtClean="0"/>
              <a:t>Particularly for file systems</a:t>
            </a:r>
          </a:p>
          <a:p>
            <a:r>
              <a:rPr lang="en-GB" dirty="0" smtClean="0"/>
              <a:t>Getting good performance from disk drives is critical for file system performance</a:t>
            </a:r>
          </a:p>
          <a:p>
            <a:r>
              <a:rPr lang="en-GB" dirty="0" smtClean="0"/>
              <a:t>A place where physics meets computer science</a:t>
            </a:r>
          </a:p>
          <a:p>
            <a:pPr lvl="1"/>
            <a:r>
              <a:rPr lang="en-GB" dirty="0" smtClean="0"/>
              <a:t>Somewhat uncomfortably</a:t>
            </a:r>
          </a:p>
          <a:p>
            <a:endParaRPr lang="en-US" dirty="0"/>
          </a:p>
        </p:txBody>
      </p:sp>
      <p:sp>
        <p:nvSpPr>
          <p:cNvPr id="4" name="Rounded Rectangle 3"/>
          <p:cNvSpPr/>
          <p:nvPr/>
        </p:nvSpPr>
        <p:spPr>
          <a:xfrm>
            <a:off x="2928611" y="721895"/>
            <a:ext cx="3194126" cy="735260"/>
          </a:xfrm>
          <a:prstGeom prst="roundRect">
            <a:avLst/>
          </a:prstGeom>
          <a:noFill/>
          <a:ln w="19050" cap="flat" cmpd="sng" algn="ctr">
            <a:solidFill>
              <a:schemeClr val="tx1"/>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365000"/>
            <a:ext cx="8229600" cy="4525963"/>
          </a:xfrm>
        </p:spPr>
        <p:txBody>
          <a:bodyPr/>
          <a:lstStyle/>
          <a:p>
            <a:r>
              <a:rPr lang="en-US" dirty="0" smtClean="0"/>
              <a:t>Most systems need to store data persistently</a:t>
            </a:r>
          </a:p>
          <a:p>
            <a:pPr lvl="1"/>
            <a:r>
              <a:rPr lang="en-US" dirty="0" smtClean="0"/>
              <a:t>So it’s still there after reboot, or even power down</a:t>
            </a:r>
          </a:p>
          <a:p>
            <a:r>
              <a:rPr lang="en-US" dirty="0" smtClean="0"/>
              <a:t>Typically a core piece of functionality for the system</a:t>
            </a:r>
          </a:p>
          <a:p>
            <a:pPr lvl="1"/>
            <a:r>
              <a:rPr lang="en-US" dirty="0" smtClean="0"/>
              <a:t>Which is going to be used all the time</a:t>
            </a:r>
          </a:p>
          <a:p>
            <a:r>
              <a:rPr lang="en-US" dirty="0" smtClean="0"/>
              <a:t>Even the operating system itself needs to be stored this way</a:t>
            </a:r>
          </a:p>
          <a:p>
            <a:r>
              <a:rPr lang="en-US" dirty="0" smtClean="0"/>
              <a:t>So we must store some data persistently</a:t>
            </a:r>
          </a:p>
          <a:p>
            <a:pPr lvl="1"/>
            <a:r>
              <a:rPr lang="en-US" dirty="0" smtClean="0"/>
              <a:t>Most commonly on a disk drive</a:t>
            </a:r>
            <a:endParaRPr lang="en-US" dirty="0"/>
          </a:p>
        </p:txBody>
      </p:sp>
      <p:sp>
        <p:nvSpPr>
          <p:cNvPr id="4" name="Rounded Rectangle 3"/>
          <p:cNvSpPr/>
          <p:nvPr/>
        </p:nvSpPr>
        <p:spPr>
          <a:xfrm>
            <a:off x="2919083" y="502733"/>
            <a:ext cx="3311404"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9390"/>
            <a:ext cx="8229600" cy="1143000"/>
          </a:xfrm>
        </p:spPr>
        <p:txBody>
          <a:bodyPr/>
          <a:lstStyle/>
          <a:p>
            <a:r>
              <a:rPr lang="en-US" dirty="0" smtClean="0"/>
              <a:t>Some Important Disk Characteristics</a:t>
            </a:r>
            <a:endParaRPr lang="en-US" dirty="0"/>
          </a:p>
        </p:txBody>
      </p:sp>
      <p:sp>
        <p:nvSpPr>
          <p:cNvPr id="3" name="Content Placeholder 2"/>
          <p:cNvSpPr>
            <a:spLocks noGrp="1"/>
          </p:cNvSpPr>
          <p:nvPr>
            <p:ph idx="1"/>
          </p:nvPr>
        </p:nvSpPr>
        <p:spPr/>
        <p:txBody>
          <a:bodyPr/>
          <a:lstStyle/>
          <a:p>
            <a:r>
              <a:rPr lang="en-GB" dirty="0" smtClean="0"/>
              <a:t>Disks are random access devices (mostly . . .)</a:t>
            </a:r>
          </a:p>
          <a:p>
            <a:pPr lvl="1"/>
            <a:r>
              <a:rPr lang="en-GB" dirty="0" smtClean="0"/>
              <a:t>With complex usage, performance, and scheduling</a:t>
            </a:r>
          </a:p>
          <a:p>
            <a:r>
              <a:rPr lang="en-GB" dirty="0" smtClean="0"/>
              <a:t>Key OS services depend on disk I/O</a:t>
            </a:r>
          </a:p>
          <a:p>
            <a:pPr lvl="1"/>
            <a:r>
              <a:rPr lang="en-GB" dirty="0" smtClean="0"/>
              <a:t>Program loading, file I/O, paging</a:t>
            </a:r>
          </a:p>
          <a:p>
            <a:pPr lvl="1"/>
            <a:r>
              <a:rPr lang="en-GB" dirty="0" smtClean="0"/>
              <a:t>Disk performance drives overall performance</a:t>
            </a:r>
          </a:p>
          <a:p>
            <a:r>
              <a:rPr lang="en-GB" dirty="0" smtClean="0"/>
              <a:t>Disk I/O operations are subject to overhead</a:t>
            </a:r>
          </a:p>
          <a:p>
            <a:pPr lvl="1"/>
            <a:r>
              <a:rPr lang="en-GB" dirty="0" smtClean="0"/>
              <a:t>Higher overhead means fewer operations/second</a:t>
            </a:r>
          </a:p>
          <a:p>
            <a:pPr lvl="1"/>
            <a:r>
              <a:rPr lang="en-GB" dirty="0" smtClean="0"/>
              <a:t>Careful scheduling can reduce overhead</a:t>
            </a:r>
          </a:p>
          <a:p>
            <a:pPr lvl="1"/>
            <a:r>
              <a:rPr lang="en-GB" dirty="0" smtClean="0"/>
              <a:t>Clever scheduling can improve throughput, delay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Disk Drives – A Physical View</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graphicFrame>
        <p:nvGraphicFramePr>
          <p:cNvPr id="96258" name="Object 2"/>
          <p:cNvGraphicFramePr>
            <a:graphicFrameLocks noChangeAspect="1"/>
          </p:cNvGraphicFramePr>
          <p:nvPr/>
        </p:nvGraphicFramePr>
        <p:xfrm>
          <a:off x="321100" y="1533950"/>
          <a:ext cx="8609012" cy="4762500"/>
        </p:xfrm>
        <a:graphic>
          <a:graphicData uri="http://schemas.openxmlformats.org/presentationml/2006/ole">
            <p:oleObj spid="_x0000_s119810" r:id="rId3" imgW="8610480" imgH="4762440" progId="">
              <p:embed/>
            </p:oleObj>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Disk Drives – A Logical View</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Oval 423"/>
          <p:cNvSpPr>
            <a:spLocks noChangeArrowheads="1"/>
          </p:cNvSpPr>
          <p:nvPr/>
        </p:nvSpPr>
        <p:spPr bwMode="auto">
          <a:xfrm>
            <a:off x="2769025" y="2800523"/>
            <a:ext cx="4495800" cy="1524000"/>
          </a:xfrm>
          <a:prstGeom prst="ellipse">
            <a:avLst/>
          </a:prstGeom>
          <a:noFill/>
          <a:ln w="9525">
            <a:solidFill>
              <a:schemeClr val="tx1"/>
            </a:solidFill>
            <a:round/>
            <a:headEnd/>
            <a:tailEnd/>
          </a:ln>
          <a:effectLst/>
        </p:spPr>
        <p:txBody>
          <a:bodyPr wrap="none" anchor="ctr">
            <a:prstTxWarp prst="textNoShape">
              <a:avLst/>
            </a:prstTxWarp>
          </a:bodyPr>
          <a:lstStyle/>
          <a:p>
            <a:endParaRPr lang="en-US"/>
          </a:p>
        </p:txBody>
      </p:sp>
      <p:sp>
        <p:nvSpPr>
          <p:cNvPr id="5" name="Oval 396"/>
          <p:cNvSpPr>
            <a:spLocks noChangeArrowheads="1"/>
          </p:cNvSpPr>
          <p:nvPr/>
        </p:nvSpPr>
        <p:spPr bwMode="auto">
          <a:xfrm>
            <a:off x="2769025" y="2648123"/>
            <a:ext cx="4495800" cy="1524000"/>
          </a:xfrm>
          <a:prstGeom prst="ellipse">
            <a:avLst/>
          </a:prstGeom>
          <a:solidFill>
            <a:schemeClr val="bg1"/>
          </a:solidFill>
          <a:ln w="9525">
            <a:solidFill>
              <a:schemeClr val="tx1"/>
            </a:solidFill>
            <a:round/>
            <a:headEnd/>
            <a:tailEnd/>
          </a:ln>
          <a:effectLst/>
        </p:spPr>
        <p:txBody>
          <a:bodyPr wrap="none" anchor="ctr">
            <a:prstTxWarp prst="textNoShape">
              <a:avLst/>
            </a:prstTxWarp>
          </a:bodyPr>
          <a:lstStyle/>
          <a:p>
            <a:endParaRPr lang="en-US"/>
          </a:p>
        </p:txBody>
      </p:sp>
      <p:sp>
        <p:nvSpPr>
          <p:cNvPr id="6" name="Rectangle 209"/>
          <p:cNvSpPr>
            <a:spLocks noChangeArrowheads="1"/>
          </p:cNvSpPr>
          <p:nvPr/>
        </p:nvSpPr>
        <p:spPr bwMode="auto">
          <a:xfrm>
            <a:off x="635425" y="5543723"/>
            <a:ext cx="2819400" cy="944563"/>
          </a:xfrm>
          <a:prstGeom prst="rect">
            <a:avLst/>
          </a:prstGeom>
          <a:noFill/>
          <a:ln w="9525">
            <a:noFill/>
            <a:miter lim="800000"/>
            <a:headEnd/>
            <a:tailEnd/>
          </a:ln>
        </p:spPr>
        <p:txBody>
          <a:bodyPr lIns="0" tIns="0" rIns="0" bIns="0">
            <a:prstTxWarp prst="textNoShape">
              <a:avLst/>
            </a:prstTxWarp>
            <a:spAutoFit/>
          </a:bodyPr>
          <a:lstStyle/>
          <a:p>
            <a:pPr algn="ctr"/>
            <a:r>
              <a:rPr lang="en-US" sz="2400">
                <a:ea typeface="Arial" charset="0"/>
                <a:cs typeface="Arial" charset="0"/>
              </a:rPr>
              <a:t>cylinder</a:t>
            </a:r>
          </a:p>
          <a:p>
            <a:pPr algn="ctr"/>
            <a:r>
              <a:rPr lang="en-US">
                <a:ea typeface="Arial" charset="0"/>
                <a:cs typeface="Arial" charset="0"/>
              </a:rPr>
              <a:t>(10 corresponding tracks)</a:t>
            </a:r>
          </a:p>
          <a:p>
            <a:endParaRPr lang="en-US" sz="2000">
              <a:ea typeface="Arial" charset="0"/>
              <a:cs typeface="Arial" charset="0"/>
            </a:endParaRPr>
          </a:p>
        </p:txBody>
      </p:sp>
      <p:sp>
        <p:nvSpPr>
          <p:cNvPr id="7" name="Rectangle 380"/>
          <p:cNvSpPr>
            <a:spLocks noChangeArrowheads="1"/>
          </p:cNvSpPr>
          <p:nvPr/>
        </p:nvSpPr>
        <p:spPr bwMode="auto">
          <a:xfrm>
            <a:off x="7477550" y="2435398"/>
            <a:ext cx="1235075" cy="365125"/>
          </a:xfrm>
          <a:prstGeom prst="rect">
            <a:avLst/>
          </a:prstGeom>
          <a:noFill/>
          <a:ln w="9525">
            <a:noFill/>
            <a:miter lim="800000"/>
            <a:headEnd/>
            <a:tailEnd/>
          </a:ln>
        </p:spPr>
        <p:txBody>
          <a:bodyPr lIns="0" tIns="0" rIns="0" bIns="0">
            <a:prstTxWarp prst="textNoShape">
              <a:avLst/>
            </a:prstTxWarp>
            <a:spAutoFit/>
          </a:bodyPr>
          <a:lstStyle/>
          <a:p>
            <a:pPr algn="ctr"/>
            <a:r>
              <a:rPr lang="en-US" sz="2400">
                <a:ea typeface="Arial" charset="0"/>
                <a:cs typeface="Arial" charset="0"/>
              </a:rPr>
              <a:t>platter</a:t>
            </a:r>
          </a:p>
        </p:txBody>
      </p:sp>
      <p:sp>
        <p:nvSpPr>
          <p:cNvPr id="8" name="Oval 383"/>
          <p:cNvSpPr>
            <a:spLocks noChangeArrowheads="1"/>
          </p:cNvSpPr>
          <p:nvPr/>
        </p:nvSpPr>
        <p:spPr bwMode="auto">
          <a:xfrm>
            <a:off x="3378625" y="4934123"/>
            <a:ext cx="3276600" cy="990600"/>
          </a:xfrm>
          <a:prstGeom prst="ellipse">
            <a:avLst/>
          </a:prstGeom>
          <a:noFill/>
          <a:ln w="9525">
            <a:solidFill>
              <a:srgbClr val="FF3300"/>
            </a:solidFill>
            <a:prstDash val="lgDash"/>
            <a:round/>
            <a:headEnd/>
            <a:tailEnd/>
          </a:ln>
          <a:effectLst/>
        </p:spPr>
        <p:txBody>
          <a:bodyPr wrap="none" anchor="ctr">
            <a:prstTxWarp prst="textNoShape">
              <a:avLst/>
            </a:prstTxWarp>
          </a:bodyPr>
          <a:lstStyle/>
          <a:p>
            <a:endParaRPr lang="en-US"/>
          </a:p>
        </p:txBody>
      </p:sp>
      <p:sp>
        <p:nvSpPr>
          <p:cNvPr id="9" name="Oval 384"/>
          <p:cNvSpPr>
            <a:spLocks noChangeArrowheads="1"/>
          </p:cNvSpPr>
          <p:nvPr/>
        </p:nvSpPr>
        <p:spPr bwMode="auto">
          <a:xfrm>
            <a:off x="3378625" y="4781723"/>
            <a:ext cx="3276600" cy="990600"/>
          </a:xfrm>
          <a:prstGeom prst="ellipse">
            <a:avLst/>
          </a:prstGeom>
          <a:noFill/>
          <a:ln w="9525">
            <a:solidFill>
              <a:srgbClr val="FF3300"/>
            </a:solidFill>
            <a:prstDash val="lgDash"/>
            <a:round/>
            <a:headEnd/>
            <a:tailEnd/>
          </a:ln>
          <a:effectLst/>
        </p:spPr>
        <p:txBody>
          <a:bodyPr wrap="none" anchor="ctr">
            <a:prstTxWarp prst="textNoShape">
              <a:avLst/>
            </a:prstTxWarp>
          </a:bodyPr>
          <a:lstStyle/>
          <a:p>
            <a:endParaRPr lang="en-US"/>
          </a:p>
        </p:txBody>
      </p:sp>
      <p:sp>
        <p:nvSpPr>
          <p:cNvPr id="10" name="Oval 385"/>
          <p:cNvSpPr>
            <a:spLocks noChangeArrowheads="1"/>
          </p:cNvSpPr>
          <p:nvPr/>
        </p:nvSpPr>
        <p:spPr bwMode="auto">
          <a:xfrm>
            <a:off x="3378625" y="4476923"/>
            <a:ext cx="3276600" cy="990600"/>
          </a:xfrm>
          <a:prstGeom prst="ellipse">
            <a:avLst/>
          </a:prstGeom>
          <a:noFill/>
          <a:ln w="9525">
            <a:solidFill>
              <a:srgbClr val="FF9900"/>
            </a:solidFill>
            <a:prstDash val="lgDash"/>
            <a:round/>
            <a:headEnd/>
            <a:tailEnd/>
          </a:ln>
          <a:effectLst/>
        </p:spPr>
        <p:txBody>
          <a:bodyPr wrap="none" anchor="ctr">
            <a:prstTxWarp prst="textNoShape">
              <a:avLst/>
            </a:prstTxWarp>
          </a:bodyPr>
          <a:lstStyle/>
          <a:p>
            <a:endParaRPr lang="en-US"/>
          </a:p>
        </p:txBody>
      </p:sp>
      <p:sp>
        <p:nvSpPr>
          <p:cNvPr id="11" name="Oval 386"/>
          <p:cNvSpPr>
            <a:spLocks noChangeArrowheads="1"/>
          </p:cNvSpPr>
          <p:nvPr/>
        </p:nvSpPr>
        <p:spPr bwMode="auto">
          <a:xfrm>
            <a:off x="3378625" y="4324523"/>
            <a:ext cx="3276600" cy="990600"/>
          </a:xfrm>
          <a:prstGeom prst="ellipse">
            <a:avLst/>
          </a:prstGeom>
          <a:noFill/>
          <a:ln w="9525">
            <a:solidFill>
              <a:srgbClr val="FF9900"/>
            </a:solidFill>
            <a:prstDash val="lgDash"/>
            <a:round/>
            <a:headEnd/>
            <a:tailEnd/>
          </a:ln>
          <a:effectLst/>
        </p:spPr>
        <p:txBody>
          <a:bodyPr wrap="none" anchor="ctr">
            <a:prstTxWarp prst="textNoShape">
              <a:avLst/>
            </a:prstTxWarp>
          </a:bodyPr>
          <a:lstStyle/>
          <a:p>
            <a:endParaRPr lang="en-US"/>
          </a:p>
        </p:txBody>
      </p:sp>
      <p:sp>
        <p:nvSpPr>
          <p:cNvPr id="12" name="Oval 387"/>
          <p:cNvSpPr>
            <a:spLocks noChangeArrowheads="1"/>
          </p:cNvSpPr>
          <p:nvPr/>
        </p:nvSpPr>
        <p:spPr bwMode="auto">
          <a:xfrm>
            <a:off x="3378625" y="4019723"/>
            <a:ext cx="3276600" cy="990600"/>
          </a:xfrm>
          <a:prstGeom prst="ellipse">
            <a:avLst/>
          </a:prstGeom>
          <a:noFill/>
          <a:ln w="9525">
            <a:solidFill>
              <a:srgbClr val="66FF33"/>
            </a:solidFill>
            <a:prstDash val="lgDash"/>
            <a:round/>
            <a:headEnd/>
            <a:tailEnd/>
          </a:ln>
          <a:effectLst/>
        </p:spPr>
        <p:txBody>
          <a:bodyPr wrap="none" anchor="ctr">
            <a:prstTxWarp prst="textNoShape">
              <a:avLst/>
            </a:prstTxWarp>
          </a:bodyPr>
          <a:lstStyle/>
          <a:p>
            <a:endParaRPr lang="en-US"/>
          </a:p>
        </p:txBody>
      </p:sp>
      <p:sp>
        <p:nvSpPr>
          <p:cNvPr id="13" name="Oval 388"/>
          <p:cNvSpPr>
            <a:spLocks noChangeArrowheads="1"/>
          </p:cNvSpPr>
          <p:nvPr/>
        </p:nvSpPr>
        <p:spPr bwMode="auto">
          <a:xfrm>
            <a:off x="3378625" y="3867323"/>
            <a:ext cx="3276600" cy="990600"/>
          </a:xfrm>
          <a:prstGeom prst="ellipse">
            <a:avLst/>
          </a:prstGeom>
          <a:noFill/>
          <a:ln w="9525">
            <a:solidFill>
              <a:srgbClr val="66FF33"/>
            </a:solidFill>
            <a:prstDash val="lgDash"/>
            <a:round/>
            <a:headEnd/>
            <a:tailEnd/>
          </a:ln>
          <a:effectLst/>
        </p:spPr>
        <p:txBody>
          <a:bodyPr wrap="none" anchor="ctr">
            <a:prstTxWarp prst="textNoShape">
              <a:avLst/>
            </a:prstTxWarp>
          </a:bodyPr>
          <a:lstStyle/>
          <a:p>
            <a:endParaRPr lang="en-US"/>
          </a:p>
        </p:txBody>
      </p:sp>
      <p:sp>
        <p:nvSpPr>
          <p:cNvPr id="14" name="Oval 389"/>
          <p:cNvSpPr>
            <a:spLocks noChangeArrowheads="1"/>
          </p:cNvSpPr>
          <p:nvPr/>
        </p:nvSpPr>
        <p:spPr bwMode="auto">
          <a:xfrm>
            <a:off x="3378625" y="3562523"/>
            <a:ext cx="3276600" cy="990600"/>
          </a:xfrm>
          <a:prstGeom prst="ellipse">
            <a:avLst/>
          </a:prstGeom>
          <a:noFill/>
          <a:ln w="9525">
            <a:solidFill>
              <a:srgbClr val="00FFCC"/>
            </a:solidFill>
            <a:prstDash val="lgDash"/>
            <a:round/>
            <a:headEnd/>
            <a:tailEnd/>
          </a:ln>
          <a:effectLst/>
        </p:spPr>
        <p:txBody>
          <a:bodyPr wrap="none" anchor="ctr">
            <a:prstTxWarp prst="textNoShape">
              <a:avLst/>
            </a:prstTxWarp>
          </a:bodyPr>
          <a:lstStyle/>
          <a:p>
            <a:endParaRPr lang="en-US"/>
          </a:p>
        </p:txBody>
      </p:sp>
      <p:sp>
        <p:nvSpPr>
          <p:cNvPr id="15" name="Oval 390"/>
          <p:cNvSpPr>
            <a:spLocks noChangeArrowheads="1"/>
          </p:cNvSpPr>
          <p:nvPr/>
        </p:nvSpPr>
        <p:spPr bwMode="auto">
          <a:xfrm>
            <a:off x="3378625" y="3410123"/>
            <a:ext cx="3276600" cy="990600"/>
          </a:xfrm>
          <a:prstGeom prst="ellipse">
            <a:avLst/>
          </a:prstGeom>
          <a:noFill/>
          <a:ln w="9525">
            <a:solidFill>
              <a:srgbClr val="00FFCC"/>
            </a:solidFill>
            <a:prstDash val="lgDash"/>
            <a:round/>
            <a:headEnd/>
            <a:tailEnd/>
          </a:ln>
          <a:effectLst/>
        </p:spPr>
        <p:txBody>
          <a:bodyPr wrap="none" anchor="ctr">
            <a:prstTxWarp prst="textNoShape">
              <a:avLst/>
            </a:prstTxWarp>
          </a:bodyPr>
          <a:lstStyle/>
          <a:p>
            <a:endParaRPr lang="en-US"/>
          </a:p>
        </p:txBody>
      </p:sp>
      <p:sp>
        <p:nvSpPr>
          <p:cNvPr id="16" name="Oval 391"/>
          <p:cNvSpPr>
            <a:spLocks noChangeArrowheads="1"/>
          </p:cNvSpPr>
          <p:nvPr/>
        </p:nvSpPr>
        <p:spPr bwMode="auto">
          <a:xfrm>
            <a:off x="3378625" y="3029123"/>
            <a:ext cx="3276600" cy="990600"/>
          </a:xfrm>
          <a:prstGeom prst="ellipse">
            <a:avLst/>
          </a:prstGeom>
          <a:noFill/>
          <a:ln w="9525">
            <a:solidFill>
              <a:schemeClr val="accent2"/>
            </a:solidFill>
            <a:prstDash val="lgDash"/>
            <a:round/>
            <a:headEnd/>
            <a:tailEnd/>
          </a:ln>
          <a:effectLst/>
        </p:spPr>
        <p:txBody>
          <a:bodyPr wrap="none" anchor="ctr">
            <a:prstTxWarp prst="textNoShape">
              <a:avLst/>
            </a:prstTxWarp>
          </a:bodyPr>
          <a:lstStyle/>
          <a:p>
            <a:endParaRPr lang="en-US"/>
          </a:p>
        </p:txBody>
      </p:sp>
      <p:sp>
        <p:nvSpPr>
          <p:cNvPr id="17" name="Oval 392"/>
          <p:cNvSpPr>
            <a:spLocks noChangeArrowheads="1"/>
          </p:cNvSpPr>
          <p:nvPr/>
        </p:nvSpPr>
        <p:spPr bwMode="auto">
          <a:xfrm>
            <a:off x="3378625" y="2876723"/>
            <a:ext cx="3276600" cy="990600"/>
          </a:xfrm>
          <a:prstGeom prst="ellipse">
            <a:avLst/>
          </a:prstGeom>
          <a:noFill/>
          <a:ln w="9525">
            <a:solidFill>
              <a:schemeClr val="accent2"/>
            </a:solidFill>
            <a:round/>
            <a:headEnd/>
            <a:tailEnd/>
          </a:ln>
          <a:effectLst/>
        </p:spPr>
        <p:txBody>
          <a:bodyPr wrap="none" anchor="ctr">
            <a:prstTxWarp prst="textNoShape">
              <a:avLst/>
            </a:prstTxWarp>
          </a:bodyPr>
          <a:lstStyle/>
          <a:p>
            <a:endParaRPr lang="en-US"/>
          </a:p>
        </p:txBody>
      </p:sp>
      <p:sp>
        <p:nvSpPr>
          <p:cNvPr id="18" name="Line 393"/>
          <p:cNvSpPr>
            <a:spLocks noChangeShapeType="1"/>
          </p:cNvSpPr>
          <p:nvPr/>
        </p:nvSpPr>
        <p:spPr bwMode="auto">
          <a:xfrm>
            <a:off x="6667925" y="3308523"/>
            <a:ext cx="0" cy="22098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19" name="Line 394"/>
          <p:cNvSpPr>
            <a:spLocks noChangeShapeType="1"/>
          </p:cNvSpPr>
          <p:nvPr/>
        </p:nvSpPr>
        <p:spPr bwMode="auto">
          <a:xfrm>
            <a:off x="3378625" y="3333923"/>
            <a:ext cx="0" cy="2133600"/>
          </a:xfrm>
          <a:prstGeom prst="line">
            <a:avLst/>
          </a:prstGeom>
          <a:noFill/>
          <a:ln w="9525">
            <a:solidFill>
              <a:schemeClr val="tx1"/>
            </a:solidFill>
            <a:round/>
            <a:headEnd/>
            <a:tailEnd/>
          </a:ln>
          <a:effectLst/>
        </p:spPr>
        <p:txBody>
          <a:bodyPr>
            <a:prstTxWarp prst="textNoShape">
              <a:avLst/>
            </a:prstTxWarp>
          </a:bodyPr>
          <a:lstStyle/>
          <a:p>
            <a:endParaRPr lang="en-US"/>
          </a:p>
        </p:txBody>
      </p:sp>
      <p:cxnSp>
        <p:nvCxnSpPr>
          <p:cNvPr id="20" name="AutoShape 395"/>
          <p:cNvCxnSpPr>
            <a:cxnSpLocks noChangeShapeType="1"/>
            <a:stCxn id="6" idx="0"/>
          </p:cNvCxnSpPr>
          <p:nvPr/>
        </p:nvCxnSpPr>
        <p:spPr bwMode="auto">
          <a:xfrm rot="16200000">
            <a:off x="2102275" y="4343573"/>
            <a:ext cx="1143000" cy="1257300"/>
          </a:xfrm>
          <a:prstGeom prst="curvedConnector2">
            <a:avLst/>
          </a:prstGeom>
          <a:noFill/>
          <a:ln w="9525">
            <a:solidFill>
              <a:schemeClr val="tx1"/>
            </a:solidFill>
            <a:round/>
            <a:headEnd/>
            <a:tailEnd type="triangle" w="med" len="med"/>
          </a:ln>
          <a:effectLst/>
        </p:spPr>
      </p:cxnSp>
      <p:sp>
        <p:nvSpPr>
          <p:cNvPr id="21" name="Rectangle 404"/>
          <p:cNvSpPr>
            <a:spLocks noChangeArrowheads="1"/>
          </p:cNvSpPr>
          <p:nvPr/>
        </p:nvSpPr>
        <p:spPr bwMode="auto">
          <a:xfrm>
            <a:off x="7477550" y="4035598"/>
            <a:ext cx="1235075" cy="365125"/>
          </a:xfrm>
          <a:prstGeom prst="rect">
            <a:avLst/>
          </a:prstGeom>
          <a:noFill/>
          <a:ln w="9525">
            <a:noFill/>
            <a:miter lim="800000"/>
            <a:headEnd/>
            <a:tailEnd/>
          </a:ln>
        </p:spPr>
        <p:txBody>
          <a:bodyPr lIns="0" tIns="0" rIns="0" bIns="0">
            <a:prstTxWarp prst="textNoShape">
              <a:avLst/>
            </a:prstTxWarp>
            <a:spAutoFit/>
          </a:bodyPr>
          <a:lstStyle/>
          <a:p>
            <a:pPr algn="ctr"/>
            <a:r>
              <a:rPr lang="en-US" sz="2400">
                <a:ea typeface="Arial" charset="0"/>
                <a:cs typeface="Arial" charset="0"/>
              </a:rPr>
              <a:t>surface</a:t>
            </a:r>
          </a:p>
        </p:txBody>
      </p:sp>
      <p:sp>
        <p:nvSpPr>
          <p:cNvPr id="22" name="Rectangle 408"/>
          <p:cNvSpPr>
            <a:spLocks noChangeArrowheads="1"/>
          </p:cNvSpPr>
          <p:nvPr/>
        </p:nvSpPr>
        <p:spPr bwMode="auto">
          <a:xfrm>
            <a:off x="1168825" y="2648123"/>
            <a:ext cx="1235075" cy="365125"/>
          </a:xfrm>
          <a:prstGeom prst="rect">
            <a:avLst/>
          </a:prstGeom>
          <a:noFill/>
          <a:ln w="9525">
            <a:noFill/>
            <a:miter lim="800000"/>
            <a:headEnd/>
            <a:tailEnd/>
          </a:ln>
        </p:spPr>
        <p:txBody>
          <a:bodyPr lIns="0" tIns="0" rIns="0" bIns="0">
            <a:prstTxWarp prst="textNoShape">
              <a:avLst/>
            </a:prstTxWarp>
            <a:spAutoFit/>
          </a:bodyPr>
          <a:lstStyle/>
          <a:p>
            <a:pPr algn="ctr"/>
            <a:r>
              <a:rPr lang="en-US" sz="2400">
                <a:ea typeface="Arial" charset="0"/>
                <a:cs typeface="Arial" charset="0"/>
              </a:rPr>
              <a:t>track</a:t>
            </a:r>
          </a:p>
        </p:txBody>
      </p:sp>
      <p:cxnSp>
        <p:nvCxnSpPr>
          <p:cNvPr id="23" name="AutoShape 409"/>
          <p:cNvCxnSpPr>
            <a:cxnSpLocks noChangeShapeType="1"/>
            <a:stCxn id="22" idx="3"/>
            <a:endCxn id="17" idx="1"/>
          </p:cNvCxnSpPr>
          <p:nvPr/>
        </p:nvCxnSpPr>
        <p:spPr bwMode="auto">
          <a:xfrm>
            <a:off x="2403900" y="2830686"/>
            <a:ext cx="1454150" cy="190500"/>
          </a:xfrm>
          <a:prstGeom prst="curvedConnector2">
            <a:avLst/>
          </a:prstGeom>
          <a:noFill/>
          <a:ln w="9525">
            <a:solidFill>
              <a:schemeClr val="tx1"/>
            </a:solidFill>
            <a:round/>
            <a:headEnd/>
            <a:tailEnd type="triangle" w="med" len="med"/>
          </a:ln>
          <a:effectLst/>
        </p:spPr>
      </p:cxnSp>
      <p:cxnSp>
        <p:nvCxnSpPr>
          <p:cNvPr id="24" name="AutoShape 410"/>
          <p:cNvCxnSpPr>
            <a:cxnSpLocks noChangeShapeType="1"/>
            <a:stCxn id="21" idx="0"/>
          </p:cNvCxnSpPr>
          <p:nvPr/>
        </p:nvCxnSpPr>
        <p:spPr bwMode="auto">
          <a:xfrm rot="5400000" flipH="1">
            <a:off x="7214818" y="3155330"/>
            <a:ext cx="549275" cy="1211262"/>
          </a:xfrm>
          <a:prstGeom prst="curvedConnector2">
            <a:avLst/>
          </a:prstGeom>
          <a:noFill/>
          <a:ln w="9525">
            <a:solidFill>
              <a:schemeClr val="tx1"/>
            </a:solidFill>
            <a:round/>
            <a:headEnd/>
            <a:tailEnd type="triangle" w="med" len="med"/>
          </a:ln>
          <a:effectLst/>
        </p:spPr>
      </p:cxnSp>
      <p:cxnSp>
        <p:nvCxnSpPr>
          <p:cNvPr id="25" name="AutoShape 411"/>
          <p:cNvCxnSpPr>
            <a:cxnSpLocks noChangeShapeType="1"/>
            <a:stCxn id="7" idx="1"/>
            <a:endCxn id="5" idx="7"/>
          </p:cNvCxnSpPr>
          <p:nvPr/>
        </p:nvCxnSpPr>
        <p:spPr bwMode="auto">
          <a:xfrm rot="10800000" flipV="1">
            <a:off x="6606012" y="2617961"/>
            <a:ext cx="871538" cy="254000"/>
          </a:xfrm>
          <a:prstGeom prst="curvedConnector2">
            <a:avLst/>
          </a:prstGeom>
          <a:noFill/>
          <a:ln w="9525">
            <a:solidFill>
              <a:schemeClr val="tx1"/>
            </a:solidFill>
            <a:round/>
            <a:headEnd/>
            <a:tailEnd type="triangle" w="med" len="med"/>
          </a:ln>
          <a:effectLst/>
        </p:spPr>
      </p:cxnSp>
      <p:sp>
        <p:nvSpPr>
          <p:cNvPr id="26" name="Rectangle 412"/>
          <p:cNvSpPr>
            <a:spLocks noChangeArrowheads="1"/>
          </p:cNvSpPr>
          <p:nvPr/>
        </p:nvSpPr>
        <p:spPr bwMode="auto">
          <a:xfrm>
            <a:off x="4674025" y="2843386"/>
            <a:ext cx="228600" cy="76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27" name="Rectangle 413"/>
          <p:cNvSpPr>
            <a:spLocks noChangeArrowheads="1"/>
          </p:cNvSpPr>
          <p:nvPr/>
        </p:nvSpPr>
        <p:spPr bwMode="auto">
          <a:xfrm>
            <a:off x="4978825" y="2830686"/>
            <a:ext cx="228600" cy="76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28" name="Rectangle 414"/>
          <p:cNvSpPr>
            <a:spLocks noChangeArrowheads="1"/>
          </p:cNvSpPr>
          <p:nvPr/>
        </p:nvSpPr>
        <p:spPr bwMode="auto">
          <a:xfrm>
            <a:off x="5283625" y="2856086"/>
            <a:ext cx="228600" cy="76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29" name="Rectangle 415"/>
          <p:cNvSpPr>
            <a:spLocks noChangeArrowheads="1"/>
          </p:cNvSpPr>
          <p:nvPr/>
        </p:nvSpPr>
        <p:spPr bwMode="auto">
          <a:xfrm>
            <a:off x="4445425" y="1687686"/>
            <a:ext cx="1235075" cy="365125"/>
          </a:xfrm>
          <a:prstGeom prst="rect">
            <a:avLst/>
          </a:prstGeom>
          <a:noFill/>
          <a:ln w="9525">
            <a:noFill/>
            <a:miter lim="800000"/>
            <a:headEnd/>
            <a:tailEnd/>
          </a:ln>
        </p:spPr>
        <p:txBody>
          <a:bodyPr lIns="0" tIns="0" rIns="0" bIns="0">
            <a:prstTxWarp prst="textNoShape">
              <a:avLst/>
            </a:prstTxWarp>
            <a:spAutoFit/>
          </a:bodyPr>
          <a:lstStyle/>
          <a:p>
            <a:pPr algn="ctr"/>
            <a:r>
              <a:rPr lang="en-US" sz="2400">
                <a:ea typeface="Arial" charset="0"/>
                <a:cs typeface="Arial" charset="0"/>
              </a:rPr>
              <a:t>sectors</a:t>
            </a:r>
          </a:p>
        </p:txBody>
      </p:sp>
      <p:cxnSp>
        <p:nvCxnSpPr>
          <p:cNvPr id="30" name="AutoShape 417"/>
          <p:cNvCxnSpPr>
            <a:cxnSpLocks noChangeShapeType="1"/>
            <a:stCxn id="29" idx="2"/>
            <a:endCxn id="26" idx="0"/>
          </p:cNvCxnSpPr>
          <p:nvPr/>
        </p:nvCxnSpPr>
        <p:spPr bwMode="auto">
          <a:xfrm flipH="1">
            <a:off x="4788325" y="2052811"/>
            <a:ext cx="274637" cy="790575"/>
          </a:xfrm>
          <a:prstGeom prst="straightConnector1">
            <a:avLst/>
          </a:prstGeom>
          <a:noFill/>
          <a:ln w="9525">
            <a:solidFill>
              <a:schemeClr val="tx1"/>
            </a:solidFill>
            <a:round/>
            <a:headEnd/>
            <a:tailEnd type="triangle" w="med" len="med"/>
          </a:ln>
          <a:effectLst/>
        </p:spPr>
      </p:cxnSp>
      <p:cxnSp>
        <p:nvCxnSpPr>
          <p:cNvPr id="31" name="AutoShape 418"/>
          <p:cNvCxnSpPr>
            <a:cxnSpLocks noChangeShapeType="1"/>
            <a:stCxn id="29" idx="2"/>
            <a:endCxn id="27" idx="0"/>
          </p:cNvCxnSpPr>
          <p:nvPr/>
        </p:nvCxnSpPr>
        <p:spPr bwMode="auto">
          <a:xfrm>
            <a:off x="5062962" y="2052811"/>
            <a:ext cx="30163" cy="777875"/>
          </a:xfrm>
          <a:prstGeom prst="straightConnector1">
            <a:avLst/>
          </a:prstGeom>
          <a:noFill/>
          <a:ln w="9525">
            <a:solidFill>
              <a:schemeClr val="tx1"/>
            </a:solidFill>
            <a:round/>
            <a:headEnd/>
            <a:tailEnd type="triangle" w="med" len="med"/>
          </a:ln>
          <a:effectLst/>
        </p:spPr>
      </p:cxnSp>
      <p:cxnSp>
        <p:nvCxnSpPr>
          <p:cNvPr id="32" name="AutoShape 419"/>
          <p:cNvCxnSpPr>
            <a:cxnSpLocks noChangeShapeType="1"/>
            <a:stCxn id="29" idx="2"/>
            <a:endCxn id="28" idx="0"/>
          </p:cNvCxnSpPr>
          <p:nvPr/>
        </p:nvCxnSpPr>
        <p:spPr bwMode="auto">
          <a:xfrm>
            <a:off x="5062962" y="2052811"/>
            <a:ext cx="334963" cy="803275"/>
          </a:xfrm>
          <a:prstGeom prst="straightConnector1">
            <a:avLst/>
          </a:prstGeom>
          <a:noFill/>
          <a:ln w="9525">
            <a:solidFill>
              <a:schemeClr val="tx1"/>
            </a:solidFill>
            <a:round/>
            <a:headEnd/>
            <a:tailEnd type="triangle" w="med" len="med"/>
          </a:ln>
          <a:effectLst/>
        </p:spPr>
      </p:cxnSp>
      <p:sp>
        <p:nvSpPr>
          <p:cNvPr id="33" name="Line 424"/>
          <p:cNvSpPr>
            <a:spLocks noChangeShapeType="1"/>
          </p:cNvSpPr>
          <p:nvPr/>
        </p:nvSpPr>
        <p:spPr bwMode="auto">
          <a:xfrm flipV="1">
            <a:off x="2769025" y="3376786"/>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34" name="Line 426"/>
          <p:cNvSpPr>
            <a:spLocks noChangeShapeType="1"/>
          </p:cNvSpPr>
          <p:nvPr/>
        </p:nvSpPr>
        <p:spPr bwMode="auto">
          <a:xfrm flipV="1">
            <a:off x="7264825" y="3364086"/>
            <a:ext cx="0" cy="228600"/>
          </a:xfrm>
          <a:prstGeom prst="line">
            <a:avLst/>
          </a:prstGeom>
          <a:noFill/>
          <a:ln w="9525">
            <a:solidFill>
              <a:schemeClr val="tx1"/>
            </a:solidFill>
            <a:round/>
            <a:headEnd/>
            <a:tailEnd/>
          </a:ln>
          <a:effectLst/>
        </p:spPr>
        <p:txBody>
          <a:bodyP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dissolve">
                                      <p:cBhvr>
                                        <p:cTn id="7" dur="500"/>
                                        <p:tgtEl>
                                          <p:spTgt spid="21"/>
                                        </p:tgtEl>
                                      </p:cBhvr>
                                    </p:animEffect>
                                  </p:childTnLst>
                                </p:cTn>
                              </p:par>
                              <p:par>
                                <p:cTn id="8" presetID="9"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dissolve">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dissolve">
                                      <p:cBhvr>
                                        <p:cTn id="15" dur="500"/>
                                        <p:tgtEl>
                                          <p:spTgt spid="17"/>
                                        </p:tgtEl>
                                      </p:cBhvr>
                                    </p:animEffect>
                                  </p:childTnLst>
                                </p:cTn>
                              </p:par>
                              <p:par>
                                <p:cTn id="16" presetID="9" presetClass="entr" presetSubtype="0" fill="hold"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dissolve">
                                      <p:cBhvr>
                                        <p:cTn id="18" dur="500"/>
                                        <p:tgtEl>
                                          <p:spTgt spid="23"/>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dissolve">
                                      <p:cBhvr>
                                        <p:cTn id="21" dur="500"/>
                                        <p:tgtEl>
                                          <p:spTgt spid="22"/>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dissolve">
                                      <p:cBhvr>
                                        <p:cTn id="26" dur="500"/>
                                        <p:tgtEl>
                                          <p:spTgt spid="26"/>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dissolve">
                                      <p:cBhvr>
                                        <p:cTn id="29" dur="500"/>
                                        <p:tgtEl>
                                          <p:spTgt spid="27"/>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dissolve">
                                      <p:cBhvr>
                                        <p:cTn id="32" dur="500"/>
                                        <p:tgtEl>
                                          <p:spTgt spid="28"/>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dissolve">
                                      <p:cBhvr>
                                        <p:cTn id="35" dur="500"/>
                                        <p:tgtEl>
                                          <p:spTgt spid="29"/>
                                        </p:tgtEl>
                                      </p:cBhvr>
                                    </p:animEffect>
                                  </p:childTnLst>
                                </p:cTn>
                              </p:par>
                              <p:par>
                                <p:cTn id="36" presetID="9" presetClass="entr" presetSubtype="0" fill="hold" nodeType="with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dissolve">
                                      <p:cBhvr>
                                        <p:cTn id="38" dur="500"/>
                                        <p:tgtEl>
                                          <p:spTgt spid="30"/>
                                        </p:tgtEl>
                                      </p:cBhvr>
                                    </p:animEffect>
                                  </p:childTnLst>
                                </p:cTn>
                              </p:par>
                              <p:par>
                                <p:cTn id="39" presetID="9" presetClass="entr" presetSubtype="0" fill="hold" nodeType="with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dissolve">
                                      <p:cBhvr>
                                        <p:cTn id="41" dur="500"/>
                                        <p:tgtEl>
                                          <p:spTgt spid="31"/>
                                        </p:tgtEl>
                                      </p:cBhvr>
                                    </p:animEffect>
                                  </p:childTnLst>
                                </p:cTn>
                              </p:par>
                              <p:par>
                                <p:cTn id="42" presetID="9" presetClass="entr" presetSubtype="0" fill="hold" nodeType="withEffect">
                                  <p:stCondLst>
                                    <p:cond delay="0"/>
                                  </p:stCondLst>
                                  <p:childTnLst>
                                    <p:set>
                                      <p:cBhvr>
                                        <p:cTn id="43" dur="1" fill="hold">
                                          <p:stCondLst>
                                            <p:cond delay="0"/>
                                          </p:stCondLst>
                                        </p:cTn>
                                        <p:tgtEl>
                                          <p:spTgt spid="32"/>
                                        </p:tgtEl>
                                        <p:attrNameLst>
                                          <p:attrName>style.visibility</p:attrName>
                                        </p:attrNameLst>
                                      </p:cBhvr>
                                      <p:to>
                                        <p:strVal val="visible"/>
                                      </p:to>
                                    </p:set>
                                    <p:animEffect transition="in" filter="dissolve">
                                      <p:cBhvr>
                                        <p:cTn id="44" dur="500"/>
                                        <p:tgtEl>
                                          <p:spTgt spid="32"/>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1"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wipe(up)">
                                      <p:cBhvr>
                                        <p:cTn id="49" dur="1000"/>
                                        <p:tgtEl>
                                          <p:spTgt spid="16"/>
                                        </p:tgtEl>
                                      </p:cBhvr>
                                    </p:animEffect>
                                  </p:childTnLst>
                                </p:cTn>
                              </p:par>
                            </p:childTnLst>
                          </p:cTn>
                        </p:par>
                        <p:par>
                          <p:cTn id="50" fill="hold">
                            <p:stCondLst>
                              <p:cond delay="1000"/>
                            </p:stCondLst>
                            <p:childTnLst>
                              <p:par>
                                <p:cTn id="51" presetID="22" presetClass="entr" presetSubtype="1" fill="hold" grpId="0" nodeType="after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wipe(up)">
                                      <p:cBhvr>
                                        <p:cTn id="53" dur="1000"/>
                                        <p:tgtEl>
                                          <p:spTgt spid="15"/>
                                        </p:tgtEl>
                                      </p:cBhvr>
                                    </p:animEffect>
                                  </p:childTnLst>
                                </p:cTn>
                              </p:par>
                              <p:par>
                                <p:cTn id="54" presetID="22" presetClass="entr" presetSubtype="1" fill="hold" grpId="0" nodeType="with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wipe(up)">
                                      <p:cBhvr>
                                        <p:cTn id="56" dur="1000"/>
                                        <p:tgtEl>
                                          <p:spTgt spid="14"/>
                                        </p:tgtEl>
                                      </p:cBhvr>
                                    </p:animEffect>
                                  </p:childTnLst>
                                </p:cTn>
                              </p:par>
                            </p:childTnLst>
                          </p:cTn>
                        </p:par>
                        <p:par>
                          <p:cTn id="57" fill="hold">
                            <p:stCondLst>
                              <p:cond delay="2000"/>
                            </p:stCondLst>
                            <p:childTnLst>
                              <p:par>
                                <p:cTn id="58" presetID="22" presetClass="entr" presetSubtype="1" fill="hold" grpId="0" nodeType="after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wipe(up)">
                                      <p:cBhvr>
                                        <p:cTn id="60" dur="1000"/>
                                        <p:tgtEl>
                                          <p:spTgt spid="13"/>
                                        </p:tgtEl>
                                      </p:cBhvr>
                                    </p:animEffect>
                                  </p:childTnLst>
                                </p:cTn>
                              </p:par>
                              <p:par>
                                <p:cTn id="61" presetID="22" presetClass="entr" presetSubtype="1" fill="hold" grpId="0" nodeType="with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wipe(up)">
                                      <p:cBhvr>
                                        <p:cTn id="63" dur="1000"/>
                                        <p:tgtEl>
                                          <p:spTgt spid="12"/>
                                        </p:tgtEl>
                                      </p:cBhvr>
                                    </p:animEffect>
                                  </p:childTnLst>
                                </p:cTn>
                              </p:par>
                            </p:childTnLst>
                          </p:cTn>
                        </p:par>
                        <p:par>
                          <p:cTn id="64" fill="hold">
                            <p:stCondLst>
                              <p:cond delay="3000"/>
                            </p:stCondLst>
                            <p:childTnLst>
                              <p:par>
                                <p:cTn id="65" presetID="22" presetClass="entr" presetSubtype="1" fill="hold" grpId="0" nodeType="after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wipe(up)">
                                      <p:cBhvr>
                                        <p:cTn id="67" dur="1000"/>
                                        <p:tgtEl>
                                          <p:spTgt spid="11"/>
                                        </p:tgtEl>
                                      </p:cBhvr>
                                    </p:animEffect>
                                  </p:childTnLst>
                                </p:cTn>
                              </p:par>
                              <p:par>
                                <p:cTn id="68" presetID="22" presetClass="entr" presetSubtype="1" fill="hold" grpId="0" nodeType="withEffect">
                                  <p:stCondLst>
                                    <p:cond delay="0"/>
                                  </p:stCondLst>
                                  <p:childTnLst>
                                    <p:set>
                                      <p:cBhvr>
                                        <p:cTn id="69" dur="1" fill="hold">
                                          <p:stCondLst>
                                            <p:cond delay="0"/>
                                          </p:stCondLst>
                                        </p:cTn>
                                        <p:tgtEl>
                                          <p:spTgt spid="10"/>
                                        </p:tgtEl>
                                        <p:attrNameLst>
                                          <p:attrName>style.visibility</p:attrName>
                                        </p:attrNameLst>
                                      </p:cBhvr>
                                      <p:to>
                                        <p:strVal val="visible"/>
                                      </p:to>
                                    </p:set>
                                    <p:animEffect transition="in" filter="wipe(up)">
                                      <p:cBhvr>
                                        <p:cTn id="70" dur="1000"/>
                                        <p:tgtEl>
                                          <p:spTgt spid="10"/>
                                        </p:tgtEl>
                                      </p:cBhvr>
                                    </p:animEffect>
                                  </p:childTnLst>
                                </p:cTn>
                              </p:par>
                            </p:childTnLst>
                          </p:cTn>
                        </p:par>
                        <p:par>
                          <p:cTn id="71" fill="hold">
                            <p:stCondLst>
                              <p:cond delay="4000"/>
                            </p:stCondLst>
                            <p:childTnLst>
                              <p:par>
                                <p:cTn id="72" presetID="22" presetClass="entr" presetSubtype="1" fill="hold" grpId="0" nodeType="afterEffect">
                                  <p:stCondLst>
                                    <p:cond delay="0"/>
                                  </p:stCondLst>
                                  <p:childTnLst>
                                    <p:set>
                                      <p:cBhvr>
                                        <p:cTn id="73" dur="1" fill="hold">
                                          <p:stCondLst>
                                            <p:cond delay="0"/>
                                          </p:stCondLst>
                                        </p:cTn>
                                        <p:tgtEl>
                                          <p:spTgt spid="9"/>
                                        </p:tgtEl>
                                        <p:attrNameLst>
                                          <p:attrName>style.visibility</p:attrName>
                                        </p:attrNameLst>
                                      </p:cBhvr>
                                      <p:to>
                                        <p:strVal val="visible"/>
                                      </p:to>
                                    </p:set>
                                    <p:animEffect transition="in" filter="wipe(up)">
                                      <p:cBhvr>
                                        <p:cTn id="74" dur="1000"/>
                                        <p:tgtEl>
                                          <p:spTgt spid="9"/>
                                        </p:tgtEl>
                                      </p:cBhvr>
                                    </p:animEffect>
                                  </p:childTnLst>
                                </p:cTn>
                              </p:par>
                              <p:par>
                                <p:cTn id="75" presetID="22" presetClass="entr" presetSubtype="1" fill="hold" grpId="0" nodeType="with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wipe(up)">
                                      <p:cBhvr>
                                        <p:cTn id="77" dur="1000"/>
                                        <p:tgtEl>
                                          <p:spTgt spid="8"/>
                                        </p:tgtEl>
                                      </p:cBhvr>
                                    </p:animEffect>
                                  </p:childTnLst>
                                </p:cTn>
                              </p:par>
                            </p:childTnLst>
                          </p:cTn>
                        </p:par>
                        <p:par>
                          <p:cTn id="78" fill="hold">
                            <p:stCondLst>
                              <p:cond delay="5000"/>
                            </p:stCondLst>
                            <p:childTnLst>
                              <p:par>
                                <p:cTn id="79" presetID="22" presetClass="entr" presetSubtype="1" fill="hold" grpId="0" nodeType="afterEffect">
                                  <p:stCondLst>
                                    <p:cond delay="0"/>
                                  </p:stCondLst>
                                  <p:childTnLst>
                                    <p:set>
                                      <p:cBhvr>
                                        <p:cTn id="80" dur="1" fill="hold">
                                          <p:stCondLst>
                                            <p:cond delay="0"/>
                                          </p:stCondLst>
                                        </p:cTn>
                                        <p:tgtEl>
                                          <p:spTgt spid="19"/>
                                        </p:tgtEl>
                                        <p:attrNameLst>
                                          <p:attrName>style.visibility</p:attrName>
                                        </p:attrNameLst>
                                      </p:cBhvr>
                                      <p:to>
                                        <p:strVal val="visible"/>
                                      </p:to>
                                    </p:set>
                                    <p:animEffect transition="in" filter="wipe(up)">
                                      <p:cBhvr>
                                        <p:cTn id="81" dur="1000"/>
                                        <p:tgtEl>
                                          <p:spTgt spid="19"/>
                                        </p:tgtEl>
                                      </p:cBhvr>
                                    </p:animEffect>
                                  </p:childTnLst>
                                </p:cTn>
                              </p:par>
                              <p:par>
                                <p:cTn id="82" presetID="22" presetClass="entr" presetSubtype="1" fill="hold" grpId="0" nodeType="with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wipe(up)">
                                      <p:cBhvr>
                                        <p:cTn id="84" dur="1000"/>
                                        <p:tgtEl>
                                          <p:spTgt spid="18"/>
                                        </p:tgtEl>
                                      </p:cBhvr>
                                    </p:animEffect>
                                  </p:childTnLst>
                                </p:cTn>
                              </p:par>
                            </p:childTnLst>
                          </p:cTn>
                        </p:par>
                        <p:par>
                          <p:cTn id="85" fill="hold">
                            <p:stCondLst>
                              <p:cond delay="6000"/>
                            </p:stCondLst>
                            <p:childTnLst>
                              <p:par>
                                <p:cTn id="86" presetID="22" presetClass="entr" presetSubtype="4" fill="hold" grpId="0" nodeType="afterEffect">
                                  <p:stCondLst>
                                    <p:cond delay="0"/>
                                  </p:stCondLst>
                                  <p:childTnLst>
                                    <p:set>
                                      <p:cBhvr>
                                        <p:cTn id="87" dur="1" fill="hold">
                                          <p:stCondLst>
                                            <p:cond delay="0"/>
                                          </p:stCondLst>
                                        </p:cTn>
                                        <p:tgtEl>
                                          <p:spTgt spid="6"/>
                                        </p:tgtEl>
                                        <p:attrNameLst>
                                          <p:attrName>style.visibility</p:attrName>
                                        </p:attrNameLst>
                                      </p:cBhvr>
                                      <p:to>
                                        <p:strVal val="visible"/>
                                      </p:to>
                                    </p:set>
                                    <p:animEffect transition="in" filter="wipe(down)">
                                      <p:cBhvr>
                                        <p:cTn id="88" dur="1000"/>
                                        <p:tgtEl>
                                          <p:spTgt spid="6"/>
                                        </p:tgtEl>
                                      </p:cBhvr>
                                    </p:animEffect>
                                  </p:childTnLst>
                                </p:cTn>
                              </p:par>
                              <p:par>
                                <p:cTn id="89" presetID="22" presetClass="entr" presetSubtype="4" fill="hold" nodeType="withEffect">
                                  <p:stCondLst>
                                    <p:cond delay="0"/>
                                  </p:stCondLst>
                                  <p:childTnLst>
                                    <p:set>
                                      <p:cBhvr>
                                        <p:cTn id="90" dur="1" fill="hold">
                                          <p:stCondLst>
                                            <p:cond delay="0"/>
                                          </p:stCondLst>
                                        </p:cTn>
                                        <p:tgtEl>
                                          <p:spTgt spid="20"/>
                                        </p:tgtEl>
                                        <p:attrNameLst>
                                          <p:attrName>style.visibility</p:attrName>
                                        </p:attrNameLst>
                                      </p:cBhvr>
                                      <p:to>
                                        <p:strVal val="visible"/>
                                      </p:to>
                                    </p:set>
                                    <p:animEffect transition="in" filter="wipe(down)">
                                      <p:cBhvr>
                                        <p:cTn id="91"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1" grpId="0"/>
      <p:bldP spid="22" grpId="0"/>
      <p:bldP spid="26" grpId="0" animBg="1"/>
      <p:bldP spid="27" grpId="0" animBg="1"/>
      <p:bldP spid="28" grpId="0" animBg="1"/>
      <p:bldP spid="29" grpId="0"/>
    </p:bld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Disk Drive Terms</a:t>
            </a:r>
            <a:endParaRPr lang="en-US" dirty="0"/>
          </a:p>
        </p:txBody>
      </p:sp>
      <p:sp>
        <p:nvSpPr>
          <p:cNvPr id="3" name="Content Placeholder 2"/>
          <p:cNvSpPr>
            <a:spLocks noGrp="1"/>
          </p:cNvSpPr>
          <p:nvPr>
            <p:ph idx="1"/>
          </p:nvPr>
        </p:nvSpPr>
        <p:spPr/>
        <p:txBody>
          <a:bodyPr/>
          <a:lstStyle/>
          <a:p>
            <a:pPr>
              <a:lnSpc>
                <a:spcPct val="83000"/>
              </a:lnSpc>
            </a:pPr>
            <a:r>
              <a:rPr lang="en-GB" sz="2800" i="1" dirty="0" smtClean="0"/>
              <a:t>Spindle </a:t>
            </a:r>
          </a:p>
          <a:p>
            <a:pPr lvl="1">
              <a:lnSpc>
                <a:spcPct val="83000"/>
              </a:lnSpc>
            </a:pPr>
            <a:r>
              <a:rPr lang="en-GB" sz="2400" dirty="0" smtClean="0"/>
              <a:t>	A mounted assembly of circular platters</a:t>
            </a:r>
          </a:p>
          <a:p>
            <a:pPr>
              <a:lnSpc>
                <a:spcPct val="83000"/>
              </a:lnSpc>
            </a:pPr>
            <a:r>
              <a:rPr lang="en-GB" sz="2800" i="1" dirty="0" smtClean="0"/>
              <a:t>Head assembly</a:t>
            </a:r>
          </a:p>
          <a:p>
            <a:pPr lvl="1">
              <a:lnSpc>
                <a:spcPct val="83000"/>
              </a:lnSpc>
            </a:pPr>
            <a:r>
              <a:rPr lang="en-GB" sz="2400" dirty="0" smtClean="0"/>
              <a:t>	Read/write head per surface, all moving in unison</a:t>
            </a:r>
          </a:p>
          <a:p>
            <a:pPr>
              <a:lnSpc>
                <a:spcPct val="83000"/>
              </a:lnSpc>
            </a:pPr>
            <a:r>
              <a:rPr lang="en-GB" sz="2800" i="1" dirty="0" smtClean="0"/>
              <a:t>Track</a:t>
            </a:r>
          </a:p>
          <a:p>
            <a:pPr lvl="1">
              <a:lnSpc>
                <a:spcPct val="83000"/>
              </a:lnSpc>
            </a:pPr>
            <a:r>
              <a:rPr lang="en-GB" sz="2400" dirty="0" smtClean="0"/>
              <a:t>Ring of data readable by one head in one position</a:t>
            </a:r>
          </a:p>
          <a:p>
            <a:pPr>
              <a:lnSpc>
                <a:spcPct val="83000"/>
              </a:lnSpc>
            </a:pPr>
            <a:r>
              <a:rPr lang="en-GB" sz="2800" i="1" dirty="0" smtClean="0"/>
              <a:t>Cylinder </a:t>
            </a:r>
          </a:p>
          <a:p>
            <a:pPr lvl="1">
              <a:lnSpc>
                <a:spcPct val="83000"/>
              </a:lnSpc>
            </a:pPr>
            <a:r>
              <a:rPr lang="en-GB" sz="2400" dirty="0" smtClean="0"/>
              <a:t>Corresponding tracks on all platters</a:t>
            </a:r>
          </a:p>
          <a:p>
            <a:pPr>
              <a:lnSpc>
                <a:spcPct val="83000"/>
              </a:lnSpc>
            </a:pPr>
            <a:r>
              <a:rPr lang="en-GB" sz="2800" i="1" dirty="0" smtClean="0"/>
              <a:t>Sector</a:t>
            </a:r>
          </a:p>
          <a:p>
            <a:pPr lvl="1">
              <a:lnSpc>
                <a:spcPct val="83000"/>
              </a:lnSpc>
            </a:pPr>
            <a:r>
              <a:rPr lang="en-GB" sz="2400" dirty="0" smtClean="0"/>
              <a:t>Logical records written within tracks</a:t>
            </a:r>
          </a:p>
          <a:p>
            <a:pPr>
              <a:lnSpc>
                <a:spcPct val="83000"/>
              </a:lnSpc>
            </a:pPr>
            <a:r>
              <a:rPr lang="en-GB" sz="2800" i="1" dirty="0" smtClean="0"/>
              <a:t>Disk address </a:t>
            </a:r>
            <a:r>
              <a:rPr lang="en-GB" sz="2800" dirty="0" smtClean="0"/>
              <a:t>= &lt;cylinder / head / sector &gt;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Disk Overheads</a:t>
            </a:r>
            <a:endParaRPr lang="en-US" dirty="0"/>
          </a:p>
        </p:txBody>
      </p:sp>
      <p:sp>
        <p:nvSpPr>
          <p:cNvPr id="3" name="Content Placeholder 2"/>
          <p:cNvSpPr>
            <a:spLocks noGrp="1"/>
          </p:cNvSpPr>
          <p:nvPr>
            <p:ph idx="1"/>
          </p:nvPr>
        </p:nvSpPr>
        <p:spPr>
          <a:xfrm>
            <a:off x="457200" y="1223880"/>
            <a:ext cx="8229600" cy="4525963"/>
          </a:xfrm>
        </p:spPr>
        <p:txBody>
          <a:bodyPr/>
          <a:lstStyle/>
          <a:p>
            <a:r>
              <a:rPr lang="en-US" dirty="0" smtClean="0"/>
              <a:t>Seek time </a:t>
            </a:r>
          </a:p>
          <a:p>
            <a:pPr lvl="1"/>
            <a:r>
              <a:rPr lang="en-US" dirty="0" smtClean="0"/>
              <a:t>Time to move heads from current track to the right track</a:t>
            </a:r>
          </a:p>
          <a:p>
            <a:pPr lvl="1"/>
            <a:r>
              <a:rPr lang="en-US" dirty="0" smtClean="0"/>
              <a:t>Not constant</a:t>
            </a:r>
          </a:p>
          <a:p>
            <a:r>
              <a:rPr lang="en-US" dirty="0" smtClean="0"/>
              <a:t>Rotational delay</a:t>
            </a:r>
          </a:p>
          <a:p>
            <a:pPr lvl="1"/>
            <a:r>
              <a:rPr lang="en-US" dirty="0" smtClean="0"/>
              <a:t>Time for the right sector to rotate under the head</a:t>
            </a:r>
          </a:p>
          <a:p>
            <a:pPr lvl="1"/>
            <a:r>
              <a:rPr lang="en-US" dirty="0" smtClean="0"/>
              <a:t>Not constant</a:t>
            </a:r>
          </a:p>
          <a:p>
            <a:r>
              <a:rPr lang="en-US" dirty="0" smtClean="0"/>
              <a:t>Transfer time</a:t>
            </a:r>
          </a:p>
          <a:p>
            <a:pPr lvl="1"/>
            <a:r>
              <a:rPr lang="en-US" dirty="0" smtClean="0"/>
              <a:t>Time to read all the bytes of a sector</a:t>
            </a:r>
          </a:p>
          <a:p>
            <a:pPr lvl="1"/>
            <a:r>
              <a:rPr lang="en-US" dirty="0" smtClean="0"/>
              <a:t>Constant</a:t>
            </a:r>
            <a:endParaRPr lang="en-US" dirty="0"/>
          </a:p>
        </p:txBody>
      </p:sp>
      <p:sp>
        <p:nvSpPr>
          <p:cNvPr id="4" name="Slide Number Placeholder 3"/>
          <p:cNvSpPr>
            <a:spLocks noGrp="1"/>
          </p:cNvSpPr>
          <p:nvPr>
            <p:ph type="sldNum" sz="quarter" idx="12"/>
          </p:nvPr>
        </p:nvSpPr>
        <p:spPr/>
        <p:txBody>
          <a:bodyPr/>
          <a:lstStyle/>
          <a:p>
            <a:pPr>
              <a:defRPr/>
            </a:pPr>
            <a:fld id="{D1018A7C-687B-BE4F-84FE-0A7FB4E2EDA6}" type="slidenum">
              <a:rPr lang="en-US" smtClean="0"/>
              <a:pPr>
                <a:defRPr/>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Disk Drive Performance</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graphicFrame>
        <p:nvGraphicFramePr>
          <p:cNvPr id="4" name="Group 218"/>
          <p:cNvGraphicFramePr>
            <a:graphicFrameLocks/>
          </p:cNvGraphicFramePr>
          <p:nvPr/>
        </p:nvGraphicFramePr>
        <p:xfrm>
          <a:off x="438913" y="1490671"/>
          <a:ext cx="8382000" cy="1854683"/>
        </p:xfrm>
        <a:graphic>
          <a:graphicData uri="http://schemas.openxmlformats.org/drawingml/2006/table">
            <a:tbl>
              <a:tblPr/>
              <a:tblGrid>
                <a:gridCol w="1633537"/>
                <a:gridCol w="1338263"/>
                <a:gridCol w="2133600"/>
                <a:gridCol w="1855787"/>
                <a:gridCol w="1420813"/>
              </a:tblGrid>
              <a:tr h="274638">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heads</a:t>
                      </a:r>
                    </a:p>
                  </a:txBody>
                  <a:tcPr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dirty="0">
                          <a:ln>
                            <a:noFill/>
                          </a:ln>
                          <a:solidFill>
                            <a:srgbClr val="000000"/>
                          </a:solidFill>
                          <a:effectLst/>
                          <a:latin typeface="Arial" charset="0"/>
                        </a:rPr>
                        <a:t>10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endParaRPr kumimoji="0" lang="en-US" sz="1800" b="0" i="0" u="none" strike="noStrike" cap="none" normalizeH="0" baseline="0">
                        <a:ln>
                          <a:noFill/>
                        </a:ln>
                        <a:solidFill>
                          <a:srgbClr val="000000"/>
                        </a:solidFill>
                        <a:effectLst/>
                        <a:latin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platters</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5</a:t>
                      </a:r>
                    </a:p>
                  </a:txBody>
                  <a:tcPr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376238">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cylinders</a:t>
                      </a: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17,000</a:t>
                      </a:r>
                    </a:p>
                  </a:txBody>
                  <a:tcPr horzOverflow="overflow">
                    <a:lnL>
                      <a:noFill/>
                    </a:lnL>
                    <a:lnR>
                      <a:noFill/>
                    </a:lnR>
                    <a:lnT>
                      <a:noFill/>
                    </a:lnT>
                    <a:lnB>
                      <a:noFill/>
                    </a:lnB>
                    <a:lnTlToBr>
                      <a:noFill/>
                    </a:lnTlToBr>
                    <a:lnBlToTr>
                      <a:noFill/>
                    </a:lnBlToTr>
                    <a:noFill/>
                  </a:tcPr>
                </a:tc>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endParaRPr kumimoji="0" lang="en-US" sz="1800" b="0" i="0" u="none" strike="noStrike" cap="none" normalizeH="0" baseline="0">
                        <a:ln>
                          <a:noFill/>
                        </a:ln>
                        <a:solidFill>
                          <a:srgbClr val="000000"/>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tracks/inch</a:t>
                      </a:r>
                    </a:p>
                  </a:txBody>
                  <a:tcPr horzOverflow="overflow">
                    <a:lnL>
                      <a:noFill/>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18,000</a:t>
                      </a: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377825">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sectors/track</a:t>
                      </a: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400</a:t>
                      </a:r>
                    </a:p>
                  </a:txBody>
                  <a:tcPr horzOverflow="overflow">
                    <a:lnL>
                      <a:noFill/>
                    </a:lnL>
                    <a:lnR>
                      <a:noFill/>
                    </a:lnR>
                    <a:lnT>
                      <a:noFill/>
                    </a:lnT>
                    <a:lnB>
                      <a:noFill/>
                    </a:lnB>
                    <a:lnTlToBr>
                      <a:noFill/>
                    </a:lnTlToBr>
                    <a:lnBlToTr>
                      <a:noFill/>
                    </a:lnBlToTr>
                    <a:noFill/>
                  </a:tcPr>
                </a:tc>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endParaRPr kumimoji="0" lang="en-US" sz="1800" b="0" i="0" u="none" strike="noStrike" cap="none" normalizeH="0" baseline="0">
                        <a:ln>
                          <a:noFill/>
                        </a:ln>
                        <a:solidFill>
                          <a:srgbClr val="000000"/>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bytes/sector</a:t>
                      </a:r>
                    </a:p>
                  </a:txBody>
                  <a:tcPr horzOverflow="overflow">
                    <a:lnL>
                      <a:noFill/>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512</a:t>
                      </a: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376238">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RPM</a:t>
                      </a: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7200</a:t>
                      </a:r>
                    </a:p>
                  </a:txBody>
                  <a:tcPr horzOverflow="overflow">
                    <a:lnL>
                      <a:noFill/>
                    </a:lnL>
                    <a:lnR>
                      <a:noFill/>
                    </a:lnR>
                    <a:lnT>
                      <a:noFill/>
                    </a:lnT>
                    <a:lnB>
                      <a:noFill/>
                    </a:lnB>
                    <a:lnTlToBr>
                      <a:noFill/>
                    </a:lnTlToBr>
                    <a:lnBlToTr>
                      <a:noFill/>
                    </a:lnBlToTr>
                    <a:noFill/>
                  </a:tcPr>
                </a:tc>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endParaRPr kumimoji="0" lang="en-US" sz="1800" b="0" i="0" u="none" strike="noStrike" cap="none" normalizeH="0" baseline="0">
                        <a:ln>
                          <a:noFill/>
                        </a:ln>
                        <a:solidFill>
                          <a:srgbClr val="000000"/>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speed</a:t>
                      </a:r>
                    </a:p>
                  </a:txBody>
                  <a:tcPr horzOverflow="overflow">
                    <a:lnL>
                      <a:noFill/>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196Mb/sec</a:t>
                      </a: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377825">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seek time</a:t>
                      </a:r>
                    </a:p>
                  </a:txBody>
                  <a:tcPr horzOverflow="overflow">
                    <a:lnL w="28575"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dirty="0">
                          <a:ln>
                            <a:noFill/>
                          </a:ln>
                          <a:solidFill>
                            <a:srgbClr val="000000"/>
                          </a:solidFill>
                          <a:effectLst/>
                          <a:latin typeface="Arial" charset="0"/>
                        </a:rPr>
                        <a:t>0</a:t>
                      </a:r>
                      <a:r>
                        <a:rPr kumimoji="0" lang="en-US" sz="1800" b="0" i="0" u="none" strike="noStrike" cap="none" normalizeH="0" baseline="0" dirty="0" smtClean="0">
                          <a:ln>
                            <a:noFill/>
                          </a:ln>
                          <a:solidFill>
                            <a:srgbClr val="000000"/>
                          </a:solidFill>
                          <a:effectLst/>
                          <a:latin typeface="Arial" charset="0"/>
                        </a:rPr>
                        <a:t>-</a:t>
                      </a:r>
                      <a:r>
                        <a:rPr kumimoji="0" lang="en-US" sz="1800" b="0" i="0" u="none" strike="noStrike" cap="none" normalizeH="0" baseline="0" dirty="0">
                          <a:ln>
                            <a:noFill/>
                          </a:ln>
                          <a:solidFill>
                            <a:srgbClr val="000000"/>
                          </a:solidFill>
                          <a:effectLst/>
                          <a:latin typeface="Arial" charset="0"/>
                        </a:rPr>
                        <a:t>15 ms</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endParaRPr kumimoji="0" lang="en-US" sz="1800" b="0" i="0" u="none" strike="noStrike" cap="none" normalizeH="0" baseline="0">
                        <a:ln>
                          <a:noFill/>
                        </a:ln>
                        <a:solidFill>
                          <a:srgbClr val="000000"/>
                        </a:solidFill>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latency</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dirty="0">
                          <a:ln>
                            <a:noFill/>
                          </a:ln>
                          <a:solidFill>
                            <a:srgbClr val="000000"/>
                          </a:solidFill>
                          <a:effectLst/>
                          <a:latin typeface="Arial" charset="0"/>
                        </a:rPr>
                        <a:t>0-8ms</a:t>
                      </a:r>
                    </a:p>
                  </a:txBody>
                  <a:tcPr horzOverflow="overflow">
                    <a:lnL>
                      <a:noFill/>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5" name="Group 311"/>
          <p:cNvGraphicFramePr>
            <a:graphicFrameLocks/>
          </p:cNvGraphicFramePr>
          <p:nvPr/>
        </p:nvGraphicFramePr>
        <p:xfrm>
          <a:off x="438913" y="3830646"/>
          <a:ext cx="8382000" cy="2468565"/>
        </p:xfrm>
        <a:graphic>
          <a:graphicData uri="http://schemas.openxmlformats.org/drawingml/2006/table">
            <a:tbl>
              <a:tblPr/>
              <a:tblGrid>
                <a:gridCol w="2362200"/>
                <a:gridCol w="1295400"/>
                <a:gridCol w="1295400"/>
                <a:gridCol w="1371600"/>
                <a:gridCol w="2057400"/>
              </a:tblGrid>
              <a:tr h="493713">
                <a:tc gridSpan="5">
                  <a:txBody>
                    <a:bodyPr/>
                    <a:lstStyle/>
                    <a:p>
                      <a:pPr marL="107950" marR="0" lvl="0" indent="-107950" algn="ctr" defTabSz="457200" rtl="0" eaLnBrk="1" fontAlgn="base" latinLnBrk="0" hangingPunct="0">
                        <a:lnSpc>
                          <a:spcPct val="93000"/>
                        </a:lnSpc>
                        <a:spcBef>
                          <a:spcPct val="0"/>
                        </a:spcBef>
                        <a:spcAft>
                          <a:spcPts val="1413"/>
                        </a:spcAft>
                        <a:buClr>
                          <a:srgbClr val="000000"/>
                        </a:buClr>
                        <a:buSzTx/>
                        <a:buFontTx/>
                        <a:buNone/>
                        <a:tabLst/>
                      </a:pPr>
                      <a:r>
                        <a:rPr kumimoji="0" lang="en-US" sz="2400" b="1" i="0" u="none" strike="noStrike" cap="none" normalizeH="0" baseline="0">
                          <a:ln>
                            <a:noFill/>
                          </a:ln>
                          <a:solidFill>
                            <a:srgbClr val="000000"/>
                          </a:solidFill>
                          <a:effectLst/>
                          <a:latin typeface="Arial" charset="0"/>
                        </a:rPr>
                        <a:t>Time to read one 8192 byte block</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3713">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endParaRPr kumimoji="0" lang="en-US" sz="1800" b="0" i="0" u="none" strike="noStrike" cap="none" normalizeH="0" baseline="0">
                        <a:ln>
                          <a:noFill/>
                        </a:ln>
                        <a:solidFill>
                          <a:srgbClr val="0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seek</a:t>
                      </a:r>
                    </a:p>
                  </a:txBody>
                  <a:tcPr horzOverflow="overflow">
                    <a:lnL>
                      <a:noFill/>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rotate</a:t>
                      </a:r>
                    </a:p>
                  </a:txBody>
                  <a:tcPr horzOverflow="overflow">
                    <a:lnL>
                      <a:noFill/>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transfer</a:t>
                      </a:r>
                    </a:p>
                  </a:txBody>
                  <a:tcPr horzOverflow="overflow">
                    <a:lnL>
                      <a:noFill/>
                    </a:lnL>
                    <a:lnR>
                      <a:noFill/>
                    </a:lnR>
                    <a:lnT>
                      <a:noFill/>
                    </a:lnT>
                    <a:lnB>
                      <a:noFill/>
                    </a:lnB>
                    <a:lnTlToBr>
                      <a:noFill/>
                    </a:lnTlToBr>
                    <a:lnBlToTr>
                      <a:noFill/>
                    </a:lnBlToTr>
                    <a:noFill/>
                  </a:tcPr>
                </a:tc>
                <a:tc>
                  <a:txBody>
                    <a:bodyPr/>
                    <a:lstStyle/>
                    <a:p>
                      <a:pPr marL="107950" marR="0" lvl="0" indent="-107950" algn="ct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total</a:t>
                      </a: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493713">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best case</a:t>
                      </a: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0ms</a:t>
                      </a:r>
                    </a:p>
                  </a:txBody>
                  <a:tcPr horzOverflow="overflow">
                    <a:lnL>
                      <a:noFill/>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0ms</a:t>
                      </a:r>
                    </a:p>
                  </a:txBody>
                  <a:tcPr horzOverflow="overflow">
                    <a:lnL>
                      <a:noFill/>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333us</a:t>
                      </a:r>
                    </a:p>
                  </a:txBody>
                  <a:tcPr horzOverflow="overflow">
                    <a:lnL>
                      <a:noFill/>
                    </a:lnL>
                    <a:lnR>
                      <a:noFill/>
                    </a:lnR>
                    <a:lnT>
                      <a:noFill/>
                    </a:lnT>
                    <a:lnB>
                      <a:noFill/>
                    </a:lnB>
                    <a:lnTlToBr>
                      <a:noFill/>
                    </a:lnTlToBr>
                    <a:lnBlToTr>
                      <a:noFill/>
                    </a:lnBlToTr>
                    <a:noFill/>
                  </a:tcPr>
                </a:tc>
                <a:tc>
                  <a:txBody>
                    <a:bodyPr/>
                    <a:lstStyle/>
                    <a:p>
                      <a:pPr marL="107950" marR="0" lvl="0" indent="-107950" algn="ct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333us</a:t>
                      </a: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493713">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worst case</a:t>
                      </a: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15ms</a:t>
                      </a:r>
                    </a:p>
                  </a:txBody>
                  <a:tcPr horzOverflow="overflow">
                    <a:lnL>
                      <a:noFill/>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8ms</a:t>
                      </a:r>
                    </a:p>
                  </a:txBody>
                  <a:tcPr horzOverflow="overflow">
                    <a:lnL>
                      <a:noFill/>
                    </a:lnL>
                    <a:lnR>
                      <a:noFill/>
                    </a:lnR>
                    <a:lnT>
                      <a:noFill/>
                    </a:lnT>
                    <a:lnB>
                      <a:noFill/>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333us</a:t>
                      </a:r>
                    </a:p>
                  </a:txBody>
                  <a:tcPr horzOverflow="overflow">
                    <a:lnL>
                      <a:noFill/>
                    </a:lnL>
                    <a:lnR>
                      <a:noFill/>
                    </a:lnR>
                    <a:lnT>
                      <a:noFill/>
                    </a:lnT>
                    <a:lnB>
                      <a:noFill/>
                    </a:lnB>
                    <a:lnTlToBr>
                      <a:noFill/>
                    </a:lnTlToBr>
                    <a:lnBlToTr>
                      <a:noFill/>
                    </a:lnBlToTr>
                    <a:noFill/>
                  </a:tcPr>
                </a:tc>
                <a:tc>
                  <a:txBody>
                    <a:bodyPr/>
                    <a:lstStyle/>
                    <a:p>
                      <a:pPr marL="107950" marR="0" lvl="0" indent="-107950" algn="ct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23.3ms (70X)</a:t>
                      </a: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493713">
                <a:tc>
                  <a:txBody>
                    <a:bodyPr/>
                    <a:lstStyle/>
                    <a:p>
                      <a:pPr marL="107950" marR="0" lvl="0" indent="-107950" algn="l"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average</a:t>
                      </a:r>
                    </a:p>
                  </a:txBody>
                  <a:tcP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9ms</a:t>
                      </a:r>
                    </a:p>
                  </a:txBody>
                  <a:tcP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4ms</a:t>
                      </a:r>
                    </a:p>
                  </a:txBody>
                  <a:tcP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7950" marR="0" lvl="0" indent="-107950" algn="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333us</a:t>
                      </a:r>
                    </a:p>
                  </a:txBody>
                  <a:tcP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7950" marR="0" lvl="0" indent="-107950" algn="ctr" defTabSz="457200" rtl="0" eaLnBrk="1" fontAlgn="base" latinLnBrk="0" hangingPunct="0">
                        <a:lnSpc>
                          <a:spcPct val="93000"/>
                        </a:lnSpc>
                        <a:spcBef>
                          <a:spcPct val="0"/>
                        </a:spcBef>
                        <a:spcAft>
                          <a:spcPts val="1413"/>
                        </a:spcAft>
                        <a:buClr>
                          <a:srgbClr val="000000"/>
                        </a:buClr>
                        <a:buSzTx/>
                        <a:buFontTx/>
                        <a:buNone/>
                        <a:tabLst/>
                      </a:pPr>
                      <a:r>
                        <a:rPr kumimoji="0" lang="en-US" sz="1800" b="0" i="0" u="none" strike="noStrike" cap="none" normalizeH="0" baseline="0">
                          <a:ln>
                            <a:noFill/>
                          </a:ln>
                          <a:solidFill>
                            <a:srgbClr val="000000"/>
                          </a:solidFill>
                          <a:effectLst/>
                          <a:latin typeface="Arial" charset="0"/>
                        </a:rPr>
                        <a:t>13.3ms (40X)</a:t>
                      </a: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9390"/>
            <a:ext cx="8229600" cy="1143000"/>
          </a:xfrm>
        </p:spPr>
        <p:txBody>
          <a:bodyPr/>
          <a:lstStyle/>
          <a:p>
            <a:r>
              <a:rPr lang="en-US" dirty="0" smtClean="0"/>
              <a:t>Why Is This Problematic </a:t>
            </a:r>
            <a:br>
              <a:rPr lang="en-US" dirty="0" smtClean="0"/>
            </a:br>
            <a:r>
              <a:rPr lang="en-US" dirty="0" smtClean="0"/>
              <a:t>For the OS?</a:t>
            </a:r>
            <a:endParaRPr lang="en-US" dirty="0"/>
          </a:p>
        </p:txBody>
      </p:sp>
      <p:sp>
        <p:nvSpPr>
          <p:cNvPr id="3" name="Content Placeholder 2"/>
          <p:cNvSpPr>
            <a:spLocks noGrp="1"/>
          </p:cNvSpPr>
          <p:nvPr>
            <p:ph idx="1"/>
          </p:nvPr>
        </p:nvSpPr>
        <p:spPr>
          <a:xfrm>
            <a:off x="457200" y="1493256"/>
            <a:ext cx="8229600" cy="4525963"/>
          </a:xfrm>
        </p:spPr>
        <p:txBody>
          <a:bodyPr/>
          <a:lstStyle/>
          <a:p>
            <a:r>
              <a:rPr lang="en-US" dirty="0" smtClean="0"/>
              <a:t>When you go to disk, it could be fast or slow</a:t>
            </a:r>
          </a:p>
          <a:p>
            <a:pPr lvl="1"/>
            <a:r>
              <a:rPr lang="en-US" dirty="0" smtClean="0"/>
              <a:t>If you go to disk a lot, that matters</a:t>
            </a:r>
          </a:p>
          <a:p>
            <a:r>
              <a:rPr lang="en-US" dirty="0" smtClean="0"/>
              <a:t>The OS can make choices that make it faster or slower</a:t>
            </a:r>
          </a:p>
          <a:p>
            <a:pPr lvl="1"/>
            <a:r>
              <a:rPr lang="en-US" dirty="0" smtClean="0"/>
              <a:t>Deciding where to put a piece of data on disk</a:t>
            </a:r>
          </a:p>
          <a:p>
            <a:pPr lvl="1"/>
            <a:r>
              <a:rPr lang="en-US" dirty="0" smtClean="0"/>
              <a:t>Deciding when to perform an I/O</a:t>
            </a:r>
          </a:p>
          <a:p>
            <a:pPr lvl="1"/>
            <a:r>
              <a:rPr lang="en-US" dirty="0" smtClean="0"/>
              <a:t>Reordering multiple I/Os to minimize seek time and latency</a:t>
            </a:r>
          </a:p>
          <a:p>
            <a:pPr lvl="1"/>
            <a:r>
              <a:rPr lang="en-US" dirty="0" smtClean="0"/>
              <a:t>Perhaps optimistically performing I/Os that haven’t been requested</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Systems Control Structures</a:t>
            </a:r>
            <a:endParaRPr lang="en-US" dirty="0"/>
          </a:p>
        </p:txBody>
      </p:sp>
      <p:sp>
        <p:nvSpPr>
          <p:cNvPr id="3" name="Content Placeholder 2"/>
          <p:cNvSpPr>
            <a:spLocks noGrp="1"/>
          </p:cNvSpPr>
          <p:nvPr>
            <p:ph idx="1"/>
          </p:nvPr>
        </p:nvSpPr>
        <p:spPr/>
        <p:txBody>
          <a:bodyPr/>
          <a:lstStyle/>
          <a:p>
            <a:r>
              <a:rPr lang="en-GB" sz="2800" dirty="0" smtClean="0"/>
              <a:t>A file is a named collection of information</a:t>
            </a:r>
          </a:p>
          <a:p>
            <a:r>
              <a:rPr lang="en-GB" sz="2800" dirty="0" smtClean="0"/>
              <a:t>Primary roles of file system:</a:t>
            </a:r>
          </a:p>
          <a:p>
            <a:pPr lvl="1"/>
            <a:r>
              <a:rPr lang="en-GB" sz="2400" dirty="0" smtClean="0"/>
              <a:t>To store and retrieve data</a:t>
            </a:r>
          </a:p>
          <a:p>
            <a:pPr lvl="1"/>
            <a:r>
              <a:rPr lang="en-GB" sz="2400" dirty="0" smtClean="0"/>
              <a:t>To manage the media/space where data is stored</a:t>
            </a:r>
          </a:p>
          <a:p>
            <a:r>
              <a:rPr lang="en-GB" sz="2800" dirty="0" smtClean="0"/>
              <a:t>Typical operations:</a:t>
            </a:r>
          </a:p>
          <a:p>
            <a:pPr lvl="1"/>
            <a:r>
              <a:rPr lang="en-GB" sz="2400" dirty="0" smtClean="0"/>
              <a:t>Where is the first block of this file?</a:t>
            </a:r>
          </a:p>
          <a:p>
            <a:pPr lvl="1"/>
            <a:r>
              <a:rPr lang="en-GB" sz="2400" dirty="0" smtClean="0"/>
              <a:t>Where is the next block of this file?</a:t>
            </a:r>
          </a:p>
          <a:p>
            <a:pPr lvl="1"/>
            <a:r>
              <a:rPr lang="en-GB" sz="2400" dirty="0" smtClean="0"/>
              <a:t>Where is block 35 of this file?</a:t>
            </a:r>
          </a:p>
          <a:p>
            <a:pPr lvl="1"/>
            <a:r>
              <a:rPr lang="en-GB" sz="2400" dirty="0" smtClean="0"/>
              <a:t>Allocate a new block to the end of this file</a:t>
            </a:r>
          </a:p>
          <a:p>
            <a:pPr lvl="1"/>
            <a:r>
              <a:rPr lang="en-GB" sz="2400" dirty="0" smtClean="0"/>
              <a:t>Free all blocks associated with this file</a:t>
            </a:r>
          </a:p>
          <a:p>
            <a:endParaRPr lang="en-US" sz="2800" dirty="0"/>
          </a:p>
        </p:txBody>
      </p:sp>
      <p:sp>
        <p:nvSpPr>
          <p:cNvPr id="4" name="Rounded Rectangle 3"/>
          <p:cNvSpPr/>
          <p:nvPr/>
        </p:nvSpPr>
        <p:spPr>
          <a:xfrm>
            <a:off x="736437" y="502733"/>
            <a:ext cx="7544420"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Data On Disks</a:t>
            </a:r>
            <a:endParaRPr lang="en-US" dirty="0"/>
          </a:p>
        </p:txBody>
      </p:sp>
      <p:sp>
        <p:nvSpPr>
          <p:cNvPr id="3" name="Content Placeholder 2"/>
          <p:cNvSpPr>
            <a:spLocks noGrp="1"/>
          </p:cNvSpPr>
          <p:nvPr>
            <p:ph idx="1"/>
          </p:nvPr>
        </p:nvSpPr>
        <p:spPr>
          <a:xfrm>
            <a:off x="457200" y="1190070"/>
            <a:ext cx="8229600" cy="4525963"/>
          </a:xfrm>
        </p:spPr>
        <p:txBody>
          <a:bodyPr/>
          <a:lstStyle/>
          <a:p>
            <a:r>
              <a:rPr lang="en-GB" dirty="0" smtClean="0"/>
              <a:t>Essentially a question of how you managed the space on your disk</a:t>
            </a:r>
          </a:p>
          <a:p>
            <a:r>
              <a:rPr lang="en-GB" dirty="0" smtClean="0"/>
              <a:t>Space management on disk is complex</a:t>
            </a:r>
          </a:p>
          <a:p>
            <a:pPr lvl="1"/>
            <a:r>
              <a:rPr lang="en-GB" dirty="0" smtClean="0"/>
              <a:t>There are millions of blocks and thousands of files</a:t>
            </a:r>
          </a:p>
          <a:p>
            <a:pPr lvl="1"/>
            <a:r>
              <a:rPr lang="en-GB" dirty="0" smtClean="0"/>
              <a:t>Files are continuously created and destroyed</a:t>
            </a:r>
          </a:p>
          <a:p>
            <a:pPr lvl="1"/>
            <a:r>
              <a:rPr lang="en-GB" dirty="0" smtClean="0"/>
              <a:t>Files can be extended after they have been written</a:t>
            </a:r>
          </a:p>
          <a:p>
            <a:pPr lvl="1"/>
            <a:r>
              <a:rPr lang="en-GB" dirty="0" smtClean="0"/>
              <a:t>Data placement on disk has performance effects</a:t>
            </a:r>
          </a:p>
          <a:p>
            <a:pPr lvl="1"/>
            <a:r>
              <a:rPr lang="en-GB" dirty="0" smtClean="0"/>
              <a:t>Poor management leads to poor performance</a:t>
            </a:r>
          </a:p>
          <a:p>
            <a:r>
              <a:rPr lang="en-GB" dirty="0" smtClean="0"/>
              <a:t>Must track the space assigned to each file</a:t>
            </a:r>
          </a:p>
          <a:p>
            <a:pPr lvl="1"/>
            <a:r>
              <a:rPr lang="en-GB" dirty="0" smtClean="0"/>
              <a:t>On-disk, master data structure for each file</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On-Disk File Control Structures</a:t>
            </a:r>
            <a:endParaRPr lang="en-US" dirty="0"/>
          </a:p>
        </p:txBody>
      </p:sp>
      <p:sp>
        <p:nvSpPr>
          <p:cNvPr id="3" name="Content Placeholder 2"/>
          <p:cNvSpPr>
            <a:spLocks noGrp="1"/>
          </p:cNvSpPr>
          <p:nvPr>
            <p:ph idx="1"/>
          </p:nvPr>
        </p:nvSpPr>
        <p:spPr>
          <a:xfrm>
            <a:off x="457200" y="1573740"/>
            <a:ext cx="8229600" cy="4525963"/>
          </a:xfrm>
        </p:spPr>
        <p:txBody>
          <a:bodyPr/>
          <a:lstStyle/>
          <a:p>
            <a:r>
              <a:rPr lang="en-US" sz="2800" dirty="0" smtClean="0"/>
              <a:t>On-disk description of important attributes of  a file</a:t>
            </a:r>
          </a:p>
          <a:p>
            <a:pPr lvl="1"/>
            <a:r>
              <a:rPr lang="en-US" sz="2400" dirty="0" smtClean="0"/>
              <a:t>Particularly where its data is located</a:t>
            </a:r>
            <a:endParaRPr lang="en-US" dirty="0" smtClean="0"/>
          </a:p>
          <a:p>
            <a:r>
              <a:rPr lang="en-GB" sz="2800" dirty="0" smtClean="0"/>
              <a:t>Virtually all file systems have such data structures</a:t>
            </a:r>
          </a:p>
          <a:p>
            <a:pPr lvl="1"/>
            <a:r>
              <a:rPr lang="en-GB" sz="2400" dirty="0" smtClean="0"/>
              <a:t>Different implementations, performance &amp; abilities</a:t>
            </a:r>
          </a:p>
          <a:p>
            <a:pPr lvl="1"/>
            <a:r>
              <a:rPr lang="en-GB" sz="2400" dirty="0" smtClean="0"/>
              <a:t>Implementation can have profound effects on what the file system can do (well or at all)</a:t>
            </a:r>
          </a:p>
          <a:p>
            <a:r>
              <a:rPr lang="en-GB" sz="2800" dirty="0" smtClean="0"/>
              <a:t>A core design element of a file system</a:t>
            </a:r>
          </a:p>
          <a:p>
            <a:r>
              <a:rPr lang="en-GB" sz="2800" dirty="0" smtClean="0"/>
              <a:t>Paired with some kind of in-memory representation of the same information</a:t>
            </a:r>
            <a:endParaRPr lang="en-US" sz="2800" dirty="0" smtClean="0"/>
          </a:p>
          <a:p>
            <a:pPr lvl="1"/>
            <a:endParaRPr lang="en-US" sz="2400" dirty="0" smtClean="0"/>
          </a:p>
          <a:p>
            <a:pPr lvl="1"/>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Persistent Data Options</a:t>
            </a:r>
            <a:endParaRPr lang="en-US" dirty="0"/>
          </a:p>
        </p:txBody>
      </p:sp>
      <p:sp>
        <p:nvSpPr>
          <p:cNvPr id="3" name="Content Placeholder 2"/>
          <p:cNvSpPr>
            <a:spLocks noGrp="1"/>
          </p:cNvSpPr>
          <p:nvPr>
            <p:ph idx="1"/>
          </p:nvPr>
        </p:nvSpPr>
        <p:spPr/>
        <p:txBody>
          <a:bodyPr/>
          <a:lstStyle/>
          <a:p>
            <a:r>
              <a:rPr lang="en-US" dirty="0" smtClean="0"/>
              <a:t>Use raw persistent storage to store the data</a:t>
            </a:r>
          </a:p>
          <a:p>
            <a:pPr lvl="1"/>
            <a:r>
              <a:rPr lang="en-US" dirty="0" smtClean="0"/>
              <a:t>Hard for users to work with</a:t>
            </a:r>
          </a:p>
          <a:p>
            <a:pPr lvl="1"/>
            <a:r>
              <a:rPr lang="en-US" dirty="0" smtClean="0"/>
              <a:t>Not much easier for OS developers</a:t>
            </a:r>
          </a:p>
          <a:p>
            <a:r>
              <a:rPr lang="en-US" dirty="0" smtClean="0"/>
              <a:t>Use a database to store the data</a:t>
            </a:r>
          </a:p>
          <a:p>
            <a:pPr lvl="1"/>
            <a:r>
              <a:rPr lang="en-US" dirty="0" smtClean="0"/>
              <a:t>Probably more structure (and possibly overhead) than we need or can afford</a:t>
            </a:r>
          </a:p>
          <a:p>
            <a:r>
              <a:rPr lang="en-US" dirty="0" smtClean="0"/>
              <a:t>Use a file system</a:t>
            </a:r>
          </a:p>
          <a:p>
            <a:pPr lvl="1"/>
            <a:r>
              <a:rPr lang="en-US" dirty="0" smtClean="0"/>
              <a:t>Some organized way of structuring persistent data</a:t>
            </a:r>
          </a:p>
          <a:p>
            <a:pPr lvl="1"/>
            <a:r>
              <a:rPr lang="en-US" dirty="0" smtClean="0"/>
              <a:t>Which makes sense to users and programmers</a:t>
            </a:r>
            <a:endParaRPr 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846"/>
            <a:ext cx="8229600" cy="1143000"/>
          </a:xfrm>
        </p:spPr>
        <p:txBody>
          <a:bodyPr/>
          <a:lstStyle/>
          <a:p>
            <a:r>
              <a:rPr lang="en-US" dirty="0" smtClean="0"/>
              <a:t>The Basic File Control </a:t>
            </a:r>
            <a:br>
              <a:rPr lang="en-US" dirty="0" smtClean="0"/>
            </a:br>
            <a:r>
              <a:rPr lang="en-US" dirty="0" smtClean="0"/>
              <a:t>Structure Problem</a:t>
            </a:r>
            <a:endParaRPr lang="en-US" dirty="0"/>
          </a:p>
        </p:txBody>
      </p:sp>
      <p:sp>
        <p:nvSpPr>
          <p:cNvPr id="3" name="Content Placeholder 2"/>
          <p:cNvSpPr>
            <a:spLocks noGrp="1"/>
          </p:cNvSpPr>
          <p:nvPr>
            <p:ph idx="1"/>
          </p:nvPr>
        </p:nvSpPr>
        <p:spPr>
          <a:xfrm>
            <a:off x="457200" y="1534050"/>
            <a:ext cx="8229600" cy="4525963"/>
          </a:xfrm>
        </p:spPr>
        <p:txBody>
          <a:bodyPr/>
          <a:lstStyle/>
          <a:p>
            <a:r>
              <a:rPr lang="en-US" dirty="0" smtClean="0"/>
              <a:t>A file typically consists of multiple data blocks</a:t>
            </a:r>
          </a:p>
          <a:p>
            <a:r>
              <a:rPr lang="en-US" dirty="0" smtClean="0"/>
              <a:t>The control structure must be able to find them</a:t>
            </a:r>
          </a:p>
          <a:p>
            <a:r>
              <a:rPr lang="en-US" dirty="0" smtClean="0"/>
              <a:t>Preferably able to find any of them quickly</a:t>
            </a:r>
          </a:p>
          <a:p>
            <a:pPr lvl="1"/>
            <a:r>
              <a:rPr lang="en-US" dirty="0" smtClean="0"/>
              <a:t>I.e., shouldn’t need to read the entire file to find a block near the end</a:t>
            </a:r>
          </a:p>
          <a:p>
            <a:r>
              <a:rPr lang="en-US" dirty="0" smtClean="0"/>
              <a:t>Blocks can be changed</a:t>
            </a:r>
          </a:p>
          <a:p>
            <a:r>
              <a:rPr lang="en-US" dirty="0" smtClean="0"/>
              <a:t>New data can be added to the file </a:t>
            </a:r>
          </a:p>
          <a:p>
            <a:pPr lvl="1"/>
            <a:r>
              <a:rPr lang="en-US" dirty="0" smtClean="0"/>
              <a:t>Or old data deleted</a:t>
            </a:r>
          </a:p>
          <a:p>
            <a:r>
              <a:rPr lang="en-US" dirty="0" smtClean="0"/>
              <a:t>Files can be sparsely populated</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In-Memory Representation</a:t>
            </a:r>
            <a:endParaRPr lang="en-US" dirty="0"/>
          </a:p>
        </p:txBody>
      </p:sp>
      <p:sp>
        <p:nvSpPr>
          <p:cNvPr id="3" name="Content Placeholder 2"/>
          <p:cNvSpPr>
            <a:spLocks noGrp="1"/>
          </p:cNvSpPr>
          <p:nvPr>
            <p:ph idx="1"/>
          </p:nvPr>
        </p:nvSpPr>
        <p:spPr>
          <a:xfrm>
            <a:off x="457200" y="1414980"/>
            <a:ext cx="8229600" cy="4525963"/>
          </a:xfrm>
        </p:spPr>
        <p:txBody>
          <a:bodyPr/>
          <a:lstStyle/>
          <a:p>
            <a:r>
              <a:rPr lang="en-US" dirty="0" smtClean="0"/>
              <a:t>On file open, create an in-memory structure</a:t>
            </a:r>
          </a:p>
          <a:p>
            <a:r>
              <a:rPr lang="en-US" dirty="0" smtClean="0"/>
              <a:t>Not an exact copy of the disk version</a:t>
            </a:r>
          </a:p>
          <a:p>
            <a:pPr lvl="1"/>
            <a:r>
              <a:rPr lang="en-US" dirty="0" smtClean="0"/>
              <a:t>The disk version points to disk</a:t>
            </a:r>
            <a:r>
              <a:rPr lang="en-US" dirty="0" smtClean="0"/>
              <a:t> sectors</a:t>
            </a:r>
          </a:p>
          <a:p>
            <a:pPr lvl="1"/>
            <a:r>
              <a:rPr lang="en-US" dirty="0" smtClean="0"/>
              <a:t>The in-memory version points to RAM pages</a:t>
            </a:r>
          </a:p>
          <a:p>
            <a:pPr lvl="2"/>
            <a:r>
              <a:rPr lang="en-US" dirty="0" smtClean="0"/>
              <a:t>Or indicates that the block isn’t in memory</a:t>
            </a:r>
          </a:p>
          <a:p>
            <a:pPr lvl="1"/>
            <a:r>
              <a:rPr lang="en-US" dirty="0" smtClean="0"/>
              <a:t>Also keeps track of which blocks are dirty and which aren’t</a:t>
            </a:r>
          </a:p>
          <a:p>
            <a:r>
              <a:rPr lang="en-US" dirty="0" smtClean="0"/>
              <a:t>Handles issues of multiple processes sharing an open file simultaneously</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 Structure</a:t>
            </a:r>
            <a:endParaRPr lang="en-US" dirty="0"/>
          </a:p>
        </p:txBody>
      </p:sp>
      <p:sp>
        <p:nvSpPr>
          <p:cNvPr id="3" name="Content Placeholder 2"/>
          <p:cNvSpPr>
            <a:spLocks noGrp="1"/>
          </p:cNvSpPr>
          <p:nvPr>
            <p:ph idx="1"/>
          </p:nvPr>
        </p:nvSpPr>
        <p:spPr/>
        <p:txBody>
          <a:bodyPr/>
          <a:lstStyle/>
          <a:p>
            <a:r>
              <a:rPr lang="en-US" dirty="0" smtClean="0"/>
              <a:t>How do I organize a disk into a file system?</a:t>
            </a:r>
          </a:p>
          <a:p>
            <a:pPr lvl="1"/>
            <a:r>
              <a:rPr lang="en-US" dirty="0" smtClean="0"/>
              <a:t>Linked extents</a:t>
            </a:r>
          </a:p>
          <a:p>
            <a:pPr lvl="2"/>
            <a:r>
              <a:rPr lang="en-US" dirty="0" smtClean="0"/>
              <a:t>The DOS FAT file system</a:t>
            </a:r>
          </a:p>
          <a:p>
            <a:pPr lvl="1"/>
            <a:r>
              <a:rPr lang="en-US" dirty="0" smtClean="0"/>
              <a:t>File index blocks</a:t>
            </a:r>
          </a:p>
          <a:p>
            <a:pPr lvl="2"/>
            <a:r>
              <a:rPr lang="en-US" dirty="0" smtClean="0"/>
              <a:t>Unix System V file system</a:t>
            </a:r>
            <a:endParaRPr lang="en-US" dirty="0"/>
          </a:p>
        </p:txBody>
      </p:sp>
      <p:sp>
        <p:nvSpPr>
          <p:cNvPr id="4" name="Rounded Rectangle 3"/>
          <p:cNvSpPr/>
          <p:nvPr/>
        </p:nvSpPr>
        <p:spPr>
          <a:xfrm>
            <a:off x="1874070" y="502733"/>
            <a:ext cx="5480815" cy="740869"/>
          </a:xfrm>
          <a:prstGeom prst="roundRect">
            <a:avLst/>
          </a:prstGeom>
          <a:noFill/>
          <a:ln w="9525" cap="flat" cmpd="sng" algn="ctr">
            <a:solidFill>
              <a:srgbClr val="0D0D0D"/>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Basics of File System Structure</a:t>
            </a:r>
            <a:endParaRPr lang="en-US" dirty="0"/>
          </a:p>
        </p:txBody>
      </p:sp>
      <p:sp>
        <p:nvSpPr>
          <p:cNvPr id="3" name="Content Placeholder 2"/>
          <p:cNvSpPr>
            <a:spLocks noGrp="1"/>
          </p:cNvSpPr>
          <p:nvPr>
            <p:ph idx="1"/>
          </p:nvPr>
        </p:nvSpPr>
        <p:spPr>
          <a:xfrm>
            <a:off x="457200" y="1309140"/>
            <a:ext cx="8229600" cy="4525963"/>
          </a:xfrm>
        </p:spPr>
        <p:txBody>
          <a:bodyPr/>
          <a:lstStyle/>
          <a:p>
            <a:r>
              <a:rPr lang="en-GB" sz="2800" dirty="0" smtClean="0"/>
              <a:t>Most file systems live on disks</a:t>
            </a:r>
          </a:p>
          <a:p>
            <a:r>
              <a:rPr lang="en-GB" sz="2800" dirty="0" smtClean="0"/>
              <a:t>Disk volumes are divided into fixed-sized</a:t>
            </a:r>
            <a:r>
              <a:rPr lang="en-GB" sz="2800" dirty="0" smtClean="0"/>
              <a:t> blocks</a:t>
            </a:r>
          </a:p>
          <a:p>
            <a:pPr lvl="1"/>
            <a:r>
              <a:rPr lang="en-GB" sz="2400" dirty="0" smtClean="0"/>
              <a:t>Many sizes are used: 512, 1024, 2048, 4096, 8192 ... </a:t>
            </a:r>
          </a:p>
          <a:p>
            <a:r>
              <a:rPr lang="en-GB" sz="2800" dirty="0" smtClean="0"/>
              <a:t>Most blocks will be used to store user data</a:t>
            </a:r>
          </a:p>
          <a:p>
            <a:r>
              <a:rPr lang="en-GB" sz="2800" dirty="0" smtClean="0"/>
              <a:t>Some will be used to store organizing “meta-data”</a:t>
            </a:r>
          </a:p>
          <a:p>
            <a:pPr lvl="1"/>
            <a:r>
              <a:rPr lang="en-GB" sz="2400" dirty="0" smtClean="0"/>
              <a:t>Description of the file system (e.g., layout and state)</a:t>
            </a:r>
          </a:p>
          <a:p>
            <a:pPr lvl="1"/>
            <a:r>
              <a:rPr lang="en-GB" sz="2400" dirty="0" smtClean="0"/>
              <a:t>File control blocks to describe individual files</a:t>
            </a:r>
          </a:p>
          <a:p>
            <a:pPr lvl="1"/>
            <a:r>
              <a:rPr lang="en-GB" sz="2400" dirty="0" smtClean="0"/>
              <a:t>Lists of free blocks (not yet allocated to any file)</a:t>
            </a:r>
          </a:p>
          <a:p>
            <a:r>
              <a:rPr lang="en-GB" sz="2800" dirty="0" smtClean="0"/>
              <a:t>All operating systems have such data structures</a:t>
            </a:r>
          </a:p>
          <a:p>
            <a:pPr lvl="1"/>
            <a:r>
              <a:rPr lang="en-GB" sz="2400" dirty="0" smtClean="0"/>
              <a:t>Different </a:t>
            </a:r>
            <a:r>
              <a:rPr lang="en-GB" sz="2400" dirty="0" err="1" smtClean="0"/>
              <a:t>OSes</a:t>
            </a:r>
            <a:r>
              <a:rPr lang="en-GB" sz="2400" dirty="0" smtClean="0"/>
              <a:t> and file systems have very different goals</a:t>
            </a:r>
          </a:p>
          <a:p>
            <a:pPr lvl="1"/>
            <a:r>
              <a:rPr lang="en-GB" sz="2400" dirty="0" smtClean="0"/>
              <a:t>These result in very different implementations</a:t>
            </a:r>
          </a:p>
          <a:p>
            <a:endParaRPr lang="en-US" sz="28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Boot Block</a:t>
            </a:r>
            <a:endParaRPr lang="en-US" dirty="0"/>
          </a:p>
        </p:txBody>
      </p:sp>
      <p:sp>
        <p:nvSpPr>
          <p:cNvPr id="3" name="Content Placeholder 2"/>
          <p:cNvSpPr>
            <a:spLocks noGrp="1"/>
          </p:cNvSpPr>
          <p:nvPr>
            <p:ph idx="1"/>
          </p:nvPr>
        </p:nvSpPr>
        <p:spPr/>
        <p:txBody>
          <a:bodyPr/>
          <a:lstStyle/>
          <a:p>
            <a:r>
              <a:rPr lang="en-US" dirty="0" smtClean="0"/>
              <a:t>The 0</a:t>
            </a:r>
            <a:r>
              <a:rPr lang="en-US" baseline="30000" dirty="0" smtClean="0"/>
              <a:t>th</a:t>
            </a:r>
            <a:r>
              <a:rPr lang="en-US" dirty="0" smtClean="0"/>
              <a:t> block of a disk is usually reserved for the boot block</a:t>
            </a:r>
          </a:p>
          <a:p>
            <a:pPr lvl="1"/>
            <a:r>
              <a:rPr lang="en-US" dirty="0" smtClean="0"/>
              <a:t>Code allowing the machine to boot an OS</a:t>
            </a:r>
          </a:p>
          <a:p>
            <a:r>
              <a:rPr lang="en-US" dirty="0" smtClean="0"/>
              <a:t>Not usually under the control of a file system</a:t>
            </a:r>
          </a:p>
          <a:p>
            <a:pPr lvl="1"/>
            <a:r>
              <a:rPr lang="en-US" dirty="0" smtClean="0"/>
              <a:t>It typically ignores the boot block entirely</a:t>
            </a:r>
          </a:p>
          <a:p>
            <a:r>
              <a:rPr lang="en-US" dirty="0" smtClean="0"/>
              <a:t>Not all disks are bootable</a:t>
            </a:r>
          </a:p>
          <a:p>
            <a:pPr lvl="1"/>
            <a:r>
              <a:rPr lang="en-US" dirty="0" smtClean="0"/>
              <a:t>But the 0</a:t>
            </a:r>
            <a:r>
              <a:rPr lang="en-US" baseline="30000" dirty="0" smtClean="0"/>
              <a:t>th</a:t>
            </a:r>
            <a:r>
              <a:rPr lang="en-US" dirty="0" smtClean="0"/>
              <a:t> block is usually reserved, “just in case”</a:t>
            </a:r>
          </a:p>
          <a:p>
            <a:r>
              <a:rPr lang="en-US" dirty="0" smtClean="0"/>
              <a:t>So file systems start work at block 1</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Allocated Space</a:t>
            </a:r>
            <a:endParaRPr lang="en-US" dirty="0"/>
          </a:p>
        </p:txBody>
      </p:sp>
      <p:sp>
        <p:nvSpPr>
          <p:cNvPr id="3" name="Content Placeholder 2"/>
          <p:cNvSpPr>
            <a:spLocks noGrp="1"/>
          </p:cNvSpPr>
          <p:nvPr>
            <p:ph idx="1"/>
          </p:nvPr>
        </p:nvSpPr>
        <p:spPr>
          <a:xfrm>
            <a:off x="457200" y="1494360"/>
            <a:ext cx="8229600" cy="4525963"/>
          </a:xfrm>
        </p:spPr>
        <p:txBody>
          <a:bodyPr/>
          <a:lstStyle/>
          <a:p>
            <a:r>
              <a:rPr lang="en-US" sz="2800" dirty="0" smtClean="0"/>
              <a:t>A core activity for a file system, with various choices</a:t>
            </a:r>
          </a:p>
          <a:p>
            <a:r>
              <a:rPr lang="en-GB" sz="2800" dirty="0" smtClean="0"/>
              <a:t>What if we give each file same amount of space?</a:t>
            </a:r>
          </a:p>
          <a:p>
            <a:pPr lvl="1"/>
            <a:r>
              <a:rPr lang="en-GB" sz="2400" dirty="0" smtClean="0"/>
              <a:t>Internal fragmentation ... just like memory</a:t>
            </a:r>
          </a:p>
          <a:p>
            <a:r>
              <a:rPr lang="en-GB" sz="2800" dirty="0" smtClean="0"/>
              <a:t>What if we allocate just as much as file needs?</a:t>
            </a:r>
          </a:p>
          <a:p>
            <a:pPr lvl="1"/>
            <a:r>
              <a:rPr lang="en-GB" sz="2400" dirty="0" smtClean="0"/>
              <a:t>External fragmentation, compaction ... just like memory</a:t>
            </a:r>
          </a:p>
          <a:p>
            <a:r>
              <a:rPr lang="en-GB" sz="2800" dirty="0" smtClean="0"/>
              <a:t>Perhaps we should allocate space in “pages”</a:t>
            </a:r>
          </a:p>
          <a:p>
            <a:pPr lvl="1"/>
            <a:r>
              <a:rPr lang="en-GB" sz="2400" dirty="0" smtClean="0"/>
              <a:t>How many chunks can a file contain?</a:t>
            </a:r>
          </a:p>
          <a:p>
            <a:r>
              <a:rPr lang="en-GB" sz="2800" dirty="0" smtClean="0"/>
              <a:t>The file control data structure determines this</a:t>
            </a:r>
          </a:p>
          <a:p>
            <a:pPr lvl="1"/>
            <a:r>
              <a:rPr lang="en-GB" sz="2400" dirty="0" smtClean="0"/>
              <a:t>It only has room for so many pointers, then file is “full”</a:t>
            </a:r>
          </a:p>
          <a:p>
            <a:r>
              <a:rPr lang="en-GB" sz="2800" dirty="0" smtClean="0"/>
              <a:t>So how do we want to organize the space in a file?</a:t>
            </a:r>
          </a:p>
          <a:p>
            <a:endParaRPr lang="en-US" sz="28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Linked Extents</a:t>
            </a:r>
            <a:endParaRPr lang="en-US" dirty="0"/>
          </a:p>
        </p:txBody>
      </p:sp>
      <p:sp>
        <p:nvSpPr>
          <p:cNvPr id="3" name="Content Placeholder 2"/>
          <p:cNvSpPr>
            <a:spLocks noGrp="1"/>
          </p:cNvSpPr>
          <p:nvPr>
            <p:ph idx="1"/>
          </p:nvPr>
        </p:nvSpPr>
        <p:spPr/>
        <p:txBody>
          <a:bodyPr/>
          <a:lstStyle/>
          <a:p>
            <a:r>
              <a:rPr lang="en-US" sz="2800" dirty="0" smtClean="0"/>
              <a:t>A simple answer</a:t>
            </a:r>
          </a:p>
          <a:p>
            <a:r>
              <a:rPr lang="en-GB" sz="2800" dirty="0" smtClean="0"/>
              <a:t>File control block contains exactly one pointer</a:t>
            </a:r>
          </a:p>
          <a:p>
            <a:pPr lvl="1"/>
            <a:r>
              <a:rPr lang="en-GB" sz="2400" dirty="0" smtClean="0"/>
              <a:t>To the first chunk of the file</a:t>
            </a:r>
          </a:p>
          <a:p>
            <a:pPr lvl="1"/>
            <a:r>
              <a:rPr lang="en-GB" sz="2400" dirty="0" smtClean="0"/>
              <a:t>Each chunk contains a pointer to the next chunk</a:t>
            </a:r>
          </a:p>
          <a:p>
            <a:pPr lvl="1"/>
            <a:r>
              <a:rPr lang="en-GB" sz="2400" dirty="0" smtClean="0"/>
              <a:t>Allows us to add arbitrarily many chunks to each file</a:t>
            </a:r>
          </a:p>
          <a:p>
            <a:r>
              <a:rPr lang="en-GB" sz="2800" dirty="0" smtClean="0"/>
              <a:t>Pointers can be in the chunks themselves</a:t>
            </a:r>
          </a:p>
          <a:p>
            <a:pPr lvl="1"/>
            <a:r>
              <a:rPr lang="en-GB" sz="2400" dirty="0" smtClean="0"/>
              <a:t>This takes away a little of every chunk</a:t>
            </a:r>
          </a:p>
          <a:p>
            <a:pPr lvl="1"/>
            <a:r>
              <a:rPr lang="en-GB" sz="2400" dirty="0" smtClean="0"/>
              <a:t>To find chunk N, you have to read the first N-1 chunks</a:t>
            </a:r>
          </a:p>
          <a:p>
            <a:r>
              <a:rPr lang="en-GB" sz="2800" dirty="0" smtClean="0"/>
              <a:t>Pointers can be in auxiliary “chunk linkage” table</a:t>
            </a:r>
          </a:p>
          <a:p>
            <a:pPr lvl="1"/>
            <a:r>
              <a:rPr lang="en-GB" sz="2400" dirty="0" smtClean="0"/>
              <a:t>Faster searches, especially if table kept in memory </a:t>
            </a:r>
          </a:p>
          <a:p>
            <a:endParaRPr lang="en-US" sz="2800" dirty="0"/>
          </a:p>
        </p:txBody>
      </p:sp>
      <p:sp>
        <p:nvSpPr>
          <p:cNvPr id="4" name="Rounded Rectangle 3"/>
          <p:cNvSpPr/>
          <p:nvPr/>
        </p:nvSpPr>
        <p:spPr>
          <a:xfrm>
            <a:off x="2548698" y="502733"/>
            <a:ext cx="3972809"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DOS File System</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4"/>
          <p:cNvSpPr>
            <a:spLocks noChangeArrowheads="1"/>
          </p:cNvSpPr>
          <p:nvPr/>
        </p:nvSpPr>
        <p:spPr bwMode="auto">
          <a:xfrm>
            <a:off x="2754313" y="1646238"/>
            <a:ext cx="1981200" cy="609600"/>
          </a:xfrm>
          <a:prstGeom prst="rect">
            <a:avLst/>
          </a:prstGeom>
          <a:solidFill>
            <a:srgbClr val="FFFF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boot block</a:t>
            </a:r>
          </a:p>
        </p:txBody>
      </p:sp>
      <p:sp>
        <p:nvSpPr>
          <p:cNvPr id="5" name="Rectangle 5"/>
          <p:cNvSpPr>
            <a:spLocks noChangeArrowheads="1"/>
          </p:cNvSpPr>
          <p:nvPr/>
        </p:nvSpPr>
        <p:spPr bwMode="auto">
          <a:xfrm>
            <a:off x="2754313" y="2332038"/>
            <a:ext cx="1981200" cy="609600"/>
          </a:xfrm>
          <a:prstGeom prst="rect">
            <a:avLst/>
          </a:prstGeom>
          <a:solidFill>
            <a:srgbClr val="FF99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BIOS parameter</a:t>
            </a:r>
          </a:p>
          <a:p>
            <a:pPr algn="ctr"/>
            <a:r>
              <a:rPr lang="en-US" sz="2000" b="0">
                <a:latin typeface="Times New Roman"/>
                <a:cs typeface="Times New Roman"/>
              </a:rPr>
              <a:t> block (BPB)</a:t>
            </a:r>
          </a:p>
        </p:txBody>
      </p:sp>
      <p:sp>
        <p:nvSpPr>
          <p:cNvPr id="6" name="Rectangle 6"/>
          <p:cNvSpPr>
            <a:spLocks noChangeArrowheads="1"/>
          </p:cNvSpPr>
          <p:nvPr/>
        </p:nvSpPr>
        <p:spPr bwMode="auto">
          <a:xfrm>
            <a:off x="2754313" y="3019425"/>
            <a:ext cx="1981200" cy="1751013"/>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File</a:t>
            </a:r>
          </a:p>
          <a:p>
            <a:pPr algn="ctr"/>
            <a:r>
              <a:rPr lang="en-US" sz="2000" b="0">
                <a:latin typeface="Times New Roman"/>
                <a:cs typeface="Times New Roman"/>
              </a:rPr>
              <a:t>Allocation</a:t>
            </a:r>
            <a:br>
              <a:rPr lang="en-US" sz="2000" b="0">
                <a:latin typeface="Times New Roman"/>
                <a:cs typeface="Times New Roman"/>
              </a:rPr>
            </a:br>
            <a:r>
              <a:rPr lang="en-US" sz="2000" b="0">
                <a:latin typeface="Times New Roman"/>
                <a:cs typeface="Times New Roman"/>
              </a:rPr>
              <a:t>Table</a:t>
            </a:r>
          </a:p>
          <a:p>
            <a:pPr algn="ctr"/>
            <a:r>
              <a:rPr lang="en-US" sz="2000" b="0">
                <a:latin typeface="Times New Roman"/>
                <a:cs typeface="Times New Roman"/>
              </a:rPr>
              <a:t>(FAT)</a:t>
            </a:r>
          </a:p>
        </p:txBody>
      </p:sp>
      <p:sp>
        <p:nvSpPr>
          <p:cNvPr id="7" name="Rectangle 8"/>
          <p:cNvSpPr>
            <a:spLocks noChangeArrowheads="1"/>
          </p:cNvSpPr>
          <p:nvPr/>
        </p:nvSpPr>
        <p:spPr bwMode="auto">
          <a:xfrm>
            <a:off x="2754313" y="4846638"/>
            <a:ext cx="1981200" cy="760412"/>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cluster #1</a:t>
            </a:r>
          </a:p>
          <a:p>
            <a:pPr algn="ctr"/>
            <a:r>
              <a:rPr lang="en-US" sz="2000" b="0">
                <a:latin typeface="Times New Roman"/>
                <a:cs typeface="Times New Roman"/>
              </a:rPr>
              <a:t>(root directory)</a:t>
            </a:r>
          </a:p>
        </p:txBody>
      </p:sp>
      <p:sp>
        <p:nvSpPr>
          <p:cNvPr id="8" name="Rectangle 10"/>
          <p:cNvSpPr>
            <a:spLocks noChangeArrowheads="1"/>
          </p:cNvSpPr>
          <p:nvPr/>
        </p:nvSpPr>
        <p:spPr bwMode="auto">
          <a:xfrm>
            <a:off x="2754313" y="5684838"/>
            <a:ext cx="1981200" cy="762000"/>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cluster #2</a:t>
            </a:r>
          </a:p>
          <a:p>
            <a:pPr algn="ctr"/>
            <a:r>
              <a:rPr lang="en-US" sz="2000" b="0">
                <a:latin typeface="Times New Roman"/>
                <a:cs typeface="Times New Roman"/>
              </a:rPr>
              <a:t>…</a:t>
            </a:r>
          </a:p>
        </p:txBody>
      </p:sp>
      <p:sp>
        <p:nvSpPr>
          <p:cNvPr id="9" name="Text Box 11"/>
          <p:cNvSpPr txBox="1">
            <a:spLocks noChangeArrowheads="1"/>
          </p:cNvSpPr>
          <p:nvPr/>
        </p:nvSpPr>
        <p:spPr bwMode="auto">
          <a:xfrm>
            <a:off x="544513" y="1858963"/>
            <a:ext cx="1827212"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block 0</a:t>
            </a:r>
            <a:r>
              <a:rPr lang="en-US" sz="2000" b="0" baseline="-25000">
                <a:latin typeface="Times New Roman"/>
                <a:cs typeface="Times New Roman"/>
              </a:rPr>
              <a:t>512</a:t>
            </a:r>
          </a:p>
        </p:txBody>
      </p:sp>
      <p:sp>
        <p:nvSpPr>
          <p:cNvPr id="10" name="Text Box 12"/>
          <p:cNvSpPr txBox="1">
            <a:spLocks noChangeArrowheads="1"/>
          </p:cNvSpPr>
          <p:nvPr/>
        </p:nvSpPr>
        <p:spPr bwMode="auto">
          <a:xfrm>
            <a:off x="544513" y="2468563"/>
            <a:ext cx="1827212"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block 1</a:t>
            </a:r>
            <a:r>
              <a:rPr lang="en-US" sz="2000" b="0" baseline="-25000">
                <a:latin typeface="Times New Roman"/>
                <a:cs typeface="Times New Roman"/>
              </a:rPr>
              <a:t>512</a:t>
            </a:r>
          </a:p>
        </p:txBody>
      </p:sp>
      <p:sp>
        <p:nvSpPr>
          <p:cNvPr id="11" name="Text Box 13"/>
          <p:cNvSpPr txBox="1">
            <a:spLocks noChangeArrowheads="1"/>
          </p:cNvSpPr>
          <p:nvPr/>
        </p:nvSpPr>
        <p:spPr bwMode="auto">
          <a:xfrm>
            <a:off x="544513" y="3154363"/>
            <a:ext cx="1827212" cy="398462"/>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block 2</a:t>
            </a:r>
            <a:r>
              <a:rPr lang="en-US" sz="2000" b="0" baseline="-25000">
                <a:latin typeface="Times New Roman"/>
                <a:cs typeface="Times New Roman"/>
              </a:rPr>
              <a:t>512</a:t>
            </a:r>
          </a:p>
        </p:txBody>
      </p:sp>
      <p:sp>
        <p:nvSpPr>
          <p:cNvPr id="12" name="Text Box 14"/>
          <p:cNvSpPr txBox="1">
            <a:spLocks noChangeArrowheads="1"/>
          </p:cNvSpPr>
          <p:nvPr/>
        </p:nvSpPr>
        <p:spPr bwMode="auto">
          <a:xfrm>
            <a:off x="4986845" y="2183875"/>
            <a:ext cx="3333697" cy="701675"/>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dirty="0">
                <a:latin typeface="Times New Roman"/>
                <a:cs typeface="Times New Roman"/>
              </a:rPr>
              <a:t>C</a:t>
            </a:r>
            <a:r>
              <a:rPr lang="en-US" sz="2000" b="0" dirty="0" smtClean="0">
                <a:latin typeface="Times New Roman"/>
                <a:cs typeface="Times New Roman"/>
              </a:rPr>
              <a:t>luster </a:t>
            </a:r>
            <a:r>
              <a:rPr lang="en-US" sz="2000" b="0" dirty="0">
                <a:latin typeface="Times New Roman"/>
                <a:cs typeface="Times New Roman"/>
              </a:rPr>
              <a:t>size and FAT length are specified in the BPB</a:t>
            </a:r>
            <a:endParaRPr lang="en-US" sz="2000" b="0" baseline="-25000" dirty="0">
              <a:latin typeface="Times New Roman"/>
              <a:cs typeface="Times New Roman"/>
            </a:endParaRPr>
          </a:p>
        </p:txBody>
      </p:sp>
      <p:sp>
        <p:nvSpPr>
          <p:cNvPr id="13" name="Text Box 15"/>
          <p:cNvSpPr txBox="1">
            <a:spLocks noChangeArrowheads="1"/>
          </p:cNvSpPr>
          <p:nvPr/>
        </p:nvSpPr>
        <p:spPr bwMode="auto">
          <a:xfrm>
            <a:off x="4986845" y="3552825"/>
            <a:ext cx="2975429" cy="1015655"/>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dirty="0">
                <a:latin typeface="Times New Roman"/>
                <a:cs typeface="Times New Roman"/>
              </a:rPr>
              <a:t>D</a:t>
            </a:r>
            <a:r>
              <a:rPr lang="en-US" sz="2000" b="0" dirty="0" smtClean="0">
                <a:latin typeface="Times New Roman"/>
                <a:cs typeface="Times New Roman"/>
              </a:rPr>
              <a:t>ata </a:t>
            </a:r>
            <a:r>
              <a:rPr lang="en-US" sz="2000" b="0" dirty="0">
                <a:latin typeface="Times New Roman"/>
                <a:cs typeface="Times New Roman"/>
              </a:rPr>
              <a:t>clusters begin immediately after the end of the FAT</a:t>
            </a:r>
            <a:endParaRPr lang="en-US" sz="2000" b="0" baseline="-25000" dirty="0">
              <a:latin typeface="Times New Roman"/>
              <a:cs typeface="Times New Roman"/>
            </a:endParaRPr>
          </a:p>
        </p:txBody>
      </p:sp>
      <p:sp>
        <p:nvSpPr>
          <p:cNvPr id="14" name="Text Box 16"/>
          <p:cNvSpPr txBox="1">
            <a:spLocks noChangeArrowheads="1"/>
          </p:cNvSpPr>
          <p:nvPr/>
        </p:nvSpPr>
        <p:spPr bwMode="auto">
          <a:xfrm>
            <a:off x="4986845" y="4829175"/>
            <a:ext cx="2975429" cy="703263"/>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dirty="0">
                <a:latin typeface="Times New Roman"/>
                <a:cs typeface="Times New Roman"/>
              </a:rPr>
              <a:t>R</a:t>
            </a:r>
            <a:r>
              <a:rPr lang="en-US" sz="2000" b="0" dirty="0" smtClean="0">
                <a:latin typeface="Times New Roman"/>
                <a:cs typeface="Times New Roman"/>
              </a:rPr>
              <a:t>oot </a:t>
            </a:r>
            <a:r>
              <a:rPr lang="en-US" sz="2000" b="0" dirty="0">
                <a:latin typeface="Times New Roman"/>
                <a:cs typeface="Times New Roman"/>
              </a:rPr>
              <a:t>directory begins in the first data cluster</a:t>
            </a:r>
            <a:endParaRPr lang="en-US" sz="2000" b="0" baseline="-25000" dirty="0">
              <a:latin typeface="Times New Roman"/>
              <a:cs typeface="Times New Roman"/>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File System Overview</a:t>
            </a:r>
            <a:endParaRPr lang="en-US" dirty="0"/>
          </a:p>
        </p:txBody>
      </p:sp>
      <p:sp>
        <p:nvSpPr>
          <p:cNvPr id="3" name="Content Placeholder 2"/>
          <p:cNvSpPr>
            <a:spLocks noGrp="1"/>
          </p:cNvSpPr>
          <p:nvPr>
            <p:ph idx="1"/>
          </p:nvPr>
        </p:nvSpPr>
        <p:spPr/>
        <p:txBody>
          <a:bodyPr/>
          <a:lstStyle/>
          <a:p>
            <a:r>
              <a:rPr lang="en-GB" sz="2800" dirty="0" smtClean="0"/>
              <a:t>DOS file systems divide space into “clusters”</a:t>
            </a:r>
          </a:p>
          <a:p>
            <a:pPr lvl="1"/>
            <a:r>
              <a:rPr lang="en-GB" sz="2400" dirty="0" smtClean="0"/>
              <a:t>Cluster size (multiple of 512) fixed for each file system</a:t>
            </a:r>
          </a:p>
          <a:p>
            <a:pPr lvl="1"/>
            <a:r>
              <a:rPr lang="en-GB" sz="2400" dirty="0" smtClean="0"/>
              <a:t>Clusters are numbered 1 though N</a:t>
            </a:r>
          </a:p>
          <a:p>
            <a:r>
              <a:rPr lang="en-GB" sz="2800" dirty="0" smtClean="0"/>
              <a:t>File control structure points to first cluster of a file</a:t>
            </a:r>
          </a:p>
          <a:p>
            <a:r>
              <a:rPr lang="en-GB" sz="2800" dirty="0" smtClean="0"/>
              <a:t>File Allocation Table (FAT), one entry per cluster</a:t>
            </a:r>
          </a:p>
          <a:p>
            <a:pPr lvl="1"/>
            <a:r>
              <a:rPr lang="en-GB" sz="2400" dirty="0" smtClean="0"/>
              <a:t>Contains the number of the next cluster in file</a:t>
            </a:r>
          </a:p>
          <a:p>
            <a:pPr lvl="1"/>
            <a:r>
              <a:rPr lang="en-GB" sz="2400" dirty="0" smtClean="0"/>
              <a:t>A 0 entry means that the cluster is not allocated</a:t>
            </a:r>
          </a:p>
          <a:p>
            <a:pPr lvl="1"/>
            <a:r>
              <a:rPr lang="en-GB" sz="2400" dirty="0" smtClean="0"/>
              <a:t>A -1 entry means “end of file”</a:t>
            </a:r>
          </a:p>
          <a:p>
            <a:r>
              <a:rPr lang="en-GB" sz="2800" dirty="0" smtClean="0"/>
              <a:t>File system is sometimes called “FAT,” after the name of this key data structure</a:t>
            </a:r>
          </a:p>
          <a:p>
            <a:endParaRPr lang="en-US" sz="28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FAT Clusters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Text Box 4"/>
          <p:cNvSpPr txBox="1">
            <a:spLocks noChangeArrowheads="1"/>
          </p:cNvSpPr>
          <p:nvPr/>
        </p:nvSpPr>
        <p:spPr bwMode="auto">
          <a:xfrm>
            <a:off x="181021" y="1371588"/>
            <a:ext cx="2667000" cy="457200"/>
          </a:xfrm>
          <a:prstGeom prst="rect">
            <a:avLst/>
          </a:prstGeom>
          <a:noFill/>
          <a:ln w="9525">
            <a:noFill/>
            <a:miter lim="800000"/>
            <a:headEnd/>
            <a:tailEnd/>
          </a:ln>
          <a:effectLst/>
        </p:spPr>
        <p:txBody>
          <a:bodyPr lIns="91430" tIns="45716" rIns="91430" bIns="45716">
            <a:prstTxWarp prst="textNoShape">
              <a:avLst/>
            </a:prstTxWarp>
            <a:spAutoFit/>
          </a:bodyPr>
          <a:lstStyle/>
          <a:p>
            <a:pPr algn="ctr">
              <a:spcBef>
                <a:spcPct val="50000"/>
              </a:spcBef>
            </a:pPr>
            <a:r>
              <a:rPr lang="en-US" sz="2400" b="0">
                <a:latin typeface="Times New Roman"/>
                <a:cs typeface="Times New Roman"/>
              </a:rPr>
              <a:t>directory entry</a:t>
            </a:r>
          </a:p>
        </p:txBody>
      </p:sp>
      <p:sp>
        <p:nvSpPr>
          <p:cNvPr id="5" name="Rectangle 5"/>
          <p:cNvSpPr>
            <a:spLocks noChangeArrowheads="1"/>
          </p:cNvSpPr>
          <p:nvPr/>
        </p:nvSpPr>
        <p:spPr bwMode="auto">
          <a:xfrm>
            <a:off x="1095421" y="1904988"/>
            <a:ext cx="2360612" cy="382587"/>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name:	myfile.txt</a:t>
            </a:r>
          </a:p>
        </p:txBody>
      </p:sp>
      <p:sp>
        <p:nvSpPr>
          <p:cNvPr id="6" name="Rectangle 6"/>
          <p:cNvSpPr>
            <a:spLocks noChangeArrowheads="1"/>
          </p:cNvSpPr>
          <p:nvPr/>
        </p:nvSpPr>
        <p:spPr bwMode="auto">
          <a:xfrm>
            <a:off x="1095421" y="2287575"/>
            <a:ext cx="2360612" cy="379413"/>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length:	1500 bytes</a:t>
            </a:r>
          </a:p>
        </p:txBody>
      </p:sp>
      <p:sp>
        <p:nvSpPr>
          <p:cNvPr id="7" name="Rectangle 7"/>
          <p:cNvSpPr>
            <a:spLocks noChangeArrowheads="1"/>
          </p:cNvSpPr>
          <p:nvPr/>
        </p:nvSpPr>
        <p:spPr bwMode="auto">
          <a:xfrm>
            <a:off x="1095421" y="2666988"/>
            <a:ext cx="2360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1</a:t>
            </a:r>
            <a:r>
              <a:rPr lang="en-US" sz="1700" b="0" baseline="30000">
                <a:latin typeface="Times New Roman"/>
                <a:cs typeface="Times New Roman"/>
              </a:rPr>
              <a:t>st</a:t>
            </a:r>
            <a:r>
              <a:rPr lang="en-US" sz="1700" b="0">
                <a:latin typeface="Times New Roman"/>
                <a:cs typeface="Times New Roman"/>
              </a:rPr>
              <a:t> cluster:              3</a:t>
            </a:r>
          </a:p>
        </p:txBody>
      </p:sp>
      <p:sp>
        <p:nvSpPr>
          <p:cNvPr id="8" name="Text Box 8"/>
          <p:cNvSpPr txBox="1">
            <a:spLocks noChangeArrowheads="1"/>
          </p:cNvSpPr>
          <p:nvPr/>
        </p:nvSpPr>
        <p:spPr bwMode="auto">
          <a:xfrm>
            <a:off x="4829221" y="1371588"/>
            <a:ext cx="3200400" cy="457200"/>
          </a:xfrm>
          <a:prstGeom prst="rect">
            <a:avLst/>
          </a:prstGeom>
          <a:noFill/>
          <a:ln w="9525">
            <a:noFill/>
            <a:miter lim="800000"/>
            <a:headEnd/>
            <a:tailEnd/>
          </a:ln>
          <a:effectLst/>
        </p:spPr>
        <p:txBody>
          <a:bodyPr lIns="91430" tIns="45716" rIns="91430" bIns="45716">
            <a:prstTxWarp prst="textNoShape">
              <a:avLst/>
            </a:prstTxWarp>
            <a:spAutoFit/>
          </a:bodyPr>
          <a:lstStyle/>
          <a:p>
            <a:pPr algn="ctr">
              <a:spcBef>
                <a:spcPct val="50000"/>
              </a:spcBef>
            </a:pPr>
            <a:r>
              <a:rPr lang="en-US" sz="2400" b="0">
                <a:latin typeface="Times New Roman"/>
                <a:cs typeface="Times New Roman"/>
              </a:rPr>
              <a:t>File Allocation Table</a:t>
            </a:r>
          </a:p>
        </p:txBody>
      </p:sp>
      <p:sp>
        <p:nvSpPr>
          <p:cNvPr id="9" name="Rectangle 9"/>
          <p:cNvSpPr>
            <a:spLocks noChangeArrowheads="1"/>
          </p:cNvSpPr>
          <p:nvPr/>
        </p:nvSpPr>
        <p:spPr bwMode="auto">
          <a:xfrm>
            <a:off x="5850001" y="2033575"/>
            <a:ext cx="685800" cy="381000"/>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x</a:t>
            </a:r>
          </a:p>
        </p:txBody>
      </p:sp>
      <p:sp>
        <p:nvSpPr>
          <p:cNvPr id="10" name="Text Box 16"/>
          <p:cNvSpPr txBox="1">
            <a:spLocks noChangeArrowheads="1"/>
          </p:cNvSpPr>
          <p:nvPr/>
        </p:nvSpPr>
        <p:spPr bwMode="auto">
          <a:xfrm>
            <a:off x="5469001" y="2033575"/>
            <a:ext cx="381000" cy="2295525"/>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1700" b="0">
                <a:latin typeface="Times New Roman"/>
                <a:cs typeface="Times New Roman"/>
              </a:rPr>
              <a:t>1</a:t>
            </a:r>
          </a:p>
          <a:p>
            <a:pPr>
              <a:spcBef>
                <a:spcPct val="50000"/>
              </a:spcBef>
            </a:pPr>
            <a:r>
              <a:rPr lang="en-US" sz="1700" b="0">
                <a:latin typeface="Times New Roman"/>
                <a:cs typeface="Times New Roman"/>
              </a:rPr>
              <a:t>2</a:t>
            </a:r>
          </a:p>
          <a:p>
            <a:pPr>
              <a:spcBef>
                <a:spcPct val="50000"/>
              </a:spcBef>
            </a:pPr>
            <a:r>
              <a:rPr lang="en-US" sz="1700" b="0">
                <a:latin typeface="Times New Roman"/>
                <a:cs typeface="Times New Roman"/>
              </a:rPr>
              <a:t>3</a:t>
            </a:r>
          </a:p>
          <a:p>
            <a:pPr>
              <a:spcBef>
                <a:spcPct val="50000"/>
              </a:spcBef>
            </a:pPr>
            <a:r>
              <a:rPr lang="en-US" sz="1700" b="0">
                <a:latin typeface="Times New Roman"/>
                <a:cs typeface="Times New Roman"/>
              </a:rPr>
              <a:t>4</a:t>
            </a:r>
          </a:p>
          <a:p>
            <a:pPr>
              <a:spcBef>
                <a:spcPct val="50000"/>
              </a:spcBef>
            </a:pPr>
            <a:r>
              <a:rPr lang="en-US" sz="1700" b="0">
                <a:latin typeface="Times New Roman"/>
                <a:cs typeface="Times New Roman"/>
              </a:rPr>
              <a:t>5</a:t>
            </a:r>
          </a:p>
          <a:p>
            <a:pPr>
              <a:spcBef>
                <a:spcPct val="50000"/>
              </a:spcBef>
            </a:pPr>
            <a:r>
              <a:rPr lang="en-US" sz="1700" b="0">
                <a:latin typeface="Times New Roman"/>
                <a:cs typeface="Times New Roman"/>
              </a:rPr>
              <a:t>6</a:t>
            </a:r>
          </a:p>
        </p:txBody>
      </p:sp>
      <p:sp>
        <p:nvSpPr>
          <p:cNvPr id="11" name="Rectangle 17"/>
          <p:cNvSpPr>
            <a:spLocks noChangeArrowheads="1"/>
          </p:cNvSpPr>
          <p:nvPr/>
        </p:nvSpPr>
        <p:spPr bwMode="auto">
          <a:xfrm>
            <a:off x="5850001" y="2414575"/>
            <a:ext cx="685800" cy="381000"/>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x</a:t>
            </a:r>
          </a:p>
        </p:txBody>
      </p:sp>
      <p:sp>
        <p:nvSpPr>
          <p:cNvPr id="12" name="Rectangle 18"/>
          <p:cNvSpPr>
            <a:spLocks noChangeArrowheads="1"/>
          </p:cNvSpPr>
          <p:nvPr/>
        </p:nvSpPr>
        <p:spPr bwMode="auto">
          <a:xfrm>
            <a:off x="5850001" y="4090975"/>
            <a:ext cx="685800" cy="381000"/>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0</a:t>
            </a:r>
          </a:p>
        </p:txBody>
      </p:sp>
      <p:sp>
        <p:nvSpPr>
          <p:cNvPr id="13" name="Rectangle 19"/>
          <p:cNvSpPr>
            <a:spLocks noChangeArrowheads="1"/>
          </p:cNvSpPr>
          <p:nvPr/>
        </p:nvSpPr>
        <p:spPr bwMode="auto">
          <a:xfrm>
            <a:off x="5850001" y="3254363"/>
            <a:ext cx="685800" cy="454025"/>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5</a:t>
            </a:r>
          </a:p>
        </p:txBody>
      </p:sp>
      <p:sp>
        <p:nvSpPr>
          <p:cNvPr id="14" name="Rectangle 20"/>
          <p:cNvSpPr>
            <a:spLocks noChangeArrowheads="1"/>
          </p:cNvSpPr>
          <p:nvPr/>
        </p:nvSpPr>
        <p:spPr bwMode="auto">
          <a:xfrm>
            <a:off x="5850001" y="3708388"/>
            <a:ext cx="685800" cy="382587"/>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sp>
        <p:nvSpPr>
          <p:cNvPr id="15" name="Rectangle 21"/>
          <p:cNvSpPr>
            <a:spLocks noChangeArrowheads="1"/>
          </p:cNvSpPr>
          <p:nvPr/>
        </p:nvSpPr>
        <p:spPr bwMode="auto">
          <a:xfrm>
            <a:off x="5850001" y="2795575"/>
            <a:ext cx="685800" cy="458788"/>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4</a:t>
            </a:r>
          </a:p>
        </p:txBody>
      </p:sp>
      <p:sp>
        <p:nvSpPr>
          <p:cNvPr id="16" name="Text Box 23"/>
          <p:cNvSpPr txBox="1">
            <a:spLocks noChangeArrowheads="1"/>
          </p:cNvSpPr>
          <p:nvPr/>
        </p:nvSpPr>
        <p:spPr bwMode="auto">
          <a:xfrm>
            <a:off x="104821" y="3428988"/>
            <a:ext cx="1524000"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cluster #3</a:t>
            </a:r>
          </a:p>
        </p:txBody>
      </p:sp>
      <p:sp>
        <p:nvSpPr>
          <p:cNvPr id="17" name="Text Box 24"/>
          <p:cNvSpPr txBox="1">
            <a:spLocks noChangeArrowheads="1"/>
          </p:cNvSpPr>
          <p:nvPr/>
        </p:nvSpPr>
        <p:spPr bwMode="auto">
          <a:xfrm>
            <a:off x="104821" y="4495788"/>
            <a:ext cx="1524000"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cluster #4</a:t>
            </a:r>
          </a:p>
        </p:txBody>
      </p:sp>
      <p:sp>
        <p:nvSpPr>
          <p:cNvPr id="18" name="Text Box 25"/>
          <p:cNvSpPr txBox="1">
            <a:spLocks noChangeArrowheads="1"/>
          </p:cNvSpPr>
          <p:nvPr/>
        </p:nvSpPr>
        <p:spPr bwMode="auto">
          <a:xfrm>
            <a:off x="181021" y="5562588"/>
            <a:ext cx="1524000"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cluster #5</a:t>
            </a:r>
          </a:p>
        </p:txBody>
      </p:sp>
      <p:sp>
        <p:nvSpPr>
          <p:cNvPr id="19" name="Rectangle 26"/>
          <p:cNvSpPr>
            <a:spLocks noChangeArrowheads="1"/>
          </p:cNvSpPr>
          <p:nvPr/>
        </p:nvSpPr>
        <p:spPr bwMode="auto">
          <a:xfrm>
            <a:off x="1552621" y="3733788"/>
            <a:ext cx="2895600" cy="533400"/>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first 512 bytes of file</a:t>
            </a:r>
            <a:endParaRPr lang="en-US" b="0">
              <a:latin typeface="Times New Roman"/>
              <a:cs typeface="Times New Roman"/>
            </a:endParaRPr>
          </a:p>
        </p:txBody>
      </p:sp>
      <p:sp>
        <p:nvSpPr>
          <p:cNvPr id="20" name="Rectangle 27"/>
          <p:cNvSpPr>
            <a:spLocks noChangeArrowheads="1"/>
          </p:cNvSpPr>
          <p:nvPr/>
        </p:nvSpPr>
        <p:spPr bwMode="auto">
          <a:xfrm>
            <a:off x="1552621" y="4800588"/>
            <a:ext cx="2895600" cy="533400"/>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second 512 bytes of file</a:t>
            </a:r>
            <a:endParaRPr lang="en-US" b="0">
              <a:latin typeface="Times New Roman"/>
              <a:cs typeface="Times New Roman"/>
            </a:endParaRPr>
          </a:p>
        </p:txBody>
      </p:sp>
      <p:sp>
        <p:nvSpPr>
          <p:cNvPr id="21" name="Rectangle 28"/>
          <p:cNvSpPr>
            <a:spLocks noChangeArrowheads="1"/>
          </p:cNvSpPr>
          <p:nvPr/>
        </p:nvSpPr>
        <p:spPr bwMode="auto">
          <a:xfrm>
            <a:off x="1628821" y="5867388"/>
            <a:ext cx="2514600" cy="533400"/>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last 476 bytes of file</a:t>
            </a:r>
            <a:endParaRPr lang="en-US" b="0">
              <a:latin typeface="Times New Roman"/>
              <a:cs typeface="Times New Roman"/>
            </a:endParaRPr>
          </a:p>
        </p:txBody>
      </p:sp>
      <p:cxnSp>
        <p:nvCxnSpPr>
          <p:cNvPr id="22" name="AutoShape 30"/>
          <p:cNvCxnSpPr>
            <a:cxnSpLocks noChangeShapeType="1"/>
            <a:stCxn id="7" idx="3"/>
            <a:endCxn id="19" idx="0"/>
          </p:cNvCxnSpPr>
          <p:nvPr/>
        </p:nvCxnSpPr>
        <p:spPr bwMode="auto">
          <a:xfrm flipH="1">
            <a:off x="3000421" y="2857488"/>
            <a:ext cx="455612" cy="876300"/>
          </a:xfrm>
          <a:prstGeom prst="bentConnector4">
            <a:avLst>
              <a:gd name="adj1" fmla="val -50176"/>
              <a:gd name="adj2" fmla="val 60870"/>
            </a:avLst>
          </a:prstGeom>
          <a:noFill/>
          <a:ln w="9525">
            <a:solidFill>
              <a:schemeClr val="tx1"/>
            </a:solidFill>
            <a:miter lim="800000"/>
            <a:headEnd/>
            <a:tailEnd type="triangle" w="med" len="med"/>
          </a:ln>
          <a:effectLst/>
        </p:spPr>
      </p:cxnSp>
      <p:cxnSp>
        <p:nvCxnSpPr>
          <p:cNvPr id="23" name="AutoShape 31"/>
          <p:cNvCxnSpPr>
            <a:cxnSpLocks noChangeShapeType="1"/>
            <a:stCxn id="15" idx="3"/>
            <a:endCxn id="20" idx="0"/>
          </p:cNvCxnSpPr>
          <p:nvPr/>
        </p:nvCxnSpPr>
        <p:spPr bwMode="auto">
          <a:xfrm flipH="1">
            <a:off x="3000421" y="3024969"/>
            <a:ext cx="3535380" cy="1775619"/>
          </a:xfrm>
          <a:prstGeom prst="bentConnector4">
            <a:avLst>
              <a:gd name="adj1" fmla="val -6466"/>
              <a:gd name="adj2" fmla="val 56460"/>
            </a:avLst>
          </a:prstGeom>
          <a:noFill/>
          <a:ln w="9525">
            <a:solidFill>
              <a:schemeClr val="tx1"/>
            </a:solidFill>
            <a:miter lim="800000"/>
            <a:headEnd/>
            <a:tailEnd type="triangle" w="med" len="med"/>
          </a:ln>
          <a:effectLst/>
        </p:spPr>
      </p:cxnSp>
      <p:cxnSp>
        <p:nvCxnSpPr>
          <p:cNvPr id="24" name="AutoShape 32"/>
          <p:cNvCxnSpPr>
            <a:cxnSpLocks noChangeShapeType="1"/>
            <a:stCxn id="13" idx="3"/>
            <a:endCxn id="21" idx="0"/>
          </p:cNvCxnSpPr>
          <p:nvPr/>
        </p:nvCxnSpPr>
        <p:spPr bwMode="auto">
          <a:xfrm flipH="1">
            <a:off x="2886121" y="3481376"/>
            <a:ext cx="3649680" cy="2386012"/>
          </a:xfrm>
          <a:prstGeom prst="bentConnector4">
            <a:avLst>
              <a:gd name="adj1" fmla="val -6264"/>
              <a:gd name="adj2" fmla="val 54757"/>
            </a:avLst>
          </a:prstGeom>
          <a:noFill/>
          <a:ln w="9525">
            <a:solidFill>
              <a:schemeClr val="tx1"/>
            </a:solidFill>
            <a:miter lim="800000"/>
            <a:headEnd/>
            <a:tailEnd type="triangle" w="med" len="med"/>
          </a:ln>
          <a:effectLst/>
        </p:spPr>
      </p:cxnSp>
      <p:sp>
        <p:nvSpPr>
          <p:cNvPr id="25" name="Rectangle 34"/>
          <p:cNvSpPr>
            <a:spLocks noChangeArrowheads="1"/>
          </p:cNvSpPr>
          <p:nvPr/>
        </p:nvSpPr>
        <p:spPr bwMode="auto">
          <a:xfrm>
            <a:off x="4143421" y="5867388"/>
            <a:ext cx="304800" cy="533400"/>
          </a:xfrm>
          <a:prstGeom prst="rect">
            <a:avLst/>
          </a:prstGeom>
          <a:solidFill>
            <a:schemeClr val="tx1"/>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cxnSp>
        <p:nvCxnSpPr>
          <p:cNvPr id="26" name="AutoShape 35"/>
          <p:cNvCxnSpPr>
            <a:cxnSpLocks noChangeShapeType="1"/>
            <a:stCxn id="19" idx="3"/>
            <a:endCxn id="15" idx="1"/>
          </p:cNvCxnSpPr>
          <p:nvPr/>
        </p:nvCxnSpPr>
        <p:spPr bwMode="auto">
          <a:xfrm flipV="1">
            <a:off x="4448221" y="3024969"/>
            <a:ext cx="1401780" cy="975519"/>
          </a:xfrm>
          <a:prstGeom prst="curvedConnector3">
            <a:avLst>
              <a:gd name="adj1" fmla="val 50000"/>
            </a:avLst>
          </a:prstGeom>
          <a:noFill/>
          <a:ln w="9525">
            <a:solidFill>
              <a:schemeClr val="tx1"/>
            </a:solidFill>
            <a:prstDash val="dash"/>
            <a:round/>
            <a:headEnd/>
            <a:tailEnd type="triangle" w="med" len="med"/>
          </a:ln>
          <a:effectLst/>
        </p:spPr>
      </p:cxnSp>
      <p:cxnSp>
        <p:nvCxnSpPr>
          <p:cNvPr id="27" name="AutoShape 36"/>
          <p:cNvCxnSpPr>
            <a:cxnSpLocks noChangeShapeType="1"/>
            <a:stCxn id="20" idx="3"/>
          </p:cNvCxnSpPr>
          <p:nvPr/>
        </p:nvCxnSpPr>
        <p:spPr bwMode="auto">
          <a:xfrm flipV="1">
            <a:off x="4448221" y="3505188"/>
            <a:ext cx="1676400" cy="1562100"/>
          </a:xfrm>
          <a:prstGeom prst="curvedConnector3">
            <a:avLst>
              <a:gd name="adj1" fmla="val 50000"/>
            </a:avLst>
          </a:prstGeom>
          <a:noFill/>
          <a:ln w="9525">
            <a:solidFill>
              <a:schemeClr val="tx1"/>
            </a:solidFill>
            <a:prstDash val="dash"/>
            <a:round/>
            <a:headEnd/>
            <a:tailEnd type="triangle" w="med" len="med"/>
          </a:ln>
          <a:effectLst/>
        </p:spPr>
      </p:cxnSp>
      <p:cxnSp>
        <p:nvCxnSpPr>
          <p:cNvPr id="28" name="AutoShape 37"/>
          <p:cNvCxnSpPr>
            <a:cxnSpLocks noChangeShapeType="1"/>
            <a:stCxn id="25" idx="3"/>
            <a:endCxn id="14" idx="1"/>
          </p:cNvCxnSpPr>
          <p:nvPr/>
        </p:nvCxnSpPr>
        <p:spPr bwMode="auto">
          <a:xfrm flipV="1">
            <a:off x="4448221" y="3899682"/>
            <a:ext cx="1401780" cy="2234406"/>
          </a:xfrm>
          <a:prstGeom prst="curvedConnector3">
            <a:avLst>
              <a:gd name="adj1" fmla="val 50000"/>
            </a:avLst>
          </a:prstGeom>
          <a:noFill/>
          <a:ln w="9525">
            <a:solidFill>
              <a:schemeClr val="tx1"/>
            </a:solidFill>
            <a:prstDash val="dash"/>
            <a:round/>
            <a:headEnd/>
            <a:tailEnd type="triangle" w="med" len="med"/>
          </a:ln>
          <a:effectLst/>
        </p:spPr>
      </p:cxnSp>
      <p:sp>
        <p:nvSpPr>
          <p:cNvPr id="29" name="Text Box 38"/>
          <p:cNvSpPr txBox="1">
            <a:spLocks noChangeArrowheads="1"/>
          </p:cNvSpPr>
          <p:nvPr/>
        </p:nvSpPr>
        <p:spPr bwMode="auto">
          <a:xfrm>
            <a:off x="6854385" y="1971648"/>
            <a:ext cx="1981200" cy="2835275"/>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2000" b="0" dirty="0">
                <a:latin typeface="Times New Roman"/>
                <a:cs typeface="Times New Roman"/>
              </a:rPr>
              <a:t>Each FAT entry corresponds to a cluster, and contains the number of the next cluster.  </a:t>
            </a:r>
          </a:p>
          <a:p>
            <a:pPr>
              <a:spcBef>
                <a:spcPct val="50000"/>
              </a:spcBef>
            </a:pPr>
            <a:r>
              <a:rPr lang="en-US" sz="2000" b="0" dirty="0">
                <a:latin typeface="Times New Roman"/>
                <a:cs typeface="Times New Roman"/>
              </a:rPr>
              <a:t>-1 = End of File</a:t>
            </a:r>
          </a:p>
          <a:p>
            <a:pPr>
              <a:spcBef>
                <a:spcPct val="50000"/>
              </a:spcBef>
            </a:pPr>
            <a:r>
              <a:rPr lang="en-US" sz="2000" b="0" dirty="0">
                <a:latin typeface="Times New Roman"/>
                <a:cs typeface="Times New Roman"/>
              </a:rPr>
              <a:t>0 = free cluster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up)">
                                      <p:cBhvr>
                                        <p:cTn id="7" dur="500"/>
                                        <p:tgtEl>
                                          <p:spTgt spid="22"/>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dissolve">
                                      <p:cBhvr>
                                        <p:cTn id="11" dur="500"/>
                                        <p:tgtEl>
                                          <p:spTgt spid="16"/>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dissolve">
                                      <p:cBhvr>
                                        <p:cTn id="14" dur="500"/>
                                        <p:tgtEl>
                                          <p:spTgt spid="19"/>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wipe(left)">
                                      <p:cBhvr>
                                        <p:cTn id="19" dur="500"/>
                                        <p:tgtEl>
                                          <p:spTgt spid="26"/>
                                        </p:tgtEl>
                                      </p:cBhvr>
                                    </p:animEffect>
                                  </p:childTnLst>
                                </p:cTn>
                              </p:par>
                            </p:childTnLst>
                          </p:cTn>
                        </p:par>
                        <p:par>
                          <p:cTn id="20" fill="hold">
                            <p:stCondLst>
                              <p:cond delay="500"/>
                            </p:stCondLst>
                            <p:childTnLst>
                              <p:par>
                                <p:cTn id="21" presetID="26" presetClass="emph" presetSubtype="0" fill="hold" grpId="0" nodeType="afterEffect">
                                  <p:stCondLst>
                                    <p:cond delay="0"/>
                                  </p:stCondLst>
                                  <p:childTnLst>
                                    <p:animEffect transition="out" filter="fade">
                                      <p:cBhvr>
                                        <p:cTn id="22" dur="500" tmFilter="0, 0; .2, .5; .8, .5; 1, 0"/>
                                        <p:tgtEl>
                                          <p:spTgt spid="15"/>
                                        </p:tgtEl>
                                      </p:cBhvr>
                                    </p:animEffect>
                                    <p:animScale>
                                      <p:cBhvr>
                                        <p:cTn id="23" dur="250" autoRev="1" fill="hold"/>
                                        <p:tgtEl>
                                          <p:spTgt spid="15"/>
                                        </p:tgtEl>
                                      </p:cBhvr>
                                      <p:by x="105000" y="105000"/>
                                    </p:animScale>
                                  </p:childTnLst>
                                </p:cTn>
                              </p:par>
                            </p:childTnLst>
                          </p:cTn>
                        </p:par>
                        <p:par>
                          <p:cTn id="24" fill="hold">
                            <p:stCondLst>
                              <p:cond delay="1000"/>
                            </p:stCondLst>
                            <p:childTnLst>
                              <p:par>
                                <p:cTn id="25" presetID="22" presetClass="exit" presetSubtype="8" fill="hold" nodeType="afterEffect">
                                  <p:stCondLst>
                                    <p:cond delay="0"/>
                                  </p:stCondLst>
                                  <p:childTnLst>
                                    <p:animEffect transition="out" filter="wipe(left)">
                                      <p:cBhvr>
                                        <p:cTn id="26" dur="500"/>
                                        <p:tgtEl>
                                          <p:spTgt spid="26"/>
                                        </p:tgtEl>
                                      </p:cBhvr>
                                    </p:animEffect>
                                    <p:set>
                                      <p:cBhvr>
                                        <p:cTn id="27" dur="1" fill="hold">
                                          <p:stCondLst>
                                            <p:cond delay="499"/>
                                          </p:stCondLst>
                                        </p:cTn>
                                        <p:tgtEl>
                                          <p:spTgt spid="2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up)">
                                      <p:cBhvr>
                                        <p:cTn id="32" dur="500"/>
                                        <p:tgtEl>
                                          <p:spTgt spid="23"/>
                                        </p:tgtEl>
                                      </p:cBhvr>
                                    </p:animEffect>
                                  </p:childTnLst>
                                </p:cTn>
                              </p:par>
                            </p:childTnLst>
                          </p:cTn>
                        </p:par>
                        <p:par>
                          <p:cTn id="33" fill="hold">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dissolve">
                                      <p:cBhvr>
                                        <p:cTn id="36" dur="500"/>
                                        <p:tgtEl>
                                          <p:spTgt spid="17"/>
                                        </p:tgtEl>
                                      </p:cBhvr>
                                    </p:animEffect>
                                  </p:childTnLst>
                                </p:cTn>
                              </p:par>
                            </p:childTnLst>
                          </p:cTn>
                        </p:par>
                        <p:par>
                          <p:cTn id="37" fill="hold">
                            <p:stCondLst>
                              <p:cond delay="1000"/>
                            </p:stCondLst>
                            <p:childTnLst>
                              <p:par>
                                <p:cTn id="38" presetID="9" presetClass="entr" presetSubtype="0" fill="hold" grpId="0" nodeType="after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dissolve">
                                      <p:cBhvr>
                                        <p:cTn id="40" dur="500"/>
                                        <p:tgtEl>
                                          <p:spTgt spid="20"/>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wipe(left)">
                                      <p:cBhvr>
                                        <p:cTn id="45" dur="500"/>
                                        <p:tgtEl>
                                          <p:spTgt spid="27"/>
                                        </p:tgtEl>
                                      </p:cBhvr>
                                    </p:animEffect>
                                  </p:childTnLst>
                                </p:cTn>
                              </p:par>
                            </p:childTnLst>
                          </p:cTn>
                        </p:par>
                        <p:par>
                          <p:cTn id="46" fill="hold">
                            <p:stCondLst>
                              <p:cond delay="500"/>
                            </p:stCondLst>
                            <p:childTnLst>
                              <p:par>
                                <p:cTn id="47" presetID="26" presetClass="emph" presetSubtype="0" fill="hold" grpId="0" nodeType="afterEffect">
                                  <p:stCondLst>
                                    <p:cond delay="0"/>
                                  </p:stCondLst>
                                  <p:childTnLst>
                                    <p:animEffect transition="out" filter="fade">
                                      <p:cBhvr>
                                        <p:cTn id="48" dur="500" tmFilter="0, 0; .2, .5; .8, .5; 1, 0"/>
                                        <p:tgtEl>
                                          <p:spTgt spid="13"/>
                                        </p:tgtEl>
                                      </p:cBhvr>
                                    </p:animEffect>
                                    <p:animScale>
                                      <p:cBhvr>
                                        <p:cTn id="49" dur="250" autoRev="1" fill="hold"/>
                                        <p:tgtEl>
                                          <p:spTgt spid="13"/>
                                        </p:tgtEl>
                                      </p:cBhvr>
                                      <p:by x="105000" y="105000"/>
                                    </p:animScale>
                                  </p:childTnLst>
                                </p:cTn>
                              </p:par>
                            </p:childTnLst>
                          </p:cTn>
                        </p:par>
                        <p:par>
                          <p:cTn id="50" fill="hold">
                            <p:stCondLst>
                              <p:cond delay="1000"/>
                            </p:stCondLst>
                            <p:childTnLst>
                              <p:par>
                                <p:cTn id="51" presetID="22" presetClass="exit" presetSubtype="8" fill="hold" nodeType="afterEffect">
                                  <p:stCondLst>
                                    <p:cond delay="0"/>
                                  </p:stCondLst>
                                  <p:childTnLst>
                                    <p:animEffect transition="out" filter="wipe(left)">
                                      <p:cBhvr>
                                        <p:cTn id="52" dur="500"/>
                                        <p:tgtEl>
                                          <p:spTgt spid="27"/>
                                        </p:tgtEl>
                                      </p:cBhvr>
                                    </p:animEffect>
                                    <p:set>
                                      <p:cBhvr>
                                        <p:cTn id="53" dur="1" fill="hold">
                                          <p:stCondLst>
                                            <p:cond delay="499"/>
                                          </p:stCondLst>
                                        </p:cTn>
                                        <p:tgtEl>
                                          <p:spTgt spid="27"/>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1" fill="hold" nodeType="clickEffect">
                                  <p:stCondLst>
                                    <p:cond delay="0"/>
                                  </p:stCondLst>
                                  <p:childTnLst>
                                    <p:set>
                                      <p:cBhvr>
                                        <p:cTn id="57" dur="1" fill="hold">
                                          <p:stCondLst>
                                            <p:cond delay="0"/>
                                          </p:stCondLst>
                                        </p:cTn>
                                        <p:tgtEl>
                                          <p:spTgt spid="24"/>
                                        </p:tgtEl>
                                        <p:attrNameLst>
                                          <p:attrName>style.visibility</p:attrName>
                                        </p:attrNameLst>
                                      </p:cBhvr>
                                      <p:to>
                                        <p:strVal val="visible"/>
                                      </p:to>
                                    </p:set>
                                    <p:animEffect transition="in" filter="wipe(up)">
                                      <p:cBhvr>
                                        <p:cTn id="58" dur="500"/>
                                        <p:tgtEl>
                                          <p:spTgt spid="24"/>
                                        </p:tgtEl>
                                      </p:cBhvr>
                                    </p:animEffect>
                                  </p:childTnLst>
                                </p:cTn>
                              </p:par>
                            </p:childTnLst>
                          </p:cTn>
                        </p:par>
                        <p:par>
                          <p:cTn id="59" fill="hold">
                            <p:stCondLst>
                              <p:cond delay="500"/>
                            </p:stCondLst>
                            <p:childTnLst>
                              <p:par>
                                <p:cTn id="60" presetID="9" presetClass="entr" presetSubtype="0" fill="hold" grpId="0" nodeType="after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dissolve">
                                      <p:cBhvr>
                                        <p:cTn id="62" dur="500"/>
                                        <p:tgtEl>
                                          <p:spTgt spid="18"/>
                                        </p:tgtEl>
                                      </p:cBhvr>
                                    </p:animEffect>
                                  </p:childTnLst>
                                </p:cTn>
                              </p:par>
                            </p:childTnLst>
                          </p:cTn>
                        </p:par>
                        <p:par>
                          <p:cTn id="63" fill="hold">
                            <p:stCondLst>
                              <p:cond delay="1000"/>
                            </p:stCondLst>
                            <p:childTnLst>
                              <p:par>
                                <p:cTn id="64" presetID="9" presetClass="entr" presetSubtype="0" fill="hold" grpId="0" nodeType="after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dissolve">
                                      <p:cBhvr>
                                        <p:cTn id="66" dur="500"/>
                                        <p:tgtEl>
                                          <p:spTgt spid="21"/>
                                        </p:tgtEl>
                                      </p:cBhvr>
                                    </p:animEffect>
                                  </p:childTnLst>
                                </p:cTn>
                              </p:par>
                              <p:par>
                                <p:cTn id="67" presetID="9" presetClass="entr" presetSubtype="0" fill="hold" grpId="0" nodeType="withEffect">
                                  <p:stCondLst>
                                    <p:cond delay="0"/>
                                  </p:stCondLst>
                                  <p:childTnLst>
                                    <p:set>
                                      <p:cBhvr>
                                        <p:cTn id="68" dur="1" fill="hold">
                                          <p:stCondLst>
                                            <p:cond delay="0"/>
                                          </p:stCondLst>
                                        </p:cTn>
                                        <p:tgtEl>
                                          <p:spTgt spid="25"/>
                                        </p:tgtEl>
                                        <p:attrNameLst>
                                          <p:attrName>style.visibility</p:attrName>
                                        </p:attrNameLst>
                                      </p:cBhvr>
                                      <p:to>
                                        <p:strVal val="visible"/>
                                      </p:to>
                                    </p:set>
                                    <p:animEffect transition="in" filter="dissolve">
                                      <p:cBhvr>
                                        <p:cTn id="69" dur="500"/>
                                        <p:tgtEl>
                                          <p:spTgt spid="25"/>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nodeType="clickEffect">
                                  <p:stCondLst>
                                    <p:cond delay="0"/>
                                  </p:stCondLst>
                                  <p:childTnLst>
                                    <p:set>
                                      <p:cBhvr>
                                        <p:cTn id="73" dur="1" fill="hold">
                                          <p:stCondLst>
                                            <p:cond delay="0"/>
                                          </p:stCondLst>
                                        </p:cTn>
                                        <p:tgtEl>
                                          <p:spTgt spid="28"/>
                                        </p:tgtEl>
                                        <p:attrNameLst>
                                          <p:attrName>style.visibility</p:attrName>
                                        </p:attrNameLst>
                                      </p:cBhvr>
                                      <p:to>
                                        <p:strVal val="visible"/>
                                      </p:to>
                                    </p:set>
                                    <p:animEffect transition="in" filter="wipe(left)">
                                      <p:cBhvr>
                                        <p:cTn id="74" dur="500"/>
                                        <p:tgtEl>
                                          <p:spTgt spid="28"/>
                                        </p:tgtEl>
                                      </p:cBhvr>
                                    </p:animEffect>
                                  </p:childTnLst>
                                </p:cTn>
                              </p:par>
                            </p:childTnLst>
                          </p:cTn>
                        </p:par>
                        <p:par>
                          <p:cTn id="75" fill="hold">
                            <p:stCondLst>
                              <p:cond delay="500"/>
                            </p:stCondLst>
                            <p:childTnLst>
                              <p:par>
                                <p:cTn id="76" presetID="26" presetClass="emph" presetSubtype="0" fill="hold" grpId="0" nodeType="afterEffect">
                                  <p:stCondLst>
                                    <p:cond delay="0"/>
                                  </p:stCondLst>
                                  <p:childTnLst>
                                    <p:animEffect transition="out" filter="fade">
                                      <p:cBhvr>
                                        <p:cTn id="77" dur="500" tmFilter="0, 0; .2, .5; .8, .5; 1, 0"/>
                                        <p:tgtEl>
                                          <p:spTgt spid="14"/>
                                        </p:tgtEl>
                                      </p:cBhvr>
                                    </p:animEffect>
                                    <p:animScale>
                                      <p:cBhvr>
                                        <p:cTn id="78" dur="250" autoRev="1" fill="hold"/>
                                        <p:tgtEl>
                                          <p:spTgt spid="14"/>
                                        </p:tgtEl>
                                      </p:cBhvr>
                                      <p:by x="105000" y="105000"/>
                                    </p:animScale>
                                  </p:childTnLst>
                                </p:cTn>
                              </p:par>
                            </p:childTnLst>
                          </p:cTn>
                        </p:par>
                        <p:par>
                          <p:cTn id="79" fill="hold">
                            <p:stCondLst>
                              <p:cond delay="1000"/>
                            </p:stCondLst>
                            <p:childTnLst>
                              <p:par>
                                <p:cTn id="80" presetID="22" presetClass="exit" presetSubtype="8" fill="hold" nodeType="afterEffect">
                                  <p:stCondLst>
                                    <p:cond delay="0"/>
                                  </p:stCondLst>
                                  <p:childTnLst>
                                    <p:animEffect transition="out" filter="wipe(left)">
                                      <p:cBhvr>
                                        <p:cTn id="81" dur="500"/>
                                        <p:tgtEl>
                                          <p:spTgt spid="28"/>
                                        </p:tgtEl>
                                      </p:cBhvr>
                                    </p:animEffect>
                                    <p:set>
                                      <p:cBhvr>
                                        <p:cTn id="82" dur="1" fill="hold">
                                          <p:stCondLst>
                                            <p:cond delay="499"/>
                                          </p:stCondLst>
                                        </p:cTn>
                                        <p:tgtEl>
                                          <p:spTgt spid="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p:bldP spid="17" grpId="0"/>
      <p:bldP spid="18" grpId="0"/>
      <p:bldP spid="19" grpId="0" animBg="1"/>
      <p:bldP spid="20" grpId="0" animBg="1"/>
      <p:bldP spid="21" grpId="0" animBg="1"/>
      <p:bldP spid="25"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Systems</a:t>
            </a:r>
            <a:endParaRPr lang="en-US" dirty="0"/>
          </a:p>
        </p:txBody>
      </p:sp>
      <p:sp>
        <p:nvSpPr>
          <p:cNvPr id="3" name="Content Placeholder 2"/>
          <p:cNvSpPr>
            <a:spLocks noGrp="1"/>
          </p:cNvSpPr>
          <p:nvPr>
            <p:ph idx="1"/>
          </p:nvPr>
        </p:nvSpPr>
        <p:spPr>
          <a:xfrm>
            <a:off x="457200" y="1295910"/>
            <a:ext cx="8229600" cy="4525963"/>
          </a:xfrm>
        </p:spPr>
        <p:txBody>
          <a:bodyPr/>
          <a:lstStyle/>
          <a:p>
            <a:r>
              <a:rPr lang="en-US" sz="2800" dirty="0" smtClean="0"/>
              <a:t>Originally the computer equivalent of a physical filing cabinet</a:t>
            </a:r>
          </a:p>
          <a:p>
            <a:r>
              <a:rPr lang="en-US" sz="2800" dirty="0" smtClean="0"/>
              <a:t>Put related sets of data into individual containers</a:t>
            </a:r>
          </a:p>
          <a:p>
            <a:r>
              <a:rPr lang="en-US" sz="2800" dirty="0" smtClean="0"/>
              <a:t>Put them all into an overall storage unit</a:t>
            </a:r>
          </a:p>
          <a:p>
            <a:r>
              <a:rPr lang="en-US" sz="2800" dirty="0" smtClean="0"/>
              <a:t>Organized by some simple principle</a:t>
            </a:r>
          </a:p>
          <a:p>
            <a:pPr lvl="1"/>
            <a:r>
              <a:rPr lang="en-US" sz="2400" dirty="0" smtClean="0"/>
              <a:t>E.g., alphabetically by title</a:t>
            </a:r>
          </a:p>
          <a:p>
            <a:pPr lvl="1"/>
            <a:r>
              <a:rPr lang="en-US" sz="2400" dirty="0" smtClean="0"/>
              <a:t>Or chronologically by date</a:t>
            </a:r>
          </a:p>
          <a:p>
            <a:r>
              <a:rPr lang="en-US" sz="2800" dirty="0" smtClean="0"/>
              <a:t>Goal is to provide:</a:t>
            </a:r>
          </a:p>
          <a:p>
            <a:pPr lvl="1"/>
            <a:r>
              <a:rPr lang="en-US" sz="2400" dirty="0" smtClean="0"/>
              <a:t>Persistence</a:t>
            </a:r>
          </a:p>
          <a:p>
            <a:pPr lvl="1"/>
            <a:r>
              <a:rPr lang="en-US" sz="2400" dirty="0" smtClean="0"/>
              <a:t>Ease of access</a:t>
            </a:r>
          </a:p>
          <a:p>
            <a:pPr lvl="1"/>
            <a:r>
              <a:rPr lang="en-US" sz="2400" dirty="0" smtClean="0"/>
              <a:t>Good performance</a:t>
            </a:r>
            <a:endParaRPr lang="en-US" sz="24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File System Characteristics</a:t>
            </a:r>
            <a:endParaRPr lang="en-US" dirty="0"/>
          </a:p>
        </p:txBody>
      </p:sp>
      <p:sp>
        <p:nvSpPr>
          <p:cNvPr id="3" name="Content Placeholder 2"/>
          <p:cNvSpPr>
            <a:spLocks noGrp="1"/>
          </p:cNvSpPr>
          <p:nvPr>
            <p:ph idx="1"/>
          </p:nvPr>
        </p:nvSpPr>
        <p:spPr>
          <a:xfrm>
            <a:off x="457200" y="1229760"/>
            <a:ext cx="8229600" cy="4525963"/>
          </a:xfrm>
        </p:spPr>
        <p:txBody>
          <a:bodyPr/>
          <a:lstStyle/>
          <a:p>
            <a:r>
              <a:rPr lang="en-GB" sz="2800" dirty="0" smtClean="0"/>
              <a:t>To find a particular block of a file</a:t>
            </a:r>
          </a:p>
          <a:p>
            <a:pPr lvl="1"/>
            <a:r>
              <a:rPr lang="en-GB" sz="2400" dirty="0" smtClean="0"/>
              <a:t>Get number of first cluster from directory entry</a:t>
            </a:r>
          </a:p>
          <a:p>
            <a:pPr lvl="1"/>
            <a:r>
              <a:rPr lang="en-GB" sz="2400" dirty="0" smtClean="0"/>
              <a:t>Follow chain of pointers through File Allocation Table</a:t>
            </a:r>
          </a:p>
          <a:p>
            <a:r>
              <a:rPr lang="en-GB" sz="2800" dirty="0" smtClean="0"/>
              <a:t>Entire File Allocation Table is kept in memory</a:t>
            </a:r>
          </a:p>
          <a:p>
            <a:pPr lvl="1"/>
            <a:r>
              <a:rPr lang="en-GB" sz="2400" dirty="0" smtClean="0"/>
              <a:t>No disk I/O is required to find a cluster</a:t>
            </a:r>
          </a:p>
          <a:p>
            <a:pPr lvl="1"/>
            <a:r>
              <a:rPr lang="en-GB" sz="2400" dirty="0" smtClean="0"/>
              <a:t>For very large files the search can still be long</a:t>
            </a:r>
          </a:p>
          <a:p>
            <a:r>
              <a:rPr lang="en-GB" sz="2800" dirty="0" smtClean="0"/>
              <a:t>No support for “sparse” files</a:t>
            </a:r>
          </a:p>
          <a:p>
            <a:pPr lvl="1"/>
            <a:r>
              <a:rPr lang="en-GB" sz="2400" dirty="0" smtClean="0"/>
              <a:t>Of a file has a block </a:t>
            </a:r>
            <a:r>
              <a:rPr lang="en-GB" sz="2400" i="1" dirty="0" err="1" smtClean="0"/>
              <a:t>n</a:t>
            </a:r>
            <a:r>
              <a:rPr lang="en-GB" sz="2400" dirty="0" smtClean="0"/>
              <a:t>, it must have all blocks &lt; </a:t>
            </a:r>
            <a:r>
              <a:rPr lang="en-GB" sz="2400" i="1" dirty="0" err="1" smtClean="0"/>
              <a:t>n</a:t>
            </a:r>
            <a:endParaRPr lang="en-GB" sz="2400" i="1" dirty="0" smtClean="0"/>
          </a:p>
          <a:p>
            <a:r>
              <a:rPr lang="en-GB" sz="2800" dirty="0" smtClean="0"/>
              <a:t>Width of FAT determines max file system size</a:t>
            </a:r>
          </a:p>
          <a:p>
            <a:pPr lvl="1"/>
            <a:r>
              <a:rPr lang="en-GB" sz="2400" dirty="0" smtClean="0"/>
              <a:t>How many bits describe a cluster address</a:t>
            </a:r>
          </a:p>
          <a:p>
            <a:pPr lvl="1"/>
            <a:r>
              <a:rPr lang="en-GB" sz="2400" dirty="0" smtClean="0"/>
              <a:t>Originally 8 bits, eventually expanded to 32</a:t>
            </a:r>
          </a:p>
          <a:p>
            <a:endParaRPr lang="en-US" sz="28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Index Blocks</a:t>
            </a:r>
            <a:endParaRPr lang="en-US" dirty="0"/>
          </a:p>
        </p:txBody>
      </p:sp>
      <p:sp>
        <p:nvSpPr>
          <p:cNvPr id="3" name="Content Placeholder 2"/>
          <p:cNvSpPr>
            <a:spLocks noGrp="1"/>
          </p:cNvSpPr>
          <p:nvPr>
            <p:ph idx="1"/>
          </p:nvPr>
        </p:nvSpPr>
        <p:spPr>
          <a:xfrm>
            <a:off x="457200" y="1600200"/>
            <a:ext cx="8229600" cy="4525963"/>
          </a:xfrm>
        </p:spPr>
        <p:txBody>
          <a:bodyPr/>
          <a:lstStyle/>
          <a:p>
            <a:r>
              <a:rPr lang="en-US" dirty="0" smtClean="0"/>
              <a:t>A different way to keep track of where a file’s data blocks are on the disk</a:t>
            </a:r>
          </a:p>
          <a:p>
            <a:r>
              <a:rPr lang="en-GB" dirty="0" smtClean="0"/>
              <a:t>A file control block points to all blocks in file</a:t>
            </a:r>
          </a:p>
          <a:p>
            <a:pPr lvl="1"/>
            <a:r>
              <a:rPr lang="en-GB" dirty="0" smtClean="0"/>
              <a:t>Very fast access to any desired block</a:t>
            </a:r>
          </a:p>
          <a:p>
            <a:pPr lvl="1"/>
            <a:r>
              <a:rPr lang="en-GB" dirty="0" smtClean="0"/>
              <a:t>But how many pointers can the file control block hold?</a:t>
            </a:r>
          </a:p>
          <a:p>
            <a:r>
              <a:rPr lang="en-GB" dirty="0" smtClean="0"/>
              <a:t>File control block could point at extent descriptors</a:t>
            </a:r>
          </a:p>
          <a:p>
            <a:pPr lvl="1"/>
            <a:r>
              <a:rPr lang="en-GB" dirty="0" smtClean="0"/>
              <a:t>But this still gives us a fixed number of extents</a:t>
            </a:r>
          </a:p>
          <a:p>
            <a:endParaRPr lang="en-US" dirty="0"/>
          </a:p>
        </p:txBody>
      </p:sp>
      <p:sp>
        <p:nvSpPr>
          <p:cNvPr id="4" name="Rounded Rectangle 3"/>
          <p:cNvSpPr/>
          <p:nvPr/>
        </p:nvSpPr>
        <p:spPr>
          <a:xfrm>
            <a:off x="2495786" y="502733"/>
            <a:ext cx="4250601"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054"/>
            <a:ext cx="8229600" cy="1143000"/>
          </a:xfrm>
        </p:spPr>
        <p:txBody>
          <a:bodyPr/>
          <a:lstStyle/>
          <a:p>
            <a:r>
              <a:rPr lang="en-US" dirty="0" smtClean="0"/>
              <a:t>Hierarchically Structured File </a:t>
            </a:r>
            <a:br>
              <a:rPr lang="en-US" dirty="0" smtClean="0"/>
            </a:br>
            <a:r>
              <a:rPr lang="en-US" dirty="0" smtClean="0"/>
              <a:t>Index Blocks</a:t>
            </a:r>
            <a:endParaRPr lang="en-US" dirty="0"/>
          </a:p>
        </p:txBody>
      </p:sp>
      <p:sp>
        <p:nvSpPr>
          <p:cNvPr id="3" name="Content Placeholder 2"/>
          <p:cNvSpPr>
            <a:spLocks noGrp="1"/>
          </p:cNvSpPr>
          <p:nvPr>
            <p:ph idx="1"/>
          </p:nvPr>
        </p:nvSpPr>
        <p:spPr/>
        <p:txBody>
          <a:bodyPr/>
          <a:lstStyle/>
          <a:p>
            <a:r>
              <a:rPr lang="en-GB" dirty="0" smtClean="0"/>
              <a:t>To solve the problem of file size being limited by entries in file index block</a:t>
            </a:r>
          </a:p>
          <a:p>
            <a:r>
              <a:rPr lang="en-GB" dirty="0" smtClean="0"/>
              <a:t>The basic file index block points to blocks</a:t>
            </a:r>
          </a:p>
          <a:p>
            <a:r>
              <a:rPr lang="en-GB" dirty="0" smtClean="0"/>
              <a:t>Some of those contain pointers which in turn point to blocks</a:t>
            </a:r>
          </a:p>
          <a:p>
            <a:r>
              <a:rPr lang="en-GB" dirty="0" smtClean="0"/>
              <a:t>Can point to many extents, but still a limit to how many</a:t>
            </a:r>
          </a:p>
          <a:p>
            <a:pPr lvl="1"/>
            <a:r>
              <a:rPr lang="en-GB" dirty="0" smtClean="0"/>
              <a:t>But that limit might be a very large number</a:t>
            </a:r>
          </a:p>
          <a:p>
            <a:pPr lvl="1"/>
            <a:r>
              <a:rPr lang="en-GB" dirty="0" smtClean="0"/>
              <a:t>Has potential to adapt to wide range of file sizes</a:t>
            </a:r>
          </a:p>
          <a:p>
            <a:endParaRPr lang="en-US" sz="36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System V File System</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3"/>
          <p:cNvSpPr>
            <a:spLocks noChangeArrowheads="1"/>
          </p:cNvSpPr>
          <p:nvPr/>
        </p:nvSpPr>
        <p:spPr bwMode="auto">
          <a:xfrm>
            <a:off x="1973861" y="1646238"/>
            <a:ext cx="1981200" cy="609600"/>
          </a:xfrm>
          <a:prstGeom prst="rect">
            <a:avLst/>
          </a:prstGeom>
          <a:solidFill>
            <a:srgbClr val="FFFF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dirty="0">
                <a:latin typeface="Times New Roman"/>
                <a:cs typeface="Times New Roman"/>
              </a:rPr>
              <a:t>B</a:t>
            </a:r>
            <a:r>
              <a:rPr lang="en-US" sz="2000" b="0" dirty="0" smtClean="0">
                <a:latin typeface="Times New Roman"/>
                <a:cs typeface="Times New Roman"/>
              </a:rPr>
              <a:t>oot </a:t>
            </a:r>
            <a:r>
              <a:rPr lang="en-US" sz="2000" b="0" dirty="0">
                <a:latin typeface="Times New Roman"/>
                <a:cs typeface="Times New Roman"/>
              </a:rPr>
              <a:t>block</a:t>
            </a:r>
          </a:p>
        </p:txBody>
      </p:sp>
      <p:sp>
        <p:nvSpPr>
          <p:cNvPr id="5" name="Rectangle 4"/>
          <p:cNvSpPr>
            <a:spLocks noChangeArrowheads="1"/>
          </p:cNvSpPr>
          <p:nvPr/>
        </p:nvSpPr>
        <p:spPr bwMode="auto">
          <a:xfrm>
            <a:off x="1973861" y="2332038"/>
            <a:ext cx="1981200" cy="609600"/>
          </a:xfrm>
          <a:prstGeom prst="rect">
            <a:avLst/>
          </a:prstGeom>
          <a:solidFill>
            <a:srgbClr val="FF99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dirty="0">
                <a:latin typeface="Times New Roman"/>
                <a:cs typeface="Times New Roman"/>
              </a:rPr>
              <a:t>S</a:t>
            </a:r>
            <a:r>
              <a:rPr lang="en-US" sz="2000" b="0" dirty="0" smtClean="0">
                <a:latin typeface="Times New Roman"/>
                <a:cs typeface="Times New Roman"/>
              </a:rPr>
              <a:t>uper</a:t>
            </a:r>
            <a:endParaRPr lang="en-US" sz="2000" b="0" dirty="0">
              <a:latin typeface="Times New Roman"/>
              <a:cs typeface="Times New Roman"/>
            </a:endParaRPr>
          </a:p>
          <a:p>
            <a:pPr algn="ctr"/>
            <a:r>
              <a:rPr lang="en-US" sz="2000" b="0" dirty="0">
                <a:latin typeface="Times New Roman"/>
                <a:cs typeface="Times New Roman"/>
              </a:rPr>
              <a:t>block</a:t>
            </a:r>
          </a:p>
        </p:txBody>
      </p:sp>
      <p:sp>
        <p:nvSpPr>
          <p:cNvPr id="6" name="Rectangle 5"/>
          <p:cNvSpPr>
            <a:spLocks noChangeArrowheads="1"/>
          </p:cNvSpPr>
          <p:nvPr/>
        </p:nvSpPr>
        <p:spPr bwMode="auto">
          <a:xfrm>
            <a:off x="1973861" y="3019425"/>
            <a:ext cx="1981200" cy="1751013"/>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I-nodes</a:t>
            </a:r>
          </a:p>
        </p:txBody>
      </p:sp>
      <p:sp>
        <p:nvSpPr>
          <p:cNvPr id="7" name="Rectangle 6"/>
          <p:cNvSpPr>
            <a:spLocks noChangeArrowheads="1"/>
          </p:cNvSpPr>
          <p:nvPr/>
        </p:nvSpPr>
        <p:spPr bwMode="auto">
          <a:xfrm>
            <a:off x="1973861" y="4846638"/>
            <a:ext cx="1981200" cy="760412"/>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dirty="0">
                <a:latin typeface="Times New Roman"/>
                <a:cs typeface="Times New Roman"/>
              </a:rPr>
              <a:t>A</a:t>
            </a:r>
            <a:r>
              <a:rPr lang="en-US" sz="2000" b="0" dirty="0" smtClean="0">
                <a:latin typeface="Times New Roman"/>
                <a:cs typeface="Times New Roman"/>
              </a:rPr>
              <a:t>vailable</a:t>
            </a:r>
            <a:endParaRPr lang="en-US" sz="2000" b="0" dirty="0">
              <a:latin typeface="Times New Roman"/>
              <a:cs typeface="Times New Roman"/>
            </a:endParaRPr>
          </a:p>
          <a:p>
            <a:pPr algn="ctr"/>
            <a:r>
              <a:rPr lang="en-US" sz="2000" b="0" dirty="0">
                <a:latin typeface="Times New Roman"/>
                <a:cs typeface="Times New Roman"/>
              </a:rPr>
              <a:t>blocks</a:t>
            </a:r>
          </a:p>
        </p:txBody>
      </p:sp>
      <p:sp>
        <p:nvSpPr>
          <p:cNvPr id="8" name="Text Box 8"/>
          <p:cNvSpPr txBox="1">
            <a:spLocks noChangeArrowheads="1"/>
          </p:cNvSpPr>
          <p:nvPr/>
        </p:nvSpPr>
        <p:spPr bwMode="auto">
          <a:xfrm>
            <a:off x="-235939" y="1858963"/>
            <a:ext cx="1827212"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dirty="0">
                <a:latin typeface="Times New Roman"/>
                <a:cs typeface="Times New Roman"/>
              </a:rPr>
              <a:t>B</a:t>
            </a:r>
            <a:r>
              <a:rPr lang="en-US" sz="2000" b="0" dirty="0" smtClean="0">
                <a:latin typeface="Times New Roman"/>
                <a:cs typeface="Times New Roman"/>
              </a:rPr>
              <a:t>lock </a:t>
            </a:r>
            <a:r>
              <a:rPr lang="en-US" sz="2000" b="0" dirty="0">
                <a:latin typeface="Times New Roman"/>
                <a:cs typeface="Times New Roman"/>
              </a:rPr>
              <a:t>0</a:t>
            </a:r>
            <a:endParaRPr lang="en-US" sz="2000" b="0" baseline="-25000" dirty="0">
              <a:latin typeface="Times New Roman"/>
              <a:cs typeface="Times New Roman"/>
            </a:endParaRPr>
          </a:p>
        </p:txBody>
      </p:sp>
      <p:sp>
        <p:nvSpPr>
          <p:cNvPr id="9" name="Text Box 9"/>
          <p:cNvSpPr txBox="1">
            <a:spLocks noChangeArrowheads="1"/>
          </p:cNvSpPr>
          <p:nvPr/>
        </p:nvSpPr>
        <p:spPr bwMode="auto">
          <a:xfrm>
            <a:off x="-235939" y="2468563"/>
            <a:ext cx="1827212"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dirty="0">
                <a:latin typeface="Times New Roman"/>
                <a:cs typeface="Times New Roman"/>
              </a:rPr>
              <a:t>B</a:t>
            </a:r>
            <a:r>
              <a:rPr lang="en-US" sz="2000" b="0" dirty="0" smtClean="0">
                <a:latin typeface="Times New Roman"/>
                <a:cs typeface="Times New Roman"/>
              </a:rPr>
              <a:t>lock </a:t>
            </a:r>
            <a:r>
              <a:rPr lang="en-US" sz="2000" b="0" dirty="0">
                <a:latin typeface="Times New Roman"/>
                <a:cs typeface="Times New Roman"/>
              </a:rPr>
              <a:t>1</a:t>
            </a:r>
            <a:endParaRPr lang="en-US" sz="2000" b="0" baseline="-25000" dirty="0">
              <a:latin typeface="Times New Roman"/>
              <a:cs typeface="Times New Roman"/>
            </a:endParaRPr>
          </a:p>
        </p:txBody>
      </p:sp>
      <p:sp>
        <p:nvSpPr>
          <p:cNvPr id="10" name="Text Box 10"/>
          <p:cNvSpPr txBox="1">
            <a:spLocks noChangeArrowheads="1"/>
          </p:cNvSpPr>
          <p:nvPr/>
        </p:nvSpPr>
        <p:spPr bwMode="auto">
          <a:xfrm>
            <a:off x="-235939" y="3154363"/>
            <a:ext cx="1827212" cy="398462"/>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dirty="0">
                <a:latin typeface="Times New Roman"/>
                <a:cs typeface="Times New Roman"/>
              </a:rPr>
              <a:t>B</a:t>
            </a:r>
            <a:r>
              <a:rPr lang="en-US" sz="2000" b="0" dirty="0" smtClean="0">
                <a:latin typeface="Times New Roman"/>
                <a:cs typeface="Times New Roman"/>
              </a:rPr>
              <a:t>lock </a:t>
            </a:r>
            <a:r>
              <a:rPr lang="en-US" sz="2000" b="0" dirty="0">
                <a:latin typeface="Times New Roman"/>
                <a:cs typeface="Times New Roman"/>
              </a:rPr>
              <a:t>2</a:t>
            </a:r>
            <a:endParaRPr lang="en-US" sz="2000" b="0" baseline="-25000" dirty="0">
              <a:latin typeface="Times New Roman"/>
              <a:cs typeface="Times New Roman"/>
            </a:endParaRPr>
          </a:p>
        </p:txBody>
      </p:sp>
      <p:sp>
        <p:nvSpPr>
          <p:cNvPr id="11" name="Text Box 11"/>
          <p:cNvSpPr txBox="1">
            <a:spLocks noChangeArrowheads="1"/>
          </p:cNvSpPr>
          <p:nvPr/>
        </p:nvSpPr>
        <p:spPr bwMode="auto">
          <a:xfrm>
            <a:off x="4419153" y="2269068"/>
            <a:ext cx="4343400" cy="701675"/>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2000" dirty="0">
                <a:latin typeface="Times New Roman"/>
                <a:cs typeface="Times New Roman"/>
              </a:rPr>
              <a:t>B</a:t>
            </a:r>
            <a:r>
              <a:rPr lang="en-US" sz="2000" b="0" dirty="0" smtClean="0">
                <a:latin typeface="Times New Roman"/>
                <a:cs typeface="Times New Roman"/>
              </a:rPr>
              <a:t>lock </a:t>
            </a:r>
            <a:r>
              <a:rPr lang="en-US" sz="2000" b="0" dirty="0">
                <a:latin typeface="Times New Roman"/>
                <a:cs typeface="Times New Roman"/>
              </a:rPr>
              <a:t>size and number of I-nodes are specified in super block</a:t>
            </a:r>
            <a:endParaRPr lang="en-US" sz="2000" b="0" baseline="-25000" dirty="0">
              <a:latin typeface="Times New Roman"/>
              <a:cs typeface="Times New Roman"/>
            </a:endParaRPr>
          </a:p>
        </p:txBody>
      </p:sp>
      <p:sp>
        <p:nvSpPr>
          <p:cNvPr id="12" name="Text Box 12"/>
          <p:cNvSpPr txBox="1">
            <a:spLocks noChangeArrowheads="1"/>
          </p:cNvSpPr>
          <p:nvPr/>
        </p:nvSpPr>
        <p:spPr bwMode="auto">
          <a:xfrm>
            <a:off x="4419153" y="3488268"/>
            <a:ext cx="4343400" cy="701675"/>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2000" b="0">
                <a:latin typeface="Times New Roman"/>
                <a:cs typeface="Times New Roman"/>
              </a:rPr>
              <a:t>I-node #1 (traditionally) describes the root directory</a:t>
            </a:r>
            <a:endParaRPr lang="en-US" sz="2000" b="0" baseline="-25000">
              <a:latin typeface="Times New Roman"/>
              <a:cs typeface="Times New Roman"/>
            </a:endParaRPr>
          </a:p>
        </p:txBody>
      </p:sp>
      <p:sp>
        <p:nvSpPr>
          <p:cNvPr id="13" name="Text Box 13"/>
          <p:cNvSpPr txBox="1">
            <a:spLocks noChangeArrowheads="1"/>
          </p:cNvSpPr>
          <p:nvPr/>
        </p:nvSpPr>
        <p:spPr bwMode="auto">
          <a:xfrm>
            <a:off x="4419153" y="4842405"/>
            <a:ext cx="4343400" cy="703263"/>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2000" dirty="0">
                <a:latin typeface="Times New Roman"/>
                <a:cs typeface="Times New Roman"/>
              </a:rPr>
              <a:t>D</a:t>
            </a:r>
            <a:r>
              <a:rPr lang="en-US" sz="2000" b="0" dirty="0" smtClean="0">
                <a:latin typeface="Times New Roman"/>
                <a:cs typeface="Times New Roman"/>
              </a:rPr>
              <a:t>ata </a:t>
            </a:r>
            <a:r>
              <a:rPr lang="en-US" sz="2000" b="0" dirty="0">
                <a:latin typeface="Times New Roman"/>
                <a:cs typeface="Times New Roman"/>
              </a:rPr>
              <a:t>blocks begin immediately after the end of the I-nodes.</a:t>
            </a:r>
            <a:endParaRPr lang="en-US" sz="2000" b="0" baseline="-25000" dirty="0">
              <a:latin typeface="Times New Roman"/>
              <a:cs typeface="Times New Roman"/>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a:t>
            </a:r>
            <a:r>
              <a:rPr lang="en-US" dirty="0" err="1" smtClean="0"/>
              <a:t>Inodes</a:t>
            </a:r>
            <a:r>
              <a:rPr lang="en-US" dirty="0" smtClean="0"/>
              <a:t> and Block Pointers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AutoShape 2"/>
          <p:cNvSpPr>
            <a:spLocks noChangeArrowheads="1"/>
          </p:cNvSpPr>
          <p:nvPr/>
        </p:nvSpPr>
        <p:spPr bwMode="auto">
          <a:xfrm>
            <a:off x="7557070" y="2179638"/>
            <a:ext cx="1119188"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a:t>
            </a:r>
            <a:r>
              <a:rPr lang="en-US" sz="1600" b="0" baseline="30000">
                <a:latin typeface="Times New Roman"/>
                <a:cs typeface="Times New Roman"/>
              </a:rPr>
              <a:t>st</a:t>
            </a:r>
            <a:endParaRPr lang="en-US" sz="1600" b="0">
              <a:latin typeface="Times New Roman"/>
              <a:cs typeface="Times New Roman"/>
            </a:endParaRPr>
          </a:p>
        </p:txBody>
      </p:sp>
      <p:sp>
        <p:nvSpPr>
          <p:cNvPr id="5" name="AutoShape 3"/>
          <p:cNvSpPr>
            <a:spLocks noChangeArrowheads="1"/>
          </p:cNvSpPr>
          <p:nvPr/>
        </p:nvSpPr>
        <p:spPr bwMode="auto">
          <a:xfrm>
            <a:off x="7557070" y="2560638"/>
            <a:ext cx="1119188"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2</a:t>
            </a:r>
            <a:r>
              <a:rPr lang="en-US" sz="1600" b="0" baseline="30000">
                <a:latin typeface="Times New Roman"/>
                <a:cs typeface="Times New Roman"/>
              </a:rPr>
              <a:t>nd</a:t>
            </a:r>
            <a:endParaRPr lang="en-US" sz="1600" b="0">
              <a:latin typeface="Times New Roman"/>
              <a:cs typeface="Times New Roman"/>
            </a:endParaRPr>
          </a:p>
        </p:txBody>
      </p:sp>
      <p:sp>
        <p:nvSpPr>
          <p:cNvPr id="6" name="AutoShape 4"/>
          <p:cNvSpPr>
            <a:spLocks noChangeArrowheads="1"/>
          </p:cNvSpPr>
          <p:nvPr/>
        </p:nvSpPr>
        <p:spPr bwMode="auto">
          <a:xfrm>
            <a:off x="7568183" y="3189288"/>
            <a:ext cx="1122362"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10</a:t>
            </a:r>
            <a:r>
              <a:rPr lang="en-US" sz="1600" b="0" baseline="30000">
                <a:latin typeface="Times New Roman"/>
                <a:cs typeface="Times New Roman"/>
              </a:rPr>
              <a:t>th</a:t>
            </a:r>
            <a:endParaRPr lang="en-US" sz="1600" b="0">
              <a:latin typeface="Times New Roman"/>
              <a:cs typeface="Times New Roman"/>
            </a:endParaRPr>
          </a:p>
        </p:txBody>
      </p:sp>
      <p:sp>
        <p:nvSpPr>
          <p:cNvPr id="7" name="AutoShape 5"/>
          <p:cNvSpPr>
            <a:spLocks noChangeArrowheads="1"/>
          </p:cNvSpPr>
          <p:nvPr/>
        </p:nvSpPr>
        <p:spPr bwMode="auto">
          <a:xfrm>
            <a:off x="7569770" y="3552825"/>
            <a:ext cx="1120775" cy="306388"/>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11</a:t>
            </a:r>
            <a:r>
              <a:rPr lang="en-US" sz="1600" b="0" baseline="30000">
                <a:latin typeface="Times New Roman"/>
                <a:cs typeface="Times New Roman"/>
              </a:rPr>
              <a:t>th</a:t>
            </a:r>
            <a:endParaRPr lang="en-US" sz="1600" b="0">
              <a:latin typeface="Times New Roman"/>
              <a:cs typeface="Times New Roman"/>
            </a:endParaRPr>
          </a:p>
        </p:txBody>
      </p:sp>
      <p:sp>
        <p:nvSpPr>
          <p:cNvPr id="8" name="AutoShape 6"/>
          <p:cNvSpPr>
            <a:spLocks noChangeArrowheads="1"/>
          </p:cNvSpPr>
          <p:nvPr/>
        </p:nvSpPr>
        <p:spPr bwMode="auto">
          <a:xfrm>
            <a:off x="7569770" y="4195763"/>
            <a:ext cx="1120775" cy="309562"/>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1034</a:t>
            </a:r>
            <a:r>
              <a:rPr lang="en-US" sz="1600" b="0" baseline="30000">
                <a:latin typeface="Times New Roman"/>
                <a:cs typeface="Times New Roman"/>
              </a:rPr>
              <a:t>th</a:t>
            </a:r>
            <a:endParaRPr lang="en-US" sz="1600" b="0">
              <a:latin typeface="Times New Roman"/>
              <a:cs typeface="Times New Roman"/>
            </a:endParaRPr>
          </a:p>
        </p:txBody>
      </p:sp>
      <p:sp>
        <p:nvSpPr>
          <p:cNvPr id="9" name="AutoShape 7"/>
          <p:cNvSpPr>
            <a:spLocks noChangeArrowheads="1"/>
          </p:cNvSpPr>
          <p:nvPr/>
        </p:nvSpPr>
        <p:spPr bwMode="auto">
          <a:xfrm>
            <a:off x="7569770" y="4540250"/>
            <a:ext cx="1120775" cy="309563"/>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1035</a:t>
            </a:r>
            <a:r>
              <a:rPr lang="en-US" sz="1600" b="0" baseline="30000">
                <a:latin typeface="Times New Roman"/>
                <a:cs typeface="Times New Roman"/>
              </a:rPr>
              <a:t>th</a:t>
            </a:r>
            <a:endParaRPr lang="en-US" sz="1600" b="0">
              <a:latin typeface="Times New Roman"/>
              <a:cs typeface="Times New Roman"/>
            </a:endParaRPr>
          </a:p>
        </p:txBody>
      </p:sp>
      <p:sp>
        <p:nvSpPr>
          <p:cNvPr id="10" name="Text Box 15"/>
          <p:cNvSpPr txBox="1">
            <a:spLocks noChangeArrowheads="1"/>
          </p:cNvSpPr>
          <p:nvPr/>
        </p:nvSpPr>
        <p:spPr bwMode="auto">
          <a:xfrm>
            <a:off x="7838058" y="2514600"/>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11" name="AutoShape 17"/>
          <p:cNvSpPr>
            <a:spLocks noChangeArrowheads="1"/>
          </p:cNvSpPr>
          <p:nvPr/>
        </p:nvSpPr>
        <p:spPr bwMode="auto">
          <a:xfrm>
            <a:off x="6143108" y="3608388"/>
            <a:ext cx="966787" cy="182562"/>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2" name="AutoShape 18"/>
          <p:cNvSpPr>
            <a:spLocks noChangeArrowheads="1"/>
          </p:cNvSpPr>
          <p:nvPr/>
        </p:nvSpPr>
        <p:spPr bwMode="auto">
          <a:xfrm>
            <a:off x="6143108" y="3787775"/>
            <a:ext cx="966787" cy="182563"/>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3" name="AutoShape 19"/>
          <p:cNvSpPr>
            <a:spLocks noChangeArrowheads="1"/>
          </p:cNvSpPr>
          <p:nvPr/>
        </p:nvSpPr>
        <p:spPr bwMode="auto">
          <a:xfrm>
            <a:off x="6143108" y="3968750"/>
            <a:ext cx="966787" cy="182563"/>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4" name="Text Box 20"/>
          <p:cNvSpPr txBox="1">
            <a:spLocks noChangeArrowheads="1"/>
          </p:cNvSpPr>
          <p:nvPr/>
        </p:nvSpPr>
        <p:spPr bwMode="auto">
          <a:xfrm>
            <a:off x="6332020" y="3352800"/>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15" name="AutoShape 21"/>
          <p:cNvSpPr>
            <a:spLocks noChangeArrowheads="1"/>
          </p:cNvSpPr>
          <p:nvPr/>
        </p:nvSpPr>
        <p:spPr bwMode="auto">
          <a:xfrm>
            <a:off x="6143108" y="4602163"/>
            <a:ext cx="966787" cy="182562"/>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6" name="AutoShape 22"/>
          <p:cNvSpPr>
            <a:spLocks noChangeArrowheads="1"/>
          </p:cNvSpPr>
          <p:nvPr/>
        </p:nvSpPr>
        <p:spPr bwMode="auto">
          <a:xfrm>
            <a:off x="6143108" y="4781550"/>
            <a:ext cx="966787" cy="180975"/>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7" name="AutoShape 23"/>
          <p:cNvSpPr>
            <a:spLocks noChangeArrowheads="1"/>
          </p:cNvSpPr>
          <p:nvPr/>
        </p:nvSpPr>
        <p:spPr bwMode="auto">
          <a:xfrm>
            <a:off x="6143108" y="4960938"/>
            <a:ext cx="966787" cy="182562"/>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8" name="Text Box 24"/>
          <p:cNvSpPr txBox="1">
            <a:spLocks noChangeArrowheads="1"/>
          </p:cNvSpPr>
          <p:nvPr/>
        </p:nvSpPr>
        <p:spPr bwMode="auto">
          <a:xfrm>
            <a:off x="6332020" y="4332288"/>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19" name="AutoShape 29"/>
          <p:cNvSpPr>
            <a:spLocks noChangeArrowheads="1"/>
          </p:cNvSpPr>
          <p:nvPr/>
        </p:nvSpPr>
        <p:spPr bwMode="auto">
          <a:xfrm>
            <a:off x="7569770" y="5168900"/>
            <a:ext cx="1120775"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2058</a:t>
            </a:r>
            <a:r>
              <a:rPr lang="en-US" sz="1600" b="0" baseline="30000">
                <a:latin typeface="Times New Roman"/>
                <a:cs typeface="Times New Roman"/>
              </a:rPr>
              <a:t>th</a:t>
            </a:r>
            <a:endParaRPr lang="en-US" sz="1600" b="0">
              <a:latin typeface="Times New Roman"/>
              <a:cs typeface="Times New Roman"/>
            </a:endParaRPr>
          </a:p>
        </p:txBody>
      </p:sp>
      <p:sp>
        <p:nvSpPr>
          <p:cNvPr id="20" name="AutoShape 30"/>
          <p:cNvSpPr>
            <a:spLocks noChangeArrowheads="1"/>
          </p:cNvSpPr>
          <p:nvPr/>
        </p:nvSpPr>
        <p:spPr bwMode="auto">
          <a:xfrm>
            <a:off x="7571358" y="5532438"/>
            <a:ext cx="1120775"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2059</a:t>
            </a:r>
            <a:r>
              <a:rPr lang="en-US" sz="1600" b="0" baseline="30000">
                <a:latin typeface="Times New Roman"/>
                <a:cs typeface="Times New Roman"/>
              </a:rPr>
              <a:t>th</a:t>
            </a:r>
            <a:endParaRPr lang="en-US" sz="1600" b="0">
              <a:latin typeface="Times New Roman"/>
              <a:cs typeface="Times New Roman"/>
            </a:endParaRPr>
          </a:p>
        </p:txBody>
      </p:sp>
      <p:sp>
        <p:nvSpPr>
          <p:cNvPr id="21" name="AutoShape 33"/>
          <p:cNvSpPr>
            <a:spLocks noChangeArrowheads="1"/>
          </p:cNvSpPr>
          <p:nvPr/>
        </p:nvSpPr>
        <p:spPr bwMode="auto">
          <a:xfrm>
            <a:off x="6143108" y="5589588"/>
            <a:ext cx="966787" cy="182562"/>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22" name="AutoShape 34"/>
          <p:cNvSpPr>
            <a:spLocks noChangeArrowheads="1"/>
          </p:cNvSpPr>
          <p:nvPr/>
        </p:nvSpPr>
        <p:spPr bwMode="auto">
          <a:xfrm>
            <a:off x="6143108" y="5770563"/>
            <a:ext cx="966787" cy="184150"/>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23" name="AutoShape 35"/>
          <p:cNvSpPr>
            <a:spLocks noChangeArrowheads="1"/>
          </p:cNvSpPr>
          <p:nvPr/>
        </p:nvSpPr>
        <p:spPr bwMode="auto">
          <a:xfrm>
            <a:off x="6143108" y="5949950"/>
            <a:ext cx="966787" cy="182563"/>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24" name="Text Box 38"/>
          <p:cNvSpPr txBox="1">
            <a:spLocks noChangeArrowheads="1"/>
          </p:cNvSpPr>
          <p:nvPr/>
        </p:nvSpPr>
        <p:spPr bwMode="auto">
          <a:xfrm>
            <a:off x="6322495" y="5522913"/>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25" name="AutoShape 40"/>
          <p:cNvSpPr>
            <a:spLocks noChangeArrowheads="1"/>
          </p:cNvSpPr>
          <p:nvPr/>
        </p:nvSpPr>
        <p:spPr bwMode="auto">
          <a:xfrm>
            <a:off x="4169845" y="4754563"/>
            <a:ext cx="966788" cy="182562"/>
          </a:xfrm>
          <a:prstGeom prst="roundRect">
            <a:avLst>
              <a:gd name="adj" fmla="val 875"/>
            </a:avLst>
          </a:prstGeom>
          <a:solidFill>
            <a:srgbClr val="6699FF"/>
          </a:solidFill>
          <a:ln w="9525">
            <a:solidFill>
              <a:schemeClr val="tx1"/>
            </a:solidFill>
            <a:round/>
            <a:headEnd/>
            <a:tailEnd/>
          </a:ln>
        </p:spPr>
        <p:txBody>
          <a:bodyPr wrap="none" anchor="ctr">
            <a:prstTxWarp prst="textNoShape">
              <a:avLst/>
            </a:prstTxWarp>
          </a:bodyPr>
          <a:lstStyle/>
          <a:p>
            <a:endParaRPr lang="en-US">
              <a:latin typeface="Times New Roman"/>
              <a:cs typeface="Times New Roman"/>
            </a:endParaRPr>
          </a:p>
        </p:txBody>
      </p:sp>
      <p:sp>
        <p:nvSpPr>
          <p:cNvPr id="26" name="AutoShape 41"/>
          <p:cNvSpPr>
            <a:spLocks noChangeArrowheads="1"/>
          </p:cNvSpPr>
          <p:nvPr/>
        </p:nvSpPr>
        <p:spPr bwMode="auto">
          <a:xfrm>
            <a:off x="4169845" y="4933950"/>
            <a:ext cx="966788" cy="182563"/>
          </a:xfrm>
          <a:prstGeom prst="roundRect">
            <a:avLst>
              <a:gd name="adj" fmla="val 875"/>
            </a:avLst>
          </a:prstGeom>
          <a:solidFill>
            <a:srgbClr val="6699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27" name="AutoShape 42"/>
          <p:cNvSpPr>
            <a:spLocks noChangeArrowheads="1"/>
          </p:cNvSpPr>
          <p:nvPr/>
        </p:nvSpPr>
        <p:spPr bwMode="auto">
          <a:xfrm>
            <a:off x="4169845" y="5113338"/>
            <a:ext cx="966788" cy="182562"/>
          </a:xfrm>
          <a:prstGeom prst="roundRect">
            <a:avLst>
              <a:gd name="adj" fmla="val 875"/>
            </a:avLst>
          </a:prstGeom>
          <a:solidFill>
            <a:srgbClr val="6699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28" name="Text Box 43"/>
          <p:cNvSpPr txBox="1">
            <a:spLocks noChangeArrowheads="1"/>
          </p:cNvSpPr>
          <p:nvPr/>
        </p:nvSpPr>
        <p:spPr bwMode="auto">
          <a:xfrm>
            <a:off x="4373045" y="4673600"/>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29" name="Text Box 46"/>
          <p:cNvSpPr txBox="1">
            <a:spLocks noChangeArrowheads="1"/>
          </p:cNvSpPr>
          <p:nvPr/>
        </p:nvSpPr>
        <p:spPr bwMode="auto">
          <a:xfrm>
            <a:off x="5733533" y="1722438"/>
            <a:ext cx="1301557" cy="246349"/>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Lst>
            </a:pPr>
            <a:r>
              <a:rPr lang="en-GB" sz="1700" b="0" dirty="0">
                <a:solidFill>
                  <a:schemeClr val="tx1"/>
                </a:solidFill>
                <a:latin typeface="Times New Roman"/>
                <a:cs typeface="Times New Roman"/>
              </a:rPr>
              <a:t>Indirect blocks</a:t>
            </a:r>
          </a:p>
        </p:txBody>
      </p:sp>
      <p:sp>
        <p:nvSpPr>
          <p:cNvPr id="30" name="Text Box 48"/>
          <p:cNvSpPr txBox="1">
            <a:spLocks noChangeArrowheads="1"/>
          </p:cNvSpPr>
          <p:nvPr/>
        </p:nvSpPr>
        <p:spPr bwMode="auto">
          <a:xfrm>
            <a:off x="7520558" y="1700213"/>
            <a:ext cx="1035221" cy="246349"/>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Lst>
            </a:pPr>
            <a:r>
              <a:rPr lang="en-GB" sz="1700" dirty="0">
                <a:latin typeface="Times New Roman"/>
                <a:cs typeface="Times New Roman"/>
              </a:rPr>
              <a:t>D</a:t>
            </a:r>
            <a:r>
              <a:rPr lang="en-GB" sz="1700" b="0" dirty="0" smtClean="0">
                <a:solidFill>
                  <a:schemeClr val="tx1"/>
                </a:solidFill>
                <a:latin typeface="Times New Roman"/>
                <a:cs typeface="Times New Roman"/>
              </a:rPr>
              <a:t>ata </a:t>
            </a:r>
            <a:r>
              <a:rPr lang="en-GB" sz="1700" b="0" dirty="0">
                <a:solidFill>
                  <a:schemeClr val="tx1"/>
                </a:solidFill>
                <a:latin typeface="Times New Roman"/>
                <a:cs typeface="Times New Roman"/>
              </a:rPr>
              <a:t>blocks</a:t>
            </a:r>
          </a:p>
        </p:txBody>
      </p:sp>
      <p:sp>
        <p:nvSpPr>
          <p:cNvPr id="31" name="AutoShape 49"/>
          <p:cNvSpPr>
            <a:spLocks noChangeArrowheads="1"/>
          </p:cNvSpPr>
          <p:nvPr/>
        </p:nvSpPr>
        <p:spPr bwMode="auto">
          <a:xfrm>
            <a:off x="564633" y="2219325"/>
            <a:ext cx="1141412" cy="227013"/>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a:t>
            </a:r>
            <a:r>
              <a:rPr lang="en-US" sz="1600" b="0" baseline="30000">
                <a:latin typeface="Times New Roman"/>
                <a:cs typeface="Times New Roman"/>
              </a:rPr>
              <a:t>st</a:t>
            </a:r>
            <a:endParaRPr lang="en-US" sz="1600" b="0">
              <a:latin typeface="Times New Roman"/>
              <a:cs typeface="Times New Roman"/>
            </a:endParaRPr>
          </a:p>
        </p:txBody>
      </p:sp>
      <p:sp>
        <p:nvSpPr>
          <p:cNvPr id="32" name="Text Box 52"/>
          <p:cNvSpPr txBox="1">
            <a:spLocks noChangeArrowheads="1"/>
          </p:cNvSpPr>
          <p:nvPr/>
        </p:nvSpPr>
        <p:spPr bwMode="auto">
          <a:xfrm>
            <a:off x="425098" y="1646238"/>
            <a:ext cx="1277606" cy="489647"/>
          </a:xfrm>
          <a:prstGeom prst="rect">
            <a:avLst/>
          </a:prstGeom>
          <a:noFill/>
          <a:ln w="9525">
            <a:noFill/>
            <a:miter lim="800000"/>
            <a:headEnd/>
            <a:tailEnd/>
          </a:ln>
        </p:spPr>
        <p:txBody>
          <a:bodyPr wrap="none" lIns="0" tIns="0" rIns="0" bIns="0">
            <a:prstTxWarp prst="textNoShape">
              <a:avLst/>
            </a:prstTxWarp>
            <a:spAutoFit/>
          </a:bodyPr>
          <a:lstStyle/>
          <a:p>
            <a:pPr algn="ctr" eaLnBrk="1">
              <a:lnSpc>
                <a:spcPct val="93000"/>
              </a:lnSpc>
              <a:buClr>
                <a:srgbClr val="000000"/>
              </a:buClr>
              <a:buSzPct val="45000"/>
              <a:buFont typeface="StarSymbol" charset="0"/>
              <a:buNone/>
              <a:tabLst>
                <a:tab pos="723900" algn="l"/>
                <a:tab pos="1447800" algn="l"/>
              </a:tabLst>
            </a:pPr>
            <a:r>
              <a:rPr lang="en-GB" sz="1700" dirty="0">
                <a:latin typeface="Times New Roman"/>
                <a:cs typeface="Times New Roman"/>
              </a:rPr>
              <a:t>B</a:t>
            </a:r>
            <a:r>
              <a:rPr lang="en-GB" sz="1700" b="0" dirty="0" smtClean="0">
                <a:solidFill>
                  <a:schemeClr val="tx1"/>
                </a:solidFill>
                <a:latin typeface="Times New Roman"/>
                <a:cs typeface="Times New Roman"/>
              </a:rPr>
              <a:t>lock </a:t>
            </a:r>
            <a:r>
              <a:rPr lang="en-GB" sz="1700" b="0" dirty="0">
                <a:solidFill>
                  <a:schemeClr val="tx1"/>
                </a:solidFill>
                <a:latin typeface="Times New Roman"/>
                <a:cs typeface="Times New Roman"/>
              </a:rPr>
              <a:t>pointers</a:t>
            </a:r>
          </a:p>
          <a:p>
            <a:pPr algn="ctr" eaLnBrk="1">
              <a:lnSpc>
                <a:spcPct val="93000"/>
              </a:lnSpc>
              <a:buClr>
                <a:srgbClr val="000000"/>
              </a:buClr>
              <a:buSzPct val="45000"/>
              <a:buFont typeface="StarSymbol" charset="0"/>
              <a:buNone/>
              <a:tabLst>
                <a:tab pos="723900" algn="l"/>
                <a:tab pos="1447800" algn="l"/>
              </a:tabLst>
            </a:pPr>
            <a:r>
              <a:rPr lang="en-GB" sz="1700" b="0" dirty="0">
                <a:solidFill>
                  <a:schemeClr val="tx1"/>
                </a:solidFill>
                <a:latin typeface="Times New Roman"/>
                <a:cs typeface="Times New Roman"/>
              </a:rPr>
              <a:t>(in I-node)</a:t>
            </a:r>
          </a:p>
        </p:txBody>
      </p:sp>
      <p:sp>
        <p:nvSpPr>
          <p:cNvPr id="33" name="AutoShape 68"/>
          <p:cNvSpPr>
            <a:spLocks noChangeArrowheads="1"/>
          </p:cNvSpPr>
          <p:nvPr/>
        </p:nvSpPr>
        <p:spPr bwMode="auto">
          <a:xfrm>
            <a:off x="2569645" y="5484813"/>
            <a:ext cx="966788" cy="182562"/>
          </a:xfrm>
          <a:prstGeom prst="roundRect">
            <a:avLst>
              <a:gd name="adj" fmla="val 875"/>
            </a:avLst>
          </a:prstGeom>
          <a:solidFill>
            <a:srgbClr val="9966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34" name="AutoShape 69"/>
          <p:cNvSpPr>
            <a:spLocks noChangeArrowheads="1"/>
          </p:cNvSpPr>
          <p:nvPr/>
        </p:nvSpPr>
        <p:spPr bwMode="auto">
          <a:xfrm>
            <a:off x="2569645" y="5665788"/>
            <a:ext cx="966788" cy="182562"/>
          </a:xfrm>
          <a:prstGeom prst="roundRect">
            <a:avLst>
              <a:gd name="adj" fmla="val 875"/>
            </a:avLst>
          </a:prstGeom>
          <a:solidFill>
            <a:srgbClr val="9966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35" name="AutoShape 70"/>
          <p:cNvSpPr>
            <a:spLocks noChangeArrowheads="1"/>
          </p:cNvSpPr>
          <p:nvPr/>
        </p:nvSpPr>
        <p:spPr bwMode="auto">
          <a:xfrm>
            <a:off x="2569645" y="5845175"/>
            <a:ext cx="966788" cy="182563"/>
          </a:xfrm>
          <a:prstGeom prst="roundRect">
            <a:avLst>
              <a:gd name="adj" fmla="val 875"/>
            </a:avLst>
          </a:prstGeom>
          <a:solidFill>
            <a:srgbClr val="9966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36" name="Text Box 71"/>
          <p:cNvSpPr txBox="1">
            <a:spLocks noChangeArrowheads="1"/>
          </p:cNvSpPr>
          <p:nvPr/>
        </p:nvSpPr>
        <p:spPr bwMode="auto">
          <a:xfrm>
            <a:off x="1983834" y="1733550"/>
            <a:ext cx="1600200" cy="246349"/>
          </a:xfrm>
          <a:prstGeom prst="rect">
            <a:avLst/>
          </a:prstGeom>
          <a:noFill/>
          <a:ln w="9525">
            <a:noFill/>
            <a:miter lim="800000"/>
            <a:headEnd/>
            <a:tailEnd/>
          </a:ln>
        </p:spPr>
        <p:txBody>
          <a:bodyPr wrap="square" lIns="0" tIns="0" rIns="0" bIns="0">
            <a:prstTxWarp prst="textNoShape">
              <a:avLst/>
            </a:prstTxWarp>
            <a:spAutoFit/>
          </a:bodyPr>
          <a:lstStyle/>
          <a:p>
            <a:pPr algn="ctr" eaLnBrk="1">
              <a:lnSpc>
                <a:spcPct val="93000"/>
              </a:lnSpc>
              <a:buClr>
                <a:srgbClr val="000000"/>
              </a:buClr>
              <a:buSzPct val="45000"/>
              <a:buFont typeface="StarSymbol" charset="0"/>
              <a:buNone/>
              <a:tabLst>
                <a:tab pos="723900" algn="l"/>
                <a:tab pos="1447800" algn="l"/>
              </a:tabLst>
            </a:pPr>
            <a:r>
              <a:rPr lang="en-GB" sz="1700" dirty="0" smtClean="0">
                <a:latin typeface="Times New Roman"/>
                <a:cs typeface="Times New Roman"/>
              </a:rPr>
              <a:t>T</a:t>
            </a:r>
            <a:r>
              <a:rPr lang="en-GB" sz="1700" b="0" dirty="0" smtClean="0">
                <a:solidFill>
                  <a:schemeClr val="tx1"/>
                </a:solidFill>
                <a:latin typeface="Times New Roman"/>
                <a:cs typeface="Times New Roman"/>
              </a:rPr>
              <a:t>riple-indirect</a:t>
            </a:r>
            <a:endParaRPr lang="en-GB" sz="1700" b="0" dirty="0">
              <a:solidFill>
                <a:schemeClr val="tx1"/>
              </a:solidFill>
              <a:latin typeface="Times New Roman"/>
              <a:cs typeface="Times New Roman"/>
            </a:endParaRPr>
          </a:p>
        </p:txBody>
      </p:sp>
      <p:sp>
        <p:nvSpPr>
          <p:cNvPr id="37" name="Text Box 74"/>
          <p:cNvSpPr txBox="1">
            <a:spLocks noChangeArrowheads="1"/>
          </p:cNvSpPr>
          <p:nvPr/>
        </p:nvSpPr>
        <p:spPr bwMode="auto">
          <a:xfrm>
            <a:off x="3536433" y="1741488"/>
            <a:ext cx="2057400" cy="246349"/>
          </a:xfrm>
          <a:prstGeom prst="rect">
            <a:avLst/>
          </a:prstGeom>
          <a:noFill/>
          <a:ln w="9525">
            <a:noFill/>
            <a:miter lim="800000"/>
            <a:headEnd/>
            <a:tailEnd/>
          </a:ln>
        </p:spPr>
        <p:txBody>
          <a:bodyPr lIns="0" tIns="0" rIns="0" bIns="0">
            <a:prstTxWarp prst="textNoShape">
              <a:avLst/>
            </a:prstTxWarp>
            <a:spAutoFit/>
          </a:bodyPr>
          <a:lstStyle/>
          <a:p>
            <a:pPr algn="ctr" eaLnBrk="1">
              <a:lnSpc>
                <a:spcPct val="93000"/>
              </a:lnSpc>
              <a:buClr>
                <a:srgbClr val="000000"/>
              </a:buClr>
              <a:buSzPct val="45000"/>
              <a:buFont typeface="StarSymbol" charset="0"/>
              <a:buNone/>
              <a:tabLst>
                <a:tab pos="723900" algn="l"/>
                <a:tab pos="1447800" algn="l"/>
              </a:tabLst>
            </a:pPr>
            <a:r>
              <a:rPr lang="en-GB" sz="1700" dirty="0">
                <a:latin typeface="Times New Roman"/>
                <a:cs typeface="Times New Roman"/>
              </a:rPr>
              <a:t>D</a:t>
            </a:r>
            <a:r>
              <a:rPr lang="en-GB" sz="1700" b="0" dirty="0" smtClean="0">
                <a:solidFill>
                  <a:schemeClr val="tx1"/>
                </a:solidFill>
                <a:latin typeface="Times New Roman"/>
                <a:cs typeface="Times New Roman"/>
              </a:rPr>
              <a:t>ouble-indirect</a:t>
            </a:r>
            <a:endParaRPr lang="en-GB" sz="1700" b="0" dirty="0">
              <a:solidFill>
                <a:schemeClr val="tx1"/>
              </a:solidFill>
              <a:latin typeface="Times New Roman"/>
              <a:cs typeface="Times New Roman"/>
            </a:endParaRPr>
          </a:p>
        </p:txBody>
      </p:sp>
      <p:sp>
        <p:nvSpPr>
          <p:cNvPr id="38" name="Text Box 75"/>
          <p:cNvSpPr txBox="1">
            <a:spLocks noChangeArrowheads="1"/>
          </p:cNvSpPr>
          <p:nvPr/>
        </p:nvSpPr>
        <p:spPr bwMode="auto">
          <a:xfrm>
            <a:off x="7857108" y="3513138"/>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39" name="Text Box 76"/>
          <p:cNvSpPr txBox="1">
            <a:spLocks noChangeArrowheads="1"/>
          </p:cNvSpPr>
          <p:nvPr/>
        </p:nvSpPr>
        <p:spPr bwMode="auto">
          <a:xfrm>
            <a:off x="7857108" y="4484688"/>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40" name="AutoShape 77"/>
          <p:cNvSpPr>
            <a:spLocks noChangeArrowheads="1"/>
          </p:cNvSpPr>
          <p:nvPr/>
        </p:nvSpPr>
        <p:spPr bwMode="auto">
          <a:xfrm>
            <a:off x="564633" y="24463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2</a:t>
            </a:r>
            <a:r>
              <a:rPr lang="en-US" sz="1600" b="0" baseline="30000">
                <a:latin typeface="Times New Roman"/>
                <a:cs typeface="Times New Roman"/>
              </a:rPr>
              <a:t>nd</a:t>
            </a:r>
            <a:endParaRPr lang="en-US" sz="1600" b="0">
              <a:latin typeface="Times New Roman"/>
              <a:cs typeface="Times New Roman"/>
            </a:endParaRPr>
          </a:p>
        </p:txBody>
      </p:sp>
      <p:sp>
        <p:nvSpPr>
          <p:cNvPr id="41" name="AutoShape 78"/>
          <p:cNvSpPr>
            <a:spLocks noChangeArrowheads="1"/>
          </p:cNvSpPr>
          <p:nvPr/>
        </p:nvSpPr>
        <p:spPr bwMode="auto">
          <a:xfrm>
            <a:off x="564633" y="4273550"/>
            <a:ext cx="1141412" cy="230188"/>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10</a:t>
            </a:r>
            <a:r>
              <a:rPr lang="en-US" sz="1600" b="0" baseline="30000">
                <a:latin typeface="Times New Roman"/>
                <a:cs typeface="Times New Roman"/>
              </a:rPr>
              <a:t>th</a:t>
            </a:r>
            <a:endParaRPr lang="en-US" sz="1600" b="0">
              <a:latin typeface="Times New Roman"/>
              <a:cs typeface="Times New Roman"/>
            </a:endParaRPr>
          </a:p>
        </p:txBody>
      </p:sp>
      <p:sp>
        <p:nvSpPr>
          <p:cNvPr id="42" name="AutoShape 79"/>
          <p:cNvSpPr>
            <a:spLocks noChangeArrowheads="1"/>
          </p:cNvSpPr>
          <p:nvPr/>
        </p:nvSpPr>
        <p:spPr bwMode="auto">
          <a:xfrm>
            <a:off x="564633" y="45037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11</a:t>
            </a:r>
            <a:r>
              <a:rPr lang="en-US" sz="1600" b="0" baseline="30000">
                <a:latin typeface="Times New Roman"/>
                <a:cs typeface="Times New Roman"/>
              </a:rPr>
              <a:t>th</a:t>
            </a:r>
            <a:endParaRPr lang="en-US" sz="1600" b="0">
              <a:latin typeface="Times New Roman"/>
              <a:cs typeface="Times New Roman"/>
            </a:endParaRPr>
          </a:p>
        </p:txBody>
      </p:sp>
      <p:sp>
        <p:nvSpPr>
          <p:cNvPr id="43" name="AutoShape 80"/>
          <p:cNvSpPr>
            <a:spLocks noChangeArrowheads="1"/>
          </p:cNvSpPr>
          <p:nvPr/>
        </p:nvSpPr>
        <p:spPr bwMode="auto">
          <a:xfrm>
            <a:off x="564633" y="47323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dirty="0">
                <a:latin typeface="Times New Roman"/>
                <a:cs typeface="Times New Roman"/>
              </a:rPr>
              <a:t>12</a:t>
            </a:r>
            <a:r>
              <a:rPr lang="en-US" sz="1600" b="0" baseline="30000" dirty="0">
                <a:latin typeface="Times New Roman"/>
                <a:cs typeface="Times New Roman"/>
              </a:rPr>
              <a:t>th</a:t>
            </a:r>
            <a:endParaRPr lang="en-US" sz="1600" b="0" dirty="0">
              <a:latin typeface="Times New Roman"/>
              <a:cs typeface="Times New Roman"/>
            </a:endParaRPr>
          </a:p>
        </p:txBody>
      </p:sp>
      <p:sp>
        <p:nvSpPr>
          <p:cNvPr id="44" name="AutoShape 81"/>
          <p:cNvSpPr>
            <a:spLocks noChangeArrowheads="1"/>
          </p:cNvSpPr>
          <p:nvPr/>
        </p:nvSpPr>
        <p:spPr bwMode="auto">
          <a:xfrm>
            <a:off x="564633" y="49609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13</a:t>
            </a:r>
            <a:r>
              <a:rPr lang="en-US" sz="1600" b="0" baseline="30000">
                <a:latin typeface="Times New Roman"/>
                <a:cs typeface="Times New Roman"/>
              </a:rPr>
              <a:t>th</a:t>
            </a:r>
            <a:endParaRPr lang="en-US" sz="1600" b="0">
              <a:latin typeface="Times New Roman"/>
              <a:cs typeface="Times New Roman"/>
            </a:endParaRPr>
          </a:p>
        </p:txBody>
      </p:sp>
      <p:sp>
        <p:nvSpPr>
          <p:cNvPr id="45" name="AutoShape 82"/>
          <p:cNvSpPr>
            <a:spLocks noChangeArrowheads="1"/>
          </p:cNvSpPr>
          <p:nvPr/>
        </p:nvSpPr>
        <p:spPr bwMode="auto">
          <a:xfrm>
            <a:off x="564633" y="26749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3</a:t>
            </a:r>
            <a:r>
              <a:rPr lang="en-US" sz="1600" b="0" baseline="30000">
                <a:latin typeface="Times New Roman"/>
                <a:cs typeface="Times New Roman"/>
              </a:rPr>
              <a:t>rd</a:t>
            </a:r>
            <a:endParaRPr lang="en-US" sz="1600" b="0">
              <a:latin typeface="Times New Roman"/>
              <a:cs typeface="Times New Roman"/>
            </a:endParaRPr>
          </a:p>
        </p:txBody>
      </p:sp>
      <p:sp>
        <p:nvSpPr>
          <p:cNvPr id="46" name="AutoShape 83"/>
          <p:cNvSpPr>
            <a:spLocks noChangeArrowheads="1"/>
          </p:cNvSpPr>
          <p:nvPr/>
        </p:nvSpPr>
        <p:spPr bwMode="auto">
          <a:xfrm>
            <a:off x="564633" y="29035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4</a:t>
            </a:r>
            <a:r>
              <a:rPr lang="en-US" sz="1600" b="0" baseline="30000">
                <a:latin typeface="Times New Roman"/>
                <a:cs typeface="Times New Roman"/>
              </a:rPr>
              <a:t>th</a:t>
            </a:r>
            <a:endParaRPr lang="en-US" sz="1600" b="0">
              <a:latin typeface="Times New Roman"/>
              <a:cs typeface="Times New Roman"/>
            </a:endParaRPr>
          </a:p>
        </p:txBody>
      </p:sp>
      <p:sp>
        <p:nvSpPr>
          <p:cNvPr id="47" name="AutoShape 84"/>
          <p:cNvSpPr>
            <a:spLocks noChangeArrowheads="1"/>
          </p:cNvSpPr>
          <p:nvPr/>
        </p:nvSpPr>
        <p:spPr bwMode="auto">
          <a:xfrm>
            <a:off x="564633" y="31321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5</a:t>
            </a:r>
            <a:r>
              <a:rPr lang="en-US" sz="1600" b="0" baseline="30000">
                <a:latin typeface="Times New Roman"/>
                <a:cs typeface="Times New Roman"/>
              </a:rPr>
              <a:t>th</a:t>
            </a:r>
            <a:endParaRPr lang="en-US" sz="1600" b="0">
              <a:latin typeface="Times New Roman"/>
              <a:cs typeface="Times New Roman"/>
            </a:endParaRPr>
          </a:p>
        </p:txBody>
      </p:sp>
      <p:sp>
        <p:nvSpPr>
          <p:cNvPr id="48" name="AutoShape 85"/>
          <p:cNvSpPr>
            <a:spLocks noChangeArrowheads="1"/>
          </p:cNvSpPr>
          <p:nvPr/>
        </p:nvSpPr>
        <p:spPr bwMode="auto">
          <a:xfrm>
            <a:off x="564633" y="33607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6</a:t>
            </a:r>
            <a:r>
              <a:rPr lang="en-US" sz="1600" b="0" baseline="30000">
                <a:latin typeface="Times New Roman"/>
                <a:cs typeface="Times New Roman"/>
              </a:rPr>
              <a:t>th</a:t>
            </a:r>
            <a:endParaRPr lang="en-US" sz="1600" b="0">
              <a:latin typeface="Times New Roman"/>
              <a:cs typeface="Times New Roman"/>
            </a:endParaRPr>
          </a:p>
        </p:txBody>
      </p:sp>
      <p:sp>
        <p:nvSpPr>
          <p:cNvPr id="49" name="AutoShape 86"/>
          <p:cNvSpPr>
            <a:spLocks noChangeArrowheads="1"/>
          </p:cNvSpPr>
          <p:nvPr/>
        </p:nvSpPr>
        <p:spPr bwMode="auto">
          <a:xfrm>
            <a:off x="564633" y="35893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7</a:t>
            </a:r>
            <a:r>
              <a:rPr lang="en-US" sz="1600" b="0" baseline="30000">
                <a:latin typeface="Times New Roman"/>
                <a:cs typeface="Times New Roman"/>
              </a:rPr>
              <a:t>th</a:t>
            </a:r>
            <a:endParaRPr lang="en-US" sz="1600" b="0">
              <a:latin typeface="Times New Roman"/>
              <a:cs typeface="Times New Roman"/>
            </a:endParaRPr>
          </a:p>
        </p:txBody>
      </p:sp>
      <p:sp>
        <p:nvSpPr>
          <p:cNvPr id="50" name="AutoShape 87"/>
          <p:cNvSpPr>
            <a:spLocks noChangeArrowheads="1"/>
          </p:cNvSpPr>
          <p:nvPr/>
        </p:nvSpPr>
        <p:spPr bwMode="auto">
          <a:xfrm>
            <a:off x="564633" y="38179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8</a:t>
            </a:r>
            <a:r>
              <a:rPr lang="en-US" sz="1600" b="0" baseline="30000">
                <a:latin typeface="Times New Roman"/>
                <a:cs typeface="Times New Roman"/>
              </a:rPr>
              <a:t>th</a:t>
            </a:r>
            <a:endParaRPr lang="en-US" sz="1600" b="0">
              <a:latin typeface="Times New Roman"/>
              <a:cs typeface="Times New Roman"/>
            </a:endParaRPr>
          </a:p>
        </p:txBody>
      </p:sp>
      <p:sp>
        <p:nvSpPr>
          <p:cNvPr id="51" name="AutoShape 88"/>
          <p:cNvSpPr>
            <a:spLocks noChangeArrowheads="1"/>
          </p:cNvSpPr>
          <p:nvPr/>
        </p:nvSpPr>
        <p:spPr bwMode="auto">
          <a:xfrm>
            <a:off x="564633" y="4046538"/>
            <a:ext cx="1141412" cy="227012"/>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9</a:t>
            </a:r>
            <a:r>
              <a:rPr lang="en-US" sz="1600" b="0" baseline="30000">
                <a:latin typeface="Times New Roman"/>
                <a:cs typeface="Times New Roman"/>
              </a:rPr>
              <a:t>th</a:t>
            </a:r>
            <a:endParaRPr lang="en-US" sz="1600" b="0">
              <a:latin typeface="Times New Roman"/>
              <a:cs typeface="Times New Roman"/>
            </a:endParaRPr>
          </a:p>
        </p:txBody>
      </p:sp>
      <p:cxnSp>
        <p:nvCxnSpPr>
          <p:cNvPr id="52" name="AutoShape 89"/>
          <p:cNvCxnSpPr>
            <a:cxnSpLocks noChangeShapeType="1"/>
            <a:stCxn id="31" idx="3"/>
            <a:endCxn id="4" idx="1"/>
          </p:cNvCxnSpPr>
          <p:nvPr/>
        </p:nvCxnSpPr>
        <p:spPr bwMode="auto">
          <a:xfrm>
            <a:off x="1706045" y="2332832"/>
            <a:ext cx="5851025" cy="794"/>
          </a:xfrm>
          <a:prstGeom prst="straightConnector1">
            <a:avLst/>
          </a:prstGeom>
          <a:noFill/>
          <a:ln w="9525">
            <a:solidFill>
              <a:srgbClr val="33CC33"/>
            </a:solidFill>
            <a:round/>
            <a:headEnd/>
            <a:tailEnd type="triangle" w="med" len="med"/>
          </a:ln>
          <a:effectLst/>
        </p:spPr>
      </p:cxnSp>
      <p:cxnSp>
        <p:nvCxnSpPr>
          <p:cNvPr id="53" name="AutoShape 90"/>
          <p:cNvCxnSpPr>
            <a:cxnSpLocks noChangeShapeType="1"/>
            <a:stCxn id="40" idx="3"/>
            <a:endCxn id="5" idx="1"/>
          </p:cNvCxnSpPr>
          <p:nvPr/>
        </p:nvCxnSpPr>
        <p:spPr bwMode="auto">
          <a:xfrm>
            <a:off x="1706045" y="2560638"/>
            <a:ext cx="5851025" cy="153988"/>
          </a:xfrm>
          <a:prstGeom prst="bentConnector3">
            <a:avLst>
              <a:gd name="adj1" fmla="val 50000"/>
            </a:avLst>
          </a:prstGeom>
          <a:noFill/>
          <a:ln w="9525">
            <a:solidFill>
              <a:srgbClr val="33CC33"/>
            </a:solidFill>
            <a:miter lim="800000"/>
            <a:headEnd/>
            <a:tailEnd type="triangle" w="med" len="med"/>
          </a:ln>
          <a:effectLst/>
        </p:spPr>
      </p:cxnSp>
      <p:cxnSp>
        <p:nvCxnSpPr>
          <p:cNvPr id="54" name="AutoShape 91"/>
          <p:cNvCxnSpPr>
            <a:cxnSpLocks noChangeShapeType="1"/>
            <a:stCxn id="41" idx="3"/>
            <a:endCxn id="6" idx="1"/>
          </p:cNvCxnSpPr>
          <p:nvPr/>
        </p:nvCxnSpPr>
        <p:spPr bwMode="auto">
          <a:xfrm flipV="1">
            <a:off x="1706045" y="3343276"/>
            <a:ext cx="5862138" cy="1045368"/>
          </a:xfrm>
          <a:prstGeom prst="bentConnector3">
            <a:avLst>
              <a:gd name="adj1" fmla="val 50000"/>
            </a:avLst>
          </a:prstGeom>
          <a:noFill/>
          <a:ln w="9525">
            <a:solidFill>
              <a:srgbClr val="33CC33"/>
            </a:solidFill>
            <a:miter lim="800000"/>
            <a:headEnd/>
            <a:tailEnd type="triangle" w="med" len="med"/>
          </a:ln>
          <a:effectLst/>
        </p:spPr>
      </p:cxnSp>
      <p:cxnSp>
        <p:nvCxnSpPr>
          <p:cNvPr id="55" name="AutoShape 92"/>
          <p:cNvCxnSpPr>
            <a:cxnSpLocks noChangeShapeType="1"/>
            <a:stCxn id="42" idx="3"/>
            <a:endCxn id="11" idx="1"/>
          </p:cNvCxnSpPr>
          <p:nvPr/>
        </p:nvCxnSpPr>
        <p:spPr bwMode="auto">
          <a:xfrm flipV="1">
            <a:off x="1706045" y="3700463"/>
            <a:ext cx="4437063" cy="917575"/>
          </a:xfrm>
          <a:prstGeom prst="bentConnector3">
            <a:avLst>
              <a:gd name="adj1" fmla="val 49981"/>
            </a:avLst>
          </a:prstGeom>
          <a:noFill/>
          <a:ln w="9525">
            <a:solidFill>
              <a:srgbClr val="00FFFF"/>
            </a:solidFill>
            <a:miter lim="800000"/>
            <a:headEnd/>
            <a:tailEnd type="triangle" w="med" len="med"/>
          </a:ln>
          <a:effectLst/>
        </p:spPr>
      </p:cxnSp>
      <p:cxnSp>
        <p:nvCxnSpPr>
          <p:cNvPr id="56" name="AutoShape 93"/>
          <p:cNvCxnSpPr>
            <a:cxnSpLocks noChangeShapeType="1"/>
            <a:stCxn id="43" idx="3"/>
            <a:endCxn id="25" idx="1"/>
          </p:cNvCxnSpPr>
          <p:nvPr/>
        </p:nvCxnSpPr>
        <p:spPr bwMode="auto">
          <a:xfrm>
            <a:off x="1706045" y="4846638"/>
            <a:ext cx="2463800" cy="0"/>
          </a:xfrm>
          <a:prstGeom prst="straightConnector1">
            <a:avLst/>
          </a:prstGeom>
          <a:noFill/>
          <a:ln w="9525">
            <a:solidFill>
              <a:srgbClr val="6699FF"/>
            </a:solidFill>
            <a:round/>
            <a:headEnd/>
            <a:tailEnd type="triangle" w="med" len="med"/>
          </a:ln>
          <a:effectLst/>
        </p:spPr>
      </p:cxnSp>
      <p:cxnSp>
        <p:nvCxnSpPr>
          <p:cNvPr id="57" name="AutoShape 94"/>
          <p:cNvCxnSpPr>
            <a:cxnSpLocks noChangeShapeType="1"/>
            <a:stCxn id="44" idx="3"/>
            <a:endCxn id="33" idx="1"/>
          </p:cNvCxnSpPr>
          <p:nvPr/>
        </p:nvCxnSpPr>
        <p:spPr bwMode="auto">
          <a:xfrm>
            <a:off x="1706045" y="5075238"/>
            <a:ext cx="863600" cy="501650"/>
          </a:xfrm>
          <a:prstGeom prst="bentConnector3">
            <a:avLst>
              <a:gd name="adj1" fmla="val 50000"/>
            </a:avLst>
          </a:prstGeom>
          <a:noFill/>
          <a:ln w="9525">
            <a:solidFill>
              <a:srgbClr val="9966FF"/>
            </a:solidFill>
            <a:miter lim="800000"/>
            <a:headEnd/>
            <a:tailEnd type="triangle" w="med" len="med"/>
          </a:ln>
          <a:effectLst/>
        </p:spPr>
      </p:cxnSp>
      <p:sp>
        <p:nvSpPr>
          <p:cNvPr id="58" name="AutoShape 95"/>
          <p:cNvSpPr>
            <a:spLocks noChangeArrowheads="1"/>
          </p:cNvSpPr>
          <p:nvPr/>
        </p:nvSpPr>
        <p:spPr bwMode="auto">
          <a:xfrm>
            <a:off x="4169845" y="5489575"/>
            <a:ext cx="966788" cy="182563"/>
          </a:xfrm>
          <a:prstGeom prst="roundRect">
            <a:avLst>
              <a:gd name="adj" fmla="val 875"/>
            </a:avLst>
          </a:prstGeom>
          <a:solidFill>
            <a:srgbClr val="6699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59" name="AutoShape 96"/>
          <p:cNvSpPr>
            <a:spLocks noChangeArrowheads="1"/>
          </p:cNvSpPr>
          <p:nvPr/>
        </p:nvSpPr>
        <p:spPr bwMode="auto">
          <a:xfrm>
            <a:off x="4169845" y="5668963"/>
            <a:ext cx="966788" cy="182562"/>
          </a:xfrm>
          <a:prstGeom prst="roundRect">
            <a:avLst>
              <a:gd name="adj" fmla="val 875"/>
            </a:avLst>
          </a:prstGeom>
          <a:solidFill>
            <a:srgbClr val="6699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60" name="AutoShape 97"/>
          <p:cNvSpPr>
            <a:spLocks noChangeArrowheads="1"/>
          </p:cNvSpPr>
          <p:nvPr/>
        </p:nvSpPr>
        <p:spPr bwMode="auto">
          <a:xfrm>
            <a:off x="4169845" y="5848350"/>
            <a:ext cx="966788" cy="184150"/>
          </a:xfrm>
          <a:prstGeom prst="roundRect">
            <a:avLst>
              <a:gd name="adj" fmla="val 875"/>
            </a:avLst>
          </a:prstGeom>
          <a:solidFill>
            <a:srgbClr val="6699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61" name="Text Box 98"/>
          <p:cNvSpPr txBox="1">
            <a:spLocks noChangeArrowheads="1"/>
          </p:cNvSpPr>
          <p:nvPr/>
        </p:nvSpPr>
        <p:spPr bwMode="auto">
          <a:xfrm>
            <a:off x="4373045" y="5407025"/>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cxnSp>
        <p:nvCxnSpPr>
          <p:cNvPr id="62" name="AutoShape 99"/>
          <p:cNvCxnSpPr>
            <a:cxnSpLocks noChangeShapeType="1"/>
            <a:stCxn id="11" idx="3"/>
            <a:endCxn id="7" idx="1"/>
          </p:cNvCxnSpPr>
          <p:nvPr/>
        </p:nvCxnSpPr>
        <p:spPr bwMode="auto">
          <a:xfrm>
            <a:off x="7109895" y="3699669"/>
            <a:ext cx="459875" cy="6350"/>
          </a:xfrm>
          <a:prstGeom prst="bentConnector3">
            <a:avLst>
              <a:gd name="adj1" fmla="val 50000"/>
            </a:avLst>
          </a:prstGeom>
          <a:noFill/>
          <a:ln w="9525">
            <a:solidFill>
              <a:srgbClr val="33CC33"/>
            </a:solidFill>
            <a:miter lim="800000"/>
            <a:headEnd/>
            <a:tailEnd type="triangle" w="med" len="med"/>
          </a:ln>
          <a:effectLst/>
        </p:spPr>
      </p:cxnSp>
      <p:cxnSp>
        <p:nvCxnSpPr>
          <p:cNvPr id="63" name="AutoShape 100"/>
          <p:cNvCxnSpPr>
            <a:cxnSpLocks noChangeShapeType="1"/>
            <a:stCxn id="13" idx="3"/>
            <a:endCxn id="8" idx="1"/>
          </p:cNvCxnSpPr>
          <p:nvPr/>
        </p:nvCxnSpPr>
        <p:spPr bwMode="auto">
          <a:xfrm>
            <a:off x="7109895" y="4060032"/>
            <a:ext cx="459875" cy="290512"/>
          </a:xfrm>
          <a:prstGeom prst="bentConnector3">
            <a:avLst>
              <a:gd name="adj1" fmla="val 50000"/>
            </a:avLst>
          </a:prstGeom>
          <a:noFill/>
          <a:ln w="9525">
            <a:solidFill>
              <a:srgbClr val="33CC33"/>
            </a:solidFill>
            <a:miter lim="800000"/>
            <a:headEnd/>
            <a:tailEnd type="triangle" w="med" len="med"/>
          </a:ln>
          <a:effectLst/>
        </p:spPr>
      </p:cxnSp>
      <p:cxnSp>
        <p:nvCxnSpPr>
          <p:cNvPr id="64" name="AutoShape 101"/>
          <p:cNvCxnSpPr>
            <a:cxnSpLocks noChangeShapeType="1"/>
            <a:stCxn id="15" idx="3"/>
            <a:endCxn id="9" idx="1"/>
          </p:cNvCxnSpPr>
          <p:nvPr/>
        </p:nvCxnSpPr>
        <p:spPr bwMode="auto">
          <a:xfrm>
            <a:off x="7109895" y="4693444"/>
            <a:ext cx="459875" cy="1588"/>
          </a:xfrm>
          <a:prstGeom prst="bentConnector3">
            <a:avLst>
              <a:gd name="adj1" fmla="val 50000"/>
            </a:avLst>
          </a:prstGeom>
          <a:noFill/>
          <a:ln w="9525">
            <a:solidFill>
              <a:srgbClr val="33CC33"/>
            </a:solidFill>
            <a:miter lim="800000"/>
            <a:headEnd/>
            <a:tailEnd type="triangle" w="med" len="med"/>
          </a:ln>
          <a:effectLst/>
        </p:spPr>
      </p:cxnSp>
      <p:cxnSp>
        <p:nvCxnSpPr>
          <p:cNvPr id="65" name="AutoShape 102"/>
          <p:cNvCxnSpPr>
            <a:cxnSpLocks noChangeShapeType="1"/>
            <a:stCxn id="17" idx="3"/>
            <a:endCxn id="19" idx="1"/>
          </p:cNvCxnSpPr>
          <p:nvPr/>
        </p:nvCxnSpPr>
        <p:spPr bwMode="auto">
          <a:xfrm>
            <a:off x="7109895" y="5052219"/>
            <a:ext cx="459875" cy="270669"/>
          </a:xfrm>
          <a:prstGeom prst="bentConnector3">
            <a:avLst>
              <a:gd name="adj1" fmla="val 50000"/>
            </a:avLst>
          </a:prstGeom>
          <a:noFill/>
          <a:ln w="9525">
            <a:solidFill>
              <a:srgbClr val="33CC33"/>
            </a:solidFill>
            <a:miter lim="800000"/>
            <a:headEnd/>
            <a:tailEnd type="triangle" w="med" len="med"/>
          </a:ln>
          <a:effectLst/>
        </p:spPr>
      </p:cxnSp>
      <p:cxnSp>
        <p:nvCxnSpPr>
          <p:cNvPr id="66" name="AutoShape 103"/>
          <p:cNvCxnSpPr>
            <a:cxnSpLocks noChangeShapeType="1"/>
            <a:stCxn id="21" idx="3"/>
            <a:endCxn id="20" idx="1"/>
          </p:cNvCxnSpPr>
          <p:nvPr/>
        </p:nvCxnSpPr>
        <p:spPr bwMode="auto">
          <a:xfrm>
            <a:off x="7109895" y="5680869"/>
            <a:ext cx="461463" cy="5557"/>
          </a:xfrm>
          <a:prstGeom prst="bentConnector3">
            <a:avLst>
              <a:gd name="adj1" fmla="val 50000"/>
            </a:avLst>
          </a:prstGeom>
          <a:noFill/>
          <a:ln w="9525">
            <a:solidFill>
              <a:srgbClr val="33CC33"/>
            </a:solidFill>
            <a:miter lim="800000"/>
            <a:headEnd/>
            <a:tailEnd type="triangle" w="med" len="med"/>
          </a:ln>
          <a:effectLst/>
        </p:spPr>
      </p:cxnSp>
      <p:cxnSp>
        <p:nvCxnSpPr>
          <p:cNvPr id="67" name="AutoShape 104"/>
          <p:cNvCxnSpPr>
            <a:cxnSpLocks noChangeShapeType="1"/>
            <a:stCxn id="25" idx="3"/>
            <a:endCxn id="15" idx="1"/>
          </p:cNvCxnSpPr>
          <p:nvPr/>
        </p:nvCxnSpPr>
        <p:spPr bwMode="auto">
          <a:xfrm flipV="1">
            <a:off x="5136633" y="4694238"/>
            <a:ext cx="1006475" cy="152400"/>
          </a:xfrm>
          <a:prstGeom prst="bentConnector3">
            <a:avLst>
              <a:gd name="adj1" fmla="val 50000"/>
            </a:avLst>
          </a:prstGeom>
          <a:noFill/>
          <a:ln w="9525">
            <a:solidFill>
              <a:srgbClr val="00FFFF"/>
            </a:solidFill>
            <a:miter lim="800000"/>
            <a:headEnd/>
            <a:tailEnd type="triangle" w="med" len="med"/>
          </a:ln>
          <a:effectLst/>
        </p:spPr>
      </p:cxnSp>
      <p:cxnSp>
        <p:nvCxnSpPr>
          <p:cNvPr id="68" name="AutoShape 105"/>
          <p:cNvCxnSpPr>
            <a:cxnSpLocks noChangeShapeType="1"/>
            <a:stCxn id="26" idx="3"/>
            <a:endCxn id="21" idx="1"/>
          </p:cNvCxnSpPr>
          <p:nvPr/>
        </p:nvCxnSpPr>
        <p:spPr bwMode="auto">
          <a:xfrm>
            <a:off x="5136633" y="5026025"/>
            <a:ext cx="1006475" cy="655638"/>
          </a:xfrm>
          <a:prstGeom prst="bentConnector3">
            <a:avLst>
              <a:gd name="adj1" fmla="val 50000"/>
            </a:avLst>
          </a:prstGeom>
          <a:noFill/>
          <a:ln w="9525">
            <a:solidFill>
              <a:srgbClr val="00FFFF"/>
            </a:solidFill>
            <a:miter lim="800000"/>
            <a:headEnd/>
            <a:tailEnd type="triangle" w="med" len="med"/>
          </a:ln>
          <a:effectLst/>
        </p:spPr>
      </p:cxnSp>
      <p:cxnSp>
        <p:nvCxnSpPr>
          <p:cNvPr id="69" name="AutoShape 106"/>
          <p:cNvCxnSpPr>
            <a:cxnSpLocks noChangeShapeType="1"/>
            <a:stCxn id="33" idx="3"/>
            <a:endCxn id="58" idx="1"/>
          </p:cNvCxnSpPr>
          <p:nvPr/>
        </p:nvCxnSpPr>
        <p:spPr bwMode="auto">
          <a:xfrm>
            <a:off x="3536433" y="5576888"/>
            <a:ext cx="633412" cy="4762"/>
          </a:xfrm>
          <a:prstGeom prst="straightConnector1">
            <a:avLst/>
          </a:prstGeom>
          <a:noFill/>
          <a:ln w="9525">
            <a:solidFill>
              <a:srgbClr val="6699FF"/>
            </a:solidFill>
            <a:round/>
            <a:headEnd/>
            <a:tailEnd type="triangl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mph" presetSubtype="0" fill="hold" grpId="0" nodeType="clickEffect">
                                  <p:stCondLst>
                                    <p:cond delay="0"/>
                                  </p:stCondLst>
                                  <p:childTnLst>
                                    <p:animEffect transition="out" filter="fade">
                                      <p:cBhvr>
                                        <p:cTn id="10" dur="500" tmFilter="0, 0; .2, .5; .8, .5; 1, 0"/>
                                        <p:tgtEl>
                                          <p:spTgt spid="31"/>
                                        </p:tgtEl>
                                      </p:cBhvr>
                                    </p:animEffect>
                                    <p:animScale>
                                      <p:cBhvr>
                                        <p:cTn id="11" dur="250" autoRev="1" fill="hold"/>
                                        <p:tgtEl>
                                          <p:spTgt spid="31"/>
                                        </p:tgtEl>
                                      </p:cBhvr>
                                      <p:by x="105000" y="105000"/>
                                    </p:animScale>
                                  </p:childTnLst>
                                </p:cTn>
                              </p:par>
                            </p:childTnLst>
                          </p:cTn>
                        </p:par>
                        <p:par>
                          <p:cTn id="12" fill="hold">
                            <p:stCondLst>
                              <p:cond delay="500"/>
                            </p:stCondLst>
                            <p:childTnLst>
                              <p:par>
                                <p:cTn id="13" presetID="22" presetClass="entr" presetSubtype="8" fill="hold" nodeType="afterEffect">
                                  <p:stCondLst>
                                    <p:cond delay="0"/>
                                  </p:stCondLst>
                                  <p:childTnLst>
                                    <p:set>
                                      <p:cBhvr>
                                        <p:cTn id="14" dur="1" fill="hold">
                                          <p:stCondLst>
                                            <p:cond delay="0"/>
                                          </p:stCondLst>
                                        </p:cTn>
                                        <p:tgtEl>
                                          <p:spTgt spid="52"/>
                                        </p:tgtEl>
                                        <p:attrNameLst>
                                          <p:attrName>style.visibility</p:attrName>
                                        </p:attrNameLst>
                                      </p:cBhvr>
                                      <p:to>
                                        <p:strVal val="visible"/>
                                      </p:to>
                                    </p:set>
                                    <p:animEffect transition="in" filter="wipe(left)">
                                      <p:cBhvr>
                                        <p:cTn id="15" dur="500"/>
                                        <p:tgtEl>
                                          <p:spTgt spid="52"/>
                                        </p:tgtEl>
                                      </p:cBhvr>
                                    </p:animEffect>
                                  </p:childTnLst>
                                </p:cTn>
                              </p:par>
                            </p:childTnLst>
                          </p:cTn>
                        </p:par>
                        <p:par>
                          <p:cTn id="16" fill="hold">
                            <p:stCondLst>
                              <p:cond delay="1000"/>
                            </p:stCondLst>
                            <p:childTnLst>
                              <p:par>
                                <p:cTn id="17" presetID="9" presetClass="entr" presetSubtype="0"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mph" presetSubtype="0" fill="hold" grpId="0" nodeType="clickEffect">
                                  <p:stCondLst>
                                    <p:cond delay="0"/>
                                  </p:stCondLst>
                                  <p:childTnLst>
                                    <p:animEffect transition="out" filter="fade">
                                      <p:cBhvr>
                                        <p:cTn id="23" dur="500" tmFilter="0, 0; .2, .5; .8, .5; 1, 0"/>
                                        <p:tgtEl>
                                          <p:spTgt spid="40"/>
                                        </p:tgtEl>
                                      </p:cBhvr>
                                    </p:animEffect>
                                    <p:animScale>
                                      <p:cBhvr>
                                        <p:cTn id="24" dur="250" autoRev="1" fill="hold"/>
                                        <p:tgtEl>
                                          <p:spTgt spid="40"/>
                                        </p:tgtEl>
                                      </p:cBhvr>
                                      <p:by x="105000" y="105000"/>
                                    </p:animScale>
                                  </p:childTnLst>
                                </p:cTn>
                              </p:par>
                            </p:childTnLst>
                          </p:cTn>
                        </p:par>
                        <p:par>
                          <p:cTn id="25" fill="hold">
                            <p:stCondLst>
                              <p:cond delay="500"/>
                            </p:stCondLst>
                            <p:childTnLst>
                              <p:par>
                                <p:cTn id="26" presetID="22" presetClass="entr" presetSubtype="8" fill="hold" nodeType="afterEffect">
                                  <p:stCondLst>
                                    <p:cond delay="0"/>
                                  </p:stCondLst>
                                  <p:childTnLst>
                                    <p:set>
                                      <p:cBhvr>
                                        <p:cTn id="27" dur="1" fill="hold">
                                          <p:stCondLst>
                                            <p:cond delay="0"/>
                                          </p:stCondLst>
                                        </p:cTn>
                                        <p:tgtEl>
                                          <p:spTgt spid="53"/>
                                        </p:tgtEl>
                                        <p:attrNameLst>
                                          <p:attrName>style.visibility</p:attrName>
                                        </p:attrNameLst>
                                      </p:cBhvr>
                                      <p:to>
                                        <p:strVal val="visible"/>
                                      </p:to>
                                    </p:set>
                                    <p:animEffect transition="in" filter="wipe(left)">
                                      <p:cBhvr>
                                        <p:cTn id="28" dur="500"/>
                                        <p:tgtEl>
                                          <p:spTgt spid="53"/>
                                        </p:tgtEl>
                                      </p:cBhvr>
                                    </p:animEffect>
                                  </p:childTnLst>
                                </p:cTn>
                              </p:par>
                            </p:childTnLst>
                          </p:cTn>
                        </p:par>
                        <p:par>
                          <p:cTn id="29" fill="hold">
                            <p:stCondLst>
                              <p:cond delay="1000"/>
                            </p:stCondLst>
                            <p:childTnLst>
                              <p:par>
                                <p:cTn id="30" presetID="9" presetClass="entr" presetSubtype="0" fill="hold" grpId="0" nodeType="after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dissolve">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dissolve">
                                      <p:cBhvr>
                                        <p:cTn id="37" dur="500"/>
                                        <p:tgtEl>
                                          <p:spTgt spid="10"/>
                                        </p:tgtEl>
                                      </p:cBhvr>
                                    </p:animEffect>
                                  </p:childTnLst>
                                </p:cTn>
                              </p:par>
                            </p:childTnLst>
                          </p:cTn>
                        </p:par>
                        <p:par>
                          <p:cTn id="38" fill="hold">
                            <p:stCondLst>
                              <p:cond delay="500"/>
                            </p:stCondLst>
                            <p:childTnLst>
                              <p:par>
                                <p:cTn id="39" presetID="26" presetClass="emph" presetSubtype="0" fill="hold" grpId="0" nodeType="afterEffect">
                                  <p:stCondLst>
                                    <p:cond delay="0"/>
                                  </p:stCondLst>
                                  <p:childTnLst>
                                    <p:animEffect transition="out" filter="fade">
                                      <p:cBhvr>
                                        <p:cTn id="40" dur="500" tmFilter="0, 0; .2, .5; .8, .5; 1, 0"/>
                                        <p:tgtEl>
                                          <p:spTgt spid="41"/>
                                        </p:tgtEl>
                                      </p:cBhvr>
                                    </p:animEffect>
                                    <p:animScale>
                                      <p:cBhvr>
                                        <p:cTn id="41" dur="250" autoRev="1" fill="hold"/>
                                        <p:tgtEl>
                                          <p:spTgt spid="41"/>
                                        </p:tgtEl>
                                      </p:cBhvr>
                                      <p:by x="105000" y="105000"/>
                                    </p:animScale>
                                  </p:childTnLst>
                                </p:cTn>
                              </p:par>
                            </p:childTnLst>
                          </p:cTn>
                        </p:par>
                        <p:par>
                          <p:cTn id="42" fill="hold">
                            <p:stCondLst>
                              <p:cond delay="1000"/>
                            </p:stCondLst>
                            <p:childTnLst>
                              <p:par>
                                <p:cTn id="43" presetID="22" presetClass="entr" presetSubtype="8" fill="hold" nodeType="afterEffect">
                                  <p:stCondLst>
                                    <p:cond delay="0"/>
                                  </p:stCondLst>
                                  <p:childTnLst>
                                    <p:set>
                                      <p:cBhvr>
                                        <p:cTn id="44" dur="1" fill="hold">
                                          <p:stCondLst>
                                            <p:cond delay="0"/>
                                          </p:stCondLst>
                                        </p:cTn>
                                        <p:tgtEl>
                                          <p:spTgt spid="54"/>
                                        </p:tgtEl>
                                        <p:attrNameLst>
                                          <p:attrName>style.visibility</p:attrName>
                                        </p:attrNameLst>
                                      </p:cBhvr>
                                      <p:to>
                                        <p:strVal val="visible"/>
                                      </p:to>
                                    </p:set>
                                    <p:animEffect transition="in" filter="wipe(left)">
                                      <p:cBhvr>
                                        <p:cTn id="45" dur="500"/>
                                        <p:tgtEl>
                                          <p:spTgt spid="54"/>
                                        </p:tgtEl>
                                      </p:cBhvr>
                                    </p:animEffect>
                                  </p:childTnLst>
                                </p:cTn>
                              </p:par>
                            </p:childTnLst>
                          </p:cTn>
                        </p:par>
                        <p:par>
                          <p:cTn id="46" fill="hold">
                            <p:stCondLst>
                              <p:cond delay="1500"/>
                            </p:stCondLst>
                            <p:childTnLst>
                              <p:par>
                                <p:cTn id="47" presetID="9" presetClass="entr" presetSubtype="0" fill="hold" grpId="0" nodeType="after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dissolve">
                                      <p:cBhvr>
                                        <p:cTn id="49" dur="500"/>
                                        <p:tgtEl>
                                          <p:spTgt spid="6"/>
                                        </p:tgtEl>
                                      </p:cBhvr>
                                    </p:animEffect>
                                  </p:childTnLst>
                                </p:cTn>
                              </p:par>
                            </p:childTnLst>
                          </p:cTn>
                        </p:par>
                      </p:childTnLst>
                    </p:cTn>
                  </p:par>
                  <p:par>
                    <p:cTn id="50" fill="hold">
                      <p:stCondLst>
                        <p:cond delay="indefinite"/>
                      </p:stCondLst>
                      <p:childTnLst>
                        <p:par>
                          <p:cTn id="51" fill="hold">
                            <p:stCondLst>
                              <p:cond delay="0"/>
                            </p:stCondLst>
                            <p:childTnLst>
                              <p:par>
                                <p:cTn id="52" presetID="26" presetClass="emph" presetSubtype="0" fill="hold" grpId="0" nodeType="clickEffect">
                                  <p:stCondLst>
                                    <p:cond delay="0"/>
                                  </p:stCondLst>
                                  <p:childTnLst>
                                    <p:animEffect transition="out" filter="fade">
                                      <p:cBhvr>
                                        <p:cTn id="53" dur="500" tmFilter="0, 0; .2, .5; .8, .5; 1, 0"/>
                                        <p:tgtEl>
                                          <p:spTgt spid="42"/>
                                        </p:tgtEl>
                                      </p:cBhvr>
                                    </p:animEffect>
                                    <p:animScale>
                                      <p:cBhvr>
                                        <p:cTn id="54" dur="250" autoRev="1" fill="hold"/>
                                        <p:tgtEl>
                                          <p:spTgt spid="42"/>
                                        </p:tgtEl>
                                      </p:cBhvr>
                                      <p:by x="105000" y="105000"/>
                                    </p:animScale>
                                  </p:childTnLst>
                                </p:cTn>
                              </p:par>
                            </p:childTnLst>
                          </p:cTn>
                        </p:par>
                        <p:par>
                          <p:cTn id="55" fill="hold">
                            <p:stCondLst>
                              <p:cond delay="500"/>
                            </p:stCondLst>
                            <p:childTnLst>
                              <p:par>
                                <p:cTn id="56" presetID="22" presetClass="entr" presetSubtype="8" fill="hold" nodeType="afterEffect">
                                  <p:stCondLst>
                                    <p:cond delay="0"/>
                                  </p:stCondLst>
                                  <p:childTnLst>
                                    <p:set>
                                      <p:cBhvr>
                                        <p:cTn id="57" dur="1" fill="hold">
                                          <p:stCondLst>
                                            <p:cond delay="0"/>
                                          </p:stCondLst>
                                        </p:cTn>
                                        <p:tgtEl>
                                          <p:spTgt spid="55"/>
                                        </p:tgtEl>
                                        <p:attrNameLst>
                                          <p:attrName>style.visibility</p:attrName>
                                        </p:attrNameLst>
                                      </p:cBhvr>
                                      <p:to>
                                        <p:strVal val="visible"/>
                                      </p:to>
                                    </p:set>
                                    <p:animEffect transition="in" filter="wipe(left)">
                                      <p:cBhvr>
                                        <p:cTn id="58" dur="500"/>
                                        <p:tgtEl>
                                          <p:spTgt spid="55"/>
                                        </p:tgtEl>
                                      </p:cBhvr>
                                    </p:animEffect>
                                  </p:childTnLst>
                                </p:cTn>
                              </p:par>
                            </p:childTnLst>
                          </p:cTn>
                        </p:par>
                        <p:par>
                          <p:cTn id="59" fill="hold">
                            <p:stCondLst>
                              <p:cond delay="1000"/>
                            </p:stCondLst>
                            <p:childTnLst>
                              <p:par>
                                <p:cTn id="60" presetID="1" presetClass="entr" presetSubtype="0" fill="hold" grpId="0" nodeType="afterEffect">
                                  <p:stCondLst>
                                    <p:cond delay="0"/>
                                  </p:stCondLst>
                                  <p:childTnLst>
                                    <p:set>
                                      <p:cBhvr>
                                        <p:cTn id="61" dur="1" fill="hold">
                                          <p:stCondLst>
                                            <p:cond delay="0"/>
                                          </p:stCondLst>
                                        </p:cTn>
                                        <p:tgtEl>
                                          <p:spTgt spid="29"/>
                                        </p:tgtEl>
                                        <p:attrNameLst>
                                          <p:attrName>style.visibility</p:attrName>
                                        </p:attrNameLst>
                                      </p:cBhvr>
                                      <p:to>
                                        <p:strVal val="visible"/>
                                      </p:to>
                                    </p:set>
                                  </p:childTnLst>
                                </p:cTn>
                              </p:par>
                            </p:childTnLst>
                          </p:cTn>
                        </p:par>
                        <p:par>
                          <p:cTn id="62" fill="hold">
                            <p:stCondLst>
                              <p:cond delay="1000"/>
                            </p:stCondLst>
                            <p:childTnLst>
                              <p:par>
                                <p:cTn id="63" presetID="9" presetClass="entr" presetSubtype="0" fill="hold" grpId="0" nodeType="afterEffect">
                                  <p:stCondLst>
                                    <p:cond delay="1000"/>
                                  </p:stCondLst>
                                  <p:childTnLst>
                                    <p:set>
                                      <p:cBhvr>
                                        <p:cTn id="64" dur="1" fill="hold">
                                          <p:stCondLst>
                                            <p:cond delay="0"/>
                                          </p:stCondLst>
                                        </p:cTn>
                                        <p:tgtEl>
                                          <p:spTgt spid="11"/>
                                        </p:tgtEl>
                                        <p:attrNameLst>
                                          <p:attrName>style.visibility</p:attrName>
                                        </p:attrNameLst>
                                      </p:cBhvr>
                                      <p:to>
                                        <p:strVal val="visible"/>
                                      </p:to>
                                    </p:set>
                                    <p:animEffect transition="in" filter="dissolve">
                                      <p:cBhvr>
                                        <p:cTn id="65" dur="500"/>
                                        <p:tgtEl>
                                          <p:spTgt spid="11"/>
                                        </p:tgtEl>
                                      </p:cBhvr>
                                    </p:animEffect>
                                  </p:childTnLst>
                                </p:cTn>
                              </p:par>
                            </p:childTnLst>
                          </p:cTn>
                        </p:par>
                        <p:par>
                          <p:cTn id="66" fill="hold">
                            <p:stCondLst>
                              <p:cond delay="2500"/>
                            </p:stCondLst>
                            <p:childTnLst>
                              <p:par>
                                <p:cTn id="67" presetID="9" presetClass="entr" presetSubtype="0" fill="hold" grpId="0" nodeType="afterEffect">
                                  <p:stCondLst>
                                    <p:cond delay="0"/>
                                  </p:stCondLst>
                                  <p:childTnLst>
                                    <p:set>
                                      <p:cBhvr>
                                        <p:cTn id="68" dur="1" fill="hold">
                                          <p:stCondLst>
                                            <p:cond delay="0"/>
                                          </p:stCondLst>
                                        </p:cTn>
                                        <p:tgtEl>
                                          <p:spTgt spid="12"/>
                                        </p:tgtEl>
                                        <p:attrNameLst>
                                          <p:attrName>style.visibility</p:attrName>
                                        </p:attrNameLst>
                                      </p:cBhvr>
                                      <p:to>
                                        <p:strVal val="visible"/>
                                      </p:to>
                                    </p:set>
                                    <p:animEffect transition="in" filter="dissolve">
                                      <p:cBhvr>
                                        <p:cTn id="69" dur="500"/>
                                        <p:tgtEl>
                                          <p:spTgt spid="12"/>
                                        </p:tgtEl>
                                      </p:cBhvr>
                                    </p:animEffect>
                                  </p:childTnLst>
                                </p:cTn>
                              </p:par>
                            </p:childTnLst>
                          </p:cTn>
                        </p:par>
                        <p:par>
                          <p:cTn id="70" fill="hold">
                            <p:stCondLst>
                              <p:cond delay="3000"/>
                            </p:stCondLst>
                            <p:childTnLst>
                              <p:par>
                                <p:cTn id="71" presetID="9" presetClass="entr" presetSubtype="0" fill="hold" grpId="0" nodeType="afterEffect">
                                  <p:stCondLst>
                                    <p:cond delay="0"/>
                                  </p:stCondLst>
                                  <p:childTnLst>
                                    <p:set>
                                      <p:cBhvr>
                                        <p:cTn id="72" dur="1" fill="hold">
                                          <p:stCondLst>
                                            <p:cond delay="0"/>
                                          </p:stCondLst>
                                        </p:cTn>
                                        <p:tgtEl>
                                          <p:spTgt spid="13"/>
                                        </p:tgtEl>
                                        <p:attrNameLst>
                                          <p:attrName>style.visibility</p:attrName>
                                        </p:attrNameLst>
                                      </p:cBhvr>
                                      <p:to>
                                        <p:strVal val="visible"/>
                                      </p:to>
                                    </p:set>
                                    <p:animEffect transition="in" filter="dissolve">
                                      <p:cBhvr>
                                        <p:cTn id="73" dur="500"/>
                                        <p:tgtEl>
                                          <p:spTgt spid="13"/>
                                        </p:tgtEl>
                                      </p:cBhvr>
                                    </p:animEffect>
                                  </p:childTnLst>
                                </p:cTn>
                              </p:par>
                              <p:par>
                                <p:cTn id="74" presetID="9" presetClass="entr" presetSubtype="0" fill="hold" grpId="0" nodeType="withEffect">
                                  <p:stCondLst>
                                    <p:cond delay="0"/>
                                  </p:stCondLst>
                                  <p:childTnLst>
                                    <p:set>
                                      <p:cBhvr>
                                        <p:cTn id="75" dur="1" fill="hold">
                                          <p:stCondLst>
                                            <p:cond delay="0"/>
                                          </p:stCondLst>
                                        </p:cTn>
                                        <p:tgtEl>
                                          <p:spTgt spid="14"/>
                                        </p:tgtEl>
                                        <p:attrNameLst>
                                          <p:attrName>style.visibility</p:attrName>
                                        </p:attrNameLst>
                                      </p:cBhvr>
                                      <p:to>
                                        <p:strVal val="visible"/>
                                      </p:to>
                                    </p:set>
                                    <p:animEffect transition="in" filter="dissolve">
                                      <p:cBhvr>
                                        <p:cTn id="76" dur="500"/>
                                        <p:tgtEl>
                                          <p:spTgt spid="14"/>
                                        </p:tgtEl>
                                      </p:cBhvr>
                                    </p:animEffect>
                                  </p:childTnLst>
                                </p:cTn>
                              </p:par>
                            </p:childTnLst>
                          </p:cTn>
                        </p:par>
                        <p:par>
                          <p:cTn id="77" fill="hold">
                            <p:stCondLst>
                              <p:cond delay="3500"/>
                            </p:stCondLst>
                            <p:childTnLst>
                              <p:par>
                                <p:cTn id="78" presetID="26" presetClass="emph" presetSubtype="0" fill="hold" grpId="1" nodeType="afterEffect">
                                  <p:stCondLst>
                                    <p:cond delay="0"/>
                                  </p:stCondLst>
                                  <p:childTnLst>
                                    <p:animEffect transition="out" filter="fade">
                                      <p:cBhvr>
                                        <p:cTn id="79" dur="500" tmFilter="0, 0; .2, .5; .8, .5; 1, 0"/>
                                        <p:tgtEl>
                                          <p:spTgt spid="11"/>
                                        </p:tgtEl>
                                      </p:cBhvr>
                                    </p:animEffect>
                                    <p:animScale>
                                      <p:cBhvr>
                                        <p:cTn id="80" dur="250" autoRev="1" fill="hold"/>
                                        <p:tgtEl>
                                          <p:spTgt spid="11"/>
                                        </p:tgtEl>
                                      </p:cBhvr>
                                      <p:by x="105000" y="105000"/>
                                    </p:animScale>
                                  </p:childTnLst>
                                </p:cTn>
                              </p:par>
                            </p:childTnLst>
                          </p:cTn>
                        </p:par>
                        <p:par>
                          <p:cTn id="81" fill="hold">
                            <p:stCondLst>
                              <p:cond delay="4000"/>
                            </p:stCondLst>
                            <p:childTnLst>
                              <p:par>
                                <p:cTn id="82" presetID="22" presetClass="entr" presetSubtype="8" fill="hold" nodeType="afterEffect">
                                  <p:stCondLst>
                                    <p:cond delay="0"/>
                                  </p:stCondLst>
                                  <p:childTnLst>
                                    <p:set>
                                      <p:cBhvr>
                                        <p:cTn id="83" dur="1" fill="hold">
                                          <p:stCondLst>
                                            <p:cond delay="0"/>
                                          </p:stCondLst>
                                        </p:cTn>
                                        <p:tgtEl>
                                          <p:spTgt spid="62"/>
                                        </p:tgtEl>
                                        <p:attrNameLst>
                                          <p:attrName>style.visibility</p:attrName>
                                        </p:attrNameLst>
                                      </p:cBhvr>
                                      <p:to>
                                        <p:strVal val="visible"/>
                                      </p:to>
                                    </p:set>
                                    <p:animEffect transition="in" filter="wipe(left)">
                                      <p:cBhvr>
                                        <p:cTn id="84" dur="500"/>
                                        <p:tgtEl>
                                          <p:spTgt spid="62"/>
                                        </p:tgtEl>
                                      </p:cBhvr>
                                    </p:animEffect>
                                  </p:childTnLst>
                                </p:cTn>
                              </p:par>
                            </p:childTnLst>
                          </p:cTn>
                        </p:par>
                        <p:par>
                          <p:cTn id="85" fill="hold">
                            <p:stCondLst>
                              <p:cond delay="4500"/>
                            </p:stCondLst>
                            <p:childTnLst>
                              <p:par>
                                <p:cTn id="86" presetID="9" presetClass="entr" presetSubtype="0" fill="hold" grpId="0" nodeType="afterEffect">
                                  <p:stCondLst>
                                    <p:cond delay="0"/>
                                  </p:stCondLst>
                                  <p:childTnLst>
                                    <p:set>
                                      <p:cBhvr>
                                        <p:cTn id="87" dur="1" fill="hold">
                                          <p:stCondLst>
                                            <p:cond delay="0"/>
                                          </p:stCondLst>
                                        </p:cTn>
                                        <p:tgtEl>
                                          <p:spTgt spid="7"/>
                                        </p:tgtEl>
                                        <p:attrNameLst>
                                          <p:attrName>style.visibility</p:attrName>
                                        </p:attrNameLst>
                                      </p:cBhvr>
                                      <p:to>
                                        <p:strVal val="visible"/>
                                      </p:to>
                                    </p:set>
                                    <p:animEffect transition="in" filter="dissolve">
                                      <p:cBhvr>
                                        <p:cTn id="88" dur="500"/>
                                        <p:tgtEl>
                                          <p:spTgt spid="7"/>
                                        </p:tgtEl>
                                      </p:cBhvr>
                                    </p:animEffect>
                                  </p:childTnLst>
                                </p:cTn>
                              </p:par>
                            </p:childTnLst>
                          </p:cTn>
                        </p:par>
                      </p:childTnLst>
                    </p:cTn>
                  </p:par>
                  <p:par>
                    <p:cTn id="89" fill="hold">
                      <p:stCondLst>
                        <p:cond delay="indefinite"/>
                      </p:stCondLst>
                      <p:childTnLst>
                        <p:par>
                          <p:cTn id="90" fill="hold">
                            <p:stCondLst>
                              <p:cond delay="0"/>
                            </p:stCondLst>
                            <p:childTnLst>
                              <p:par>
                                <p:cTn id="91" presetID="9" presetClass="entr" presetSubtype="0" fill="hold" grpId="0" nodeType="clickEffect">
                                  <p:stCondLst>
                                    <p:cond delay="0"/>
                                  </p:stCondLst>
                                  <p:childTnLst>
                                    <p:set>
                                      <p:cBhvr>
                                        <p:cTn id="92" dur="1" fill="hold">
                                          <p:stCondLst>
                                            <p:cond delay="0"/>
                                          </p:stCondLst>
                                        </p:cTn>
                                        <p:tgtEl>
                                          <p:spTgt spid="38"/>
                                        </p:tgtEl>
                                        <p:attrNameLst>
                                          <p:attrName>style.visibility</p:attrName>
                                        </p:attrNameLst>
                                      </p:cBhvr>
                                      <p:to>
                                        <p:strVal val="visible"/>
                                      </p:to>
                                    </p:set>
                                    <p:animEffect transition="in" filter="dissolve">
                                      <p:cBhvr>
                                        <p:cTn id="93" dur="500"/>
                                        <p:tgtEl>
                                          <p:spTgt spid="38"/>
                                        </p:tgtEl>
                                      </p:cBhvr>
                                    </p:animEffect>
                                  </p:childTnLst>
                                </p:cTn>
                              </p:par>
                            </p:childTnLst>
                          </p:cTn>
                        </p:par>
                        <p:par>
                          <p:cTn id="94" fill="hold">
                            <p:stCondLst>
                              <p:cond delay="500"/>
                            </p:stCondLst>
                            <p:childTnLst>
                              <p:par>
                                <p:cTn id="95" presetID="26" presetClass="emph" presetSubtype="0" fill="hold" grpId="1" nodeType="afterEffect">
                                  <p:stCondLst>
                                    <p:cond delay="0"/>
                                  </p:stCondLst>
                                  <p:childTnLst>
                                    <p:animEffect transition="out" filter="fade">
                                      <p:cBhvr>
                                        <p:cTn id="96" dur="500" tmFilter="0, 0; .2, .5; .8, .5; 1, 0"/>
                                        <p:tgtEl>
                                          <p:spTgt spid="13"/>
                                        </p:tgtEl>
                                      </p:cBhvr>
                                    </p:animEffect>
                                    <p:animScale>
                                      <p:cBhvr>
                                        <p:cTn id="97" dur="250" autoRev="1" fill="hold"/>
                                        <p:tgtEl>
                                          <p:spTgt spid="13"/>
                                        </p:tgtEl>
                                      </p:cBhvr>
                                      <p:by x="105000" y="105000"/>
                                    </p:animScale>
                                  </p:childTnLst>
                                </p:cTn>
                              </p:par>
                            </p:childTnLst>
                          </p:cTn>
                        </p:par>
                        <p:par>
                          <p:cTn id="98" fill="hold">
                            <p:stCondLst>
                              <p:cond delay="1000"/>
                            </p:stCondLst>
                            <p:childTnLst>
                              <p:par>
                                <p:cTn id="99" presetID="22" presetClass="entr" presetSubtype="8" fill="hold" nodeType="afterEffect">
                                  <p:stCondLst>
                                    <p:cond delay="0"/>
                                  </p:stCondLst>
                                  <p:childTnLst>
                                    <p:set>
                                      <p:cBhvr>
                                        <p:cTn id="100" dur="1" fill="hold">
                                          <p:stCondLst>
                                            <p:cond delay="0"/>
                                          </p:stCondLst>
                                        </p:cTn>
                                        <p:tgtEl>
                                          <p:spTgt spid="63"/>
                                        </p:tgtEl>
                                        <p:attrNameLst>
                                          <p:attrName>style.visibility</p:attrName>
                                        </p:attrNameLst>
                                      </p:cBhvr>
                                      <p:to>
                                        <p:strVal val="visible"/>
                                      </p:to>
                                    </p:set>
                                    <p:animEffect transition="in" filter="wipe(left)">
                                      <p:cBhvr>
                                        <p:cTn id="101" dur="500"/>
                                        <p:tgtEl>
                                          <p:spTgt spid="63"/>
                                        </p:tgtEl>
                                      </p:cBhvr>
                                    </p:animEffect>
                                  </p:childTnLst>
                                </p:cTn>
                              </p:par>
                            </p:childTnLst>
                          </p:cTn>
                        </p:par>
                        <p:par>
                          <p:cTn id="102" fill="hold">
                            <p:stCondLst>
                              <p:cond delay="1500"/>
                            </p:stCondLst>
                            <p:childTnLst>
                              <p:par>
                                <p:cTn id="103" presetID="9" presetClass="entr" presetSubtype="0" fill="hold" grpId="0" nodeType="afterEffect">
                                  <p:stCondLst>
                                    <p:cond delay="0"/>
                                  </p:stCondLst>
                                  <p:childTnLst>
                                    <p:set>
                                      <p:cBhvr>
                                        <p:cTn id="104" dur="1" fill="hold">
                                          <p:stCondLst>
                                            <p:cond delay="0"/>
                                          </p:stCondLst>
                                        </p:cTn>
                                        <p:tgtEl>
                                          <p:spTgt spid="8"/>
                                        </p:tgtEl>
                                        <p:attrNameLst>
                                          <p:attrName>style.visibility</p:attrName>
                                        </p:attrNameLst>
                                      </p:cBhvr>
                                      <p:to>
                                        <p:strVal val="visible"/>
                                      </p:to>
                                    </p:set>
                                    <p:animEffect transition="in" filter="dissolve">
                                      <p:cBhvr>
                                        <p:cTn id="105" dur="500"/>
                                        <p:tgtEl>
                                          <p:spTgt spid="8"/>
                                        </p:tgtEl>
                                      </p:cBhvr>
                                    </p:animEffect>
                                  </p:childTnLst>
                                </p:cTn>
                              </p:par>
                            </p:childTnLst>
                          </p:cTn>
                        </p:par>
                      </p:childTnLst>
                    </p:cTn>
                  </p:par>
                  <p:par>
                    <p:cTn id="106" fill="hold">
                      <p:stCondLst>
                        <p:cond delay="indefinite"/>
                      </p:stCondLst>
                      <p:childTnLst>
                        <p:par>
                          <p:cTn id="107" fill="hold">
                            <p:stCondLst>
                              <p:cond delay="0"/>
                            </p:stCondLst>
                            <p:childTnLst>
                              <p:par>
                                <p:cTn id="108" presetID="26" presetClass="emph" presetSubtype="0" fill="hold" grpId="0" nodeType="clickEffect">
                                  <p:stCondLst>
                                    <p:cond delay="0"/>
                                  </p:stCondLst>
                                  <p:childTnLst>
                                    <p:animEffect transition="out" filter="fade">
                                      <p:cBhvr>
                                        <p:cTn id="109" dur="500" tmFilter="0, 0; .2, .5; .8, .5; 1, 0"/>
                                        <p:tgtEl>
                                          <p:spTgt spid="43"/>
                                        </p:tgtEl>
                                      </p:cBhvr>
                                    </p:animEffect>
                                    <p:animScale>
                                      <p:cBhvr>
                                        <p:cTn id="110" dur="250" autoRev="1" fill="hold"/>
                                        <p:tgtEl>
                                          <p:spTgt spid="43"/>
                                        </p:tgtEl>
                                      </p:cBhvr>
                                      <p:by x="105000" y="105000"/>
                                    </p:animScale>
                                  </p:childTnLst>
                                </p:cTn>
                              </p:par>
                            </p:childTnLst>
                          </p:cTn>
                        </p:par>
                        <p:par>
                          <p:cTn id="111" fill="hold">
                            <p:stCondLst>
                              <p:cond delay="500"/>
                            </p:stCondLst>
                            <p:childTnLst>
                              <p:par>
                                <p:cTn id="112" presetID="22" presetClass="entr" presetSubtype="8" fill="hold" nodeType="afterEffect">
                                  <p:stCondLst>
                                    <p:cond delay="0"/>
                                  </p:stCondLst>
                                  <p:childTnLst>
                                    <p:set>
                                      <p:cBhvr>
                                        <p:cTn id="113" dur="1" fill="hold">
                                          <p:stCondLst>
                                            <p:cond delay="0"/>
                                          </p:stCondLst>
                                        </p:cTn>
                                        <p:tgtEl>
                                          <p:spTgt spid="56"/>
                                        </p:tgtEl>
                                        <p:attrNameLst>
                                          <p:attrName>style.visibility</p:attrName>
                                        </p:attrNameLst>
                                      </p:cBhvr>
                                      <p:to>
                                        <p:strVal val="visible"/>
                                      </p:to>
                                    </p:set>
                                    <p:animEffect transition="in" filter="wipe(left)">
                                      <p:cBhvr>
                                        <p:cTn id="114" dur="500"/>
                                        <p:tgtEl>
                                          <p:spTgt spid="56"/>
                                        </p:tgtEl>
                                      </p:cBhvr>
                                    </p:animEffect>
                                  </p:childTnLst>
                                </p:cTn>
                              </p:par>
                            </p:childTnLst>
                          </p:cTn>
                        </p:par>
                        <p:par>
                          <p:cTn id="115" fill="hold">
                            <p:stCondLst>
                              <p:cond delay="1000"/>
                            </p:stCondLst>
                            <p:childTnLst>
                              <p:par>
                                <p:cTn id="116" presetID="1" presetClass="entr" presetSubtype="0" fill="hold" grpId="0" nodeType="afterEffect">
                                  <p:stCondLst>
                                    <p:cond delay="0"/>
                                  </p:stCondLst>
                                  <p:childTnLst>
                                    <p:set>
                                      <p:cBhvr>
                                        <p:cTn id="117" dur="1" fill="hold">
                                          <p:stCondLst>
                                            <p:cond delay="0"/>
                                          </p:stCondLst>
                                        </p:cTn>
                                        <p:tgtEl>
                                          <p:spTgt spid="37"/>
                                        </p:tgtEl>
                                        <p:attrNameLst>
                                          <p:attrName>style.visibility</p:attrName>
                                        </p:attrNameLst>
                                      </p:cBhvr>
                                      <p:to>
                                        <p:strVal val="visible"/>
                                      </p:to>
                                    </p:set>
                                  </p:childTnLst>
                                </p:cTn>
                              </p:par>
                            </p:childTnLst>
                          </p:cTn>
                        </p:par>
                        <p:par>
                          <p:cTn id="118" fill="hold">
                            <p:stCondLst>
                              <p:cond delay="1000"/>
                            </p:stCondLst>
                            <p:childTnLst>
                              <p:par>
                                <p:cTn id="119" presetID="9" presetClass="entr" presetSubtype="0" fill="hold" grpId="0" nodeType="afterEffect">
                                  <p:stCondLst>
                                    <p:cond delay="1000"/>
                                  </p:stCondLst>
                                  <p:childTnLst>
                                    <p:set>
                                      <p:cBhvr>
                                        <p:cTn id="120" dur="1" fill="hold">
                                          <p:stCondLst>
                                            <p:cond delay="0"/>
                                          </p:stCondLst>
                                        </p:cTn>
                                        <p:tgtEl>
                                          <p:spTgt spid="25"/>
                                        </p:tgtEl>
                                        <p:attrNameLst>
                                          <p:attrName>style.visibility</p:attrName>
                                        </p:attrNameLst>
                                      </p:cBhvr>
                                      <p:to>
                                        <p:strVal val="visible"/>
                                      </p:to>
                                    </p:set>
                                    <p:animEffect transition="in" filter="dissolve">
                                      <p:cBhvr>
                                        <p:cTn id="121" dur="500"/>
                                        <p:tgtEl>
                                          <p:spTgt spid="25"/>
                                        </p:tgtEl>
                                      </p:cBhvr>
                                    </p:animEffect>
                                  </p:childTnLst>
                                </p:cTn>
                              </p:par>
                            </p:childTnLst>
                          </p:cTn>
                        </p:par>
                        <p:par>
                          <p:cTn id="122" fill="hold">
                            <p:stCondLst>
                              <p:cond delay="2500"/>
                            </p:stCondLst>
                            <p:childTnLst>
                              <p:par>
                                <p:cTn id="123" presetID="9" presetClass="entr" presetSubtype="0" fill="hold" grpId="0" nodeType="afterEffect">
                                  <p:stCondLst>
                                    <p:cond delay="0"/>
                                  </p:stCondLst>
                                  <p:childTnLst>
                                    <p:set>
                                      <p:cBhvr>
                                        <p:cTn id="124" dur="1" fill="hold">
                                          <p:stCondLst>
                                            <p:cond delay="0"/>
                                          </p:stCondLst>
                                        </p:cTn>
                                        <p:tgtEl>
                                          <p:spTgt spid="26"/>
                                        </p:tgtEl>
                                        <p:attrNameLst>
                                          <p:attrName>style.visibility</p:attrName>
                                        </p:attrNameLst>
                                      </p:cBhvr>
                                      <p:to>
                                        <p:strVal val="visible"/>
                                      </p:to>
                                    </p:set>
                                    <p:animEffect transition="in" filter="dissolve">
                                      <p:cBhvr>
                                        <p:cTn id="125" dur="500"/>
                                        <p:tgtEl>
                                          <p:spTgt spid="26"/>
                                        </p:tgtEl>
                                      </p:cBhvr>
                                    </p:animEffect>
                                  </p:childTnLst>
                                </p:cTn>
                              </p:par>
                            </p:childTnLst>
                          </p:cTn>
                        </p:par>
                        <p:par>
                          <p:cTn id="126" fill="hold">
                            <p:stCondLst>
                              <p:cond delay="3000"/>
                            </p:stCondLst>
                            <p:childTnLst>
                              <p:par>
                                <p:cTn id="127" presetID="9" presetClass="entr" presetSubtype="0" fill="hold" grpId="0" nodeType="afterEffect">
                                  <p:stCondLst>
                                    <p:cond delay="0"/>
                                  </p:stCondLst>
                                  <p:childTnLst>
                                    <p:set>
                                      <p:cBhvr>
                                        <p:cTn id="128" dur="1" fill="hold">
                                          <p:stCondLst>
                                            <p:cond delay="0"/>
                                          </p:stCondLst>
                                        </p:cTn>
                                        <p:tgtEl>
                                          <p:spTgt spid="27"/>
                                        </p:tgtEl>
                                        <p:attrNameLst>
                                          <p:attrName>style.visibility</p:attrName>
                                        </p:attrNameLst>
                                      </p:cBhvr>
                                      <p:to>
                                        <p:strVal val="visible"/>
                                      </p:to>
                                    </p:set>
                                    <p:animEffect transition="in" filter="dissolve">
                                      <p:cBhvr>
                                        <p:cTn id="129" dur="500"/>
                                        <p:tgtEl>
                                          <p:spTgt spid="27"/>
                                        </p:tgtEl>
                                      </p:cBhvr>
                                    </p:animEffect>
                                  </p:childTnLst>
                                </p:cTn>
                              </p:par>
                              <p:par>
                                <p:cTn id="130" presetID="9" presetClass="entr" presetSubtype="0" fill="hold" grpId="0" nodeType="withEffect">
                                  <p:stCondLst>
                                    <p:cond delay="0"/>
                                  </p:stCondLst>
                                  <p:childTnLst>
                                    <p:set>
                                      <p:cBhvr>
                                        <p:cTn id="131" dur="1" fill="hold">
                                          <p:stCondLst>
                                            <p:cond delay="0"/>
                                          </p:stCondLst>
                                        </p:cTn>
                                        <p:tgtEl>
                                          <p:spTgt spid="28"/>
                                        </p:tgtEl>
                                        <p:attrNameLst>
                                          <p:attrName>style.visibility</p:attrName>
                                        </p:attrNameLst>
                                      </p:cBhvr>
                                      <p:to>
                                        <p:strVal val="visible"/>
                                      </p:to>
                                    </p:set>
                                    <p:animEffect transition="in" filter="dissolve">
                                      <p:cBhvr>
                                        <p:cTn id="132" dur="500"/>
                                        <p:tgtEl>
                                          <p:spTgt spid="28"/>
                                        </p:tgtEl>
                                      </p:cBhvr>
                                    </p:animEffect>
                                  </p:childTnLst>
                                </p:cTn>
                              </p:par>
                            </p:childTnLst>
                          </p:cTn>
                        </p:par>
                        <p:par>
                          <p:cTn id="133" fill="hold">
                            <p:stCondLst>
                              <p:cond delay="3500"/>
                            </p:stCondLst>
                            <p:childTnLst>
                              <p:par>
                                <p:cTn id="134" presetID="26" presetClass="emph" presetSubtype="0" fill="hold" grpId="1" nodeType="afterEffect">
                                  <p:stCondLst>
                                    <p:cond delay="0"/>
                                  </p:stCondLst>
                                  <p:childTnLst>
                                    <p:animEffect transition="out" filter="fade">
                                      <p:cBhvr>
                                        <p:cTn id="135" dur="500" tmFilter="0, 0; .2, .5; .8, .5; 1, 0"/>
                                        <p:tgtEl>
                                          <p:spTgt spid="25"/>
                                        </p:tgtEl>
                                      </p:cBhvr>
                                    </p:animEffect>
                                    <p:animScale>
                                      <p:cBhvr>
                                        <p:cTn id="136" dur="250" autoRev="1" fill="hold"/>
                                        <p:tgtEl>
                                          <p:spTgt spid="25"/>
                                        </p:tgtEl>
                                      </p:cBhvr>
                                      <p:by x="105000" y="105000"/>
                                    </p:animScale>
                                  </p:childTnLst>
                                </p:cTn>
                              </p:par>
                            </p:childTnLst>
                          </p:cTn>
                        </p:par>
                        <p:par>
                          <p:cTn id="137" fill="hold">
                            <p:stCondLst>
                              <p:cond delay="4000"/>
                            </p:stCondLst>
                            <p:childTnLst>
                              <p:par>
                                <p:cTn id="138" presetID="22" presetClass="entr" presetSubtype="8" fill="hold" nodeType="afterEffect">
                                  <p:stCondLst>
                                    <p:cond delay="0"/>
                                  </p:stCondLst>
                                  <p:childTnLst>
                                    <p:set>
                                      <p:cBhvr>
                                        <p:cTn id="139" dur="1" fill="hold">
                                          <p:stCondLst>
                                            <p:cond delay="0"/>
                                          </p:stCondLst>
                                        </p:cTn>
                                        <p:tgtEl>
                                          <p:spTgt spid="67"/>
                                        </p:tgtEl>
                                        <p:attrNameLst>
                                          <p:attrName>style.visibility</p:attrName>
                                        </p:attrNameLst>
                                      </p:cBhvr>
                                      <p:to>
                                        <p:strVal val="visible"/>
                                      </p:to>
                                    </p:set>
                                    <p:animEffect transition="in" filter="wipe(left)">
                                      <p:cBhvr>
                                        <p:cTn id="140" dur="500"/>
                                        <p:tgtEl>
                                          <p:spTgt spid="67"/>
                                        </p:tgtEl>
                                      </p:cBhvr>
                                    </p:animEffect>
                                  </p:childTnLst>
                                </p:cTn>
                              </p:par>
                            </p:childTnLst>
                          </p:cTn>
                        </p:par>
                        <p:par>
                          <p:cTn id="141" fill="hold">
                            <p:stCondLst>
                              <p:cond delay="4500"/>
                            </p:stCondLst>
                            <p:childTnLst>
                              <p:par>
                                <p:cTn id="142" presetID="9" presetClass="entr" presetSubtype="0" fill="hold" grpId="0" nodeType="afterEffect">
                                  <p:stCondLst>
                                    <p:cond delay="0"/>
                                  </p:stCondLst>
                                  <p:childTnLst>
                                    <p:set>
                                      <p:cBhvr>
                                        <p:cTn id="143" dur="1" fill="hold">
                                          <p:stCondLst>
                                            <p:cond delay="0"/>
                                          </p:stCondLst>
                                        </p:cTn>
                                        <p:tgtEl>
                                          <p:spTgt spid="15"/>
                                        </p:tgtEl>
                                        <p:attrNameLst>
                                          <p:attrName>style.visibility</p:attrName>
                                        </p:attrNameLst>
                                      </p:cBhvr>
                                      <p:to>
                                        <p:strVal val="visible"/>
                                      </p:to>
                                    </p:set>
                                    <p:animEffect transition="in" filter="dissolve">
                                      <p:cBhvr>
                                        <p:cTn id="144" dur="500"/>
                                        <p:tgtEl>
                                          <p:spTgt spid="15"/>
                                        </p:tgtEl>
                                      </p:cBhvr>
                                    </p:animEffect>
                                  </p:childTnLst>
                                </p:cTn>
                              </p:par>
                              <p:par>
                                <p:cTn id="145" presetID="9" presetClass="entr" presetSubtype="0" fill="hold" grpId="0" nodeType="withEffect">
                                  <p:stCondLst>
                                    <p:cond delay="0"/>
                                  </p:stCondLst>
                                  <p:childTnLst>
                                    <p:set>
                                      <p:cBhvr>
                                        <p:cTn id="146" dur="1" fill="hold">
                                          <p:stCondLst>
                                            <p:cond delay="0"/>
                                          </p:stCondLst>
                                        </p:cTn>
                                        <p:tgtEl>
                                          <p:spTgt spid="16"/>
                                        </p:tgtEl>
                                        <p:attrNameLst>
                                          <p:attrName>style.visibility</p:attrName>
                                        </p:attrNameLst>
                                      </p:cBhvr>
                                      <p:to>
                                        <p:strVal val="visible"/>
                                      </p:to>
                                    </p:set>
                                    <p:animEffect transition="in" filter="dissolve">
                                      <p:cBhvr>
                                        <p:cTn id="147" dur="500"/>
                                        <p:tgtEl>
                                          <p:spTgt spid="16"/>
                                        </p:tgtEl>
                                      </p:cBhvr>
                                    </p:animEffect>
                                  </p:childTnLst>
                                </p:cTn>
                              </p:par>
                              <p:par>
                                <p:cTn id="148" presetID="9" presetClass="entr" presetSubtype="0" fill="hold" grpId="0" nodeType="withEffect">
                                  <p:stCondLst>
                                    <p:cond delay="0"/>
                                  </p:stCondLst>
                                  <p:childTnLst>
                                    <p:set>
                                      <p:cBhvr>
                                        <p:cTn id="149" dur="1" fill="hold">
                                          <p:stCondLst>
                                            <p:cond delay="0"/>
                                          </p:stCondLst>
                                        </p:cTn>
                                        <p:tgtEl>
                                          <p:spTgt spid="17"/>
                                        </p:tgtEl>
                                        <p:attrNameLst>
                                          <p:attrName>style.visibility</p:attrName>
                                        </p:attrNameLst>
                                      </p:cBhvr>
                                      <p:to>
                                        <p:strVal val="visible"/>
                                      </p:to>
                                    </p:set>
                                    <p:animEffect transition="in" filter="dissolve">
                                      <p:cBhvr>
                                        <p:cTn id="150" dur="500"/>
                                        <p:tgtEl>
                                          <p:spTgt spid="17"/>
                                        </p:tgtEl>
                                      </p:cBhvr>
                                    </p:animEffect>
                                  </p:childTnLst>
                                </p:cTn>
                              </p:par>
                              <p:par>
                                <p:cTn id="151" presetID="9" presetClass="entr" presetSubtype="0" fill="hold" grpId="0" nodeType="withEffect">
                                  <p:stCondLst>
                                    <p:cond delay="0"/>
                                  </p:stCondLst>
                                  <p:childTnLst>
                                    <p:set>
                                      <p:cBhvr>
                                        <p:cTn id="152" dur="1" fill="hold">
                                          <p:stCondLst>
                                            <p:cond delay="0"/>
                                          </p:stCondLst>
                                        </p:cTn>
                                        <p:tgtEl>
                                          <p:spTgt spid="18"/>
                                        </p:tgtEl>
                                        <p:attrNameLst>
                                          <p:attrName>style.visibility</p:attrName>
                                        </p:attrNameLst>
                                      </p:cBhvr>
                                      <p:to>
                                        <p:strVal val="visible"/>
                                      </p:to>
                                    </p:set>
                                    <p:animEffect transition="in" filter="dissolve">
                                      <p:cBhvr>
                                        <p:cTn id="153" dur="500"/>
                                        <p:tgtEl>
                                          <p:spTgt spid="18"/>
                                        </p:tgtEl>
                                      </p:cBhvr>
                                    </p:animEffect>
                                  </p:childTnLst>
                                </p:cTn>
                              </p:par>
                            </p:childTnLst>
                          </p:cTn>
                        </p:par>
                        <p:par>
                          <p:cTn id="154" fill="hold">
                            <p:stCondLst>
                              <p:cond delay="5000"/>
                            </p:stCondLst>
                            <p:childTnLst>
                              <p:par>
                                <p:cTn id="155" presetID="26" presetClass="emph" presetSubtype="0" fill="hold" grpId="1" nodeType="afterEffect">
                                  <p:stCondLst>
                                    <p:cond delay="0"/>
                                  </p:stCondLst>
                                  <p:childTnLst>
                                    <p:animEffect transition="out" filter="fade">
                                      <p:cBhvr>
                                        <p:cTn id="156" dur="500" tmFilter="0, 0; .2, .5; .8, .5; 1, 0"/>
                                        <p:tgtEl>
                                          <p:spTgt spid="15"/>
                                        </p:tgtEl>
                                      </p:cBhvr>
                                    </p:animEffect>
                                    <p:animScale>
                                      <p:cBhvr>
                                        <p:cTn id="157" dur="250" autoRev="1" fill="hold"/>
                                        <p:tgtEl>
                                          <p:spTgt spid="15"/>
                                        </p:tgtEl>
                                      </p:cBhvr>
                                      <p:by x="105000" y="105000"/>
                                    </p:animScale>
                                  </p:childTnLst>
                                </p:cTn>
                              </p:par>
                            </p:childTnLst>
                          </p:cTn>
                        </p:par>
                        <p:par>
                          <p:cTn id="158" fill="hold">
                            <p:stCondLst>
                              <p:cond delay="5500"/>
                            </p:stCondLst>
                            <p:childTnLst>
                              <p:par>
                                <p:cTn id="159" presetID="22" presetClass="entr" presetSubtype="8" fill="hold" nodeType="afterEffect">
                                  <p:stCondLst>
                                    <p:cond delay="0"/>
                                  </p:stCondLst>
                                  <p:childTnLst>
                                    <p:set>
                                      <p:cBhvr>
                                        <p:cTn id="160" dur="1" fill="hold">
                                          <p:stCondLst>
                                            <p:cond delay="0"/>
                                          </p:stCondLst>
                                        </p:cTn>
                                        <p:tgtEl>
                                          <p:spTgt spid="64"/>
                                        </p:tgtEl>
                                        <p:attrNameLst>
                                          <p:attrName>style.visibility</p:attrName>
                                        </p:attrNameLst>
                                      </p:cBhvr>
                                      <p:to>
                                        <p:strVal val="visible"/>
                                      </p:to>
                                    </p:set>
                                    <p:animEffect transition="in" filter="wipe(left)">
                                      <p:cBhvr>
                                        <p:cTn id="161" dur="500"/>
                                        <p:tgtEl>
                                          <p:spTgt spid="64"/>
                                        </p:tgtEl>
                                      </p:cBhvr>
                                    </p:animEffect>
                                  </p:childTnLst>
                                </p:cTn>
                              </p:par>
                            </p:childTnLst>
                          </p:cTn>
                        </p:par>
                        <p:par>
                          <p:cTn id="162" fill="hold">
                            <p:stCondLst>
                              <p:cond delay="6000"/>
                            </p:stCondLst>
                            <p:childTnLst>
                              <p:par>
                                <p:cTn id="163" presetID="9" presetClass="entr" presetSubtype="0" fill="hold" grpId="0" nodeType="afterEffect">
                                  <p:stCondLst>
                                    <p:cond delay="0"/>
                                  </p:stCondLst>
                                  <p:childTnLst>
                                    <p:set>
                                      <p:cBhvr>
                                        <p:cTn id="164" dur="1" fill="hold">
                                          <p:stCondLst>
                                            <p:cond delay="0"/>
                                          </p:stCondLst>
                                        </p:cTn>
                                        <p:tgtEl>
                                          <p:spTgt spid="9"/>
                                        </p:tgtEl>
                                        <p:attrNameLst>
                                          <p:attrName>style.visibility</p:attrName>
                                        </p:attrNameLst>
                                      </p:cBhvr>
                                      <p:to>
                                        <p:strVal val="visible"/>
                                      </p:to>
                                    </p:set>
                                    <p:animEffect transition="in" filter="dissolve">
                                      <p:cBhvr>
                                        <p:cTn id="165" dur="500"/>
                                        <p:tgtEl>
                                          <p:spTgt spid="9"/>
                                        </p:tgtEl>
                                      </p:cBhvr>
                                    </p:animEffect>
                                  </p:childTnLst>
                                </p:cTn>
                              </p:par>
                            </p:childTnLst>
                          </p:cTn>
                        </p:par>
                      </p:childTnLst>
                    </p:cTn>
                  </p:par>
                  <p:par>
                    <p:cTn id="166" fill="hold">
                      <p:stCondLst>
                        <p:cond delay="indefinite"/>
                      </p:stCondLst>
                      <p:childTnLst>
                        <p:par>
                          <p:cTn id="167" fill="hold">
                            <p:stCondLst>
                              <p:cond delay="0"/>
                            </p:stCondLst>
                            <p:childTnLst>
                              <p:par>
                                <p:cTn id="168" presetID="9" presetClass="entr" presetSubtype="0" fill="hold" grpId="0" nodeType="clickEffect">
                                  <p:stCondLst>
                                    <p:cond delay="0"/>
                                  </p:stCondLst>
                                  <p:childTnLst>
                                    <p:set>
                                      <p:cBhvr>
                                        <p:cTn id="169" dur="1" fill="hold">
                                          <p:stCondLst>
                                            <p:cond delay="0"/>
                                          </p:stCondLst>
                                        </p:cTn>
                                        <p:tgtEl>
                                          <p:spTgt spid="39"/>
                                        </p:tgtEl>
                                        <p:attrNameLst>
                                          <p:attrName>style.visibility</p:attrName>
                                        </p:attrNameLst>
                                      </p:cBhvr>
                                      <p:to>
                                        <p:strVal val="visible"/>
                                      </p:to>
                                    </p:set>
                                    <p:animEffect transition="in" filter="dissolve">
                                      <p:cBhvr>
                                        <p:cTn id="170" dur="500"/>
                                        <p:tgtEl>
                                          <p:spTgt spid="39"/>
                                        </p:tgtEl>
                                      </p:cBhvr>
                                    </p:animEffect>
                                  </p:childTnLst>
                                </p:cTn>
                              </p:par>
                            </p:childTnLst>
                          </p:cTn>
                        </p:par>
                        <p:par>
                          <p:cTn id="171" fill="hold">
                            <p:stCondLst>
                              <p:cond delay="500"/>
                            </p:stCondLst>
                            <p:childTnLst>
                              <p:par>
                                <p:cTn id="172" presetID="26" presetClass="emph" presetSubtype="0" fill="hold" grpId="1" nodeType="afterEffect">
                                  <p:stCondLst>
                                    <p:cond delay="0"/>
                                  </p:stCondLst>
                                  <p:childTnLst>
                                    <p:animEffect transition="out" filter="fade">
                                      <p:cBhvr>
                                        <p:cTn id="173" dur="500" tmFilter="0, 0; .2, .5; .8, .5; 1, 0"/>
                                        <p:tgtEl>
                                          <p:spTgt spid="17"/>
                                        </p:tgtEl>
                                      </p:cBhvr>
                                    </p:animEffect>
                                    <p:animScale>
                                      <p:cBhvr>
                                        <p:cTn id="174" dur="250" autoRev="1" fill="hold"/>
                                        <p:tgtEl>
                                          <p:spTgt spid="17"/>
                                        </p:tgtEl>
                                      </p:cBhvr>
                                      <p:by x="105000" y="105000"/>
                                    </p:animScale>
                                  </p:childTnLst>
                                </p:cTn>
                              </p:par>
                            </p:childTnLst>
                          </p:cTn>
                        </p:par>
                        <p:par>
                          <p:cTn id="175" fill="hold">
                            <p:stCondLst>
                              <p:cond delay="1000"/>
                            </p:stCondLst>
                            <p:childTnLst>
                              <p:par>
                                <p:cTn id="176" presetID="22" presetClass="entr" presetSubtype="8" fill="hold" nodeType="afterEffect">
                                  <p:stCondLst>
                                    <p:cond delay="0"/>
                                  </p:stCondLst>
                                  <p:childTnLst>
                                    <p:set>
                                      <p:cBhvr>
                                        <p:cTn id="177" dur="1" fill="hold">
                                          <p:stCondLst>
                                            <p:cond delay="0"/>
                                          </p:stCondLst>
                                        </p:cTn>
                                        <p:tgtEl>
                                          <p:spTgt spid="65"/>
                                        </p:tgtEl>
                                        <p:attrNameLst>
                                          <p:attrName>style.visibility</p:attrName>
                                        </p:attrNameLst>
                                      </p:cBhvr>
                                      <p:to>
                                        <p:strVal val="visible"/>
                                      </p:to>
                                    </p:set>
                                    <p:animEffect transition="in" filter="wipe(left)">
                                      <p:cBhvr>
                                        <p:cTn id="178" dur="500"/>
                                        <p:tgtEl>
                                          <p:spTgt spid="65"/>
                                        </p:tgtEl>
                                      </p:cBhvr>
                                    </p:animEffect>
                                  </p:childTnLst>
                                </p:cTn>
                              </p:par>
                            </p:childTnLst>
                          </p:cTn>
                        </p:par>
                        <p:par>
                          <p:cTn id="179" fill="hold">
                            <p:stCondLst>
                              <p:cond delay="1500"/>
                            </p:stCondLst>
                            <p:childTnLst>
                              <p:par>
                                <p:cTn id="180" presetID="9" presetClass="entr" presetSubtype="0" fill="hold" grpId="0" nodeType="afterEffect">
                                  <p:stCondLst>
                                    <p:cond delay="0"/>
                                  </p:stCondLst>
                                  <p:childTnLst>
                                    <p:set>
                                      <p:cBhvr>
                                        <p:cTn id="181" dur="1" fill="hold">
                                          <p:stCondLst>
                                            <p:cond delay="0"/>
                                          </p:stCondLst>
                                        </p:cTn>
                                        <p:tgtEl>
                                          <p:spTgt spid="19"/>
                                        </p:tgtEl>
                                        <p:attrNameLst>
                                          <p:attrName>style.visibility</p:attrName>
                                        </p:attrNameLst>
                                      </p:cBhvr>
                                      <p:to>
                                        <p:strVal val="visible"/>
                                      </p:to>
                                    </p:set>
                                    <p:animEffect transition="in" filter="dissolve">
                                      <p:cBhvr>
                                        <p:cTn id="182" dur="500"/>
                                        <p:tgtEl>
                                          <p:spTgt spid="19"/>
                                        </p:tgtEl>
                                      </p:cBhvr>
                                    </p:animEffect>
                                  </p:childTnLst>
                                </p:cTn>
                              </p:par>
                            </p:childTnLst>
                          </p:cTn>
                        </p:par>
                      </p:childTnLst>
                    </p:cTn>
                  </p:par>
                  <p:par>
                    <p:cTn id="183" fill="hold">
                      <p:stCondLst>
                        <p:cond delay="indefinite"/>
                      </p:stCondLst>
                      <p:childTnLst>
                        <p:par>
                          <p:cTn id="184" fill="hold">
                            <p:stCondLst>
                              <p:cond delay="0"/>
                            </p:stCondLst>
                            <p:childTnLst>
                              <p:par>
                                <p:cTn id="185" presetID="26" presetClass="emph" presetSubtype="0" fill="hold" grpId="1" nodeType="clickEffect">
                                  <p:stCondLst>
                                    <p:cond delay="0"/>
                                  </p:stCondLst>
                                  <p:childTnLst>
                                    <p:animEffect transition="out" filter="fade">
                                      <p:cBhvr>
                                        <p:cTn id="186" dur="500" tmFilter="0, 0; .2, .5; .8, .5; 1, 0"/>
                                        <p:tgtEl>
                                          <p:spTgt spid="26"/>
                                        </p:tgtEl>
                                      </p:cBhvr>
                                    </p:animEffect>
                                    <p:animScale>
                                      <p:cBhvr>
                                        <p:cTn id="187" dur="250" autoRev="1" fill="hold"/>
                                        <p:tgtEl>
                                          <p:spTgt spid="26"/>
                                        </p:tgtEl>
                                      </p:cBhvr>
                                      <p:by x="105000" y="105000"/>
                                    </p:animScale>
                                  </p:childTnLst>
                                </p:cTn>
                              </p:par>
                            </p:childTnLst>
                          </p:cTn>
                        </p:par>
                        <p:par>
                          <p:cTn id="188" fill="hold">
                            <p:stCondLst>
                              <p:cond delay="500"/>
                            </p:stCondLst>
                            <p:childTnLst>
                              <p:par>
                                <p:cTn id="189" presetID="22" presetClass="entr" presetSubtype="8" fill="hold" nodeType="afterEffect">
                                  <p:stCondLst>
                                    <p:cond delay="0"/>
                                  </p:stCondLst>
                                  <p:childTnLst>
                                    <p:set>
                                      <p:cBhvr>
                                        <p:cTn id="190" dur="1" fill="hold">
                                          <p:stCondLst>
                                            <p:cond delay="0"/>
                                          </p:stCondLst>
                                        </p:cTn>
                                        <p:tgtEl>
                                          <p:spTgt spid="68"/>
                                        </p:tgtEl>
                                        <p:attrNameLst>
                                          <p:attrName>style.visibility</p:attrName>
                                        </p:attrNameLst>
                                      </p:cBhvr>
                                      <p:to>
                                        <p:strVal val="visible"/>
                                      </p:to>
                                    </p:set>
                                    <p:animEffect transition="in" filter="wipe(left)">
                                      <p:cBhvr>
                                        <p:cTn id="191" dur="500"/>
                                        <p:tgtEl>
                                          <p:spTgt spid="68"/>
                                        </p:tgtEl>
                                      </p:cBhvr>
                                    </p:animEffect>
                                  </p:childTnLst>
                                </p:cTn>
                              </p:par>
                            </p:childTnLst>
                          </p:cTn>
                        </p:par>
                        <p:par>
                          <p:cTn id="192" fill="hold">
                            <p:stCondLst>
                              <p:cond delay="1000"/>
                            </p:stCondLst>
                            <p:childTnLst>
                              <p:par>
                                <p:cTn id="193" presetID="9" presetClass="entr" presetSubtype="0" fill="hold" grpId="0" nodeType="afterEffect">
                                  <p:stCondLst>
                                    <p:cond delay="0"/>
                                  </p:stCondLst>
                                  <p:childTnLst>
                                    <p:set>
                                      <p:cBhvr>
                                        <p:cTn id="194" dur="1" fill="hold">
                                          <p:stCondLst>
                                            <p:cond delay="0"/>
                                          </p:stCondLst>
                                        </p:cTn>
                                        <p:tgtEl>
                                          <p:spTgt spid="21"/>
                                        </p:tgtEl>
                                        <p:attrNameLst>
                                          <p:attrName>style.visibility</p:attrName>
                                        </p:attrNameLst>
                                      </p:cBhvr>
                                      <p:to>
                                        <p:strVal val="visible"/>
                                      </p:to>
                                    </p:set>
                                    <p:animEffect transition="in" filter="dissolve">
                                      <p:cBhvr>
                                        <p:cTn id="195" dur="500"/>
                                        <p:tgtEl>
                                          <p:spTgt spid="21"/>
                                        </p:tgtEl>
                                      </p:cBhvr>
                                    </p:animEffect>
                                  </p:childTnLst>
                                </p:cTn>
                              </p:par>
                              <p:par>
                                <p:cTn id="196" presetID="9" presetClass="entr" presetSubtype="0" fill="hold" grpId="0" nodeType="withEffect">
                                  <p:stCondLst>
                                    <p:cond delay="0"/>
                                  </p:stCondLst>
                                  <p:childTnLst>
                                    <p:set>
                                      <p:cBhvr>
                                        <p:cTn id="197" dur="1" fill="hold">
                                          <p:stCondLst>
                                            <p:cond delay="0"/>
                                          </p:stCondLst>
                                        </p:cTn>
                                        <p:tgtEl>
                                          <p:spTgt spid="22"/>
                                        </p:tgtEl>
                                        <p:attrNameLst>
                                          <p:attrName>style.visibility</p:attrName>
                                        </p:attrNameLst>
                                      </p:cBhvr>
                                      <p:to>
                                        <p:strVal val="visible"/>
                                      </p:to>
                                    </p:set>
                                    <p:animEffect transition="in" filter="dissolve">
                                      <p:cBhvr>
                                        <p:cTn id="198" dur="500"/>
                                        <p:tgtEl>
                                          <p:spTgt spid="22"/>
                                        </p:tgtEl>
                                      </p:cBhvr>
                                    </p:animEffect>
                                  </p:childTnLst>
                                </p:cTn>
                              </p:par>
                              <p:par>
                                <p:cTn id="199" presetID="9" presetClass="entr" presetSubtype="0" fill="hold" grpId="0" nodeType="withEffect">
                                  <p:stCondLst>
                                    <p:cond delay="0"/>
                                  </p:stCondLst>
                                  <p:childTnLst>
                                    <p:set>
                                      <p:cBhvr>
                                        <p:cTn id="200" dur="1" fill="hold">
                                          <p:stCondLst>
                                            <p:cond delay="0"/>
                                          </p:stCondLst>
                                        </p:cTn>
                                        <p:tgtEl>
                                          <p:spTgt spid="23"/>
                                        </p:tgtEl>
                                        <p:attrNameLst>
                                          <p:attrName>style.visibility</p:attrName>
                                        </p:attrNameLst>
                                      </p:cBhvr>
                                      <p:to>
                                        <p:strVal val="visible"/>
                                      </p:to>
                                    </p:set>
                                    <p:animEffect transition="in" filter="dissolve">
                                      <p:cBhvr>
                                        <p:cTn id="201" dur="500"/>
                                        <p:tgtEl>
                                          <p:spTgt spid="23"/>
                                        </p:tgtEl>
                                      </p:cBhvr>
                                    </p:animEffect>
                                  </p:childTnLst>
                                </p:cTn>
                              </p:par>
                              <p:par>
                                <p:cTn id="202" presetID="9" presetClass="entr" presetSubtype="0" fill="hold" grpId="0" nodeType="withEffect">
                                  <p:stCondLst>
                                    <p:cond delay="0"/>
                                  </p:stCondLst>
                                  <p:childTnLst>
                                    <p:set>
                                      <p:cBhvr>
                                        <p:cTn id="203" dur="1" fill="hold">
                                          <p:stCondLst>
                                            <p:cond delay="0"/>
                                          </p:stCondLst>
                                        </p:cTn>
                                        <p:tgtEl>
                                          <p:spTgt spid="24"/>
                                        </p:tgtEl>
                                        <p:attrNameLst>
                                          <p:attrName>style.visibility</p:attrName>
                                        </p:attrNameLst>
                                      </p:cBhvr>
                                      <p:to>
                                        <p:strVal val="visible"/>
                                      </p:to>
                                    </p:set>
                                    <p:animEffect transition="in" filter="dissolve">
                                      <p:cBhvr>
                                        <p:cTn id="204" dur="500"/>
                                        <p:tgtEl>
                                          <p:spTgt spid="24"/>
                                        </p:tgtEl>
                                      </p:cBhvr>
                                    </p:animEffect>
                                  </p:childTnLst>
                                </p:cTn>
                              </p:par>
                            </p:childTnLst>
                          </p:cTn>
                        </p:par>
                        <p:par>
                          <p:cTn id="205" fill="hold">
                            <p:stCondLst>
                              <p:cond delay="1500"/>
                            </p:stCondLst>
                            <p:childTnLst>
                              <p:par>
                                <p:cTn id="206" presetID="26" presetClass="emph" presetSubtype="0" fill="hold" grpId="1" nodeType="afterEffect">
                                  <p:stCondLst>
                                    <p:cond delay="0"/>
                                  </p:stCondLst>
                                  <p:childTnLst>
                                    <p:animEffect transition="out" filter="fade">
                                      <p:cBhvr>
                                        <p:cTn id="207" dur="500" tmFilter="0, 0; .2, .5; .8, .5; 1, 0"/>
                                        <p:tgtEl>
                                          <p:spTgt spid="21"/>
                                        </p:tgtEl>
                                      </p:cBhvr>
                                    </p:animEffect>
                                    <p:animScale>
                                      <p:cBhvr>
                                        <p:cTn id="208" dur="250" autoRev="1" fill="hold"/>
                                        <p:tgtEl>
                                          <p:spTgt spid="21"/>
                                        </p:tgtEl>
                                      </p:cBhvr>
                                      <p:by x="105000" y="105000"/>
                                    </p:animScale>
                                  </p:childTnLst>
                                </p:cTn>
                              </p:par>
                            </p:childTnLst>
                          </p:cTn>
                        </p:par>
                        <p:par>
                          <p:cTn id="209" fill="hold">
                            <p:stCondLst>
                              <p:cond delay="2000"/>
                            </p:stCondLst>
                            <p:childTnLst>
                              <p:par>
                                <p:cTn id="210" presetID="22" presetClass="entr" presetSubtype="8" fill="hold" nodeType="afterEffect">
                                  <p:stCondLst>
                                    <p:cond delay="0"/>
                                  </p:stCondLst>
                                  <p:childTnLst>
                                    <p:set>
                                      <p:cBhvr>
                                        <p:cTn id="211" dur="1" fill="hold">
                                          <p:stCondLst>
                                            <p:cond delay="0"/>
                                          </p:stCondLst>
                                        </p:cTn>
                                        <p:tgtEl>
                                          <p:spTgt spid="66"/>
                                        </p:tgtEl>
                                        <p:attrNameLst>
                                          <p:attrName>style.visibility</p:attrName>
                                        </p:attrNameLst>
                                      </p:cBhvr>
                                      <p:to>
                                        <p:strVal val="visible"/>
                                      </p:to>
                                    </p:set>
                                    <p:animEffect transition="in" filter="wipe(left)">
                                      <p:cBhvr>
                                        <p:cTn id="212" dur="500"/>
                                        <p:tgtEl>
                                          <p:spTgt spid="66"/>
                                        </p:tgtEl>
                                      </p:cBhvr>
                                    </p:animEffect>
                                  </p:childTnLst>
                                </p:cTn>
                              </p:par>
                            </p:childTnLst>
                          </p:cTn>
                        </p:par>
                        <p:par>
                          <p:cTn id="213" fill="hold">
                            <p:stCondLst>
                              <p:cond delay="2500"/>
                            </p:stCondLst>
                            <p:childTnLst>
                              <p:par>
                                <p:cTn id="214" presetID="9" presetClass="entr" presetSubtype="0" fill="hold" grpId="0" nodeType="afterEffect">
                                  <p:stCondLst>
                                    <p:cond delay="0"/>
                                  </p:stCondLst>
                                  <p:childTnLst>
                                    <p:set>
                                      <p:cBhvr>
                                        <p:cTn id="215" dur="1" fill="hold">
                                          <p:stCondLst>
                                            <p:cond delay="0"/>
                                          </p:stCondLst>
                                        </p:cTn>
                                        <p:tgtEl>
                                          <p:spTgt spid="20"/>
                                        </p:tgtEl>
                                        <p:attrNameLst>
                                          <p:attrName>style.visibility</p:attrName>
                                        </p:attrNameLst>
                                      </p:cBhvr>
                                      <p:to>
                                        <p:strVal val="visible"/>
                                      </p:to>
                                    </p:set>
                                    <p:animEffect transition="in" filter="dissolve">
                                      <p:cBhvr>
                                        <p:cTn id="216" dur="500"/>
                                        <p:tgtEl>
                                          <p:spTgt spid="20"/>
                                        </p:tgtEl>
                                      </p:cBhvr>
                                    </p:animEffect>
                                  </p:childTnLst>
                                </p:cTn>
                              </p:par>
                            </p:childTnLst>
                          </p:cTn>
                        </p:par>
                      </p:childTnLst>
                    </p:cTn>
                  </p:par>
                  <p:par>
                    <p:cTn id="217" fill="hold">
                      <p:stCondLst>
                        <p:cond delay="indefinite"/>
                      </p:stCondLst>
                      <p:childTnLst>
                        <p:par>
                          <p:cTn id="218" fill="hold">
                            <p:stCondLst>
                              <p:cond delay="0"/>
                            </p:stCondLst>
                            <p:childTnLst>
                              <p:par>
                                <p:cTn id="219" presetID="26" presetClass="emph" presetSubtype="0" fill="hold" grpId="0" nodeType="clickEffect">
                                  <p:stCondLst>
                                    <p:cond delay="0"/>
                                  </p:stCondLst>
                                  <p:childTnLst>
                                    <p:animEffect transition="out" filter="fade">
                                      <p:cBhvr>
                                        <p:cTn id="220" dur="500" tmFilter="0, 0; .2, .5; .8, .5; 1, 0"/>
                                        <p:tgtEl>
                                          <p:spTgt spid="44"/>
                                        </p:tgtEl>
                                      </p:cBhvr>
                                    </p:animEffect>
                                    <p:animScale>
                                      <p:cBhvr>
                                        <p:cTn id="221" dur="250" autoRev="1" fill="hold"/>
                                        <p:tgtEl>
                                          <p:spTgt spid="44"/>
                                        </p:tgtEl>
                                      </p:cBhvr>
                                      <p:by x="105000" y="105000"/>
                                    </p:animScale>
                                  </p:childTnLst>
                                </p:cTn>
                              </p:par>
                            </p:childTnLst>
                          </p:cTn>
                        </p:par>
                        <p:par>
                          <p:cTn id="222" fill="hold">
                            <p:stCondLst>
                              <p:cond delay="500"/>
                            </p:stCondLst>
                            <p:childTnLst>
                              <p:par>
                                <p:cTn id="223" presetID="22" presetClass="entr" presetSubtype="8" fill="hold" nodeType="afterEffect">
                                  <p:stCondLst>
                                    <p:cond delay="0"/>
                                  </p:stCondLst>
                                  <p:childTnLst>
                                    <p:set>
                                      <p:cBhvr>
                                        <p:cTn id="224" dur="1" fill="hold">
                                          <p:stCondLst>
                                            <p:cond delay="0"/>
                                          </p:stCondLst>
                                        </p:cTn>
                                        <p:tgtEl>
                                          <p:spTgt spid="57"/>
                                        </p:tgtEl>
                                        <p:attrNameLst>
                                          <p:attrName>style.visibility</p:attrName>
                                        </p:attrNameLst>
                                      </p:cBhvr>
                                      <p:to>
                                        <p:strVal val="visible"/>
                                      </p:to>
                                    </p:set>
                                    <p:animEffect transition="in" filter="wipe(left)">
                                      <p:cBhvr>
                                        <p:cTn id="225" dur="500"/>
                                        <p:tgtEl>
                                          <p:spTgt spid="57"/>
                                        </p:tgtEl>
                                      </p:cBhvr>
                                    </p:animEffect>
                                  </p:childTnLst>
                                </p:cTn>
                              </p:par>
                            </p:childTnLst>
                          </p:cTn>
                        </p:par>
                        <p:par>
                          <p:cTn id="226" fill="hold">
                            <p:stCondLst>
                              <p:cond delay="1000"/>
                            </p:stCondLst>
                            <p:childTnLst>
                              <p:par>
                                <p:cTn id="227" presetID="1" presetClass="entr" presetSubtype="0" fill="hold" grpId="0" nodeType="afterEffect">
                                  <p:stCondLst>
                                    <p:cond delay="0"/>
                                  </p:stCondLst>
                                  <p:childTnLst>
                                    <p:set>
                                      <p:cBhvr>
                                        <p:cTn id="228" dur="1" fill="hold">
                                          <p:stCondLst>
                                            <p:cond delay="0"/>
                                          </p:stCondLst>
                                        </p:cTn>
                                        <p:tgtEl>
                                          <p:spTgt spid="36"/>
                                        </p:tgtEl>
                                        <p:attrNameLst>
                                          <p:attrName>style.visibility</p:attrName>
                                        </p:attrNameLst>
                                      </p:cBhvr>
                                      <p:to>
                                        <p:strVal val="visible"/>
                                      </p:to>
                                    </p:set>
                                  </p:childTnLst>
                                </p:cTn>
                              </p:par>
                            </p:childTnLst>
                          </p:cTn>
                        </p:par>
                        <p:par>
                          <p:cTn id="229" fill="hold">
                            <p:stCondLst>
                              <p:cond delay="1000"/>
                            </p:stCondLst>
                            <p:childTnLst>
                              <p:par>
                                <p:cTn id="230" presetID="9" presetClass="entr" presetSubtype="0" fill="hold" grpId="0" nodeType="afterEffect">
                                  <p:stCondLst>
                                    <p:cond delay="1000"/>
                                  </p:stCondLst>
                                  <p:childTnLst>
                                    <p:set>
                                      <p:cBhvr>
                                        <p:cTn id="231" dur="1" fill="hold">
                                          <p:stCondLst>
                                            <p:cond delay="0"/>
                                          </p:stCondLst>
                                        </p:cTn>
                                        <p:tgtEl>
                                          <p:spTgt spid="33"/>
                                        </p:tgtEl>
                                        <p:attrNameLst>
                                          <p:attrName>style.visibility</p:attrName>
                                        </p:attrNameLst>
                                      </p:cBhvr>
                                      <p:to>
                                        <p:strVal val="visible"/>
                                      </p:to>
                                    </p:set>
                                    <p:animEffect transition="in" filter="dissolve">
                                      <p:cBhvr>
                                        <p:cTn id="232" dur="500"/>
                                        <p:tgtEl>
                                          <p:spTgt spid="33"/>
                                        </p:tgtEl>
                                      </p:cBhvr>
                                    </p:animEffect>
                                  </p:childTnLst>
                                </p:cTn>
                              </p:par>
                            </p:childTnLst>
                          </p:cTn>
                        </p:par>
                        <p:par>
                          <p:cTn id="233" fill="hold">
                            <p:stCondLst>
                              <p:cond delay="2500"/>
                            </p:stCondLst>
                            <p:childTnLst>
                              <p:par>
                                <p:cTn id="234" presetID="9" presetClass="entr" presetSubtype="0" fill="hold" grpId="0" nodeType="afterEffect">
                                  <p:stCondLst>
                                    <p:cond delay="0"/>
                                  </p:stCondLst>
                                  <p:childTnLst>
                                    <p:set>
                                      <p:cBhvr>
                                        <p:cTn id="235" dur="1" fill="hold">
                                          <p:stCondLst>
                                            <p:cond delay="0"/>
                                          </p:stCondLst>
                                        </p:cTn>
                                        <p:tgtEl>
                                          <p:spTgt spid="34"/>
                                        </p:tgtEl>
                                        <p:attrNameLst>
                                          <p:attrName>style.visibility</p:attrName>
                                        </p:attrNameLst>
                                      </p:cBhvr>
                                      <p:to>
                                        <p:strVal val="visible"/>
                                      </p:to>
                                    </p:set>
                                    <p:animEffect transition="in" filter="dissolve">
                                      <p:cBhvr>
                                        <p:cTn id="236" dur="500"/>
                                        <p:tgtEl>
                                          <p:spTgt spid="34"/>
                                        </p:tgtEl>
                                      </p:cBhvr>
                                    </p:animEffect>
                                  </p:childTnLst>
                                </p:cTn>
                              </p:par>
                            </p:childTnLst>
                          </p:cTn>
                        </p:par>
                        <p:par>
                          <p:cTn id="237" fill="hold">
                            <p:stCondLst>
                              <p:cond delay="3000"/>
                            </p:stCondLst>
                            <p:childTnLst>
                              <p:par>
                                <p:cTn id="238" presetID="9" presetClass="entr" presetSubtype="0" fill="hold" grpId="0" nodeType="afterEffect">
                                  <p:stCondLst>
                                    <p:cond delay="0"/>
                                  </p:stCondLst>
                                  <p:childTnLst>
                                    <p:set>
                                      <p:cBhvr>
                                        <p:cTn id="239" dur="1" fill="hold">
                                          <p:stCondLst>
                                            <p:cond delay="0"/>
                                          </p:stCondLst>
                                        </p:cTn>
                                        <p:tgtEl>
                                          <p:spTgt spid="35"/>
                                        </p:tgtEl>
                                        <p:attrNameLst>
                                          <p:attrName>style.visibility</p:attrName>
                                        </p:attrNameLst>
                                      </p:cBhvr>
                                      <p:to>
                                        <p:strVal val="visible"/>
                                      </p:to>
                                    </p:set>
                                    <p:animEffect transition="in" filter="dissolve">
                                      <p:cBhvr>
                                        <p:cTn id="240" dur="500"/>
                                        <p:tgtEl>
                                          <p:spTgt spid="35"/>
                                        </p:tgtEl>
                                      </p:cBhvr>
                                    </p:animEffect>
                                  </p:childTnLst>
                                </p:cTn>
                              </p:par>
                            </p:childTnLst>
                          </p:cTn>
                        </p:par>
                        <p:par>
                          <p:cTn id="241" fill="hold">
                            <p:stCondLst>
                              <p:cond delay="3500"/>
                            </p:stCondLst>
                            <p:childTnLst>
                              <p:par>
                                <p:cTn id="242" presetID="26" presetClass="emph" presetSubtype="0" fill="hold" grpId="1" nodeType="afterEffect">
                                  <p:stCondLst>
                                    <p:cond delay="0"/>
                                  </p:stCondLst>
                                  <p:childTnLst>
                                    <p:animEffect transition="out" filter="fade">
                                      <p:cBhvr>
                                        <p:cTn id="243" dur="500" tmFilter="0, 0; .2, .5; .8, .5; 1, 0"/>
                                        <p:tgtEl>
                                          <p:spTgt spid="33"/>
                                        </p:tgtEl>
                                      </p:cBhvr>
                                    </p:animEffect>
                                    <p:animScale>
                                      <p:cBhvr>
                                        <p:cTn id="244" dur="250" autoRev="1" fill="hold"/>
                                        <p:tgtEl>
                                          <p:spTgt spid="33"/>
                                        </p:tgtEl>
                                      </p:cBhvr>
                                      <p:by x="105000" y="105000"/>
                                    </p:animScale>
                                  </p:childTnLst>
                                </p:cTn>
                              </p:par>
                            </p:childTnLst>
                          </p:cTn>
                        </p:par>
                        <p:par>
                          <p:cTn id="245" fill="hold">
                            <p:stCondLst>
                              <p:cond delay="4000"/>
                            </p:stCondLst>
                            <p:childTnLst>
                              <p:par>
                                <p:cTn id="246" presetID="22" presetClass="entr" presetSubtype="8" fill="hold" nodeType="afterEffect">
                                  <p:stCondLst>
                                    <p:cond delay="0"/>
                                  </p:stCondLst>
                                  <p:childTnLst>
                                    <p:set>
                                      <p:cBhvr>
                                        <p:cTn id="247" dur="1" fill="hold">
                                          <p:stCondLst>
                                            <p:cond delay="0"/>
                                          </p:stCondLst>
                                        </p:cTn>
                                        <p:tgtEl>
                                          <p:spTgt spid="69"/>
                                        </p:tgtEl>
                                        <p:attrNameLst>
                                          <p:attrName>style.visibility</p:attrName>
                                        </p:attrNameLst>
                                      </p:cBhvr>
                                      <p:to>
                                        <p:strVal val="visible"/>
                                      </p:to>
                                    </p:set>
                                    <p:animEffect transition="in" filter="wipe(left)">
                                      <p:cBhvr>
                                        <p:cTn id="248" dur="500"/>
                                        <p:tgtEl>
                                          <p:spTgt spid="69"/>
                                        </p:tgtEl>
                                      </p:cBhvr>
                                    </p:animEffect>
                                  </p:childTnLst>
                                </p:cTn>
                              </p:par>
                            </p:childTnLst>
                          </p:cTn>
                        </p:par>
                        <p:par>
                          <p:cTn id="249" fill="hold">
                            <p:stCondLst>
                              <p:cond delay="4500"/>
                            </p:stCondLst>
                            <p:childTnLst>
                              <p:par>
                                <p:cTn id="250" presetID="9" presetClass="entr" presetSubtype="0" fill="hold" grpId="0" nodeType="afterEffect">
                                  <p:stCondLst>
                                    <p:cond delay="0"/>
                                  </p:stCondLst>
                                  <p:childTnLst>
                                    <p:set>
                                      <p:cBhvr>
                                        <p:cTn id="251" dur="1" fill="hold">
                                          <p:stCondLst>
                                            <p:cond delay="0"/>
                                          </p:stCondLst>
                                        </p:cTn>
                                        <p:tgtEl>
                                          <p:spTgt spid="58"/>
                                        </p:tgtEl>
                                        <p:attrNameLst>
                                          <p:attrName>style.visibility</p:attrName>
                                        </p:attrNameLst>
                                      </p:cBhvr>
                                      <p:to>
                                        <p:strVal val="visible"/>
                                      </p:to>
                                    </p:set>
                                    <p:animEffect transition="in" filter="dissolve">
                                      <p:cBhvr>
                                        <p:cTn id="252" dur="500"/>
                                        <p:tgtEl>
                                          <p:spTgt spid="58"/>
                                        </p:tgtEl>
                                      </p:cBhvr>
                                    </p:animEffect>
                                  </p:childTnLst>
                                </p:cTn>
                              </p:par>
                              <p:par>
                                <p:cTn id="253" presetID="9" presetClass="entr" presetSubtype="0" fill="hold" grpId="0" nodeType="withEffect">
                                  <p:stCondLst>
                                    <p:cond delay="0"/>
                                  </p:stCondLst>
                                  <p:childTnLst>
                                    <p:set>
                                      <p:cBhvr>
                                        <p:cTn id="254" dur="1" fill="hold">
                                          <p:stCondLst>
                                            <p:cond delay="0"/>
                                          </p:stCondLst>
                                        </p:cTn>
                                        <p:tgtEl>
                                          <p:spTgt spid="59"/>
                                        </p:tgtEl>
                                        <p:attrNameLst>
                                          <p:attrName>style.visibility</p:attrName>
                                        </p:attrNameLst>
                                      </p:cBhvr>
                                      <p:to>
                                        <p:strVal val="visible"/>
                                      </p:to>
                                    </p:set>
                                    <p:animEffect transition="in" filter="dissolve">
                                      <p:cBhvr>
                                        <p:cTn id="255" dur="500"/>
                                        <p:tgtEl>
                                          <p:spTgt spid="59"/>
                                        </p:tgtEl>
                                      </p:cBhvr>
                                    </p:animEffect>
                                  </p:childTnLst>
                                </p:cTn>
                              </p:par>
                              <p:par>
                                <p:cTn id="256" presetID="9" presetClass="entr" presetSubtype="0" fill="hold" grpId="0" nodeType="withEffect">
                                  <p:stCondLst>
                                    <p:cond delay="0"/>
                                  </p:stCondLst>
                                  <p:childTnLst>
                                    <p:set>
                                      <p:cBhvr>
                                        <p:cTn id="257" dur="1" fill="hold">
                                          <p:stCondLst>
                                            <p:cond delay="0"/>
                                          </p:stCondLst>
                                        </p:cTn>
                                        <p:tgtEl>
                                          <p:spTgt spid="60"/>
                                        </p:tgtEl>
                                        <p:attrNameLst>
                                          <p:attrName>style.visibility</p:attrName>
                                        </p:attrNameLst>
                                      </p:cBhvr>
                                      <p:to>
                                        <p:strVal val="visible"/>
                                      </p:to>
                                    </p:set>
                                    <p:animEffect transition="in" filter="dissolve">
                                      <p:cBhvr>
                                        <p:cTn id="258" dur="500"/>
                                        <p:tgtEl>
                                          <p:spTgt spid="60"/>
                                        </p:tgtEl>
                                      </p:cBhvr>
                                    </p:animEffect>
                                  </p:childTnLst>
                                </p:cTn>
                              </p:par>
                              <p:par>
                                <p:cTn id="259" presetID="9" presetClass="entr" presetSubtype="0" fill="hold" grpId="0" nodeType="withEffect">
                                  <p:stCondLst>
                                    <p:cond delay="0"/>
                                  </p:stCondLst>
                                  <p:childTnLst>
                                    <p:set>
                                      <p:cBhvr>
                                        <p:cTn id="260" dur="1" fill="hold">
                                          <p:stCondLst>
                                            <p:cond delay="0"/>
                                          </p:stCondLst>
                                        </p:cTn>
                                        <p:tgtEl>
                                          <p:spTgt spid="61"/>
                                        </p:tgtEl>
                                        <p:attrNameLst>
                                          <p:attrName>style.visibility</p:attrName>
                                        </p:attrNameLst>
                                      </p:cBhvr>
                                      <p:to>
                                        <p:strVal val="visible"/>
                                      </p:to>
                                    </p:set>
                                    <p:animEffect transition="in" filter="dissolve">
                                      <p:cBhvr>
                                        <p:cTn id="261"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p:bldP spid="11" grpId="0" animBg="1"/>
      <p:bldP spid="11" grpId="1" animBg="1"/>
      <p:bldP spid="12" grpId="0" animBg="1"/>
      <p:bldP spid="13" grpId="0" animBg="1"/>
      <p:bldP spid="13" grpId="1" animBg="1"/>
      <p:bldP spid="14" grpId="0"/>
      <p:bldP spid="15" grpId="0" animBg="1"/>
      <p:bldP spid="15" grpId="1" animBg="1"/>
      <p:bldP spid="16" grpId="0" animBg="1"/>
      <p:bldP spid="17" grpId="0" animBg="1"/>
      <p:bldP spid="17" grpId="1" animBg="1"/>
      <p:bldP spid="18" grpId="0"/>
      <p:bldP spid="19" grpId="0" animBg="1"/>
      <p:bldP spid="20" grpId="0" animBg="1"/>
      <p:bldP spid="21" grpId="0" animBg="1"/>
      <p:bldP spid="21" grpId="1" animBg="1"/>
      <p:bldP spid="22" grpId="0" animBg="1"/>
      <p:bldP spid="23" grpId="0" animBg="1"/>
      <p:bldP spid="24" grpId="0"/>
      <p:bldP spid="25" grpId="0" animBg="1"/>
      <p:bldP spid="25" grpId="1" animBg="1"/>
      <p:bldP spid="26" grpId="0" animBg="1"/>
      <p:bldP spid="26" grpId="1" animBg="1"/>
      <p:bldP spid="27" grpId="0" animBg="1"/>
      <p:bldP spid="28" grpId="0"/>
      <p:bldP spid="29" grpId="0"/>
      <p:bldP spid="30" grpId="0"/>
      <p:bldP spid="31" grpId="0" animBg="1"/>
      <p:bldP spid="33" grpId="0" animBg="1"/>
      <p:bldP spid="33" grpId="1" animBg="1"/>
      <p:bldP spid="34" grpId="0" animBg="1"/>
      <p:bldP spid="35" grpId="0" animBg="1"/>
      <p:bldP spid="36" grpId="0"/>
      <p:bldP spid="37" grpId="0"/>
      <p:bldP spid="38" grpId="0"/>
      <p:bldP spid="39" grpId="0"/>
      <p:bldP spid="40" grpId="0" animBg="1"/>
      <p:bldP spid="41" grpId="0" animBg="1"/>
      <p:bldP spid="42" grpId="0" animBg="1"/>
      <p:bldP spid="43" grpId="0" animBg="1"/>
      <p:bldP spid="44" grpId="0" animBg="1"/>
      <p:bldP spid="58" grpId="0" animBg="1"/>
      <p:bldP spid="59" grpId="0" animBg="1"/>
      <p:bldP spid="60" grpId="0" animBg="1"/>
      <p:bldP spid="61" grpId="0"/>
    </p:bld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This a Good Idea?</a:t>
            </a:r>
            <a:endParaRPr lang="en-US" dirty="0"/>
          </a:p>
        </p:txBody>
      </p:sp>
      <p:sp>
        <p:nvSpPr>
          <p:cNvPr id="3" name="Content Placeholder 2"/>
          <p:cNvSpPr>
            <a:spLocks noGrp="1"/>
          </p:cNvSpPr>
          <p:nvPr>
            <p:ph idx="1"/>
          </p:nvPr>
        </p:nvSpPr>
        <p:spPr>
          <a:xfrm>
            <a:off x="457200" y="1176350"/>
            <a:ext cx="8229600" cy="4525963"/>
          </a:xfrm>
        </p:spPr>
        <p:txBody>
          <a:bodyPr/>
          <a:lstStyle/>
          <a:p>
            <a:r>
              <a:rPr lang="en-US" sz="2800" dirty="0" smtClean="0"/>
              <a:t>The UNIX pointer structure seems ad hoc and complicated</a:t>
            </a:r>
          </a:p>
          <a:p>
            <a:r>
              <a:rPr lang="en-US" sz="2800" dirty="0" smtClean="0"/>
              <a:t>Why not something simpler?</a:t>
            </a:r>
          </a:p>
          <a:p>
            <a:pPr lvl="1"/>
            <a:r>
              <a:rPr lang="en-US" sz="2400" dirty="0" smtClean="0"/>
              <a:t>E.g., all block pointers are triple indirect</a:t>
            </a:r>
          </a:p>
          <a:p>
            <a:r>
              <a:rPr lang="en-US" sz="2800" dirty="0" smtClean="0"/>
              <a:t>File sizes are not random </a:t>
            </a:r>
          </a:p>
          <a:p>
            <a:pPr lvl="1"/>
            <a:r>
              <a:rPr lang="en-US" sz="2400" dirty="0" smtClean="0"/>
              <a:t>The majority of files are only a few thousand bytes long</a:t>
            </a:r>
          </a:p>
          <a:p>
            <a:r>
              <a:rPr lang="en-US" sz="2800" dirty="0" smtClean="0"/>
              <a:t>Unix approach allows us to access up to 40Kbytes (assuming 4K blocks) without extra I/Os</a:t>
            </a:r>
          </a:p>
          <a:p>
            <a:pPr lvl="1"/>
            <a:r>
              <a:rPr lang="en-US" dirty="0" smtClean="0"/>
              <a:t>Remember, the double and triple indirect blocks must themselves be fetched off disk</a:t>
            </a:r>
          </a:p>
          <a:p>
            <a:pPr lvl="1"/>
            <a:r>
              <a:rPr lang="en-US" dirty="0" smtClean="0"/>
              <a:t>Also remember, it’s invisible to users</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Big a File Can Unix Handle?</a:t>
            </a:r>
            <a:endParaRPr lang="en-US" dirty="0"/>
          </a:p>
        </p:txBody>
      </p:sp>
      <p:sp>
        <p:nvSpPr>
          <p:cNvPr id="3" name="Content Placeholder 2"/>
          <p:cNvSpPr>
            <a:spLocks noGrp="1"/>
          </p:cNvSpPr>
          <p:nvPr>
            <p:ph idx="1"/>
          </p:nvPr>
        </p:nvSpPr>
        <p:spPr>
          <a:xfrm>
            <a:off x="457200" y="1242990"/>
            <a:ext cx="8229600" cy="4525963"/>
          </a:xfrm>
        </p:spPr>
        <p:txBody>
          <a:bodyPr/>
          <a:lstStyle/>
          <a:p>
            <a:r>
              <a:rPr lang="en-GB" sz="2400" dirty="0" smtClean="0"/>
              <a:t>The on-disk </a:t>
            </a:r>
            <a:r>
              <a:rPr lang="en-GB" sz="2400" dirty="0" err="1" smtClean="0"/>
              <a:t>inode</a:t>
            </a:r>
            <a:r>
              <a:rPr lang="en-GB" sz="2400" dirty="0" smtClean="0"/>
              <a:t> contains 13 block pointers</a:t>
            </a:r>
          </a:p>
          <a:p>
            <a:pPr lvl="1"/>
            <a:r>
              <a:rPr lang="en-GB" sz="2000" dirty="0" smtClean="0"/>
              <a:t>First 10 point to first 10 blocks of file</a:t>
            </a:r>
          </a:p>
          <a:p>
            <a:pPr lvl="1"/>
            <a:r>
              <a:rPr lang="en-GB" sz="2000" dirty="0" smtClean="0"/>
              <a:t>11th points to an indirect block (which contains pointers to 1024 blocks)</a:t>
            </a:r>
          </a:p>
          <a:p>
            <a:pPr lvl="1"/>
            <a:r>
              <a:rPr lang="en-GB" sz="2000" dirty="0" smtClean="0"/>
              <a:t>12th points to a double indirect block (pointing to 1024 indirect blocks)</a:t>
            </a:r>
          </a:p>
          <a:p>
            <a:pPr lvl="1"/>
            <a:r>
              <a:rPr lang="en-GB" sz="2000" dirty="0" smtClean="0"/>
              <a:t>13th points to a triple indirect block (pointing to 1024 double indirect blocks)</a:t>
            </a:r>
          </a:p>
          <a:p>
            <a:r>
              <a:rPr lang="en-GB" sz="2400" dirty="0" smtClean="0"/>
              <a:t>Assuming 4k bytes per block and 4-bytes per pointer</a:t>
            </a:r>
          </a:p>
          <a:p>
            <a:pPr lvl="1"/>
            <a:r>
              <a:rPr lang="en-GB" sz="2000" dirty="0" smtClean="0"/>
              <a:t>10 direct blocks = 10 * 4K bytes = 40K bytes</a:t>
            </a:r>
          </a:p>
          <a:p>
            <a:pPr lvl="1"/>
            <a:r>
              <a:rPr lang="en-GB" sz="2000" dirty="0" smtClean="0"/>
              <a:t>Indirect block = 1K * 4K = 4M bytes</a:t>
            </a:r>
          </a:p>
          <a:p>
            <a:pPr lvl="1"/>
            <a:r>
              <a:rPr lang="en-GB" sz="2000" dirty="0" smtClean="0"/>
              <a:t>Double indirect = 1K * 4M = 4G bytes</a:t>
            </a:r>
          </a:p>
          <a:p>
            <a:pPr lvl="1"/>
            <a:r>
              <a:rPr lang="en-GB" sz="2000" dirty="0" smtClean="0"/>
              <a:t>Triple indirect = 1K * 4G = 4T bytes </a:t>
            </a:r>
          </a:p>
          <a:p>
            <a:pPr lvl="1"/>
            <a:r>
              <a:rPr lang="en-GB" sz="2000" dirty="0" smtClean="0"/>
              <a:t>At the time system was designed, that seemed impossibly large</a:t>
            </a:r>
          </a:p>
          <a:p>
            <a:pPr lvl="1"/>
            <a:r>
              <a:rPr lang="en-GB" sz="2000" dirty="0" smtClean="0"/>
              <a:t>But . . .</a:t>
            </a:r>
            <a:endParaRPr lang="en-US" sz="24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a:t>
            </a:r>
            <a:r>
              <a:rPr lang="en-US" dirty="0" err="1" smtClean="0"/>
              <a:t>Inode</a:t>
            </a:r>
            <a:r>
              <a:rPr lang="en-US" dirty="0" smtClean="0"/>
              <a:t> Performance Issues</a:t>
            </a:r>
            <a:endParaRPr lang="en-US" dirty="0"/>
          </a:p>
        </p:txBody>
      </p:sp>
      <p:sp>
        <p:nvSpPr>
          <p:cNvPr id="3" name="Content Placeholder 2"/>
          <p:cNvSpPr>
            <a:spLocks noGrp="1"/>
          </p:cNvSpPr>
          <p:nvPr>
            <p:ph idx="1"/>
          </p:nvPr>
        </p:nvSpPr>
        <p:spPr/>
        <p:txBody>
          <a:bodyPr/>
          <a:lstStyle/>
          <a:p>
            <a:r>
              <a:rPr lang="en-GB" sz="2800" dirty="0" smtClean="0"/>
              <a:t>The </a:t>
            </a:r>
            <a:r>
              <a:rPr lang="en-GB" sz="2800" dirty="0" err="1" smtClean="0"/>
              <a:t>inode</a:t>
            </a:r>
            <a:r>
              <a:rPr lang="en-GB" sz="2800" dirty="0" smtClean="0"/>
              <a:t> is in memory whenever file is open</a:t>
            </a:r>
          </a:p>
          <a:p>
            <a:r>
              <a:rPr lang="en-GB" sz="2800" dirty="0" smtClean="0"/>
              <a:t>So the first ten blocks can be found with no extra I/O</a:t>
            </a:r>
          </a:p>
          <a:p>
            <a:r>
              <a:rPr lang="en-GB" sz="2800" dirty="0" smtClean="0"/>
              <a:t>After that, we must read indirect blocks</a:t>
            </a:r>
          </a:p>
          <a:p>
            <a:pPr lvl="1"/>
            <a:r>
              <a:rPr lang="en-GB" sz="2400" dirty="0" smtClean="0"/>
              <a:t>The real pointers are in the indirect blocks</a:t>
            </a:r>
          </a:p>
          <a:p>
            <a:pPr lvl="1"/>
            <a:r>
              <a:rPr lang="en-GB" sz="2400" dirty="0" smtClean="0"/>
              <a:t>Sequential file processing will keep referencing it</a:t>
            </a:r>
          </a:p>
          <a:p>
            <a:pPr lvl="1"/>
            <a:r>
              <a:rPr lang="en-GB" sz="2400" dirty="0" smtClean="0"/>
              <a:t>Block I/O will keep it in the buffer cache</a:t>
            </a:r>
          </a:p>
          <a:p>
            <a:r>
              <a:rPr lang="en-GB" sz="2800" dirty="0" smtClean="0"/>
              <a:t>1-3 extra I/O operations per thousand pages</a:t>
            </a:r>
          </a:p>
          <a:p>
            <a:pPr lvl="1"/>
            <a:r>
              <a:rPr lang="en-GB" sz="2400" dirty="0" smtClean="0"/>
              <a:t>Any block can be found with 3 or fewer reads</a:t>
            </a:r>
          </a:p>
          <a:p>
            <a:r>
              <a:rPr lang="en-GB" sz="2800" dirty="0" smtClean="0"/>
              <a:t>Index blocks can support “sparse” files</a:t>
            </a:r>
          </a:p>
          <a:p>
            <a:pPr lvl="1"/>
            <a:r>
              <a:rPr lang="en-GB" sz="2400" dirty="0" smtClean="0"/>
              <a:t>Not unlike page tables for sparse address spaces</a:t>
            </a:r>
          </a:p>
          <a:p>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Basic File System Concept</a:t>
            </a:r>
            <a:endParaRPr lang="en-US" dirty="0"/>
          </a:p>
        </p:txBody>
      </p:sp>
      <p:sp>
        <p:nvSpPr>
          <p:cNvPr id="3" name="Content Placeholder 2"/>
          <p:cNvSpPr>
            <a:spLocks noGrp="1"/>
          </p:cNvSpPr>
          <p:nvPr>
            <p:ph idx="1"/>
          </p:nvPr>
        </p:nvSpPr>
        <p:spPr/>
        <p:txBody>
          <a:bodyPr/>
          <a:lstStyle/>
          <a:p>
            <a:r>
              <a:rPr lang="en-US" dirty="0" smtClean="0"/>
              <a:t>Organize data into natural coherent units</a:t>
            </a:r>
          </a:p>
          <a:p>
            <a:pPr lvl="1"/>
            <a:r>
              <a:rPr lang="en-US" dirty="0" smtClean="0"/>
              <a:t>Like a paper, a spreadsheet, a message, a program</a:t>
            </a:r>
          </a:p>
          <a:p>
            <a:r>
              <a:rPr lang="en-US" dirty="0" smtClean="0"/>
              <a:t>Store each unit as its own self-contained entity</a:t>
            </a:r>
          </a:p>
          <a:p>
            <a:pPr lvl="1"/>
            <a:r>
              <a:rPr lang="en-US" dirty="0" smtClean="0"/>
              <a:t>A </a:t>
            </a:r>
            <a:r>
              <a:rPr lang="en-US" i="1" dirty="0" smtClean="0"/>
              <a:t>file</a:t>
            </a:r>
          </a:p>
          <a:p>
            <a:pPr lvl="1"/>
            <a:r>
              <a:rPr lang="en-US" dirty="0" smtClean="0"/>
              <a:t>Store each file in a way allowing efficient access</a:t>
            </a:r>
          </a:p>
          <a:p>
            <a:r>
              <a:rPr lang="en-US" dirty="0" smtClean="0"/>
              <a:t>Provide some simple, powerful organizing principle for the collection of files</a:t>
            </a:r>
          </a:p>
          <a:p>
            <a:pPr lvl="1"/>
            <a:r>
              <a:rPr lang="en-US" dirty="0" smtClean="0"/>
              <a:t>Making it easy to find them</a:t>
            </a:r>
          </a:p>
          <a:p>
            <a:pPr lvl="1"/>
            <a:r>
              <a:rPr lang="en-US" dirty="0" smtClean="0"/>
              <a:t>And easy to organize them</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Systems and Hardware</a:t>
            </a:r>
            <a:endParaRPr lang="en-US" dirty="0"/>
          </a:p>
        </p:txBody>
      </p:sp>
      <p:sp>
        <p:nvSpPr>
          <p:cNvPr id="3" name="Content Placeholder 2"/>
          <p:cNvSpPr>
            <a:spLocks noGrp="1"/>
          </p:cNvSpPr>
          <p:nvPr>
            <p:ph idx="1"/>
          </p:nvPr>
        </p:nvSpPr>
        <p:spPr>
          <a:xfrm>
            <a:off x="457200" y="1233568"/>
            <a:ext cx="8229600" cy="4525963"/>
          </a:xfrm>
        </p:spPr>
        <p:txBody>
          <a:bodyPr/>
          <a:lstStyle/>
          <a:p>
            <a:r>
              <a:rPr lang="en-US" dirty="0" smtClean="0"/>
              <a:t>File systems are typically stored on hardware providing persistent memory</a:t>
            </a:r>
          </a:p>
          <a:p>
            <a:pPr lvl="1"/>
            <a:r>
              <a:rPr lang="en-US" dirty="0" smtClean="0"/>
              <a:t>Disks, tapes, flash memory, etc.</a:t>
            </a:r>
          </a:p>
          <a:p>
            <a:r>
              <a:rPr lang="en-US" dirty="0" smtClean="0"/>
              <a:t>With the expectation that a file put in one “place” will be there when we look again</a:t>
            </a:r>
          </a:p>
          <a:p>
            <a:r>
              <a:rPr lang="en-US" dirty="0" smtClean="0"/>
              <a:t>Performance considerations will require us to match the implementation to the hardware</a:t>
            </a:r>
          </a:p>
          <a:p>
            <a:r>
              <a:rPr lang="en-US" dirty="0" smtClean="0"/>
              <a:t>But ideally, the same user-visible file system should work on any reasonable hardware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and Metadata</a:t>
            </a:r>
            <a:endParaRPr lang="en-US" dirty="0"/>
          </a:p>
        </p:txBody>
      </p:sp>
      <p:sp>
        <p:nvSpPr>
          <p:cNvPr id="3" name="Content Placeholder 2"/>
          <p:cNvSpPr>
            <a:spLocks noGrp="1"/>
          </p:cNvSpPr>
          <p:nvPr>
            <p:ph idx="1"/>
          </p:nvPr>
        </p:nvSpPr>
        <p:spPr>
          <a:xfrm>
            <a:off x="457200" y="1097460"/>
            <a:ext cx="8229600" cy="4525963"/>
          </a:xfrm>
        </p:spPr>
        <p:txBody>
          <a:bodyPr/>
          <a:lstStyle/>
          <a:p>
            <a:r>
              <a:rPr lang="en-US" sz="2800" dirty="0" smtClean="0"/>
              <a:t>File systems deal with two kinds of information</a:t>
            </a:r>
          </a:p>
          <a:p>
            <a:r>
              <a:rPr lang="en-US" sz="2800" i="1" dirty="0" smtClean="0"/>
              <a:t>Data</a:t>
            </a:r>
            <a:r>
              <a:rPr lang="en-US" sz="2800" dirty="0" smtClean="0"/>
              <a:t> – the information that the file is actually supposed to store</a:t>
            </a:r>
          </a:p>
          <a:p>
            <a:pPr lvl="1"/>
            <a:r>
              <a:rPr lang="en-US" sz="2400" dirty="0" smtClean="0"/>
              <a:t>E.g., the instructions of the program or the words in the letter</a:t>
            </a:r>
          </a:p>
          <a:p>
            <a:r>
              <a:rPr lang="en-US" sz="2800" i="1" dirty="0" smtClean="0"/>
              <a:t>Metadata </a:t>
            </a:r>
            <a:r>
              <a:rPr lang="en-US" sz="2800" dirty="0" smtClean="0"/>
              <a:t>– Information about the information the file stores</a:t>
            </a:r>
          </a:p>
          <a:p>
            <a:pPr lvl="1"/>
            <a:r>
              <a:rPr lang="en-US" sz="2400" dirty="0" smtClean="0"/>
              <a:t>E.g., how many bytes are there and when was it created</a:t>
            </a:r>
          </a:p>
          <a:p>
            <a:pPr lvl="1"/>
            <a:r>
              <a:rPr lang="en-US" sz="2400" dirty="0" smtClean="0"/>
              <a:t>Sometimes called </a:t>
            </a:r>
            <a:r>
              <a:rPr lang="en-US" sz="2400" i="1" dirty="0" smtClean="0"/>
              <a:t>attributes</a:t>
            </a:r>
          </a:p>
          <a:p>
            <a:r>
              <a:rPr lang="en-US" sz="2800" dirty="0" smtClean="0"/>
              <a:t>Ultimately, both data and metadata must be stored persistently</a:t>
            </a:r>
          </a:p>
          <a:p>
            <a:pPr lvl="1"/>
            <a:r>
              <a:rPr lang="en-US" sz="2400" dirty="0" smtClean="0"/>
              <a:t>And usually on the same piece of hardware</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Bridging the Gap</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pic>
        <p:nvPicPr>
          <p:cNvPr id="5" name="Picture 4"/>
          <p:cNvPicPr>
            <a:picLocks noChangeAspect="1"/>
          </p:cNvPicPr>
          <p:nvPr/>
        </p:nvPicPr>
        <p:blipFill>
          <a:blip r:embed="rId3"/>
          <a:stretch>
            <a:fillRect/>
          </a:stretch>
        </p:blipFill>
        <p:spPr>
          <a:xfrm>
            <a:off x="661411" y="1958011"/>
            <a:ext cx="2675963" cy="1684305"/>
          </a:xfrm>
          <a:prstGeom prst="rect">
            <a:avLst/>
          </a:prstGeom>
        </p:spPr>
      </p:pic>
      <p:pic>
        <p:nvPicPr>
          <p:cNvPr id="6" name="Picture 5"/>
          <p:cNvPicPr>
            <a:picLocks noChangeAspect="1"/>
          </p:cNvPicPr>
          <p:nvPr/>
        </p:nvPicPr>
        <p:blipFill>
          <a:blip r:embed="rId4"/>
          <a:stretch>
            <a:fillRect/>
          </a:stretch>
        </p:blipFill>
        <p:spPr>
          <a:xfrm>
            <a:off x="2600774" y="3870967"/>
            <a:ext cx="736600" cy="762000"/>
          </a:xfrm>
          <a:prstGeom prst="rect">
            <a:avLst/>
          </a:prstGeom>
        </p:spPr>
      </p:pic>
      <p:pic>
        <p:nvPicPr>
          <p:cNvPr id="8" name="Picture 7"/>
          <p:cNvPicPr>
            <a:picLocks noChangeAspect="1"/>
          </p:cNvPicPr>
          <p:nvPr/>
        </p:nvPicPr>
        <p:blipFill>
          <a:blip r:embed="rId5"/>
          <a:stretch>
            <a:fillRect/>
          </a:stretch>
        </p:blipFill>
        <p:spPr>
          <a:xfrm>
            <a:off x="1515658" y="5027005"/>
            <a:ext cx="3855542" cy="1190682"/>
          </a:xfrm>
          <a:prstGeom prst="rect">
            <a:avLst/>
          </a:prstGeom>
        </p:spPr>
      </p:pic>
      <p:sp>
        <p:nvSpPr>
          <p:cNvPr id="9" name="TextBox 8"/>
          <p:cNvSpPr txBox="1"/>
          <p:nvPr/>
        </p:nvSpPr>
        <p:spPr>
          <a:xfrm>
            <a:off x="608502" y="1428210"/>
            <a:ext cx="3621755" cy="461665"/>
          </a:xfrm>
          <a:prstGeom prst="rect">
            <a:avLst/>
          </a:prstGeom>
          <a:noFill/>
        </p:spPr>
        <p:txBody>
          <a:bodyPr wrap="none" rtlCol="0">
            <a:spAutoFit/>
          </a:bodyPr>
          <a:lstStyle/>
          <a:p>
            <a:r>
              <a:rPr lang="en-US" sz="2400" dirty="0" smtClean="0">
                <a:latin typeface="Times New Roman"/>
                <a:cs typeface="Times New Roman"/>
              </a:rPr>
              <a:t>We want something like . . . </a:t>
            </a:r>
            <a:endParaRPr lang="en-US" sz="2400" dirty="0">
              <a:latin typeface="Times New Roman"/>
              <a:cs typeface="Times New Roman"/>
            </a:endParaRPr>
          </a:p>
        </p:txBody>
      </p:sp>
      <p:graphicFrame>
        <p:nvGraphicFramePr>
          <p:cNvPr id="43010" name="Object 2"/>
          <p:cNvGraphicFramePr>
            <a:graphicFrameLocks noChangeAspect="1"/>
          </p:cNvGraphicFramePr>
          <p:nvPr/>
        </p:nvGraphicFramePr>
        <p:xfrm>
          <a:off x="4762353" y="3816927"/>
          <a:ext cx="4110775" cy="2274078"/>
        </p:xfrm>
        <a:graphic>
          <a:graphicData uri="http://schemas.openxmlformats.org/presentationml/2006/ole">
            <p:oleObj spid="_x0000_s96258" r:id="rId6" imgW="8610480" imgH="4762440" progId="">
              <p:embed/>
            </p:oleObj>
          </a:graphicData>
        </a:graphic>
      </p:graphicFrame>
      <p:pic>
        <p:nvPicPr>
          <p:cNvPr id="11" name="Picture 10"/>
          <p:cNvPicPr>
            <a:picLocks noChangeAspect="1"/>
          </p:cNvPicPr>
          <p:nvPr/>
        </p:nvPicPr>
        <p:blipFill>
          <a:blip r:embed="rId7"/>
          <a:stretch>
            <a:fillRect/>
          </a:stretch>
        </p:blipFill>
        <p:spPr>
          <a:xfrm>
            <a:off x="6693647" y="2438222"/>
            <a:ext cx="721757" cy="687388"/>
          </a:xfrm>
          <a:prstGeom prst="rect">
            <a:avLst/>
          </a:prstGeom>
        </p:spPr>
      </p:pic>
      <p:sp>
        <p:nvSpPr>
          <p:cNvPr id="12" name="TextBox 11"/>
          <p:cNvSpPr txBox="1"/>
          <p:nvPr/>
        </p:nvSpPr>
        <p:spPr>
          <a:xfrm>
            <a:off x="5470070" y="1435080"/>
            <a:ext cx="3181168" cy="830997"/>
          </a:xfrm>
          <a:prstGeom prst="rect">
            <a:avLst/>
          </a:prstGeom>
          <a:noFill/>
        </p:spPr>
        <p:txBody>
          <a:bodyPr wrap="square" rtlCol="0">
            <a:spAutoFit/>
          </a:bodyPr>
          <a:lstStyle/>
          <a:p>
            <a:r>
              <a:rPr lang="en-US" sz="2400" dirty="0" smtClean="0">
                <a:latin typeface="Times New Roman"/>
                <a:cs typeface="Times New Roman"/>
              </a:rPr>
              <a:t>But we’ve got something like . . . </a:t>
            </a:r>
            <a:endParaRPr lang="en-US" sz="2400" dirty="0">
              <a:latin typeface="Times New Roman"/>
              <a:cs typeface="Times New Roman"/>
            </a:endParaRPr>
          </a:p>
        </p:txBody>
      </p:sp>
      <p:sp>
        <p:nvSpPr>
          <p:cNvPr id="13" name="TextBox 12"/>
          <p:cNvSpPr txBox="1"/>
          <p:nvPr/>
        </p:nvSpPr>
        <p:spPr>
          <a:xfrm>
            <a:off x="5103063" y="3266328"/>
            <a:ext cx="3181168" cy="830997"/>
          </a:xfrm>
          <a:prstGeom prst="rect">
            <a:avLst/>
          </a:prstGeom>
          <a:noFill/>
        </p:spPr>
        <p:txBody>
          <a:bodyPr wrap="square" rtlCol="0">
            <a:spAutoFit/>
          </a:bodyPr>
          <a:lstStyle/>
          <a:p>
            <a:r>
              <a:rPr lang="en-US" sz="2400" dirty="0" smtClean="0">
                <a:latin typeface="Times New Roman"/>
                <a:cs typeface="Times New Roman"/>
              </a:rPr>
              <a:t>Which is even worse when we look inside:</a:t>
            </a:r>
            <a:endParaRPr lang="en-US" sz="2400" dirty="0">
              <a:latin typeface="Times New Roman"/>
              <a:cs typeface="Times New Roman"/>
            </a:endParaRPr>
          </a:p>
        </p:txBody>
      </p:sp>
      <p:sp>
        <p:nvSpPr>
          <p:cNvPr id="14" name="TextBox 13"/>
          <p:cNvSpPr txBox="1"/>
          <p:nvPr/>
        </p:nvSpPr>
        <p:spPr>
          <a:xfrm>
            <a:off x="971089" y="3870967"/>
            <a:ext cx="971089" cy="461665"/>
          </a:xfrm>
          <a:prstGeom prst="rect">
            <a:avLst/>
          </a:prstGeom>
          <a:noFill/>
        </p:spPr>
        <p:txBody>
          <a:bodyPr wrap="none" rtlCol="0">
            <a:spAutoFit/>
          </a:bodyPr>
          <a:lstStyle/>
          <a:p>
            <a:r>
              <a:rPr lang="en-US" sz="2400" dirty="0" smtClean="0">
                <a:latin typeface="Times New Roman"/>
                <a:cs typeface="Times New Roman"/>
              </a:rPr>
              <a:t>Or . . .</a:t>
            </a:r>
            <a:endParaRPr lang="en-US" sz="2400" dirty="0">
              <a:latin typeface="Times New Roman"/>
              <a:cs typeface="Times New Roman"/>
            </a:endParaRPr>
          </a:p>
        </p:txBody>
      </p:sp>
      <p:sp>
        <p:nvSpPr>
          <p:cNvPr id="15" name="TextBox 14"/>
          <p:cNvSpPr txBox="1"/>
          <p:nvPr/>
        </p:nvSpPr>
        <p:spPr>
          <a:xfrm>
            <a:off x="457200" y="4931272"/>
            <a:ext cx="1261138" cy="830997"/>
          </a:xfrm>
          <a:prstGeom prst="rect">
            <a:avLst/>
          </a:prstGeom>
          <a:noFill/>
        </p:spPr>
        <p:txBody>
          <a:bodyPr wrap="square" rtlCol="0">
            <a:spAutoFit/>
          </a:bodyPr>
          <a:lstStyle/>
          <a:p>
            <a:r>
              <a:rPr lang="en-US" sz="2400" dirty="0" smtClean="0">
                <a:latin typeface="Times New Roman"/>
                <a:cs typeface="Times New Roman"/>
              </a:rPr>
              <a:t>Or at least  </a:t>
            </a:r>
          </a:p>
        </p:txBody>
      </p:sp>
      <p:sp>
        <p:nvSpPr>
          <p:cNvPr id="16" name="TextBox 15"/>
          <p:cNvSpPr txBox="1"/>
          <p:nvPr/>
        </p:nvSpPr>
        <p:spPr>
          <a:xfrm rot="665320">
            <a:off x="1065673" y="2762612"/>
            <a:ext cx="6987265" cy="1077218"/>
          </a:xfrm>
          <a:prstGeom prst="rect">
            <a:avLst/>
          </a:prstGeom>
          <a:solidFill>
            <a:schemeClr val="bg1"/>
          </a:solidFill>
        </p:spPr>
        <p:txBody>
          <a:bodyPr wrap="square" rtlCol="0">
            <a:spAutoFit/>
          </a:bodyPr>
          <a:lstStyle/>
          <a:p>
            <a:pPr algn="ctr"/>
            <a:r>
              <a:rPr lang="en-US" sz="3200" b="1" dirty="0" smtClean="0">
                <a:latin typeface="Times New Roman"/>
                <a:cs typeface="Times New Roman"/>
              </a:rPr>
              <a:t>How do we get from the hardware to the useful abstraction?</a:t>
            </a:r>
            <a:endParaRPr lang="en-US" sz="3200" b="1"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nodeType="afterEffect">
                                  <p:stCondLst>
                                    <p:cond delay="100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2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par>
                          <p:cTn id="15" fill="hold">
                            <p:stCondLst>
                              <p:cond delay="0"/>
                            </p:stCondLst>
                            <p:childTnLst>
                              <p:par>
                                <p:cTn id="16" presetID="10" presetClass="entr" presetSubtype="0" fill="hold" nodeType="afterEffect">
                                  <p:stCondLst>
                                    <p:cond delay="100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2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par>
                          <p:cTn id="23" fill="hold">
                            <p:stCondLst>
                              <p:cond delay="0"/>
                            </p:stCondLst>
                            <p:childTnLst>
                              <p:par>
                                <p:cTn id="24" presetID="10" presetClass="entr" presetSubtype="0" fill="hold" nodeType="afterEffect">
                                  <p:stCondLst>
                                    <p:cond delay="100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20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par>
                          <p:cTn id="31" fill="hold">
                            <p:stCondLst>
                              <p:cond delay="0"/>
                            </p:stCondLst>
                            <p:childTnLst>
                              <p:par>
                                <p:cTn id="32" presetID="10" presetClass="entr" presetSubtype="0" fill="hold" nodeType="afterEffect">
                                  <p:stCondLst>
                                    <p:cond delay="100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20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par>
                          <p:cTn id="39" fill="hold">
                            <p:stCondLst>
                              <p:cond delay="0"/>
                            </p:stCondLst>
                            <p:childTnLst>
                              <p:par>
                                <p:cTn id="40" presetID="10" presetClass="entr" presetSubtype="0" fill="hold" nodeType="afterEffect">
                                  <p:stCondLst>
                                    <p:cond delay="1000"/>
                                  </p:stCondLst>
                                  <p:childTnLst>
                                    <p:set>
                                      <p:cBhvr>
                                        <p:cTn id="41" dur="1" fill="hold">
                                          <p:stCondLst>
                                            <p:cond delay="0"/>
                                          </p:stCondLst>
                                        </p:cTn>
                                        <p:tgtEl>
                                          <p:spTgt spid="43010"/>
                                        </p:tgtEl>
                                        <p:attrNameLst>
                                          <p:attrName>style.visibility</p:attrName>
                                        </p:attrNameLst>
                                      </p:cBhvr>
                                      <p:to>
                                        <p:strVal val="visible"/>
                                      </p:to>
                                    </p:set>
                                    <p:animEffect transition="in" filter="fade">
                                      <p:cBhvr>
                                        <p:cTn id="42" dur="2000"/>
                                        <p:tgtEl>
                                          <p:spTgt spid="43010"/>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p:cTn id="47" dur="500" fill="hold"/>
                                        <p:tgtEl>
                                          <p:spTgt spid="16"/>
                                        </p:tgtEl>
                                        <p:attrNameLst>
                                          <p:attrName>ppt_w</p:attrName>
                                        </p:attrNameLst>
                                      </p:cBhvr>
                                      <p:tavLst>
                                        <p:tav tm="0">
                                          <p:val>
                                            <p:fltVal val="0"/>
                                          </p:val>
                                        </p:tav>
                                        <p:tav tm="100000">
                                          <p:val>
                                            <p:strVal val="#ppt_w"/>
                                          </p:val>
                                        </p:tav>
                                      </p:tavLst>
                                    </p:anim>
                                    <p:anim calcmode="lin" valueType="num">
                                      <p:cBhvr>
                                        <p:cTn id="48" dur="500" fill="hold"/>
                                        <p:tgtEl>
                                          <p:spTgt spid="16"/>
                                        </p:tgtEl>
                                        <p:attrNameLst>
                                          <p:attrName>ppt_h</p:attrName>
                                        </p:attrNameLst>
                                      </p:cBhvr>
                                      <p:tavLst>
                                        <p:tav tm="0">
                                          <p:val>
                                            <p:fltVal val="0"/>
                                          </p:val>
                                        </p:tav>
                                        <p:tav tm="100000">
                                          <p:val>
                                            <p:strVal val="#ppt_h"/>
                                          </p:val>
                                        </p:tav>
                                      </p:tavLst>
                                    </p:anim>
                                    <p:animEffect transition="in" filter="fade">
                                      <p:cBhvr>
                                        <p:cTn id="4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P spid="14" grpId="0"/>
      <p:bldP spid="15" grpId="0"/>
      <p:bldP spid="16" grpId="0" animBg="1"/>
    </p:bldLst>
  </p:timing>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21249</TotalTime>
  <Words>4066</Words>
  <Application>Microsoft Macintosh PowerPoint</Application>
  <PresentationFormat>On-screen Show (4:3)</PresentationFormat>
  <Paragraphs>783</Paragraphs>
  <Slides>57</Slides>
  <Notes>4</Notes>
  <HiddenSlides>2</HiddenSlides>
  <MMClips>0</MMClips>
  <ScaleCrop>false</ScaleCrop>
  <HeadingPairs>
    <vt:vector size="6" baseType="variant">
      <vt:variant>
        <vt:lpstr>Design Template</vt:lpstr>
      </vt:variant>
      <vt:variant>
        <vt:i4>1</vt:i4>
      </vt:variant>
      <vt:variant>
        <vt:lpstr>Embedded OLE Servers</vt:lpstr>
      </vt:variant>
      <vt:variant>
        <vt:i4>0</vt:i4>
      </vt:variant>
      <vt:variant>
        <vt:lpstr>Slide Titles</vt:lpstr>
      </vt:variant>
      <vt:variant>
        <vt:i4>57</vt:i4>
      </vt:variant>
    </vt:vector>
  </HeadingPairs>
  <TitlesOfParts>
    <vt:vector size="58" baseType="lpstr">
      <vt:lpstr>Default Theme</vt:lpstr>
      <vt:lpstr>File Systems CS 111 Operating System Principles  Peter Reiher </vt:lpstr>
      <vt:lpstr>Outline</vt:lpstr>
      <vt:lpstr>Introduction</vt:lpstr>
      <vt:lpstr>Our Persistent Data Options</vt:lpstr>
      <vt:lpstr>File Systems</vt:lpstr>
      <vt:lpstr>The Basic File System Concept</vt:lpstr>
      <vt:lpstr>File Systems and Hardware</vt:lpstr>
      <vt:lpstr>Data and Metadata</vt:lpstr>
      <vt:lpstr>Bridging the Gap</vt:lpstr>
      <vt:lpstr>A Further Wrinkle</vt:lpstr>
      <vt:lpstr>Desirable File System Properties</vt:lpstr>
      <vt:lpstr>Basics of File System Design</vt:lpstr>
      <vt:lpstr>File Systems and the OS</vt:lpstr>
      <vt:lpstr>The File System API</vt:lpstr>
      <vt:lpstr>The File System API</vt:lpstr>
      <vt:lpstr>File Container Operations</vt:lpstr>
      <vt:lpstr>Directory Operations</vt:lpstr>
      <vt:lpstr>File I/O Operations</vt:lpstr>
      <vt:lpstr>The Virtual File System Layer</vt:lpstr>
      <vt:lpstr>The Virtual File System  (VFS) Layer</vt:lpstr>
      <vt:lpstr>The File System Layer</vt:lpstr>
      <vt:lpstr>The File Systems Layer</vt:lpstr>
      <vt:lpstr>Why Multiple File Systems?</vt:lpstr>
      <vt:lpstr>Device Independent Block I/O Layer</vt:lpstr>
      <vt:lpstr>File Systems and Block I/O Devices</vt:lpstr>
      <vt:lpstr>Why Device Independent  Block I/O?</vt:lpstr>
      <vt:lpstr>Why Do We Need That Cache?</vt:lpstr>
      <vt:lpstr>Devices, Sockets and File System API</vt:lpstr>
      <vt:lpstr>Disk Drives</vt:lpstr>
      <vt:lpstr>Some Important Disk Characteristics</vt:lpstr>
      <vt:lpstr>Disk Drives – A Physical View</vt:lpstr>
      <vt:lpstr>Disk Drives – A Logical View</vt:lpstr>
      <vt:lpstr>Disk Drive Terms</vt:lpstr>
      <vt:lpstr>Disk Overheads</vt:lpstr>
      <vt:lpstr>Typical Disk Drive Performance</vt:lpstr>
      <vt:lpstr>Why Is This Problematic  For the OS?</vt:lpstr>
      <vt:lpstr>File Systems Control Structures</vt:lpstr>
      <vt:lpstr>Finding Data On Disks</vt:lpstr>
      <vt:lpstr>On-Disk File Control Structures</vt:lpstr>
      <vt:lpstr>The Basic File Control  Structure Problem</vt:lpstr>
      <vt:lpstr>The In-Memory Representation</vt:lpstr>
      <vt:lpstr>File System Structure</vt:lpstr>
      <vt:lpstr>Basics of File System Structure</vt:lpstr>
      <vt:lpstr>The Boot Block</vt:lpstr>
      <vt:lpstr>Managing Allocated Space</vt:lpstr>
      <vt:lpstr>Linked Extents</vt:lpstr>
      <vt:lpstr>The DOS File System</vt:lpstr>
      <vt:lpstr>DOS File System Overview</vt:lpstr>
      <vt:lpstr>DOS FAT Clusters</vt:lpstr>
      <vt:lpstr>DOS File System Characteristics</vt:lpstr>
      <vt:lpstr>File Index Blocks</vt:lpstr>
      <vt:lpstr>Hierarchically Structured File  Index Blocks</vt:lpstr>
      <vt:lpstr>Unix System V File System</vt:lpstr>
      <vt:lpstr>Unix Inodes and Block Pointers</vt:lpstr>
      <vt:lpstr>Why Is This a Good Idea?</vt:lpstr>
      <vt:lpstr>How Big a File Can Unix Handle?</vt:lpstr>
      <vt:lpstr>Unix Inode Performance Issues</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CS 111 On-Line MS Program Operating Systems  Peter Reiher </dc:title>
  <dc:creator>Peter Reiher</dc:creator>
  <cp:lastModifiedBy>Peter Reiher</cp:lastModifiedBy>
  <cp:revision>42</cp:revision>
  <cp:lastPrinted>2015-06-26T21:56:18Z</cp:lastPrinted>
  <dcterms:created xsi:type="dcterms:W3CDTF">2015-07-17T16:34:02Z</dcterms:created>
  <dcterms:modified xsi:type="dcterms:W3CDTF">2015-07-17T16:48:26Z</dcterms:modified>
</cp:coreProperties>
</file>