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8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7/17/15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7/17/15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If paging’s space savings is based on wasting only half a page, should we use smaller pages?  At the extreme, should we provide translation magic on a per-word basis?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How about moving pages across a network, instead of a disk?  Would that work well?  When would it and when wouldn’t it?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Given physical characteristics of a disk drive, which approach makes the most sense?  Would the answer change if you used flash memory for swap space?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Is it entirely true that</a:t>
            </a:r>
            <a:r>
              <a:rPr lang="en-US" baseline="0" dirty="0" smtClean="0">
                <a:noFill/>
                <a:latin typeface="Times New Roman"/>
                <a:cs typeface="Times New Roman"/>
              </a:rPr>
              <a:t> we can’t control what pages we read in</a:t>
            </a:r>
            <a:r>
              <a:rPr lang="en-US" dirty="0" smtClean="0">
                <a:noFill/>
                <a:latin typeface="Times New Roman"/>
                <a:cs typeface="Times New Roman"/>
              </a:rPr>
              <a:t>?  What about if we speculatively pulled pages into memory before they were requested?  When would that work well?  When poorly?  How many pages should we pull in this way?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Can you see why random</a:t>
            </a:r>
            <a:r>
              <a:rPr lang="en-US" baseline="0" dirty="0" smtClean="0">
                <a:noFill/>
                <a:latin typeface="Times New Roman"/>
                <a:cs typeface="Times New Roman"/>
              </a:rPr>
              <a:t> and FIFO are dogs</a:t>
            </a:r>
            <a:r>
              <a:rPr lang="en-US" dirty="0" smtClean="0">
                <a:noFill/>
                <a:latin typeface="Times New Roman"/>
                <a:cs typeface="Times New Roman"/>
              </a:rPr>
              <a:t>?  When </a:t>
            </a:r>
            <a:r>
              <a:rPr lang="en-US" i="1" dirty="0" smtClean="0">
                <a:noFill/>
                <a:latin typeface="Times New Roman"/>
                <a:cs typeface="Times New Roman"/>
              </a:rPr>
              <a:t>might</a:t>
            </a:r>
            <a:r>
              <a:rPr lang="en-US" u="sng" dirty="0" smtClean="0">
                <a:noFill/>
                <a:latin typeface="Times New Roman"/>
                <a:cs typeface="Times New Roman"/>
              </a:rPr>
              <a:t> </a:t>
            </a:r>
            <a:r>
              <a:rPr lang="en-US" dirty="0" smtClean="0">
                <a:noFill/>
                <a:latin typeface="Times New Roman"/>
                <a:cs typeface="Times New Roman"/>
              </a:rPr>
              <a:t>they be good choices?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will pages of shared</a:t>
            </a:r>
            <a:r>
              <a:rPr lang="en-US" baseline="0" dirty="0" smtClean="0"/>
              <a:t> segments, like DLLs, work in this model of memory management?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7/17/15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8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Memory Management: Paging and Virtual Memory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00711" y="57621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</a:t>
            </a:r>
            <a:r>
              <a:rPr lang="en-US" dirty="0" err="1" smtClean="0"/>
              <a:t>MMUs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9711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95471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51631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17550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67811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18331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5451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35451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435451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4354513" y="4180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435451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4354513" y="4941350"/>
            <a:ext cx="1220787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435451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435451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4102625" y="611239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397192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28"/>
          <p:cNvSpPr>
            <a:spLocks noChangeArrowheads="1"/>
          </p:cNvSpPr>
          <p:nvPr/>
        </p:nvSpPr>
        <p:spPr bwMode="auto">
          <a:xfrm>
            <a:off x="397192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397192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397192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397192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32"/>
          <p:cNvSpPr>
            <a:spLocks noChangeArrowheads="1"/>
          </p:cNvSpPr>
          <p:nvPr/>
        </p:nvSpPr>
        <p:spPr bwMode="auto">
          <a:xfrm>
            <a:off x="397192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397192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397192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cxnSp>
        <p:nvCxnSpPr>
          <p:cNvPr id="27" name="AutoShape 35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220106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36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57530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595471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44513" y="3420525"/>
            <a:ext cx="22860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irtual </a:t>
            </a:r>
            <a:r>
              <a:rPr lang="en-US" b="0" dirty="0">
                <a:latin typeface="Times New Roman"/>
                <a:cs typeface="Times New Roman"/>
              </a:rPr>
              <a:t>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used as an index into the page table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6108700" y="4788950"/>
            <a:ext cx="2436813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b="0" dirty="0" smtClean="0">
                <a:latin typeface="Times New Roman"/>
                <a:cs typeface="Times New Roman"/>
              </a:rPr>
              <a:t>elected </a:t>
            </a:r>
            <a:r>
              <a:rPr lang="en-US" b="0" dirty="0">
                <a:latin typeface="Times New Roman"/>
                <a:cs typeface="Times New Roman"/>
              </a:rPr>
              <a:t>entry contains physical page </a:t>
            </a:r>
            <a:r>
              <a:rPr lang="en-US" b="0" dirty="0" smtClean="0">
                <a:latin typeface="Times New Roman"/>
                <a:cs typeface="Times New Roman"/>
              </a:rPr>
              <a:t>number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320964" y="2477555"/>
            <a:ext cx="2438400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O</a:t>
            </a:r>
            <a:r>
              <a:rPr lang="en-US" b="0" dirty="0" smtClean="0">
                <a:latin typeface="Times New Roman"/>
                <a:cs typeface="Times New Roman"/>
              </a:rPr>
              <a:t>ffset </a:t>
            </a:r>
            <a:r>
              <a:rPr lang="en-US" b="0" dirty="0">
                <a:latin typeface="Times New Roman"/>
                <a:cs typeface="Times New Roman"/>
              </a:rPr>
              <a:t>within page remains the </a:t>
            </a:r>
            <a:r>
              <a:rPr lang="en-US" b="0" dirty="0" smtClean="0">
                <a:latin typeface="Times New Roman"/>
                <a:cs typeface="Times New Roman"/>
              </a:rPr>
              <a:t>same</a:t>
            </a:r>
            <a:endParaRPr lang="en-US" b="0" dirty="0">
              <a:latin typeface="Times New Roman"/>
              <a:cs typeface="Times New Roman"/>
            </a:endParaRPr>
          </a:p>
        </p:txBody>
      </p:sp>
      <p:cxnSp>
        <p:nvCxnSpPr>
          <p:cNvPr id="33" name="AutoShape 42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95471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392113" y="4863563"/>
            <a:ext cx="24384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alid </a:t>
            </a:r>
            <a:r>
              <a:rPr lang="en-US" b="0" dirty="0">
                <a:latin typeface="Times New Roman"/>
                <a:cs typeface="Times New Roman"/>
              </a:rPr>
              <a:t>bit is checked to ensure that this virtual 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</a:t>
            </a:r>
            <a:r>
              <a:rPr lang="en-US" b="0" dirty="0" smtClean="0">
                <a:latin typeface="Times New Roman"/>
                <a:cs typeface="Times New Roman"/>
              </a:rPr>
              <a:t>legal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97113" y="1894938"/>
            <a:ext cx="2438400" cy="38099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22" grpId="0" animBg="1"/>
      <p:bldP spid="30" grpId="0"/>
      <p:bldP spid="31" grpId="0"/>
      <p:bldP spid="32" grpId="0"/>
      <p:bldP spid="34" grpId="0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41355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91875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995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8995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0105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08995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00A1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89953" y="4180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95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089953" y="4941350"/>
            <a:ext cx="1220787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08995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0D10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08995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0AC3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5153" y="608593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736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0736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70736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736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70736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0736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736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70736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56901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8" name="AutoShape 33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69015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20325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0" name="AutoShape 36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193650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1" name="AutoShape 37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31074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0000</a:t>
            </a:r>
          </a:p>
        </p:txBody>
      </p:sp>
      <p:sp>
        <p:nvSpPr>
          <p:cNvPr id="33" name="Rectangle 41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cxnSp>
        <p:nvCxnSpPr>
          <p:cNvPr id="36" name="AutoShape 44"/>
          <p:cNvCxnSpPr>
            <a:cxnSpLocks noChangeShapeType="1"/>
            <a:stCxn id="32" idx="2"/>
            <a:endCxn id="19" idx="1"/>
          </p:cNvCxnSpPr>
          <p:nvPr/>
        </p:nvCxnSpPr>
        <p:spPr bwMode="auto">
          <a:xfrm rot="16200000" flipH="1">
            <a:off x="2697715" y="2220376"/>
            <a:ext cx="954087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7" name="AutoShape 45"/>
          <p:cNvCxnSpPr>
            <a:cxnSpLocks noChangeShapeType="1"/>
            <a:stCxn id="10" idx="3"/>
            <a:endCxn id="34" idx="2"/>
          </p:cNvCxnSpPr>
          <p:nvPr/>
        </p:nvCxnSpPr>
        <p:spPr bwMode="auto">
          <a:xfrm flipV="1">
            <a:off x="5310740" y="2275938"/>
            <a:ext cx="990600" cy="954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0005</a:t>
            </a: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3E28</a:t>
            </a:r>
          </a:p>
        </p:txBody>
      </p:sp>
      <p:cxnSp>
        <p:nvCxnSpPr>
          <p:cNvPr id="40" name="AutoShape 49"/>
          <p:cNvCxnSpPr>
            <a:cxnSpLocks noChangeShapeType="1"/>
            <a:stCxn id="38" idx="2"/>
            <a:endCxn id="25" idx="1"/>
          </p:cNvCxnSpPr>
          <p:nvPr/>
        </p:nvCxnSpPr>
        <p:spPr bwMode="auto">
          <a:xfrm rot="16200000" flipH="1">
            <a:off x="1746009" y="3172082"/>
            <a:ext cx="2857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1" name="AutoShape 50"/>
          <p:cNvCxnSpPr>
            <a:cxnSpLocks noChangeShapeType="1"/>
            <a:stCxn id="15" idx="3"/>
            <a:endCxn id="34" idx="2"/>
          </p:cNvCxnSpPr>
          <p:nvPr/>
        </p:nvCxnSpPr>
        <p:spPr bwMode="auto">
          <a:xfrm flipV="1">
            <a:off x="5310740" y="2275938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753" y="2656938"/>
            <a:ext cx="1986897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Hmm, no address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6645" y="296809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Why might that happen?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7081" y="362323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And what can we do about it?</a:t>
            </a:r>
            <a:endParaRPr lang="en-US" sz="2000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4" grpId="0" animBg="1"/>
      <p:bldP spid="19" grpId="0" animBg="1"/>
      <p:bldP spid="22" grpId="0" animBg="1"/>
      <p:bldP spid="25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GB" dirty="0" err="1" smtClean="0"/>
              <a:t>MMUs</a:t>
            </a:r>
            <a:r>
              <a:rPr lang="en-GB" dirty="0" smtClean="0"/>
              <a:t> used to sit between the CPU and bus</a:t>
            </a:r>
          </a:p>
          <a:p>
            <a:pPr lvl="1"/>
            <a:r>
              <a:rPr lang="en-GB" dirty="0" smtClean="0"/>
              <a:t> Now they are typically integrated into the CPU</a:t>
            </a:r>
          </a:p>
          <a:p>
            <a:r>
              <a:rPr lang="en-GB" dirty="0" smtClean="0"/>
              <a:t>What about the page tables? </a:t>
            </a:r>
          </a:p>
          <a:p>
            <a:pPr lvl="1"/>
            <a:r>
              <a:rPr lang="en-GB" dirty="0" smtClean="0"/>
              <a:t>Originally implemented in special fast registers</a:t>
            </a:r>
          </a:p>
          <a:p>
            <a:pPr lvl="1"/>
            <a:r>
              <a:rPr lang="en-GB" dirty="0" smtClean="0"/>
              <a:t>But there’s a problem with that today</a:t>
            </a:r>
          </a:p>
          <a:p>
            <a:pPr lvl="1"/>
            <a:r>
              <a:rPr lang="en-GB" dirty="0" smtClean="0"/>
              <a:t>If we have 4K pages, and a 64 </a:t>
            </a:r>
            <a:r>
              <a:rPr lang="en-GB" dirty="0" err="1" smtClean="0"/>
              <a:t>Gbyte</a:t>
            </a:r>
            <a:r>
              <a:rPr lang="en-GB" dirty="0" smtClean="0"/>
              <a:t> memory, how many pages are there?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36</a:t>
            </a:r>
            <a:r>
              <a:rPr lang="en-GB" dirty="0" smtClean="0"/>
              <a:t>/2</a:t>
            </a:r>
            <a:r>
              <a:rPr lang="en-GB" baseline="30000" dirty="0" smtClean="0"/>
              <a:t>12</a:t>
            </a:r>
            <a:r>
              <a:rPr lang="en-GB" dirty="0" smtClean="0"/>
              <a:t> = 2</a:t>
            </a:r>
            <a:r>
              <a:rPr lang="en-GB" baseline="30000" dirty="0" smtClean="0"/>
              <a:t>24</a:t>
            </a:r>
            <a:endParaRPr lang="en-GB" dirty="0" smtClean="0"/>
          </a:p>
          <a:p>
            <a:pPr lvl="1"/>
            <a:r>
              <a:rPr lang="en-GB" dirty="0" smtClean="0"/>
              <a:t>Or 16 M of pages</a:t>
            </a:r>
          </a:p>
          <a:p>
            <a:pPr lvl="1"/>
            <a:r>
              <a:rPr lang="en-GB" dirty="0" smtClean="0"/>
              <a:t>We can’t afford 16 M of fast registers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8488"/>
            <a:ext cx="8229600" cy="1143000"/>
          </a:xfrm>
        </p:spPr>
        <p:txBody>
          <a:bodyPr/>
          <a:lstStyle/>
          <a:p>
            <a:r>
              <a:rPr lang="en-US" dirty="0" smtClean="0"/>
              <a:t>Handling Big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000"/>
            <a:ext cx="8229600" cy="4525963"/>
          </a:xfrm>
        </p:spPr>
        <p:txBody>
          <a:bodyPr/>
          <a:lstStyle/>
          <a:p>
            <a:r>
              <a:rPr lang="en-GB" sz="2800" dirty="0" smtClean="0"/>
              <a:t>16 M entries in a page table means we can’t use registers</a:t>
            </a:r>
          </a:p>
          <a:p>
            <a:r>
              <a:rPr lang="en-GB" sz="2800" dirty="0" smtClean="0"/>
              <a:t>So now they are stored in normal memory</a:t>
            </a:r>
          </a:p>
          <a:p>
            <a:r>
              <a:rPr lang="en-GB" sz="2800" dirty="0" smtClean="0"/>
              <a:t>But we can’t afford 2 bus cycles for each memory access</a:t>
            </a:r>
          </a:p>
          <a:p>
            <a:pPr lvl="1"/>
            <a:r>
              <a:rPr lang="en-GB" sz="2400" dirty="0" smtClean="0"/>
              <a:t>One to look up the page table entry</a:t>
            </a:r>
          </a:p>
          <a:p>
            <a:pPr lvl="1"/>
            <a:r>
              <a:rPr lang="en-GB" sz="2400" dirty="0" smtClean="0"/>
              <a:t>One to get the actual data</a:t>
            </a:r>
          </a:p>
          <a:p>
            <a:r>
              <a:rPr lang="en-GB" sz="2800" dirty="0" smtClean="0"/>
              <a:t>So we have a very fast set of MMU registers used as a cache (Translation </a:t>
            </a:r>
            <a:r>
              <a:rPr lang="en-GB" sz="2800" dirty="0" err="1" smtClean="0"/>
              <a:t>Lookaside</a:t>
            </a:r>
            <a:r>
              <a:rPr lang="en-GB" sz="2800" dirty="0" smtClean="0"/>
              <a:t> Buffers, or TLB)</a:t>
            </a:r>
          </a:p>
          <a:p>
            <a:pPr lvl="1"/>
            <a:r>
              <a:rPr lang="en-GB" sz="2400" dirty="0" smtClean="0"/>
              <a:t>Which means we need to worry about hit ratios, cache invalidation, and other nasty issues</a:t>
            </a:r>
          </a:p>
          <a:p>
            <a:pPr lvl="1"/>
            <a:r>
              <a:rPr lang="en-GB" sz="2400" dirty="0" smtClean="0"/>
              <a:t>TANSTAAFL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and Multiple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processes running</a:t>
            </a:r>
          </a:p>
          <a:p>
            <a:r>
              <a:rPr lang="en-US" dirty="0" smtClean="0"/>
              <a:t>Each needs a set of pages</a:t>
            </a:r>
          </a:p>
          <a:p>
            <a:r>
              <a:rPr lang="en-US" dirty="0" smtClean="0"/>
              <a:t>We can put any page anywhere</a:t>
            </a:r>
          </a:p>
          <a:p>
            <a:r>
              <a:rPr lang="en-US" dirty="0" smtClean="0"/>
              <a:t>But if they need, in total, more pages than we’ve physically got,</a:t>
            </a:r>
          </a:p>
          <a:p>
            <a:r>
              <a:rPr lang="en-US" dirty="0" smtClean="0"/>
              <a:t>Something’s got to go</a:t>
            </a:r>
          </a:p>
          <a:p>
            <a:r>
              <a:rPr lang="en-US" dirty="0" smtClean="0"/>
              <a:t>How do we handle these ongoing paging requirements?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MMU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if the current process adds or removes pages? </a:t>
            </a:r>
          </a:p>
          <a:p>
            <a:pPr lvl="1"/>
            <a:r>
              <a:rPr lang="en-GB" sz="2400" dirty="0" smtClean="0"/>
              <a:t> Directly update active page table in memory</a:t>
            </a:r>
          </a:p>
          <a:p>
            <a:pPr lvl="1"/>
            <a:r>
              <a:rPr lang="en-GB" sz="2400" dirty="0" smtClean="0"/>
              <a:t> Privileged instruction to flush (stale) cached entries</a:t>
            </a:r>
          </a:p>
          <a:p>
            <a:r>
              <a:rPr lang="en-GB" sz="2800" dirty="0" smtClean="0"/>
              <a:t>What if we switch from one process to another?</a:t>
            </a:r>
          </a:p>
          <a:p>
            <a:pPr lvl="1"/>
            <a:r>
              <a:rPr lang="en-GB" sz="2400" dirty="0" smtClean="0"/>
              <a:t> Maintain separate page tables for each process</a:t>
            </a:r>
          </a:p>
          <a:p>
            <a:pPr lvl="1"/>
            <a:r>
              <a:rPr lang="en-GB" sz="2400" dirty="0" smtClean="0"/>
              <a:t> Privileged instruction loads pointer to new page table</a:t>
            </a:r>
          </a:p>
          <a:p>
            <a:pPr lvl="1"/>
            <a:r>
              <a:rPr lang="en-GB" sz="2400" dirty="0" smtClean="0"/>
              <a:t> A reload instruction flushes previously cached entries</a:t>
            </a:r>
          </a:p>
          <a:p>
            <a:r>
              <a:rPr lang="en-GB" sz="2800" dirty="0" smtClean="0"/>
              <a:t>How to share pages between multiple processes?</a:t>
            </a:r>
          </a:p>
          <a:p>
            <a:pPr lvl="1"/>
            <a:r>
              <a:rPr lang="en-GB" sz="2400" dirty="0" smtClean="0"/>
              <a:t> Make each page table points to same physical page</a:t>
            </a:r>
          </a:p>
          <a:p>
            <a:pPr lvl="1"/>
            <a:r>
              <a:rPr lang="en-GB" sz="2400" dirty="0" smtClean="0"/>
              <a:t> Can be read-only or read/write sharing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Is Paging Perfect?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Pages are a very nice memory allocation unit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eliminate internal and external fragmentation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require a very simple but powerful MMU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They are not a particularly natural unit of data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Programmers don’t think in terms of pages 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Programs are comprised of, and operate on,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Segments are the natural “chunks” of virtual address space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E.g., we map a new segment into the virtual address space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We can use both segments and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Programs request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Requires </a:t>
            </a:r>
            <a:r>
              <a:rPr lang="en-GB" sz="3600" dirty="0" smtClean="0"/>
              <a:t>t</a:t>
            </a:r>
            <a:r>
              <a:rPr lang="en-GB" dirty="0" smtClean="0"/>
              <a:t>wo levels of memory management abstraction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 virtual address space is composed of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Relocation &amp; swapping is done on a page basis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 based addressing, with page based relocation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User processes see segments, paging is invisible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Relationships Between </a:t>
            </a:r>
            <a:br>
              <a:rPr lang="en-US" dirty="0" smtClean="0"/>
            </a:br>
            <a:r>
              <a:rPr lang="en-US" dirty="0" smtClean="0"/>
              <a:t>Segments and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segment is a named collection of pages</a:t>
            </a:r>
          </a:p>
          <a:p>
            <a:r>
              <a:rPr lang="en-GB" dirty="0" smtClean="0"/>
              <a:t>Operations on segments:</a:t>
            </a:r>
          </a:p>
          <a:p>
            <a:pPr lvl="1"/>
            <a:r>
              <a:rPr lang="en-GB" dirty="0" smtClean="0"/>
              <a:t>Create/open/destroy</a:t>
            </a:r>
          </a:p>
          <a:p>
            <a:pPr lvl="1"/>
            <a:r>
              <a:rPr lang="en-GB" dirty="0" smtClean="0"/>
              <a:t>Map/</a:t>
            </a:r>
            <a:r>
              <a:rPr lang="en-GB" dirty="0" err="1" smtClean="0"/>
              <a:t>unmap</a:t>
            </a:r>
            <a:r>
              <a:rPr lang="en-GB" dirty="0" smtClean="0"/>
              <a:t> segment to/from process</a:t>
            </a:r>
          </a:p>
          <a:p>
            <a:pPr lvl="1"/>
            <a:r>
              <a:rPr lang="en-GB" dirty="0" smtClean="0"/>
              <a:t>Find physical page number of virtual page </a:t>
            </a:r>
            <a:r>
              <a:rPr lang="en-GB" i="1" dirty="0" err="1" smtClean="0"/>
              <a:t>n</a:t>
            </a:r>
            <a:endParaRPr lang="en-GB" i="1" dirty="0" smtClean="0"/>
          </a:p>
          <a:p>
            <a:r>
              <a:rPr lang="en-GB" dirty="0" smtClean="0"/>
              <a:t>Connection between paging &amp; segmentation</a:t>
            </a:r>
          </a:p>
          <a:p>
            <a:pPr lvl="1"/>
            <a:r>
              <a:rPr lang="en-GB" dirty="0" smtClean="0"/>
              <a:t>Segment mapping implemented with page mapping</a:t>
            </a:r>
          </a:p>
          <a:p>
            <a:pPr lvl="1"/>
            <a:r>
              <a:rPr lang="en-GB" dirty="0" smtClean="0"/>
              <a:t>Page faulting uses segments to find requested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9"/>
          <p:cNvGrpSpPr/>
          <p:nvPr/>
        </p:nvGrpSpPr>
        <p:grpSpPr>
          <a:xfrm>
            <a:off x="3155562" y="2024568"/>
            <a:ext cx="5163866" cy="4196360"/>
            <a:chOff x="3155562" y="2024568"/>
            <a:chExt cx="5163866" cy="4196360"/>
          </a:xfrm>
        </p:grpSpPr>
        <p:grpSp>
          <p:nvGrpSpPr>
            <p:cNvPr id="6" name="Group 66"/>
            <p:cNvGrpSpPr/>
            <p:nvPr/>
          </p:nvGrpSpPr>
          <p:grpSpPr>
            <a:xfrm>
              <a:off x="3157757" y="254565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68" name="Rectangle 6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75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77" name="Rectangle 76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84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86" name="Rectangle 8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93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95" name="Rectangle 94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2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04" name="Rectangle 10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1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13" name="Rectangle 11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0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22" name="Rectangle 12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65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53" name="Rectangle 5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68"/>
            <a:ext cx="8229600" cy="1143000"/>
          </a:xfrm>
        </p:spPr>
        <p:txBody>
          <a:bodyPr/>
          <a:lstStyle/>
          <a:p>
            <a:r>
              <a:rPr lang="en-US" dirty="0" smtClean="0"/>
              <a:t>Segmentation on Top of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48629" y="1262568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3169217" y="2024568"/>
            <a:ext cx="32215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6365585" y="5612148"/>
            <a:ext cx="193689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730817" y="20626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cs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730817" y="56821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ss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21217" y="1032380"/>
            <a:ext cx="2438400" cy="830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b="0" dirty="0" smtClean="0">
                <a:latin typeface="Times New Roman"/>
                <a:cs typeface="Times New Roman"/>
              </a:rPr>
              <a:t>egment </a:t>
            </a:r>
            <a:r>
              <a:rPr lang="en-US" sz="2400" b="0" dirty="0">
                <a:latin typeface="Times New Roman"/>
                <a:cs typeface="Times New Roman"/>
              </a:rPr>
              <a:t>base registers</a:t>
            </a:r>
          </a:p>
        </p:txBody>
      </p:sp>
      <p:cxnSp>
        <p:nvCxnSpPr>
          <p:cNvPr id="29" name="AutoShape 30"/>
          <p:cNvCxnSpPr>
            <a:cxnSpLocks noChangeShapeType="1"/>
            <a:stCxn id="24" idx="3"/>
            <a:endCxn id="10" idx="1"/>
          </p:cNvCxnSpPr>
          <p:nvPr/>
        </p:nvCxnSpPr>
        <p:spPr bwMode="auto">
          <a:xfrm>
            <a:off x="1797617" y="2291268"/>
            <a:ext cx="1371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31"/>
          <p:cNvCxnSpPr>
            <a:cxnSpLocks noChangeShapeType="1"/>
            <a:stCxn id="25" idx="3"/>
          </p:cNvCxnSpPr>
          <p:nvPr/>
        </p:nvCxnSpPr>
        <p:spPr bwMode="auto">
          <a:xfrm>
            <a:off x="1797617" y="3335818"/>
            <a:ext cx="1371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32"/>
          <p:cNvCxnSpPr>
            <a:cxnSpLocks noChangeShapeType="1"/>
            <a:stCxn id="26" idx="3"/>
          </p:cNvCxnSpPr>
          <p:nvPr/>
        </p:nvCxnSpPr>
        <p:spPr bwMode="auto">
          <a:xfrm>
            <a:off x="1797617" y="4404813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35"/>
          <p:cNvCxnSpPr>
            <a:cxnSpLocks noChangeShapeType="1"/>
            <a:stCxn id="27" idx="2"/>
            <a:endCxn id="14" idx="3"/>
          </p:cNvCxnSpPr>
          <p:nvPr/>
        </p:nvCxnSpPr>
        <p:spPr bwMode="auto">
          <a:xfrm rot="5400000" flipH="1" flipV="1">
            <a:off x="4672136" y="2509028"/>
            <a:ext cx="222420" cy="7038259"/>
          </a:xfrm>
          <a:prstGeom prst="bentConnector4">
            <a:avLst>
              <a:gd name="adj1" fmla="val -139817"/>
              <a:gd name="adj2" fmla="val 10324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" name="Rectangle 21"/>
          <p:cNvSpPr>
            <a:spLocks noChangeArrowheads="1"/>
          </p:cNvSpPr>
          <p:nvPr/>
        </p:nvSpPr>
        <p:spPr bwMode="auto">
          <a:xfrm>
            <a:off x="3169217" y="3071983"/>
            <a:ext cx="2558926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3171412" y="4098303"/>
            <a:ext cx="3192007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16" name="Group 130"/>
          <p:cNvGrpSpPr/>
          <p:nvPr/>
        </p:nvGrpSpPr>
        <p:grpSpPr>
          <a:xfrm>
            <a:off x="3144360" y="2020958"/>
            <a:ext cx="5163924" cy="4196360"/>
            <a:chOff x="3155562" y="2024568"/>
            <a:chExt cx="5163924" cy="4196360"/>
          </a:xfrm>
          <a:solidFill>
            <a:srgbClr val="CBCBCB"/>
          </a:solidFill>
        </p:grpSpPr>
        <p:grpSp>
          <p:nvGrpSpPr>
            <p:cNvPr id="17" name="Group 131"/>
            <p:cNvGrpSpPr/>
            <p:nvPr/>
          </p:nvGrpSpPr>
          <p:grpSpPr>
            <a:xfrm>
              <a:off x="3157757" y="2545653"/>
              <a:ext cx="5161729" cy="548765"/>
              <a:chOff x="3169217" y="1874363"/>
              <a:chExt cx="5161729" cy="548765"/>
            </a:xfrm>
            <a:grpFill/>
          </p:grpSpPr>
          <p:sp>
            <p:nvSpPr>
              <p:cNvPr id="196" name="Rectangle 19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7690305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32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8" name="Rectangle 18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33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0" name="Rectangle 17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34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72" name="Rectangle 17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135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64" name="Rectangle 16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136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56" name="Rectangle 15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137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8" name="Rectangle 14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138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0" name="Rectangle 13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730817" y="310721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err="1">
                <a:latin typeface="Times New Roman"/>
                <a:cs typeface="Times New Roman"/>
              </a:rPr>
              <a:t>ds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730817" y="4176213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es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445659" y="256851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5724897" y="3594408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4438068" y="462030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779867" y="568228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441327" y="568533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5725784" y="202344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6355480" y="3078633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3146070" y="410793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5725784" y="516552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7638636" y="307905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998480" y="2573333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7650818" y="410848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7007560" y="513791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3796862" y="256257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5082885" y="409482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728802" y="463296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3777365" y="515929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Text Box 5"/>
          <p:cNvSpPr txBox="1">
            <a:spLocks noChangeArrowheads="1"/>
          </p:cNvSpPr>
          <p:nvPr/>
        </p:nvSpPr>
        <p:spPr bwMode="auto">
          <a:xfrm>
            <a:off x="3687374" y="1264763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1" dirty="0" smtClean="0">
                <a:latin typeface="Times New Roman"/>
                <a:cs typeface="Times New Roman"/>
              </a:rPr>
              <a:t>physical</a:t>
            </a:r>
            <a:r>
              <a:rPr lang="en-US" sz="2400" b="0" dirty="0" smtClean="0">
                <a:latin typeface="Times New Roman"/>
                <a:cs typeface="Times New Roman"/>
              </a:rPr>
              <a:t> address </a:t>
            </a:r>
            <a:r>
              <a:rPr lang="en-US" sz="2400" b="0" dirty="0">
                <a:latin typeface="Times New Roman"/>
                <a:cs typeface="Times New Roman"/>
              </a:rPr>
              <a:t>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2661E-6 9.72898E-8 L -0.36766 -0.0037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" y="-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9885E-6 -3.8499E-6 L -0.33137 -0.003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-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47E-6 3.55339E-6 L -0.36628 3.5533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8565E-6 3.24763E-6 L -0.64641 -0.01552 " pathEditMode="relative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0" grpId="1" animBg="1"/>
      <p:bldP spid="14" grpId="0" animBg="1"/>
      <p:bldP spid="14" grpId="1" animBg="1"/>
      <p:bldP spid="51" grpId="0" animBg="1"/>
      <p:bldP spid="51" grpId="1" animBg="1"/>
      <p:bldP spid="52" grpId="0" animBg="1"/>
      <p:bldP spid="52" grpId="1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Paging </a:t>
            </a:r>
          </a:p>
          <a:p>
            <a:r>
              <a:rPr lang="en-US" dirty="0" smtClean="0"/>
              <a:t>Swapping and demand paging</a:t>
            </a:r>
          </a:p>
          <a:p>
            <a:r>
              <a:rPr lang="en-US" dirty="0" smtClean="0"/>
              <a:t>Virtual memory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Segmented paging allows us to have non-contiguous allocations</a:t>
            </a:r>
          </a:p>
          <a:p>
            <a:r>
              <a:rPr lang="en-US" dirty="0" smtClean="0"/>
              <a:t>But it still limits us to the size of physical RAM</a:t>
            </a:r>
          </a:p>
          <a:p>
            <a:r>
              <a:rPr lang="en-US" dirty="0" smtClean="0"/>
              <a:t>How can we avoid that?</a:t>
            </a:r>
          </a:p>
          <a:p>
            <a:r>
              <a:rPr lang="en-US" dirty="0" smtClean="0"/>
              <a:t>By keeping some segments somewhere else</a:t>
            </a:r>
          </a:p>
          <a:p>
            <a:r>
              <a:rPr lang="en-US" dirty="0" smtClean="0"/>
              <a:t>Where?</a:t>
            </a:r>
          </a:p>
          <a:p>
            <a:r>
              <a:rPr lang="en-US" dirty="0" smtClean="0"/>
              <a:t>Maybe on a disk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29151" y="502733"/>
            <a:ext cx="257063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Segments To 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obvious strategy to increase effective memory size</a:t>
            </a:r>
          </a:p>
          <a:p>
            <a:r>
              <a:rPr lang="en-US" dirty="0" smtClean="0"/>
              <a:t>When a process yields, copy its segments to disk</a:t>
            </a:r>
          </a:p>
          <a:p>
            <a:r>
              <a:rPr lang="en-US" dirty="0" smtClean="0"/>
              <a:t>When it is scheduled, copy them back</a:t>
            </a:r>
          </a:p>
          <a:p>
            <a:r>
              <a:rPr lang="en-US" dirty="0" smtClean="0"/>
              <a:t>Paged segments mean we need not put any of this data in the same place as before yielding</a:t>
            </a:r>
          </a:p>
          <a:p>
            <a:r>
              <a:rPr lang="en-US" dirty="0" smtClean="0"/>
              <a:t>Each process could see a memory space as big as the total amount of 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To Segment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actually move everything out, the costs of a context switch are </a:t>
            </a:r>
            <a:r>
              <a:rPr lang="en-US" u="sng" dirty="0" smtClean="0"/>
              <a:t>very</a:t>
            </a:r>
            <a:r>
              <a:rPr lang="en-US" dirty="0" smtClean="0"/>
              <a:t> high</a:t>
            </a:r>
          </a:p>
          <a:p>
            <a:pPr lvl="1"/>
            <a:r>
              <a:rPr lang="en-US" dirty="0" smtClean="0"/>
              <a:t>Copy all of RAM out to disk</a:t>
            </a:r>
          </a:p>
          <a:p>
            <a:pPr lvl="1"/>
            <a:r>
              <a:rPr lang="en-US" dirty="0" smtClean="0"/>
              <a:t>And then copy other stuff from disk to RAM</a:t>
            </a:r>
          </a:p>
          <a:p>
            <a:pPr lvl="1"/>
            <a:r>
              <a:rPr lang="en-US" dirty="0" smtClean="0"/>
              <a:t>Before the newly scheduled process can do anything</a:t>
            </a:r>
          </a:p>
          <a:p>
            <a:r>
              <a:rPr lang="en-US" dirty="0" smtClean="0"/>
              <a:t>We’re still limiting processes to the amount of RAM we actually have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paging?</a:t>
            </a:r>
          </a:p>
          <a:p>
            <a:pPr lvl="1"/>
            <a:r>
              <a:rPr lang="en-US" dirty="0" smtClean="0"/>
              <a:t>What problem does it solve?</a:t>
            </a:r>
          </a:p>
          <a:p>
            <a:pPr lvl="1"/>
            <a:r>
              <a:rPr lang="en-US" dirty="0" smtClean="0"/>
              <a:t>How does it do so?</a:t>
            </a:r>
          </a:p>
          <a:p>
            <a:r>
              <a:rPr lang="en-GB" dirty="0" smtClean="0"/>
              <a:t>Locality of reference</a:t>
            </a:r>
          </a:p>
          <a:p>
            <a:r>
              <a:rPr lang="en-GB" dirty="0" smtClean="0"/>
              <a:t>Page faults and performance issues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45633" y="502733"/>
            <a:ext cx="386264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Demand Paging?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 doesn’t actually need all its pages in memory to run</a:t>
            </a:r>
          </a:p>
          <a:p>
            <a:r>
              <a:rPr lang="en-US" dirty="0" smtClean="0"/>
              <a:t>It only needs those it actually references</a:t>
            </a:r>
          </a:p>
          <a:p>
            <a:r>
              <a:rPr lang="en-US" dirty="0" smtClean="0"/>
              <a:t>So, why bother loading up all the pages when a process is scheduled to run?</a:t>
            </a:r>
          </a:p>
          <a:p>
            <a:r>
              <a:rPr lang="en-US" dirty="0" smtClean="0"/>
              <a:t>And, perhaps, why get rid of all of a process’ pages when it yields?</a:t>
            </a:r>
          </a:p>
          <a:p>
            <a:r>
              <a:rPr lang="en-US" dirty="0" smtClean="0"/>
              <a:t>Move pages onto and off of disk “on demand”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621" y="502733"/>
            <a:ext cx="588654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How To Make Demand </a:t>
            </a:r>
            <a:br>
              <a:rPr lang="en-US" dirty="0" smtClean="0"/>
            </a:br>
            <a:r>
              <a:rPr lang="en-US" dirty="0" smtClean="0"/>
              <a:t>Paging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MMU must support “not present” pages</a:t>
            </a:r>
          </a:p>
          <a:p>
            <a:pPr lvl="1"/>
            <a:r>
              <a:rPr lang="en-GB" dirty="0" smtClean="0"/>
              <a:t>Generates a fault/trap when they are referenced</a:t>
            </a:r>
          </a:p>
          <a:p>
            <a:pPr lvl="1"/>
            <a:r>
              <a:rPr lang="en-GB" dirty="0" smtClean="0"/>
              <a:t>OS can bring in page and retry the faulted reference</a:t>
            </a:r>
          </a:p>
          <a:p>
            <a:r>
              <a:rPr lang="en-GB" dirty="0" smtClean="0"/>
              <a:t>Entire process needn’t be in memory to start running</a:t>
            </a:r>
          </a:p>
          <a:p>
            <a:pPr lvl="1"/>
            <a:r>
              <a:rPr lang="en-GB" dirty="0" smtClean="0"/>
              <a:t>Start each process with a subset of its pages</a:t>
            </a:r>
          </a:p>
          <a:p>
            <a:pPr lvl="1"/>
            <a:r>
              <a:rPr lang="en-GB" dirty="0" smtClean="0"/>
              <a:t>Load additional pages as program demands them</a:t>
            </a:r>
          </a:p>
          <a:p>
            <a:r>
              <a:rPr lang="en-US" dirty="0" smtClean="0"/>
              <a:t>The big challenge will be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to Our Paging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0005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41355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91875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8995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08995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0105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8995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00A1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953" y="4180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08995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089953" y="4941350"/>
            <a:ext cx="1220787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08995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0D10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08995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0AC3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736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0736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70736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736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70736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0736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736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70736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56901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20325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40" name="AutoShape 49"/>
          <p:cNvCxnSpPr>
            <a:cxnSpLocks noChangeShapeType="1"/>
          </p:cNvCxnSpPr>
          <p:nvPr/>
        </p:nvCxnSpPr>
        <p:spPr bwMode="auto">
          <a:xfrm rot="16200000" flipH="1">
            <a:off x="1746009" y="3172082"/>
            <a:ext cx="2857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1" name="AutoShape 50"/>
          <p:cNvCxnSpPr>
            <a:cxnSpLocks noChangeShapeType="1"/>
            <a:stCxn id="16" idx="3"/>
          </p:cNvCxnSpPr>
          <p:nvPr/>
        </p:nvCxnSpPr>
        <p:spPr bwMode="auto">
          <a:xfrm flipV="1">
            <a:off x="5310740" y="2275938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753" y="2656938"/>
            <a:ext cx="1986897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Hmm, no address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6645" y="2968098"/>
            <a:ext cx="2380155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Now we know why it might happen – we have the page stored on disk.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7081" y="4212468"/>
            <a:ext cx="2380155" cy="101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And we know what to do about it – fetch the page from disk!</a:t>
            </a:r>
            <a:endParaRPr lang="en-US" sz="2000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5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3398"/>
            <a:ext cx="8229600" cy="1143000"/>
          </a:xfrm>
        </p:spPr>
        <p:txBody>
          <a:bodyPr/>
          <a:lstStyle/>
          <a:p>
            <a:r>
              <a:rPr lang="en-US" dirty="0" smtClean="0"/>
              <a:t>Achieving Good Performance for 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Demand paging will perform poorly if most memory references require disk access</a:t>
            </a:r>
          </a:p>
          <a:p>
            <a:pPr lvl="1"/>
            <a:r>
              <a:rPr lang="en-US" dirty="0" smtClean="0"/>
              <a:t>Worse than bringing in all the pages at once, maybe</a:t>
            </a:r>
          </a:p>
          <a:p>
            <a:r>
              <a:rPr lang="en-US" dirty="0" smtClean="0"/>
              <a:t>So we need to be sure </a:t>
            </a:r>
            <a:r>
              <a:rPr lang="en-US" smtClean="0"/>
              <a:t>most references </a:t>
            </a:r>
            <a:r>
              <a:rPr lang="en-US" dirty="0" smtClean="0"/>
              <a:t>don’t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By ensuring that the page holding the next memory reference is already there</a:t>
            </a:r>
          </a:p>
          <a:p>
            <a:pPr lvl="1"/>
            <a:r>
              <a:rPr lang="en-US" dirty="0" smtClean="0"/>
              <a:t>Almost always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3398"/>
            <a:ext cx="8229600" cy="1143000"/>
          </a:xfrm>
        </p:spPr>
        <p:txBody>
          <a:bodyPr/>
          <a:lstStyle/>
          <a:p>
            <a:r>
              <a:rPr lang="en-US" dirty="0" smtClean="0"/>
              <a:t>Demand Paging and </a:t>
            </a:r>
            <a:br>
              <a:rPr lang="en-US" dirty="0" smtClean="0"/>
            </a:br>
            <a:r>
              <a:rPr lang="en-US" dirty="0" smtClean="0"/>
              <a:t>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9580"/>
            <a:ext cx="8229600" cy="4525963"/>
          </a:xfrm>
        </p:spPr>
        <p:txBody>
          <a:bodyPr/>
          <a:lstStyle/>
          <a:p>
            <a:r>
              <a:rPr lang="en-US" dirty="0" smtClean="0"/>
              <a:t>How can we predict which pages we need in memory?</a:t>
            </a:r>
          </a:p>
          <a:p>
            <a:pPr lvl="1"/>
            <a:r>
              <a:rPr lang="en-US" dirty="0" smtClean="0"/>
              <a:t>Since they’d better be there when we ask</a:t>
            </a:r>
          </a:p>
          <a:p>
            <a:r>
              <a:rPr lang="en-US" dirty="0" smtClean="0"/>
              <a:t>Primarily, rely on </a:t>
            </a:r>
            <a:r>
              <a:rPr lang="en-US" i="1" dirty="0" smtClean="0"/>
              <a:t>locality of reference</a:t>
            </a:r>
          </a:p>
          <a:p>
            <a:pPr lvl="1"/>
            <a:r>
              <a:rPr lang="en-US" dirty="0" smtClean="0"/>
              <a:t>Put simply, the next address you ask for is likely to be close to the last address you asked for</a:t>
            </a:r>
          </a:p>
          <a:p>
            <a:r>
              <a:rPr lang="en-US" dirty="0" smtClean="0"/>
              <a:t>Do programs typically display locality of reference?</a:t>
            </a:r>
          </a:p>
          <a:p>
            <a:r>
              <a:rPr lang="en-US" dirty="0" smtClean="0"/>
              <a:t>Fortunately, yes!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0689" y="463043"/>
            <a:ext cx="5132544" cy="129591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usually executes sequences of consecutive instructions</a:t>
            </a:r>
          </a:p>
          <a:p>
            <a:r>
              <a:rPr lang="en-US" dirty="0" smtClean="0"/>
              <a:t>Most branches tend to be relatively short distances (into code in the same routine)</a:t>
            </a:r>
          </a:p>
          <a:p>
            <a:r>
              <a:rPr lang="en-US" dirty="0" smtClean="0"/>
              <a:t>Even routine calls tend to come in clusters </a:t>
            </a:r>
          </a:p>
          <a:p>
            <a:pPr lvl="1"/>
            <a:r>
              <a:rPr lang="en-US" dirty="0" smtClean="0"/>
              <a:t>E.g., we’ll do a bunch of file I/O, then we’ll do a bunch of list operations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paging?</a:t>
            </a:r>
          </a:p>
          <a:p>
            <a:pPr lvl="1"/>
            <a:r>
              <a:rPr lang="en-US" dirty="0" smtClean="0"/>
              <a:t>What problem does it solve?</a:t>
            </a:r>
          </a:p>
          <a:p>
            <a:pPr lvl="1"/>
            <a:r>
              <a:rPr lang="en-US" dirty="0" smtClean="0"/>
              <a:t>How does it do so?</a:t>
            </a:r>
          </a:p>
          <a:p>
            <a:r>
              <a:rPr lang="en-GB" dirty="0" smtClean="0"/>
              <a:t>Paged address translation</a:t>
            </a:r>
          </a:p>
          <a:p>
            <a:r>
              <a:rPr lang="en-GB" dirty="0" smtClean="0"/>
              <a:t>Paging and fragmentation</a:t>
            </a:r>
          </a:p>
          <a:p>
            <a:r>
              <a:rPr lang="en-GB" dirty="0" smtClean="0"/>
              <a:t>Paging memory management units</a:t>
            </a:r>
          </a:p>
          <a:p>
            <a:r>
              <a:rPr lang="en-GB" dirty="0" smtClean="0"/>
              <a:t>Paging and segmentation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 locality here</a:t>
            </a:r>
          </a:p>
          <a:p>
            <a:r>
              <a:rPr lang="en-US" dirty="0" smtClean="0"/>
              <a:t>We typically need access to things in the current stack frame </a:t>
            </a:r>
          </a:p>
          <a:p>
            <a:pPr lvl="1"/>
            <a:r>
              <a:rPr lang="en-US" dirty="0" smtClean="0"/>
              <a:t>Either the most recently created one</a:t>
            </a:r>
          </a:p>
          <a:p>
            <a:pPr lvl="1"/>
            <a:r>
              <a:rPr lang="en-US" dirty="0" smtClean="0"/>
              <a:t>Or one we just returned to from another call</a:t>
            </a:r>
          </a:p>
          <a:p>
            <a:r>
              <a:rPr lang="en-US" dirty="0" smtClean="0"/>
              <a:t>Since the frames usually aren’t huge, obvious locality 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Data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Many data references </a:t>
            </a:r>
            <a:r>
              <a:rPr lang="en-US" dirty="0" smtClean="0"/>
              <a:t>to recently allocated buffers or structures</a:t>
            </a:r>
          </a:p>
          <a:p>
            <a:pPr lvl="1"/>
            <a:r>
              <a:rPr lang="en-US" dirty="0" smtClean="0"/>
              <a:t>E.g., creating or processing a message</a:t>
            </a:r>
          </a:p>
          <a:p>
            <a:r>
              <a:rPr lang="en-US" dirty="0" smtClean="0"/>
              <a:t>Also common to do a great deal of processing using one data structure</a:t>
            </a:r>
          </a:p>
          <a:p>
            <a:pPr lvl="1"/>
            <a:r>
              <a:rPr lang="en-US" dirty="0" smtClean="0"/>
              <a:t>Before using another</a:t>
            </a:r>
          </a:p>
          <a:p>
            <a:r>
              <a:rPr lang="en-US" dirty="0" smtClean="0"/>
              <a:t>But more chances for non-local behavior than with code or the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r>
              <a:rPr lang="en-US" dirty="0" smtClean="0"/>
              <a:t>Page tables no longer necessarily </a:t>
            </a:r>
            <a:r>
              <a:rPr lang="en-US" smtClean="0"/>
              <a:t>contain pointers </a:t>
            </a:r>
            <a:r>
              <a:rPr lang="en-US" dirty="0" smtClean="0"/>
              <a:t>to pages of RAM</a:t>
            </a:r>
          </a:p>
          <a:p>
            <a:r>
              <a:rPr lang="en-US" dirty="0" smtClean="0"/>
              <a:t>In some cases, the pages are not in RAM, at the moment</a:t>
            </a:r>
          </a:p>
          <a:p>
            <a:pPr lvl="1"/>
            <a:r>
              <a:rPr lang="en-US" dirty="0" smtClean="0"/>
              <a:t>They’re out on disk</a:t>
            </a:r>
          </a:p>
          <a:p>
            <a:r>
              <a:rPr lang="en-US" dirty="0" smtClean="0"/>
              <a:t>When a program requests an address from such a page, what do we do?</a:t>
            </a:r>
          </a:p>
          <a:p>
            <a:r>
              <a:rPr lang="en-US" dirty="0" smtClean="0"/>
              <a:t>Generate a </a:t>
            </a:r>
            <a:r>
              <a:rPr lang="en-US" i="1" dirty="0" smtClean="0"/>
              <a:t>page fault</a:t>
            </a:r>
          </a:p>
          <a:p>
            <a:pPr lvl="1"/>
            <a:r>
              <a:rPr lang="en-US" dirty="0" smtClean="0"/>
              <a:t>Which is intended to tell the system to go get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35069" y="515963"/>
            <a:ext cx="287053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 Page Fault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20"/>
            <a:ext cx="8229600" cy="4525963"/>
          </a:xfrm>
        </p:spPr>
        <p:txBody>
          <a:bodyPr/>
          <a:lstStyle/>
          <a:p>
            <a:r>
              <a:rPr lang="en-GB" dirty="0" smtClean="0"/>
              <a:t>Initialize page table entries to “not present”</a:t>
            </a:r>
          </a:p>
          <a:p>
            <a:r>
              <a:rPr lang="en-GB" dirty="0" smtClean="0"/>
              <a:t>CPU faults if “not present” page is referenced</a:t>
            </a:r>
          </a:p>
          <a:p>
            <a:pPr lvl="1"/>
            <a:r>
              <a:rPr lang="en-GB" dirty="0" smtClean="0"/>
              <a:t>Fault enters kernel, just like any other trap</a:t>
            </a:r>
          </a:p>
          <a:p>
            <a:pPr lvl="1"/>
            <a:r>
              <a:rPr lang="en-GB" dirty="0" smtClean="0"/>
              <a:t>Forwarded to page fault handler</a:t>
            </a:r>
          </a:p>
          <a:p>
            <a:pPr lvl="1"/>
            <a:r>
              <a:rPr lang="en-GB" dirty="0" smtClean="0"/>
              <a:t>Determine which page is required, where it resides</a:t>
            </a:r>
          </a:p>
          <a:p>
            <a:pPr lvl="1"/>
            <a:r>
              <a:rPr lang="en-GB" dirty="0" smtClean="0"/>
              <a:t>Schedule I/O to fetch it, then block the process</a:t>
            </a:r>
          </a:p>
          <a:p>
            <a:pPr lvl="1"/>
            <a:r>
              <a:rPr lang="en-GB" dirty="0" smtClean="0"/>
              <a:t>Make page table point at newly read-in page</a:t>
            </a:r>
          </a:p>
          <a:p>
            <a:pPr lvl="1"/>
            <a:r>
              <a:rPr lang="en-GB" dirty="0" smtClean="0"/>
              <a:t>Back up user-mode PC to retry failed instruction</a:t>
            </a:r>
          </a:p>
          <a:p>
            <a:pPr lvl="1"/>
            <a:r>
              <a:rPr lang="en-GB" dirty="0" smtClean="0"/>
              <a:t>Return to user-mode and try again</a:t>
            </a:r>
          </a:p>
          <a:p>
            <a:r>
              <a:rPr lang="en-GB" dirty="0" smtClean="0"/>
              <a:t>Meanwhile, other processes can run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Pages and Secondary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sz="2800" dirty="0" smtClean="0"/>
              <a:t>When not in memory, pages live on secondary storage </a:t>
            </a:r>
          </a:p>
          <a:p>
            <a:pPr lvl="1"/>
            <a:r>
              <a:rPr lang="en-GB" sz="2400" dirty="0" smtClean="0"/>
              <a:t>Typically a disk</a:t>
            </a:r>
          </a:p>
          <a:p>
            <a:pPr lvl="1"/>
            <a:r>
              <a:rPr lang="en-GB" sz="2400" dirty="0" smtClean="0"/>
              <a:t>In an area called “swap space”</a:t>
            </a:r>
          </a:p>
          <a:p>
            <a:r>
              <a:rPr lang="en-GB" sz="2800" dirty="0" smtClean="0"/>
              <a:t>How do we manage swap space?</a:t>
            </a:r>
          </a:p>
          <a:p>
            <a:pPr lvl="1"/>
            <a:r>
              <a:rPr lang="en-GB" sz="2400" dirty="0" smtClean="0"/>
              <a:t>As a pool of variable length partitions?</a:t>
            </a:r>
          </a:p>
          <a:p>
            <a:pPr lvl="2"/>
            <a:r>
              <a:rPr lang="en-GB" sz="2000" dirty="0" smtClean="0"/>
              <a:t>Allocate a contiguous region for each process</a:t>
            </a:r>
          </a:p>
          <a:p>
            <a:pPr lvl="1"/>
            <a:r>
              <a:rPr lang="en-GB" sz="2400" dirty="0" smtClean="0"/>
              <a:t>As a random collection of pages?</a:t>
            </a:r>
          </a:p>
          <a:p>
            <a:pPr lvl="2"/>
            <a:r>
              <a:rPr lang="en-GB" sz="2000" dirty="0" smtClean="0"/>
              <a:t> Just use a bit-map to keep track of which are free</a:t>
            </a:r>
          </a:p>
          <a:p>
            <a:pPr lvl="1"/>
            <a:r>
              <a:rPr lang="en-GB" sz="2400" dirty="0" smtClean="0"/>
              <a:t>As a file system?</a:t>
            </a:r>
          </a:p>
          <a:p>
            <a:pPr lvl="2"/>
            <a:r>
              <a:rPr lang="en-GB" sz="2000" dirty="0" smtClean="0"/>
              <a:t> Create a file per process (or segment)</a:t>
            </a:r>
          </a:p>
          <a:p>
            <a:pPr lvl="2"/>
            <a:r>
              <a:rPr lang="en-GB" sz="2000" dirty="0" smtClean="0"/>
              <a:t> File offsets correspond to virtual address offsets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Space and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sz="2800" dirty="0" smtClean="0"/>
              <a:t>Should the swap space be organized somehow by segments?</a:t>
            </a:r>
          </a:p>
          <a:p>
            <a:r>
              <a:rPr lang="en-US" sz="2800" dirty="0" smtClean="0"/>
              <a:t>A paging MMU eliminates need to store consecutive virtual pages in contiguous physical pages</a:t>
            </a:r>
          </a:p>
          <a:p>
            <a:r>
              <a:rPr lang="en-US" sz="2800" dirty="0" smtClean="0"/>
              <a:t>But locality of reference suggests pages in segments are likely to be used together</a:t>
            </a:r>
          </a:p>
          <a:p>
            <a:r>
              <a:rPr lang="en-US" sz="2800" dirty="0" smtClean="0"/>
              <a:t>Disk pays a big performance penalty particularly for spreading operations across multiple cylinders  </a:t>
            </a:r>
          </a:p>
          <a:p>
            <a:r>
              <a:rPr lang="en-US" sz="2800" dirty="0" smtClean="0"/>
              <a:t>Well-clustered allocation may lead to more efficient  I/O when we are moving pages in and out</a:t>
            </a:r>
          </a:p>
          <a:p>
            <a:r>
              <a:rPr lang="en-US" sz="2800" dirty="0" smtClean="0"/>
              <a:t>Organizing swap by segments can help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Page faults may result in shorter time slices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Standard overhead/response-time </a:t>
            </a:r>
            <a:r>
              <a:rPr lang="en-GB" dirty="0" err="1" smtClean="0"/>
              <a:t>tradeoff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 smtClean="0"/>
              <a:t>Overhead (fault handling, paging-in and out)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 is blocked while we are reading in pages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Delaying execution and consuming cycles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Directly proportional to the number of page faults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Key is having the “right” pages in memory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Right pages -&gt; few faults, little paging activity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Wrong pages -&gt; many faults, much paging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We can’t control what pages we read in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Key to performance is choosing which to kick out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US" dirty="0" smtClean="0"/>
              <a:t>A generalization of what demand paging allows</a:t>
            </a:r>
          </a:p>
          <a:p>
            <a:r>
              <a:rPr lang="en-US" dirty="0" smtClean="0"/>
              <a:t>A form of memory where the system provides a useful abstraction</a:t>
            </a:r>
          </a:p>
          <a:p>
            <a:pPr lvl="1"/>
            <a:r>
              <a:rPr lang="en-US" dirty="0" smtClean="0"/>
              <a:t>A very large quantity of memory</a:t>
            </a:r>
          </a:p>
          <a:p>
            <a:pPr lvl="1"/>
            <a:r>
              <a:rPr lang="en-US" dirty="0" smtClean="0"/>
              <a:t>For each process</a:t>
            </a:r>
          </a:p>
          <a:p>
            <a:pPr lvl="1"/>
            <a:r>
              <a:rPr lang="en-US" dirty="0" smtClean="0"/>
              <a:t>All directly accessible via normal addressing</a:t>
            </a:r>
          </a:p>
          <a:p>
            <a:pPr lvl="1"/>
            <a:r>
              <a:rPr lang="en-US" dirty="0" smtClean="0"/>
              <a:t>At a speed approaching that of actual RAM</a:t>
            </a:r>
          </a:p>
          <a:p>
            <a:r>
              <a:rPr lang="en-US" dirty="0" smtClean="0"/>
              <a:t>The state of the art in modern memory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67751" y="502733"/>
            <a:ext cx="385375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Give each process an address space of immense size</a:t>
            </a:r>
          </a:p>
          <a:p>
            <a:pPr lvl="1"/>
            <a:r>
              <a:rPr lang="en-US" dirty="0" smtClean="0"/>
              <a:t>Perhaps as big as your hardware’s word size allows</a:t>
            </a:r>
          </a:p>
          <a:p>
            <a:r>
              <a:rPr lang="en-US" dirty="0" smtClean="0"/>
              <a:t>Allow processes to request segments within that space</a:t>
            </a:r>
          </a:p>
          <a:p>
            <a:r>
              <a:rPr lang="en-US" dirty="0" smtClean="0"/>
              <a:t>Use dynamic paging and swapping to support the abstraction</a:t>
            </a:r>
          </a:p>
          <a:p>
            <a:r>
              <a:rPr lang="en-US" dirty="0" smtClean="0"/>
              <a:t>The key issue is how to create the abstraction when you don’t have that much real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The Key VM Technology: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have each page already in memory when a process accesses it</a:t>
            </a:r>
          </a:p>
          <a:p>
            <a:r>
              <a:rPr lang="en-US" dirty="0" smtClean="0"/>
              <a:t>We can’t know ahead of time what pages will be accessed</a:t>
            </a:r>
          </a:p>
          <a:p>
            <a:r>
              <a:rPr lang="en-US" dirty="0" smtClean="0"/>
              <a:t>We rely on locality of access </a:t>
            </a:r>
          </a:p>
          <a:p>
            <a:pPr lvl="1"/>
            <a:r>
              <a:rPr lang="en-US" dirty="0" smtClean="0"/>
              <a:t>In particular, to determine what pages to move out of memory and onto disk</a:t>
            </a:r>
          </a:p>
          <a:p>
            <a:r>
              <a:rPr lang="en-US" dirty="0" smtClean="0"/>
              <a:t>If we make wise choices, the pages we need in memory will still be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GB" sz="3100" dirty="0" smtClean="0"/>
              <a:t>Segment relocation solved the relocation problem for us</a:t>
            </a:r>
          </a:p>
          <a:p>
            <a:pPr>
              <a:lnSpc>
                <a:spcPct val="73000"/>
              </a:lnSpc>
            </a:pPr>
            <a:r>
              <a:rPr lang="en-GB" sz="3100" dirty="0" smtClean="0"/>
              <a:t>It used base registers to compute a physical address from a virtual address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Allowing us to move data around in physical memory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By only updating the base register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It did nothing about external fragmentation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 </a:t>
            </a:r>
            <a:r>
              <a:rPr lang="en-GB" dirty="0" smtClean="0"/>
              <a:t>Because segments are still required to be </a:t>
            </a:r>
            <a:r>
              <a:rPr lang="en-GB" u="sng" dirty="0" smtClean="0"/>
              <a:t>contiguous</a:t>
            </a:r>
            <a:endParaRPr lang="en-GB" sz="2400" u="sng" dirty="0" smtClean="0"/>
          </a:p>
          <a:p>
            <a:pPr>
              <a:lnSpc>
                <a:spcPct val="73000"/>
              </a:lnSpc>
            </a:pPr>
            <a:r>
              <a:rPr lang="en-GB" dirty="0" smtClean="0"/>
              <a:t>We need to eliminate the “contiguity requirement”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 of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We keep some set of all possible pages in memory</a:t>
            </a:r>
          </a:p>
          <a:p>
            <a:pPr lvl="1"/>
            <a:r>
              <a:rPr lang="en-US" dirty="0" smtClean="0"/>
              <a:t>Perhaps not all belonging to the current process</a:t>
            </a:r>
          </a:p>
          <a:p>
            <a:r>
              <a:rPr lang="en-US" dirty="0" smtClean="0"/>
              <a:t>Under some circumstances, we need to replace one of them with another page that’s on disk</a:t>
            </a:r>
          </a:p>
          <a:p>
            <a:pPr lvl="1"/>
            <a:r>
              <a:rPr lang="en-US" dirty="0" smtClean="0"/>
              <a:t>E.g., when we have a page fault</a:t>
            </a:r>
          </a:p>
          <a:p>
            <a:r>
              <a:rPr lang="en-US" dirty="0" smtClean="0"/>
              <a:t>Paging hardware and MMU translation allows us to choose any page for ejection to disk</a:t>
            </a:r>
          </a:p>
          <a:p>
            <a:r>
              <a:rPr lang="en-US" dirty="0" smtClean="0"/>
              <a:t>Which one of them should go?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708"/>
            <a:ext cx="8229600" cy="1143000"/>
          </a:xfrm>
        </p:spPr>
        <p:txBody>
          <a:bodyPr/>
          <a:lstStyle/>
          <a:p>
            <a:r>
              <a:rPr lang="en-US" dirty="0" smtClean="0"/>
              <a:t>The Optimal Replacement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the page that will be next referenced furthest in the future</a:t>
            </a:r>
          </a:p>
          <a:p>
            <a:r>
              <a:rPr lang="en-GB" dirty="0" smtClean="0"/>
              <a:t>Why is this the right page?</a:t>
            </a:r>
          </a:p>
          <a:p>
            <a:pPr lvl="1"/>
            <a:r>
              <a:rPr lang="en-GB" dirty="0" smtClean="0"/>
              <a:t>It delays the next page fault as long as possible</a:t>
            </a:r>
          </a:p>
          <a:p>
            <a:pPr lvl="1"/>
            <a:r>
              <a:rPr lang="en-GB" dirty="0" smtClean="0"/>
              <a:t>Fewer page faults per unit time = lower overhead</a:t>
            </a:r>
          </a:p>
          <a:p>
            <a:r>
              <a:rPr lang="en-GB" dirty="0" smtClean="0"/>
              <a:t>A slight problem:</a:t>
            </a:r>
          </a:p>
          <a:p>
            <a:pPr lvl="1"/>
            <a:r>
              <a:rPr lang="en-GB" dirty="0" smtClean="0"/>
              <a:t>We would need an oracle to know which page this algorithm calls for</a:t>
            </a:r>
          </a:p>
          <a:p>
            <a:pPr lvl="1"/>
            <a:r>
              <a:rPr lang="en-GB" dirty="0" smtClean="0"/>
              <a:t>And we don’t have 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Do We Require Optimal Algorithms?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absolutely</a:t>
            </a:r>
          </a:p>
          <a:p>
            <a:r>
              <a:rPr lang="en-US" dirty="0" smtClean="0"/>
              <a:t>What’s the consequence of the algorithm being wrong?</a:t>
            </a:r>
          </a:p>
          <a:p>
            <a:pPr lvl="1"/>
            <a:r>
              <a:rPr lang="en-US" dirty="0" smtClean="0"/>
              <a:t>We take an extra page fault that we shouldn’t have</a:t>
            </a:r>
          </a:p>
          <a:p>
            <a:pPr lvl="1"/>
            <a:r>
              <a:rPr lang="en-US" dirty="0" smtClean="0"/>
              <a:t>Which is a performance penalty, not a program correctness penalty</a:t>
            </a:r>
          </a:p>
          <a:p>
            <a:pPr lvl="1"/>
            <a:r>
              <a:rPr lang="en-US" dirty="0" smtClean="0"/>
              <a:t>Often an acceptable tradeoff</a:t>
            </a:r>
          </a:p>
          <a:p>
            <a:pPr marL="342900" lvl="2" indent="-342900"/>
            <a:r>
              <a:rPr lang="en-GB" sz="2800" dirty="0" smtClean="0"/>
              <a:t>The more often we’re right, the fewer page faults we take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the 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Rely on locality of reference</a:t>
            </a:r>
          </a:p>
          <a:p>
            <a:r>
              <a:rPr lang="en-GB" dirty="0" smtClean="0"/>
              <a:t>Note which pages have recently been used</a:t>
            </a:r>
          </a:p>
          <a:p>
            <a:pPr lvl="1"/>
            <a:r>
              <a:rPr lang="en-GB" dirty="0" smtClean="0"/>
              <a:t>Perhaps with extra bits in the page tables</a:t>
            </a:r>
          </a:p>
          <a:p>
            <a:pPr lvl="1"/>
            <a:r>
              <a:rPr lang="en-GB" dirty="0" smtClean="0"/>
              <a:t>Updated when the page is accessed</a:t>
            </a:r>
          </a:p>
          <a:p>
            <a:r>
              <a:rPr lang="en-GB" dirty="0" smtClean="0"/>
              <a:t>Use this data to predict future </a:t>
            </a:r>
            <a:r>
              <a:rPr lang="en-GB" dirty="0" err="1" smtClean="0"/>
              <a:t>behavior</a:t>
            </a:r>
            <a:endParaRPr lang="en-GB" dirty="0" smtClean="0"/>
          </a:p>
          <a:p>
            <a:r>
              <a:rPr lang="en-GB" dirty="0" smtClean="0"/>
              <a:t>If locality of reference holds, the pages we accessed recently will be accessed again </a:t>
            </a:r>
            <a:r>
              <a:rPr lang="en-GB" dirty="0" smtClean="0"/>
              <a:t>soon</a:t>
            </a:r>
          </a:p>
          <a:p>
            <a:r>
              <a:rPr lang="en-GB" dirty="0" smtClean="0"/>
              <a:t>Least recently used is the best algorithm, lacking a true oracle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dirty="0" smtClean="0"/>
              <a:t>Random, FIFO</a:t>
            </a:r>
          </a:p>
          <a:p>
            <a:pPr lvl="1"/>
            <a:r>
              <a:rPr lang="en-GB" dirty="0" smtClean="0"/>
              <a:t>These are dogs, forget ‘</a:t>
            </a:r>
            <a:r>
              <a:rPr lang="en-GB" dirty="0" err="1" smtClean="0"/>
              <a:t>em</a:t>
            </a:r>
            <a:endParaRPr lang="en-GB" dirty="0" smtClean="0"/>
          </a:p>
          <a:p>
            <a:r>
              <a:rPr lang="en-GB" dirty="0" smtClean="0"/>
              <a:t>Least Frequently Used</a:t>
            </a:r>
          </a:p>
          <a:p>
            <a:pPr lvl="1"/>
            <a:r>
              <a:rPr lang="en-GB" dirty="0" smtClean="0"/>
              <a:t>Sounds better, but it really isn’t</a:t>
            </a:r>
          </a:p>
          <a:p>
            <a:r>
              <a:rPr lang="en-GB" dirty="0" smtClean="0"/>
              <a:t>Least Recently Used</a:t>
            </a:r>
          </a:p>
          <a:p>
            <a:pPr lvl="1"/>
            <a:r>
              <a:rPr lang="en-GB" dirty="0" smtClean="0"/>
              <a:t>Assert that near future will be like the recent past</a:t>
            </a:r>
          </a:p>
          <a:p>
            <a:pPr lvl="1"/>
            <a:r>
              <a:rPr lang="en-GB" dirty="0" smtClean="0"/>
              <a:t>If we haven’t used a page recently, we probably won’t use it soon</a:t>
            </a:r>
          </a:p>
          <a:p>
            <a:pPr lvl="1"/>
            <a:r>
              <a:rPr lang="en-GB" dirty="0" smtClean="0"/>
              <a:t>The computer science equivalent to the “</a:t>
            </a:r>
            <a:r>
              <a:rPr lang="en-GB" i="1" dirty="0" smtClean="0"/>
              <a:t>unseen hand</a:t>
            </a:r>
            <a:r>
              <a:rPr lang="en-GB" dirty="0" smtClean="0"/>
              <a:t>”</a:t>
            </a:r>
          </a:p>
          <a:p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time a page is accessed, record the time</a:t>
            </a:r>
          </a:p>
          <a:p>
            <a:r>
              <a:rPr lang="en-US" dirty="0" smtClean="0"/>
              <a:t>When you need to eject a page, look at all timestamps for pages in memory</a:t>
            </a:r>
          </a:p>
          <a:p>
            <a:r>
              <a:rPr lang="en-US" dirty="0" smtClean="0"/>
              <a:t>Choose the one with the oldest timestamp</a:t>
            </a:r>
          </a:p>
          <a:p>
            <a:r>
              <a:rPr lang="en-US" dirty="0" smtClean="0"/>
              <a:t>Will require us to store timestamps somewhere</a:t>
            </a:r>
          </a:p>
          <a:p>
            <a:r>
              <a:rPr lang="en-US" dirty="0" smtClean="0"/>
              <a:t>And to search all timestamps every time we need to eject a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LRU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1"/>
          <p:cNvSpPr>
            <a:spLocks noChangeArrowheads="1"/>
          </p:cNvSpPr>
          <p:nvPr/>
        </p:nvSpPr>
        <p:spPr bwMode="auto">
          <a:xfrm>
            <a:off x="1420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102"/>
          <p:cNvSpPr>
            <a:spLocks noChangeArrowheads="1"/>
          </p:cNvSpPr>
          <p:nvPr/>
        </p:nvSpPr>
        <p:spPr bwMode="auto">
          <a:xfrm>
            <a:off x="1877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2334741" y="2265888"/>
            <a:ext cx="4556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2790353" y="2265888"/>
            <a:ext cx="4587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105"/>
          <p:cNvSpPr>
            <a:spLocks noChangeArrowheads="1"/>
          </p:cNvSpPr>
          <p:nvPr/>
        </p:nvSpPr>
        <p:spPr bwMode="auto">
          <a:xfrm>
            <a:off x="3249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106"/>
          <p:cNvSpPr>
            <a:spLocks noChangeArrowheads="1"/>
          </p:cNvSpPr>
          <p:nvPr/>
        </p:nvSpPr>
        <p:spPr bwMode="auto">
          <a:xfrm>
            <a:off x="3706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4163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4620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5077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5535141" y="2265888"/>
            <a:ext cx="4587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5993928" y="2265888"/>
            <a:ext cx="4556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449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6906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18"/>
          <p:cNvSpPr>
            <a:spLocks noChangeArrowheads="1"/>
          </p:cNvSpPr>
          <p:nvPr/>
        </p:nvSpPr>
        <p:spPr bwMode="auto">
          <a:xfrm>
            <a:off x="1877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119"/>
          <p:cNvSpPr>
            <a:spLocks noChangeArrowheads="1"/>
          </p:cNvSpPr>
          <p:nvPr/>
        </p:nvSpPr>
        <p:spPr bwMode="auto">
          <a:xfrm>
            <a:off x="2334741" y="3408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9" name="Rectangle 120"/>
          <p:cNvSpPr>
            <a:spLocks noChangeArrowheads="1"/>
          </p:cNvSpPr>
          <p:nvPr/>
        </p:nvSpPr>
        <p:spPr bwMode="auto">
          <a:xfrm>
            <a:off x="2790353" y="3408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Rectangle 122"/>
          <p:cNvSpPr>
            <a:spLocks noChangeArrowheads="1"/>
          </p:cNvSpPr>
          <p:nvPr/>
        </p:nvSpPr>
        <p:spPr bwMode="auto">
          <a:xfrm>
            <a:off x="3706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1" name="Rectangle 123"/>
          <p:cNvSpPr>
            <a:spLocks noChangeArrowheads="1"/>
          </p:cNvSpPr>
          <p:nvPr/>
        </p:nvSpPr>
        <p:spPr bwMode="auto">
          <a:xfrm>
            <a:off x="4163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2" name="Rectangle 124"/>
          <p:cNvSpPr>
            <a:spLocks noChangeArrowheads="1"/>
          </p:cNvSpPr>
          <p:nvPr/>
        </p:nvSpPr>
        <p:spPr bwMode="auto">
          <a:xfrm>
            <a:off x="4620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3" name="Rectangle 126"/>
          <p:cNvSpPr>
            <a:spLocks noChangeArrowheads="1"/>
          </p:cNvSpPr>
          <p:nvPr/>
        </p:nvSpPr>
        <p:spPr bwMode="auto">
          <a:xfrm>
            <a:off x="5535141" y="3408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4" name="Rectangle 127"/>
          <p:cNvSpPr>
            <a:spLocks noChangeArrowheads="1"/>
          </p:cNvSpPr>
          <p:nvPr/>
        </p:nvSpPr>
        <p:spPr bwMode="auto">
          <a:xfrm>
            <a:off x="5993928" y="3408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5" name="Rectangle 128"/>
          <p:cNvSpPr>
            <a:spLocks noChangeArrowheads="1"/>
          </p:cNvSpPr>
          <p:nvPr/>
        </p:nvSpPr>
        <p:spPr bwMode="auto">
          <a:xfrm>
            <a:off x="6449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6" name="Rectangle 131"/>
          <p:cNvSpPr>
            <a:spLocks noChangeArrowheads="1"/>
          </p:cNvSpPr>
          <p:nvPr/>
        </p:nvSpPr>
        <p:spPr bwMode="auto">
          <a:xfrm>
            <a:off x="7821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7" name="Rectangle 181"/>
          <p:cNvSpPr>
            <a:spLocks noChangeArrowheads="1"/>
          </p:cNvSpPr>
          <p:nvPr/>
        </p:nvSpPr>
        <p:spPr bwMode="auto">
          <a:xfrm>
            <a:off x="547681" y="174991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cs typeface="Times New Roman"/>
              </a:rPr>
              <a:t>Reference stream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8" name="Rectangle 182"/>
          <p:cNvSpPr>
            <a:spLocks noChangeArrowheads="1"/>
          </p:cNvSpPr>
          <p:nvPr/>
        </p:nvSpPr>
        <p:spPr bwMode="auto">
          <a:xfrm>
            <a:off x="1420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9" name="Rectangle 184"/>
          <p:cNvSpPr>
            <a:spLocks noChangeArrowheads="1"/>
          </p:cNvSpPr>
          <p:nvPr/>
        </p:nvSpPr>
        <p:spPr bwMode="auto">
          <a:xfrm>
            <a:off x="2334741" y="3789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0" name="Rectangle 185"/>
          <p:cNvSpPr>
            <a:spLocks noChangeArrowheads="1"/>
          </p:cNvSpPr>
          <p:nvPr/>
        </p:nvSpPr>
        <p:spPr bwMode="auto">
          <a:xfrm>
            <a:off x="2790353" y="3789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1" name="Rectangle 186"/>
          <p:cNvSpPr>
            <a:spLocks noChangeArrowheads="1"/>
          </p:cNvSpPr>
          <p:nvPr/>
        </p:nvSpPr>
        <p:spPr bwMode="auto">
          <a:xfrm>
            <a:off x="3249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2" name="Rectangle 188"/>
          <p:cNvSpPr>
            <a:spLocks noChangeArrowheads="1"/>
          </p:cNvSpPr>
          <p:nvPr/>
        </p:nvSpPr>
        <p:spPr bwMode="auto">
          <a:xfrm>
            <a:off x="4163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3" name="Rectangle 189"/>
          <p:cNvSpPr>
            <a:spLocks noChangeArrowheads="1"/>
          </p:cNvSpPr>
          <p:nvPr/>
        </p:nvSpPr>
        <p:spPr bwMode="auto">
          <a:xfrm>
            <a:off x="4620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4" name="Rectangle 190"/>
          <p:cNvSpPr>
            <a:spLocks noChangeArrowheads="1"/>
          </p:cNvSpPr>
          <p:nvPr/>
        </p:nvSpPr>
        <p:spPr bwMode="auto">
          <a:xfrm>
            <a:off x="5077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5" name="Rectangle 192"/>
          <p:cNvSpPr>
            <a:spLocks noChangeArrowheads="1"/>
          </p:cNvSpPr>
          <p:nvPr/>
        </p:nvSpPr>
        <p:spPr bwMode="auto">
          <a:xfrm>
            <a:off x="5993928" y="3789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6" name="Rectangle 193"/>
          <p:cNvSpPr>
            <a:spLocks noChangeArrowheads="1"/>
          </p:cNvSpPr>
          <p:nvPr/>
        </p:nvSpPr>
        <p:spPr bwMode="auto">
          <a:xfrm>
            <a:off x="6449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7" name="Rectangle 194"/>
          <p:cNvSpPr>
            <a:spLocks noChangeArrowheads="1"/>
          </p:cNvSpPr>
          <p:nvPr/>
        </p:nvSpPr>
        <p:spPr bwMode="auto">
          <a:xfrm>
            <a:off x="6906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8" name="Rectangle 195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9" name="Rectangle 196"/>
          <p:cNvSpPr>
            <a:spLocks noChangeArrowheads="1"/>
          </p:cNvSpPr>
          <p:nvPr/>
        </p:nvSpPr>
        <p:spPr bwMode="auto">
          <a:xfrm>
            <a:off x="7821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0" name="Rectangle 197"/>
          <p:cNvSpPr>
            <a:spLocks noChangeArrowheads="1"/>
          </p:cNvSpPr>
          <p:nvPr/>
        </p:nvSpPr>
        <p:spPr bwMode="auto">
          <a:xfrm>
            <a:off x="8278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1" name="Rectangle 198"/>
          <p:cNvSpPr>
            <a:spLocks noChangeArrowheads="1"/>
          </p:cNvSpPr>
          <p:nvPr/>
        </p:nvSpPr>
        <p:spPr bwMode="auto">
          <a:xfrm>
            <a:off x="1420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2" name="Rectangle 199"/>
          <p:cNvSpPr>
            <a:spLocks noChangeArrowheads="1"/>
          </p:cNvSpPr>
          <p:nvPr/>
        </p:nvSpPr>
        <p:spPr bwMode="auto">
          <a:xfrm>
            <a:off x="1877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3" name="Rectangle 201"/>
          <p:cNvSpPr>
            <a:spLocks noChangeArrowheads="1"/>
          </p:cNvSpPr>
          <p:nvPr/>
        </p:nvSpPr>
        <p:spPr bwMode="auto">
          <a:xfrm>
            <a:off x="2790353" y="4170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4" name="Rectangle 202"/>
          <p:cNvSpPr>
            <a:spLocks noChangeArrowheads="1"/>
          </p:cNvSpPr>
          <p:nvPr/>
        </p:nvSpPr>
        <p:spPr bwMode="auto">
          <a:xfrm>
            <a:off x="3249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5" name="Rectangle 203"/>
          <p:cNvSpPr>
            <a:spLocks noChangeArrowheads="1"/>
          </p:cNvSpPr>
          <p:nvPr/>
        </p:nvSpPr>
        <p:spPr bwMode="auto">
          <a:xfrm>
            <a:off x="3706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6" name="Rectangle 204"/>
          <p:cNvSpPr>
            <a:spLocks noChangeArrowheads="1"/>
          </p:cNvSpPr>
          <p:nvPr/>
        </p:nvSpPr>
        <p:spPr bwMode="auto">
          <a:xfrm>
            <a:off x="4163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7" name="Rectangle 206"/>
          <p:cNvSpPr>
            <a:spLocks noChangeArrowheads="1"/>
          </p:cNvSpPr>
          <p:nvPr/>
        </p:nvSpPr>
        <p:spPr bwMode="auto">
          <a:xfrm>
            <a:off x="5077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8" name="Rectangle 207"/>
          <p:cNvSpPr>
            <a:spLocks noChangeArrowheads="1"/>
          </p:cNvSpPr>
          <p:nvPr/>
        </p:nvSpPr>
        <p:spPr bwMode="auto">
          <a:xfrm>
            <a:off x="5535141" y="4170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9" name="Rectangle 208"/>
          <p:cNvSpPr>
            <a:spLocks noChangeArrowheads="1"/>
          </p:cNvSpPr>
          <p:nvPr/>
        </p:nvSpPr>
        <p:spPr bwMode="auto">
          <a:xfrm>
            <a:off x="5993928" y="4170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0" name="Rectangle 210"/>
          <p:cNvSpPr>
            <a:spLocks noChangeArrowheads="1"/>
          </p:cNvSpPr>
          <p:nvPr/>
        </p:nvSpPr>
        <p:spPr bwMode="auto">
          <a:xfrm>
            <a:off x="69067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1" name="Rectangle 211"/>
          <p:cNvSpPr>
            <a:spLocks noChangeArrowheads="1"/>
          </p:cNvSpPr>
          <p:nvPr/>
        </p:nvSpPr>
        <p:spPr bwMode="auto">
          <a:xfrm>
            <a:off x="7363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2" name="Rectangle 212"/>
          <p:cNvSpPr>
            <a:spLocks noChangeArrowheads="1"/>
          </p:cNvSpPr>
          <p:nvPr/>
        </p:nvSpPr>
        <p:spPr bwMode="auto">
          <a:xfrm>
            <a:off x="7821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3" name="Rectangle 213"/>
          <p:cNvSpPr>
            <a:spLocks noChangeArrowheads="1"/>
          </p:cNvSpPr>
          <p:nvPr/>
        </p:nvSpPr>
        <p:spPr bwMode="auto">
          <a:xfrm>
            <a:off x="8278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4" name="Rectangle 214"/>
          <p:cNvSpPr>
            <a:spLocks noChangeArrowheads="1"/>
          </p:cNvSpPr>
          <p:nvPr/>
        </p:nvSpPr>
        <p:spPr bwMode="auto">
          <a:xfrm>
            <a:off x="1420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5" name="Rectangle 215"/>
          <p:cNvSpPr>
            <a:spLocks noChangeArrowheads="1"/>
          </p:cNvSpPr>
          <p:nvPr/>
        </p:nvSpPr>
        <p:spPr bwMode="auto">
          <a:xfrm>
            <a:off x="1877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6" name="Rectangle 216"/>
          <p:cNvSpPr>
            <a:spLocks noChangeArrowheads="1"/>
          </p:cNvSpPr>
          <p:nvPr/>
        </p:nvSpPr>
        <p:spPr bwMode="auto">
          <a:xfrm>
            <a:off x="2334741" y="4551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7" name="Rectangle 218"/>
          <p:cNvSpPr>
            <a:spLocks noChangeArrowheads="1"/>
          </p:cNvSpPr>
          <p:nvPr/>
        </p:nvSpPr>
        <p:spPr bwMode="auto">
          <a:xfrm>
            <a:off x="3249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8" name="Rectangle 219"/>
          <p:cNvSpPr>
            <a:spLocks noChangeArrowheads="1"/>
          </p:cNvSpPr>
          <p:nvPr/>
        </p:nvSpPr>
        <p:spPr bwMode="auto">
          <a:xfrm>
            <a:off x="3706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9" name="Rectangle 221"/>
          <p:cNvSpPr>
            <a:spLocks noChangeArrowheads="1"/>
          </p:cNvSpPr>
          <p:nvPr/>
        </p:nvSpPr>
        <p:spPr bwMode="auto">
          <a:xfrm>
            <a:off x="4620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0" name="Rectangle 222"/>
          <p:cNvSpPr>
            <a:spLocks noChangeArrowheads="1"/>
          </p:cNvSpPr>
          <p:nvPr/>
        </p:nvSpPr>
        <p:spPr bwMode="auto">
          <a:xfrm>
            <a:off x="5077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1" name="Rectangle 223"/>
          <p:cNvSpPr>
            <a:spLocks noChangeArrowheads="1"/>
          </p:cNvSpPr>
          <p:nvPr/>
        </p:nvSpPr>
        <p:spPr bwMode="auto">
          <a:xfrm>
            <a:off x="5535141" y="4551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2" name="Rectangle 225"/>
          <p:cNvSpPr>
            <a:spLocks noChangeArrowheads="1"/>
          </p:cNvSpPr>
          <p:nvPr/>
        </p:nvSpPr>
        <p:spPr bwMode="auto">
          <a:xfrm>
            <a:off x="6449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3" name="Rectangle 226"/>
          <p:cNvSpPr>
            <a:spLocks noChangeArrowheads="1"/>
          </p:cNvSpPr>
          <p:nvPr/>
        </p:nvSpPr>
        <p:spPr bwMode="auto">
          <a:xfrm>
            <a:off x="6906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4" name="Rectangle 227"/>
          <p:cNvSpPr>
            <a:spLocks noChangeArrowheads="1"/>
          </p:cNvSpPr>
          <p:nvPr/>
        </p:nvSpPr>
        <p:spPr bwMode="auto">
          <a:xfrm>
            <a:off x="7363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5" name="Rectangle 229"/>
          <p:cNvSpPr>
            <a:spLocks noChangeArrowheads="1"/>
          </p:cNvSpPr>
          <p:nvPr/>
        </p:nvSpPr>
        <p:spPr bwMode="auto">
          <a:xfrm>
            <a:off x="8278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6" name="Rectangle 310"/>
          <p:cNvSpPr>
            <a:spLocks noChangeArrowheads="1"/>
          </p:cNvSpPr>
          <p:nvPr/>
        </p:nvSpPr>
        <p:spPr bwMode="auto">
          <a:xfrm>
            <a:off x="1012776" y="2800081"/>
            <a:ext cx="1600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Page table using t</a:t>
            </a:r>
            <a:r>
              <a:rPr lang="en-US" sz="2000" b="0" dirty="0" smtClean="0">
                <a:latin typeface="Times New Roman"/>
                <a:cs typeface="Times New Roman"/>
              </a:rPr>
              <a:t>rue </a:t>
            </a:r>
            <a:r>
              <a:rPr lang="en-US" sz="2000" b="0" dirty="0">
                <a:latin typeface="Times New Roman"/>
                <a:cs typeface="Times New Roman"/>
              </a:rPr>
              <a:t>LRU</a:t>
            </a:r>
          </a:p>
        </p:txBody>
      </p:sp>
      <p:sp>
        <p:nvSpPr>
          <p:cNvPr id="67" name="Rectangle 312"/>
          <p:cNvSpPr>
            <a:spLocks noChangeArrowheads="1"/>
          </p:cNvSpPr>
          <p:nvPr/>
        </p:nvSpPr>
        <p:spPr bwMode="auto">
          <a:xfrm>
            <a:off x="123353" y="3408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 dirty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68" name="Rectangle 313"/>
          <p:cNvSpPr>
            <a:spLocks noChangeArrowheads="1"/>
          </p:cNvSpPr>
          <p:nvPr/>
        </p:nvSpPr>
        <p:spPr bwMode="auto">
          <a:xfrm>
            <a:off x="123353" y="3789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69" name="Rectangle 314"/>
          <p:cNvSpPr>
            <a:spLocks noChangeArrowheads="1"/>
          </p:cNvSpPr>
          <p:nvPr/>
        </p:nvSpPr>
        <p:spPr bwMode="auto">
          <a:xfrm>
            <a:off x="123353" y="4170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70" name="Rectangle 315"/>
          <p:cNvSpPr>
            <a:spLocks noChangeArrowheads="1"/>
          </p:cNvSpPr>
          <p:nvPr/>
        </p:nvSpPr>
        <p:spPr bwMode="auto">
          <a:xfrm>
            <a:off x="123353" y="4551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71" name="Rectangle 323"/>
          <p:cNvSpPr>
            <a:spLocks noChangeArrowheads="1"/>
          </p:cNvSpPr>
          <p:nvPr/>
        </p:nvSpPr>
        <p:spPr bwMode="auto">
          <a:xfrm>
            <a:off x="7363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Rectangle 324"/>
          <p:cNvSpPr>
            <a:spLocks noChangeArrowheads="1"/>
          </p:cNvSpPr>
          <p:nvPr/>
        </p:nvSpPr>
        <p:spPr bwMode="auto">
          <a:xfrm>
            <a:off x="7821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3" name="Rectangle 325"/>
          <p:cNvSpPr>
            <a:spLocks noChangeArrowheads="1"/>
          </p:cNvSpPr>
          <p:nvPr/>
        </p:nvSpPr>
        <p:spPr bwMode="auto">
          <a:xfrm>
            <a:off x="8278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4" name="Rectangle 513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5" name="Rectangle 518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6" name="Rectangle 519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7" name="Rectangle 520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8" name="Rectangle 521"/>
          <p:cNvSpPr>
            <a:spLocks noChangeArrowheads="1"/>
          </p:cNvSpPr>
          <p:nvPr/>
        </p:nvSpPr>
        <p:spPr bwMode="auto">
          <a:xfrm>
            <a:off x="7363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9" name="Rectangle 522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0" name="Rectangle 52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1" name="Rectangle 533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2" name="Rectangle 534"/>
          <p:cNvSpPr>
            <a:spLocks noChangeArrowheads="1"/>
          </p:cNvSpPr>
          <p:nvPr/>
        </p:nvSpPr>
        <p:spPr bwMode="auto">
          <a:xfrm>
            <a:off x="2334741" y="417088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3" name="Rectangle 535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84" name="Rectangle 536"/>
          <p:cNvSpPr>
            <a:spLocks noChangeArrowheads="1"/>
          </p:cNvSpPr>
          <p:nvPr/>
        </p:nvSpPr>
        <p:spPr bwMode="auto">
          <a:xfrm>
            <a:off x="1877541" y="3789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85" name="Rectangle 537"/>
          <p:cNvSpPr>
            <a:spLocks noChangeArrowheads="1"/>
          </p:cNvSpPr>
          <p:nvPr/>
        </p:nvSpPr>
        <p:spPr bwMode="auto">
          <a:xfrm>
            <a:off x="46207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86" name="Rectangle 548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7" name="Rectangle 549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8" name="Rectangle 550"/>
          <p:cNvSpPr>
            <a:spLocks noChangeArrowheads="1"/>
          </p:cNvSpPr>
          <p:nvPr/>
        </p:nvSpPr>
        <p:spPr bwMode="auto">
          <a:xfrm>
            <a:off x="3706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9" name="Rectangle 551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0" name="Rectangle 552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1" name="Rectangle 553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92" name="Rectangle 554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3" name="Rectangle 566"/>
          <p:cNvSpPr>
            <a:spLocks noChangeArrowheads="1"/>
          </p:cNvSpPr>
          <p:nvPr/>
        </p:nvSpPr>
        <p:spPr bwMode="auto">
          <a:xfrm>
            <a:off x="5535141" y="378988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4" name="Rectangle 567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95" name="Rectangle 568"/>
          <p:cNvSpPr>
            <a:spLocks noChangeArrowheads="1"/>
          </p:cNvSpPr>
          <p:nvPr/>
        </p:nvSpPr>
        <p:spPr bwMode="auto">
          <a:xfrm>
            <a:off x="64495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96" name="Rectangle 569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7" name="Rectangle 572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98" name="Rectangle 57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99" name="Rectangle 574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00" name="Rectangle 575"/>
          <p:cNvSpPr>
            <a:spLocks noChangeArrowheads="1"/>
          </p:cNvSpPr>
          <p:nvPr/>
        </p:nvSpPr>
        <p:spPr bwMode="auto">
          <a:xfrm>
            <a:off x="2851080" y="5426887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800" b="1" dirty="0">
                <a:latin typeface="Times New Roman"/>
                <a:cs typeface="Times New Roman"/>
              </a:rPr>
              <a:t>L</a:t>
            </a:r>
            <a:r>
              <a:rPr lang="en-US" sz="2800" b="1" dirty="0" smtClean="0">
                <a:latin typeface="Times New Roman"/>
                <a:cs typeface="Times New Roman"/>
              </a:rPr>
              <a:t>oads      4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Replacements      </a:t>
            </a:r>
            <a:r>
              <a:rPr lang="en-US" sz="2800" b="1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01" name="Rectangle 312"/>
          <p:cNvSpPr>
            <a:spLocks noChangeArrowheads="1"/>
          </p:cNvSpPr>
          <p:nvPr/>
        </p:nvSpPr>
        <p:spPr bwMode="auto">
          <a:xfrm>
            <a:off x="1333993" y="30717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2" name="Rectangle 312"/>
          <p:cNvSpPr>
            <a:spLocks noChangeArrowheads="1"/>
          </p:cNvSpPr>
          <p:nvPr/>
        </p:nvSpPr>
        <p:spPr bwMode="auto">
          <a:xfrm>
            <a:off x="1817093" y="30786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3" name="Rectangle 312"/>
          <p:cNvSpPr>
            <a:spLocks noChangeArrowheads="1"/>
          </p:cNvSpPr>
          <p:nvPr/>
        </p:nvSpPr>
        <p:spPr bwMode="auto">
          <a:xfrm>
            <a:off x="2273737" y="30855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4" name="Rectangle 312"/>
          <p:cNvSpPr>
            <a:spLocks noChangeArrowheads="1"/>
          </p:cNvSpPr>
          <p:nvPr/>
        </p:nvSpPr>
        <p:spPr bwMode="auto">
          <a:xfrm>
            <a:off x="2743609" y="30791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5" name="Rectangle 312"/>
          <p:cNvSpPr>
            <a:spLocks noChangeArrowheads="1"/>
          </p:cNvSpPr>
          <p:nvPr/>
        </p:nvSpPr>
        <p:spPr bwMode="auto">
          <a:xfrm>
            <a:off x="3187025" y="30860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6" name="Rectangle 312"/>
          <p:cNvSpPr>
            <a:spLocks noChangeArrowheads="1"/>
          </p:cNvSpPr>
          <p:nvPr/>
        </p:nvSpPr>
        <p:spPr bwMode="auto">
          <a:xfrm>
            <a:off x="3630441" y="30796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4100313" y="30865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8" name="Rectangle 312"/>
          <p:cNvSpPr>
            <a:spLocks noChangeArrowheads="1"/>
          </p:cNvSpPr>
          <p:nvPr/>
        </p:nvSpPr>
        <p:spPr bwMode="auto">
          <a:xfrm>
            <a:off x="4556957" y="30801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9" name="Rectangle 312"/>
          <p:cNvSpPr>
            <a:spLocks noChangeArrowheads="1"/>
          </p:cNvSpPr>
          <p:nvPr/>
        </p:nvSpPr>
        <p:spPr bwMode="auto">
          <a:xfrm>
            <a:off x="5013601" y="30870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0" name="Rectangle 312"/>
          <p:cNvSpPr>
            <a:spLocks noChangeArrowheads="1"/>
          </p:cNvSpPr>
          <p:nvPr/>
        </p:nvSpPr>
        <p:spPr bwMode="auto">
          <a:xfrm>
            <a:off x="5483473" y="30806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1" name="Rectangle 312"/>
          <p:cNvSpPr>
            <a:spLocks noChangeArrowheads="1"/>
          </p:cNvSpPr>
          <p:nvPr/>
        </p:nvSpPr>
        <p:spPr bwMode="auto">
          <a:xfrm>
            <a:off x="5926889" y="30875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2" name="Rectangle 312"/>
          <p:cNvSpPr>
            <a:spLocks noChangeArrowheads="1"/>
          </p:cNvSpPr>
          <p:nvPr/>
        </p:nvSpPr>
        <p:spPr bwMode="auto">
          <a:xfrm>
            <a:off x="6383533" y="30811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3" name="Rectangle 312"/>
          <p:cNvSpPr>
            <a:spLocks noChangeArrowheads="1"/>
          </p:cNvSpPr>
          <p:nvPr/>
        </p:nvSpPr>
        <p:spPr bwMode="auto">
          <a:xfrm>
            <a:off x="6853405" y="30880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4" name="Rectangle 312"/>
          <p:cNvSpPr>
            <a:spLocks noChangeArrowheads="1"/>
          </p:cNvSpPr>
          <p:nvPr/>
        </p:nvSpPr>
        <p:spPr bwMode="auto">
          <a:xfrm>
            <a:off x="7310049" y="30817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5" name="Rectangle 312"/>
          <p:cNvSpPr>
            <a:spLocks noChangeArrowheads="1"/>
          </p:cNvSpPr>
          <p:nvPr/>
        </p:nvSpPr>
        <p:spPr bwMode="auto">
          <a:xfrm>
            <a:off x="7766693" y="30885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6" name="Rectangle 312"/>
          <p:cNvSpPr>
            <a:spLocks noChangeArrowheads="1"/>
          </p:cNvSpPr>
          <p:nvPr/>
        </p:nvSpPr>
        <p:spPr bwMode="auto">
          <a:xfrm>
            <a:off x="8210109" y="30822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Information for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sz="2800" dirty="0" smtClean="0"/>
              <a:t>Can we keep it in the MMU?</a:t>
            </a:r>
          </a:p>
          <a:p>
            <a:pPr lvl="1"/>
            <a:r>
              <a:rPr lang="en-GB" sz="2000" dirty="0" smtClean="0"/>
              <a:t> MMU notes the time whenever a page is referenced</a:t>
            </a:r>
          </a:p>
          <a:p>
            <a:pPr lvl="1"/>
            <a:r>
              <a:rPr lang="en-GB" sz="2000" dirty="0" smtClean="0"/>
              <a:t> MMU translation must be blindingly fast</a:t>
            </a:r>
          </a:p>
          <a:p>
            <a:pPr lvl="2"/>
            <a:r>
              <a:rPr lang="en-GB" sz="1800" dirty="0" smtClean="0"/>
              <a:t>Getting/storing time on every fetch would be very expensive</a:t>
            </a:r>
          </a:p>
          <a:p>
            <a:pPr lvl="1"/>
            <a:r>
              <a:rPr lang="en-GB" sz="2000" dirty="0" smtClean="0"/>
              <a:t>At best they will maintain a </a:t>
            </a:r>
            <a:r>
              <a:rPr lang="en-GB" sz="2000" i="1" dirty="0" smtClean="0"/>
              <a:t>read</a:t>
            </a:r>
            <a:r>
              <a:rPr lang="en-GB" sz="2000" dirty="0" smtClean="0"/>
              <a:t> and a </a:t>
            </a:r>
            <a:r>
              <a:rPr lang="en-GB" sz="2000" i="1" dirty="0" smtClean="0"/>
              <a:t>written</a:t>
            </a:r>
            <a:r>
              <a:rPr lang="en-GB" sz="2000" dirty="0" smtClean="0"/>
              <a:t> bit per page</a:t>
            </a:r>
          </a:p>
          <a:p>
            <a:r>
              <a:rPr lang="en-GB" sz="2800" dirty="0" smtClean="0"/>
              <a:t>Can we maintain this information in software?</a:t>
            </a:r>
          </a:p>
          <a:p>
            <a:pPr lvl="1"/>
            <a:r>
              <a:rPr lang="en-GB" sz="2000" dirty="0" smtClean="0"/>
              <a:t>Mark all pages invalid, even if they are in memory</a:t>
            </a:r>
          </a:p>
          <a:p>
            <a:pPr lvl="1"/>
            <a:r>
              <a:rPr lang="en-GB" sz="2000" dirty="0" smtClean="0"/>
              <a:t>Take a fault first time each page is referenced, note the time</a:t>
            </a:r>
          </a:p>
          <a:p>
            <a:pPr lvl="1"/>
            <a:r>
              <a:rPr lang="en-GB" sz="2000" dirty="0" smtClean="0"/>
              <a:t>Then mark this page valid for the rest of the time slice</a:t>
            </a:r>
          </a:p>
          <a:p>
            <a:pPr lvl="1"/>
            <a:r>
              <a:rPr lang="en-GB" sz="2000" dirty="0" smtClean="0"/>
              <a:t>Causing page faults to reduce the number of page faults???</a:t>
            </a:r>
          </a:p>
          <a:p>
            <a:r>
              <a:rPr lang="en-GB" sz="2800" dirty="0" smtClean="0"/>
              <a:t>We need a </a:t>
            </a:r>
            <a:r>
              <a:rPr lang="en-GB" sz="2800" u="sng" dirty="0" smtClean="0"/>
              <a:t>cheap</a:t>
            </a:r>
            <a:r>
              <a:rPr lang="en-GB" sz="2800" dirty="0" smtClean="0"/>
              <a:t> software surrogate for LRU</a:t>
            </a:r>
          </a:p>
          <a:p>
            <a:pPr lvl="1"/>
            <a:r>
              <a:rPr lang="en-GB" sz="2000" dirty="0" smtClean="0"/>
              <a:t>No extra page faults</a:t>
            </a:r>
          </a:p>
          <a:p>
            <a:pPr lvl="1"/>
            <a:r>
              <a:rPr lang="en-GB" sz="2000" dirty="0" smtClean="0"/>
              <a:t>Can’t scan entire list each time, since it’s big</a:t>
            </a:r>
            <a:endParaRPr lang="en-GB" sz="24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surrogate for LRU</a:t>
            </a:r>
          </a:p>
          <a:p>
            <a:r>
              <a:rPr lang="en-GB" sz="2800" dirty="0" smtClean="0"/>
              <a:t>Organize all pages in a circular list</a:t>
            </a:r>
          </a:p>
          <a:p>
            <a:r>
              <a:rPr lang="en-GB" sz="2800" dirty="0" smtClean="0"/>
              <a:t>MMU sets a reference bit for the page on access</a:t>
            </a:r>
          </a:p>
          <a:p>
            <a:r>
              <a:rPr lang="en-GB" sz="2800" dirty="0" smtClean="0"/>
              <a:t>Scan whenever we need another page</a:t>
            </a:r>
          </a:p>
          <a:p>
            <a:pPr lvl="1"/>
            <a:r>
              <a:rPr lang="en-GB" sz="2400" dirty="0" smtClean="0"/>
              <a:t>For each page, ask MMU if page has been referenced</a:t>
            </a:r>
          </a:p>
          <a:p>
            <a:pPr lvl="1"/>
            <a:r>
              <a:rPr lang="en-GB" sz="2400" dirty="0" smtClean="0"/>
              <a:t>If so, reset the reference bit in the MMU &amp; skip this page</a:t>
            </a:r>
          </a:p>
          <a:p>
            <a:pPr lvl="1"/>
            <a:r>
              <a:rPr lang="en-GB" sz="2400" dirty="0" smtClean="0"/>
              <a:t>If not, consider this page to be the least recently used</a:t>
            </a:r>
          </a:p>
          <a:p>
            <a:pPr lvl="1"/>
            <a:r>
              <a:rPr lang="en-GB" sz="2400" dirty="0" smtClean="0"/>
              <a:t>Next search starts from this position, not head of list</a:t>
            </a:r>
          </a:p>
          <a:p>
            <a:r>
              <a:rPr lang="en-GB" sz="2800" dirty="0" smtClean="0"/>
              <a:t>Use position in the scan as a surrogate for age</a:t>
            </a:r>
          </a:p>
          <a:p>
            <a:r>
              <a:rPr lang="en-GB" sz="2800" dirty="0" smtClean="0"/>
              <a:t>No extra page faults, usually scan only a few pages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5258"/>
            <a:ext cx="8354541" cy="1143000"/>
          </a:xfrm>
        </p:spPr>
        <p:txBody>
          <a:bodyPr/>
          <a:lstStyle/>
          <a:p>
            <a:r>
              <a:rPr lang="en-US" dirty="0" smtClean="0"/>
              <a:t>Clock Algorithm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0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7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34741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90353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49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06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63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20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77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35141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93928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49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906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953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410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68141" y="4920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82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239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696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11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068541" y="4920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527328" y="4920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897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32873" y="1083708"/>
            <a:ext cx="16002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R</a:t>
            </a:r>
            <a:r>
              <a:rPr lang="en-US" sz="2400" b="0" dirty="0" smtClean="0">
                <a:latin typeface="Times New Roman"/>
                <a:cs typeface="Times New Roman"/>
              </a:rPr>
              <a:t>eference Stream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496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410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68141" y="5301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323753" y="5301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397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696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154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068541" y="5301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527328" y="5301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982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78973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8354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496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953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868141" y="5682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323753" y="5682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82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239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154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5611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068541" y="5682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9829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7440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897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8354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1496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1953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410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323753" y="6063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3782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4696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5154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611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527328" y="6063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982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0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8354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420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2334741" y="2869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2790353" y="2869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249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5077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993928" y="2869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449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906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8278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1420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1877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790353" y="3250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3249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3706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4163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5077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535141" y="3250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449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6906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7363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8278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1420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1877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2334741" y="3631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3249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3706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535141" y="3631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5993928" y="3631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906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63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2" name="Rectangle 111"/>
          <p:cNvSpPr>
            <a:spLocks noChangeArrowheads="1"/>
          </p:cNvSpPr>
          <p:nvPr/>
        </p:nvSpPr>
        <p:spPr bwMode="auto">
          <a:xfrm>
            <a:off x="7821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8278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7" name="Rectangle 116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8" name="Rectangle 127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9" name="Rectangle 128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1" name="Rectangle 130"/>
          <p:cNvSpPr>
            <a:spLocks noChangeArrowheads="1"/>
          </p:cNvSpPr>
          <p:nvPr/>
        </p:nvSpPr>
        <p:spPr bwMode="auto">
          <a:xfrm>
            <a:off x="1877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2334741" y="2488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3" name="Rectangle 132"/>
          <p:cNvSpPr>
            <a:spLocks noChangeArrowheads="1"/>
          </p:cNvSpPr>
          <p:nvPr/>
        </p:nvSpPr>
        <p:spPr bwMode="auto">
          <a:xfrm>
            <a:off x="2790353" y="2488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535141" y="2488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993928" y="2488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6449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7363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7821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319637" y="444973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2"/>
                </a:solidFill>
                <a:latin typeface="Times New Roman"/>
                <a:cs typeface="Times New Roman"/>
              </a:rPr>
              <a:t>True LRU</a:t>
            </a: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02173" y="188539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LRU clock</a:t>
            </a:r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201141" y="4920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01141" y="5301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201141" y="5682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201141" y="6063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2" name="Rectangle 151"/>
          <p:cNvSpPr>
            <a:spLocks noChangeArrowheads="1"/>
          </p:cNvSpPr>
          <p:nvPr/>
        </p:nvSpPr>
        <p:spPr bwMode="auto">
          <a:xfrm>
            <a:off x="123353" y="2488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23353" y="2869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4" name="Rectangle 153"/>
          <p:cNvSpPr>
            <a:spLocks noChangeArrowheads="1"/>
          </p:cNvSpPr>
          <p:nvPr/>
        </p:nvSpPr>
        <p:spPr bwMode="auto">
          <a:xfrm>
            <a:off x="123353" y="3250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123353" y="3631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74685" y="40385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clock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</a:p>
          <a:p>
            <a:r>
              <a:rPr lang="en-US" sz="2000" b="0" dirty="0" smtClean="0">
                <a:latin typeface="Times New Roman"/>
                <a:cs typeface="Times New Roman"/>
              </a:rPr>
              <a:t>pos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7363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7821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8278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7440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2410941" y="5682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1953741" y="5301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4696941" y="5682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4" name="Rectangle 173"/>
          <p:cNvSpPr>
            <a:spLocks noChangeArrowheads="1"/>
          </p:cNvSpPr>
          <p:nvPr/>
        </p:nvSpPr>
        <p:spPr bwMode="auto">
          <a:xfrm>
            <a:off x="3782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5611341" y="5301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0" name="Rectangle 179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6527328" y="5682168"/>
            <a:ext cx="455613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82" name="Rectangle 181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4" name="Rectangle 183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6" name="Rectangle 185"/>
          <p:cNvSpPr>
            <a:spLocks noChangeArrowheads="1"/>
          </p:cNvSpPr>
          <p:nvPr/>
        </p:nvSpPr>
        <p:spPr bwMode="auto">
          <a:xfrm>
            <a:off x="5077941" y="4314258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loads 4, replacements 7</a:t>
            </a: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692169" y="4756308"/>
            <a:ext cx="3733800" cy="865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3200" dirty="0">
                <a:latin typeface="Times New Roman"/>
                <a:cs typeface="Times New Roman"/>
              </a:rPr>
              <a:t>L</a:t>
            </a:r>
            <a:r>
              <a:rPr lang="en-US" sz="3200" b="0" dirty="0" smtClean="0">
                <a:latin typeface="Times New Roman"/>
                <a:cs typeface="Times New Roman"/>
              </a:rPr>
              <a:t>oads      4</a:t>
            </a:r>
            <a:endParaRPr lang="en-US" sz="3200" dirty="0" smtClean="0">
              <a:latin typeface="Times New Roman"/>
              <a:cs typeface="Times New Roman"/>
            </a:endParaRPr>
          </a:p>
          <a:p>
            <a:r>
              <a:rPr lang="en-US" sz="3200" b="0" dirty="0" smtClean="0">
                <a:latin typeface="Times New Roman"/>
                <a:cs typeface="Times New Roman"/>
              </a:rPr>
              <a:t>Replacements      </a:t>
            </a:r>
            <a:r>
              <a:rPr lang="en-US" sz="3200" b="0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3" name="Rectangle 222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7" name="Rectangle 22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8" name="Rectangle 229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9" name="Rectangle 230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0" name="Rectangle 234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31" name="Rectangle 235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34" name="Rectangle 312"/>
          <p:cNvSpPr>
            <a:spLocks noChangeArrowheads="1"/>
          </p:cNvSpPr>
          <p:nvPr/>
        </p:nvSpPr>
        <p:spPr bwMode="auto">
          <a:xfrm>
            <a:off x="1333993" y="21324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5" name="Rectangle 312"/>
          <p:cNvSpPr>
            <a:spLocks noChangeArrowheads="1"/>
          </p:cNvSpPr>
          <p:nvPr/>
        </p:nvSpPr>
        <p:spPr bwMode="auto">
          <a:xfrm>
            <a:off x="1817093" y="21393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6" name="Rectangle 312"/>
          <p:cNvSpPr>
            <a:spLocks noChangeArrowheads="1"/>
          </p:cNvSpPr>
          <p:nvPr/>
        </p:nvSpPr>
        <p:spPr bwMode="auto">
          <a:xfrm>
            <a:off x="2273737" y="21461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7" name="Rectangle 312"/>
          <p:cNvSpPr>
            <a:spLocks noChangeArrowheads="1"/>
          </p:cNvSpPr>
          <p:nvPr/>
        </p:nvSpPr>
        <p:spPr bwMode="auto">
          <a:xfrm>
            <a:off x="2743609" y="21398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8" name="Rectangle 312"/>
          <p:cNvSpPr>
            <a:spLocks noChangeArrowheads="1"/>
          </p:cNvSpPr>
          <p:nvPr/>
        </p:nvSpPr>
        <p:spPr bwMode="auto">
          <a:xfrm>
            <a:off x="3187025" y="21466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9" name="Rectangle 312"/>
          <p:cNvSpPr>
            <a:spLocks noChangeArrowheads="1"/>
          </p:cNvSpPr>
          <p:nvPr/>
        </p:nvSpPr>
        <p:spPr bwMode="auto">
          <a:xfrm>
            <a:off x="3630441" y="21403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0" name="Rectangle 312"/>
          <p:cNvSpPr>
            <a:spLocks noChangeArrowheads="1"/>
          </p:cNvSpPr>
          <p:nvPr/>
        </p:nvSpPr>
        <p:spPr bwMode="auto">
          <a:xfrm>
            <a:off x="4100313" y="21472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1" name="Rectangle 312"/>
          <p:cNvSpPr>
            <a:spLocks noChangeArrowheads="1"/>
          </p:cNvSpPr>
          <p:nvPr/>
        </p:nvSpPr>
        <p:spPr bwMode="auto">
          <a:xfrm>
            <a:off x="4556957" y="21408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2" name="Rectangle 312"/>
          <p:cNvSpPr>
            <a:spLocks noChangeArrowheads="1"/>
          </p:cNvSpPr>
          <p:nvPr/>
        </p:nvSpPr>
        <p:spPr bwMode="auto">
          <a:xfrm>
            <a:off x="5013601" y="21477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3" name="Rectangle 312"/>
          <p:cNvSpPr>
            <a:spLocks noChangeArrowheads="1"/>
          </p:cNvSpPr>
          <p:nvPr/>
        </p:nvSpPr>
        <p:spPr bwMode="auto">
          <a:xfrm>
            <a:off x="5483473" y="21413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4" name="Rectangle 312"/>
          <p:cNvSpPr>
            <a:spLocks noChangeArrowheads="1"/>
          </p:cNvSpPr>
          <p:nvPr/>
        </p:nvSpPr>
        <p:spPr bwMode="auto">
          <a:xfrm>
            <a:off x="5926889" y="21482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5" name="Rectangle 312"/>
          <p:cNvSpPr>
            <a:spLocks noChangeArrowheads="1"/>
          </p:cNvSpPr>
          <p:nvPr/>
        </p:nvSpPr>
        <p:spPr bwMode="auto">
          <a:xfrm>
            <a:off x="6383533" y="21418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6" name="Rectangle 312"/>
          <p:cNvSpPr>
            <a:spLocks noChangeArrowheads="1"/>
          </p:cNvSpPr>
          <p:nvPr/>
        </p:nvSpPr>
        <p:spPr bwMode="auto">
          <a:xfrm>
            <a:off x="6853405" y="21487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7" name="Rectangle 312"/>
          <p:cNvSpPr>
            <a:spLocks noChangeArrowheads="1"/>
          </p:cNvSpPr>
          <p:nvPr/>
        </p:nvSpPr>
        <p:spPr bwMode="auto">
          <a:xfrm>
            <a:off x="7310049" y="21423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8" name="Rectangle 312"/>
          <p:cNvSpPr>
            <a:spLocks noChangeArrowheads="1"/>
          </p:cNvSpPr>
          <p:nvPr/>
        </p:nvSpPr>
        <p:spPr bwMode="auto">
          <a:xfrm>
            <a:off x="7766693" y="21492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9" name="Rectangle 312"/>
          <p:cNvSpPr>
            <a:spLocks noChangeArrowheads="1"/>
          </p:cNvSpPr>
          <p:nvPr/>
        </p:nvSpPr>
        <p:spPr bwMode="auto">
          <a:xfrm>
            <a:off x="8210109" y="21428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8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00"/>
                            </p:stCondLst>
                            <p:childTnLst>
                              <p:par>
                                <p:cTn id="3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57" grpId="0" animBg="1"/>
      <p:bldP spid="158" grpId="0" animBg="1"/>
      <p:bldP spid="159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3" grpId="0" animBg="1"/>
      <p:bldP spid="214" grpId="0" animBg="1"/>
      <p:bldP spid="215" grpId="0" build="allAtOnce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2" grpId="1" animBg="1"/>
      <p:bldP spid="223" grpId="0" animBg="1"/>
      <p:bldP spid="224" grpId="0" animBg="1"/>
      <p:bldP spid="224" grpId="1" animBg="1"/>
      <p:bldP spid="225" grpId="0" animBg="1"/>
      <p:bldP spid="226" grpId="0" animBg="1"/>
      <p:bldP spid="226" grpId="1" animBg="1"/>
      <p:bldP spid="227" grpId="0" build="allAtOnce" animBg="1"/>
      <p:bldP spid="228" grpId="0" animBg="1"/>
      <p:bldP spid="229" grpId="0" animBg="1"/>
      <p:bldP spid="230" grpId="0" animBg="1"/>
      <p:bldP spid="230" grpId="1" animBg="1"/>
      <p:bldP spid="231" grpId="0" animBg="1"/>
      <p:bldP spid="2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Paging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Divide physical memory into units of a single fixed size</a:t>
            </a:r>
          </a:p>
          <a:p>
            <a:pPr lvl="1"/>
            <a:r>
              <a:rPr lang="en-US" dirty="0" smtClean="0"/>
              <a:t>A pretty small one, like 1-4K bytes or words</a:t>
            </a:r>
          </a:p>
          <a:p>
            <a:pPr lvl="1"/>
            <a:r>
              <a:rPr lang="en-US" dirty="0" smtClean="0"/>
              <a:t>Typically called a </a:t>
            </a:r>
            <a:r>
              <a:rPr lang="en-US" i="1" dirty="0" smtClean="0"/>
              <a:t>page frame</a:t>
            </a:r>
          </a:p>
          <a:p>
            <a:r>
              <a:rPr lang="en-US" dirty="0" smtClean="0"/>
              <a:t>Treat the virtual address space in the same way</a:t>
            </a:r>
          </a:p>
          <a:p>
            <a:r>
              <a:rPr lang="en-US" dirty="0" smtClean="0"/>
              <a:t>For each virtual address space page, store its data in one physical address page frame</a:t>
            </a:r>
          </a:p>
          <a:p>
            <a:r>
              <a:rPr lang="en-US" dirty="0" smtClean="0"/>
              <a:t>Use some magic per-page translation mechanism to convert virtual to physical pages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46035" y="502733"/>
            <a:ext cx="505751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38"/>
            <a:ext cx="8229600" cy="1143000"/>
          </a:xfrm>
        </p:spPr>
        <p:txBody>
          <a:bodyPr/>
          <a:lstStyle/>
          <a:p>
            <a:r>
              <a:rPr lang="en-US" dirty="0" smtClean="0"/>
              <a:t>Comparing True LRU To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number of loads and replacements</a:t>
            </a:r>
          </a:p>
          <a:p>
            <a:pPr lvl="1"/>
            <a:r>
              <a:rPr lang="en-US" dirty="0" smtClean="0"/>
              <a:t>But didn’t replace the same pages</a:t>
            </a:r>
          </a:p>
          <a:p>
            <a:r>
              <a:rPr lang="en-US" dirty="0" smtClean="0"/>
              <a:t>What, if anything, does that mean?</a:t>
            </a:r>
          </a:p>
          <a:p>
            <a:r>
              <a:rPr lang="en-US" dirty="0" smtClean="0"/>
              <a:t>Both are just approximations to the optimal</a:t>
            </a:r>
          </a:p>
          <a:p>
            <a:r>
              <a:rPr lang="en-US" dirty="0" smtClean="0"/>
              <a:t>If LRU clock’s decisions are 98% as good as true LRU </a:t>
            </a:r>
          </a:p>
          <a:p>
            <a:pPr lvl="1"/>
            <a:r>
              <a:rPr lang="en-US" dirty="0" smtClean="0"/>
              <a:t>And can be done for 1% of the cost (in hardware and cycles) </a:t>
            </a:r>
          </a:p>
          <a:p>
            <a:pPr lvl="1"/>
            <a:r>
              <a:rPr lang="en-US" dirty="0" smtClean="0"/>
              <a:t>It is a bargain!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428" y="406938"/>
            <a:ext cx="8229600" cy="1143000"/>
          </a:xfrm>
        </p:spPr>
        <p:txBody>
          <a:bodyPr/>
          <a:lstStyle/>
          <a:p>
            <a:r>
              <a:rPr lang="en-US" dirty="0" smtClean="0"/>
              <a:t>Page Replacement and Multiprogramming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GB" dirty="0" smtClean="0"/>
              <a:t>We don’t want to clear out all the page frames on each context switch</a:t>
            </a:r>
          </a:p>
          <a:p>
            <a:r>
              <a:rPr lang="en-GB" dirty="0" smtClean="0"/>
              <a:t>How do we deal with sharing page frames?</a:t>
            </a:r>
          </a:p>
          <a:p>
            <a:r>
              <a:rPr lang="en-GB" dirty="0" smtClean="0"/>
              <a:t>Possible choices:</a:t>
            </a:r>
          </a:p>
          <a:p>
            <a:pPr lvl="1"/>
            <a:r>
              <a:rPr lang="en-GB" dirty="0" smtClean="0"/>
              <a:t>Single global pool</a:t>
            </a:r>
          </a:p>
          <a:p>
            <a:pPr lvl="1"/>
            <a:r>
              <a:rPr lang="en-GB" dirty="0" smtClean="0"/>
              <a:t>Fixed allocation of page frames per process</a:t>
            </a:r>
          </a:p>
          <a:p>
            <a:pPr lvl="1"/>
            <a:r>
              <a:rPr lang="en-GB" dirty="0" smtClean="0"/>
              <a:t>Working set-based page frame allocations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Global Page Frame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Treat the entire set of page frames as a shared resource</a:t>
            </a:r>
          </a:p>
          <a:p>
            <a:r>
              <a:rPr lang="en-US" dirty="0" smtClean="0"/>
              <a:t>Approximate LRU for the entire set</a:t>
            </a:r>
          </a:p>
          <a:p>
            <a:r>
              <a:rPr lang="en-US" dirty="0" smtClean="0"/>
              <a:t>Replace whichever process’ page is LRU</a:t>
            </a:r>
          </a:p>
          <a:p>
            <a:r>
              <a:rPr lang="en-GB" dirty="0" smtClean="0"/>
              <a:t>Probably a </a:t>
            </a:r>
            <a:r>
              <a:rPr lang="en-GB" smtClean="0"/>
              <a:t>mistake</a:t>
            </a:r>
          </a:p>
          <a:p>
            <a:pPr lvl="1"/>
            <a:r>
              <a:rPr lang="en-GB" smtClean="0"/>
              <a:t>Bad </a:t>
            </a:r>
            <a:r>
              <a:rPr lang="en-GB" dirty="0" smtClean="0"/>
              <a:t>interaction with round-robin </a:t>
            </a:r>
            <a:r>
              <a:rPr lang="en-GB" smtClean="0"/>
              <a:t>scheduling</a:t>
            </a:r>
          </a:p>
          <a:p>
            <a:pPr lvl="1"/>
            <a:r>
              <a:rPr lang="en-GB" dirty="0" smtClean="0"/>
              <a:t>The guy who was last in the scheduling queue will find all his pages swapped out</a:t>
            </a:r>
          </a:p>
          <a:p>
            <a:pPr lvl="1"/>
            <a:r>
              <a:rPr lang="en-GB" dirty="0" smtClean="0"/>
              <a:t>And not because he isn’t using them</a:t>
            </a:r>
          </a:p>
          <a:p>
            <a:pPr lvl="1"/>
            <a:r>
              <a:rPr lang="en-GB" dirty="0" smtClean="0"/>
              <a:t>When he gets in, lots of page faults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Per-Process Page Frame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Set aside some number of page frames for each running process</a:t>
            </a:r>
          </a:p>
          <a:p>
            <a:pPr lvl="1"/>
            <a:r>
              <a:rPr lang="en-US" dirty="0" smtClean="0"/>
              <a:t>Use an LRU approximation separately for each</a:t>
            </a:r>
          </a:p>
          <a:p>
            <a:r>
              <a:rPr lang="en-US" dirty="0" smtClean="0"/>
              <a:t>How many page frames per process?</a:t>
            </a:r>
          </a:p>
          <a:p>
            <a:r>
              <a:rPr lang="en-GB" dirty="0" smtClean="0"/>
              <a:t>Fixed number of pages per process is bad</a:t>
            </a:r>
          </a:p>
          <a:p>
            <a:pPr lvl="1"/>
            <a:r>
              <a:rPr lang="en-GB" dirty="0" smtClean="0"/>
              <a:t> Different processes exhibit different locality</a:t>
            </a:r>
          </a:p>
          <a:p>
            <a:pPr lvl="2"/>
            <a:r>
              <a:rPr lang="en-GB" dirty="0" smtClean="0"/>
              <a:t>Which pages are needed changes over time</a:t>
            </a:r>
          </a:p>
          <a:p>
            <a:pPr lvl="2"/>
            <a:r>
              <a:rPr lang="en-GB" dirty="0" smtClean="0"/>
              <a:t>Number of pages needed changes over time</a:t>
            </a:r>
          </a:p>
          <a:p>
            <a:pPr lvl="1"/>
            <a:r>
              <a:rPr lang="en-GB" dirty="0" smtClean="0"/>
              <a:t> Much like different natural scheduling intervals</a:t>
            </a:r>
          </a:p>
          <a:p>
            <a:r>
              <a:rPr lang="en-GB" dirty="0" smtClean="0"/>
              <a:t>We need a dynamic customized allocation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GB" sz="2800" dirty="0" smtClean="0"/>
              <a:t>Give each running process an allocation of page frames matched to its needs</a:t>
            </a:r>
          </a:p>
          <a:p>
            <a:r>
              <a:rPr lang="en-GB" sz="2800" dirty="0" smtClean="0"/>
              <a:t>How do we know what its needs are?</a:t>
            </a:r>
          </a:p>
          <a:p>
            <a:r>
              <a:rPr lang="en-GB" sz="2800" dirty="0" smtClean="0"/>
              <a:t>Use </a:t>
            </a:r>
            <a:r>
              <a:rPr lang="en-GB" sz="2800" i="1" dirty="0" smtClean="0"/>
              <a:t>working sets</a:t>
            </a:r>
          </a:p>
          <a:p>
            <a:r>
              <a:rPr lang="en-GB" sz="2800" dirty="0" smtClean="0"/>
              <a:t>Set of pages used by a process in a fixed length sampling window in the immediate past</a:t>
            </a:r>
            <a:r>
              <a:rPr lang="en-GB" sz="2000" baseline="50000" dirty="0" smtClean="0"/>
              <a:t>1</a:t>
            </a:r>
          </a:p>
          <a:p>
            <a:r>
              <a:rPr lang="en-GB" sz="2800" dirty="0" smtClean="0"/>
              <a:t>Allocate enough page frames to hold each process’ working set</a:t>
            </a:r>
          </a:p>
          <a:p>
            <a:r>
              <a:rPr lang="en-GB" sz="2800" dirty="0" smtClean="0"/>
              <a:t>Each process runs replacement within its own set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958767" y="502733"/>
            <a:ext cx="329817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7244" y="6098937"/>
            <a:ext cx="6407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40000" dirty="0" smtClean="0">
                <a:latin typeface="Times New Roman"/>
                <a:cs typeface="Times New Roman"/>
              </a:rPr>
              <a:t>1</a:t>
            </a:r>
            <a:r>
              <a:rPr lang="en-US" sz="2000" dirty="0" smtClean="0">
                <a:latin typeface="Times New Roman"/>
                <a:cs typeface="Times New Roman"/>
              </a:rPr>
              <a:t>This definition paraphrased from Peter Denning’s definition</a:t>
            </a:r>
            <a:endParaRPr lang="en-US" sz="1600" baseline="40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Natural Working Set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98085" y="1952625"/>
            <a:ext cx="0" cy="396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598085" y="5913438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83616" y="3190338"/>
            <a:ext cx="1380097" cy="120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N</a:t>
            </a:r>
            <a:r>
              <a:rPr lang="en-US" sz="2400" b="0" dirty="0" smtClean="0">
                <a:latin typeface="Times New Roman"/>
                <a:cs typeface="Times New Roman"/>
              </a:rPr>
              <a:t>umber </a:t>
            </a:r>
            <a:r>
              <a:rPr lang="en-US" sz="2400" b="0" dirty="0">
                <a:latin typeface="Times New Roman"/>
                <a:cs typeface="Times New Roman"/>
              </a:rPr>
              <a:t>of page faults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350685" y="6003925"/>
            <a:ext cx="2744787" cy="461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W</a:t>
            </a:r>
            <a:r>
              <a:rPr lang="en-US" sz="2400" b="0" dirty="0" smtClean="0">
                <a:latin typeface="Times New Roman"/>
                <a:cs typeface="Times New Roman"/>
              </a:rPr>
              <a:t>orking </a:t>
            </a:r>
            <a:r>
              <a:rPr lang="en-US" sz="2400" b="0" dirty="0">
                <a:latin typeface="Times New Roman"/>
                <a:cs typeface="Times New Roman"/>
              </a:rPr>
              <a:t>set size</a:t>
            </a: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198285" y="3475038"/>
            <a:ext cx="1600200" cy="159861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he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sweet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spot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50685" y="1417638"/>
            <a:ext cx="2286000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nsufficient space leads to huge numbers of page faults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598585" y="3615758"/>
            <a:ext cx="2523536" cy="116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  <a:latin typeface="Times New Roman"/>
                <a:cs typeface="Times New Roman"/>
              </a:rPr>
              <a:t>L</a:t>
            </a:r>
            <a:r>
              <a:rPr lang="en-US" sz="20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ittle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marginal benefit for additional space</a:t>
            </a:r>
          </a:p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More, is just “more”.</a:t>
            </a:r>
          </a:p>
        </p:txBody>
      </p:sp>
      <p:sp>
        <p:nvSpPr>
          <p:cNvPr id="11" name="Freeform 15"/>
          <p:cNvSpPr>
            <a:spLocks/>
          </p:cNvSpPr>
          <p:nvPr/>
        </p:nvSpPr>
        <p:spPr bwMode="auto">
          <a:xfrm>
            <a:off x="3122085" y="2103438"/>
            <a:ext cx="4495800" cy="2743200"/>
          </a:xfrm>
          <a:custGeom>
            <a:avLst/>
            <a:gdLst/>
            <a:ahLst/>
            <a:cxnLst>
              <a:cxn ang="0">
                <a:pos x="2832" y="1728"/>
              </a:cxn>
              <a:cxn ang="0">
                <a:pos x="1248" y="1632"/>
              </a:cxn>
              <a:cxn ang="0">
                <a:pos x="528" y="1344"/>
              </a:cxn>
              <a:cxn ang="0">
                <a:pos x="144" y="672"/>
              </a:cxn>
              <a:cxn ang="0">
                <a:pos x="0" y="0"/>
              </a:cxn>
            </a:cxnLst>
            <a:rect l="0" t="0" r="r" b="b"/>
            <a:pathLst>
              <a:path w="2832" h="1728">
                <a:moveTo>
                  <a:pt x="2832" y="1728"/>
                </a:moveTo>
                <a:cubicBezTo>
                  <a:pt x="2232" y="1712"/>
                  <a:pt x="1632" y="1696"/>
                  <a:pt x="1248" y="1632"/>
                </a:cubicBezTo>
                <a:cubicBezTo>
                  <a:pt x="864" y="1568"/>
                  <a:pt x="712" y="1504"/>
                  <a:pt x="528" y="1344"/>
                </a:cubicBezTo>
                <a:cubicBezTo>
                  <a:pt x="344" y="1184"/>
                  <a:pt x="232" y="896"/>
                  <a:pt x="144" y="672"/>
                </a:cubicBezTo>
                <a:cubicBezTo>
                  <a:pt x="56" y="448"/>
                  <a:pt x="24" y="1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5201744" y="4823275"/>
            <a:ext cx="3545415" cy="1015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 if you give page frames to one process, you can’t give them to another one</a:t>
            </a:r>
            <a:endParaRPr lang="en-US" sz="2000" b="0" dirty="0">
              <a:solidFill>
                <a:srgbClr val="FF99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What is optimal working set for a process?</a:t>
            </a:r>
          </a:p>
          <a:p>
            <a:pPr lvl="1"/>
            <a:r>
              <a:rPr lang="en-GB" dirty="0" smtClean="0"/>
              <a:t> Number of pages needed during next time slice</a:t>
            </a:r>
          </a:p>
          <a:p>
            <a:r>
              <a:rPr lang="en-GB" dirty="0" smtClean="0"/>
              <a:t>What if we run the process in fewer pages?</a:t>
            </a:r>
          </a:p>
          <a:p>
            <a:pPr lvl="1"/>
            <a:r>
              <a:rPr lang="en-GB" dirty="0" smtClean="0"/>
              <a:t> Needed pages will replace one another continuously</a:t>
            </a:r>
          </a:p>
          <a:p>
            <a:pPr lvl="1"/>
            <a:r>
              <a:rPr lang="en-GB" dirty="0" smtClean="0"/>
              <a:t> This is called </a:t>
            </a:r>
            <a:r>
              <a:rPr lang="en-GB" i="1" dirty="0" smtClean="0"/>
              <a:t>thrashing</a:t>
            </a:r>
          </a:p>
          <a:p>
            <a:r>
              <a:rPr lang="en-GB" dirty="0" smtClean="0"/>
              <a:t>How can we know what working set size is?</a:t>
            </a:r>
          </a:p>
          <a:p>
            <a:pPr lvl="1"/>
            <a:r>
              <a:rPr lang="en-GB" dirty="0" smtClean="0"/>
              <a:t> By observing the process’ behavior</a:t>
            </a:r>
          </a:p>
          <a:p>
            <a:r>
              <a:rPr lang="en-GB" dirty="0" smtClean="0"/>
              <a:t>Which pages should be in the working-set?</a:t>
            </a:r>
          </a:p>
          <a:p>
            <a:pPr lvl="1"/>
            <a:r>
              <a:rPr lang="en-GB" dirty="0" smtClean="0"/>
              <a:t> No need to guess, the process will fault for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4760"/>
            <a:ext cx="8229600" cy="4525963"/>
          </a:xfrm>
        </p:spPr>
        <p:txBody>
          <a:bodyPr/>
          <a:lstStyle/>
          <a:p>
            <a:r>
              <a:rPr lang="en-GB" sz="2800" dirty="0" smtClean="0"/>
              <a:t>Manage the working set size</a:t>
            </a:r>
          </a:p>
          <a:p>
            <a:pPr lvl="1"/>
            <a:r>
              <a:rPr lang="en-GB" sz="2400" dirty="0" smtClean="0"/>
              <a:t>Assign page frames to each in-memory process</a:t>
            </a:r>
          </a:p>
          <a:p>
            <a:pPr lvl="1"/>
            <a:r>
              <a:rPr lang="en-GB" sz="2400" dirty="0" smtClean="0"/>
              <a:t>Processes page against themselves in working set</a:t>
            </a:r>
          </a:p>
          <a:p>
            <a:pPr lvl="1"/>
            <a:r>
              <a:rPr lang="en-GB" sz="2400" dirty="0" smtClean="0"/>
              <a:t>Observe paging behavior (faults per unit time)</a:t>
            </a:r>
          </a:p>
          <a:p>
            <a:pPr lvl="1"/>
            <a:r>
              <a:rPr lang="en-GB" sz="2400" dirty="0" smtClean="0"/>
              <a:t>Adjust number of assigned page frames accordingly</a:t>
            </a:r>
          </a:p>
          <a:p>
            <a:r>
              <a:rPr lang="en-GB" sz="2800" dirty="0" smtClean="0"/>
              <a:t>Page stealing algorithms</a:t>
            </a:r>
          </a:p>
          <a:p>
            <a:pPr lvl="1"/>
            <a:r>
              <a:rPr lang="en-GB" sz="2400" dirty="0" smtClean="0"/>
              <a:t>Track last use time for each page, for owning process</a:t>
            </a:r>
          </a:p>
          <a:p>
            <a:pPr lvl="1"/>
            <a:r>
              <a:rPr lang="en-GB" sz="2400" dirty="0" smtClean="0"/>
              <a:t>Steal page least recently used (by its owner)</a:t>
            </a:r>
          </a:p>
          <a:p>
            <a:pPr lvl="2"/>
            <a:r>
              <a:rPr lang="en-GB" sz="2000" dirty="0" smtClean="0"/>
              <a:t>Approximately, for cost reasons</a:t>
            </a:r>
          </a:p>
          <a:p>
            <a:pPr lvl="1"/>
            <a:r>
              <a:rPr lang="en-GB" sz="2400" dirty="0" smtClean="0"/>
              <a:t>Processes that need more pages tend to get more</a:t>
            </a:r>
          </a:p>
          <a:p>
            <a:pPr lvl="1"/>
            <a:r>
              <a:rPr lang="en-GB" sz="2400" dirty="0" smtClean="0"/>
              <a:t>Processes that don't use their pages tend to lose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47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" name="Rectangle 162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4102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9663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755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12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669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127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584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0414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50021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955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413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870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7327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229663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755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4127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0414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6413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6870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page</a:t>
            </a:r>
            <a:r>
              <a:rPr lang="en-US" sz="2400" b="0" dirty="0" smtClean="0"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4102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184102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229663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32126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6698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4127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5" name="Rectangle 46"/>
          <p:cNvSpPr>
            <a:spLocks noChangeArrowheads="1"/>
          </p:cNvSpPr>
          <p:nvPr/>
        </p:nvSpPr>
        <p:spPr bwMode="auto">
          <a:xfrm>
            <a:off x="550021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59558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6413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73274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77846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824182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41" name="Rectangle 66"/>
          <p:cNvSpPr>
            <a:spLocks noChangeArrowheads="1"/>
          </p:cNvSpPr>
          <p:nvPr/>
        </p:nvSpPr>
        <p:spPr bwMode="auto">
          <a:xfrm>
            <a:off x="54562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54562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3" name="Rectangle 68"/>
          <p:cNvSpPr>
            <a:spLocks noChangeArrowheads="1"/>
          </p:cNvSpPr>
          <p:nvPr/>
        </p:nvSpPr>
        <p:spPr bwMode="auto">
          <a:xfrm>
            <a:off x="54562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Rectangle 70"/>
          <p:cNvSpPr>
            <a:spLocks noChangeArrowheads="1"/>
          </p:cNvSpPr>
          <p:nvPr/>
        </p:nvSpPr>
        <p:spPr bwMode="auto">
          <a:xfrm>
            <a:off x="7784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6" name="Rectangle 71"/>
          <p:cNvSpPr>
            <a:spLocks noChangeArrowheads="1"/>
          </p:cNvSpPr>
          <p:nvPr/>
        </p:nvSpPr>
        <p:spPr bwMode="auto">
          <a:xfrm>
            <a:off x="82418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184102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8" name="Rectangle 8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49" name="Rectangle 88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0" name="Rectangle 100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1" name="Rectangle 101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2" name="Rectangle 102"/>
          <p:cNvSpPr>
            <a:spLocks noChangeArrowheads="1"/>
          </p:cNvSpPr>
          <p:nvPr/>
        </p:nvSpPr>
        <p:spPr bwMode="auto">
          <a:xfrm>
            <a:off x="82418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104"/>
          <p:cNvSpPr>
            <a:spLocks noChangeArrowheads="1"/>
          </p:cNvSpPr>
          <p:nvPr/>
        </p:nvSpPr>
        <p:spPr bwMode="auto">
          <a:xfrm>
            <a:off x="229663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105"/>
          <p:cNvSpPr>
            <a:spLocks noChangeArrowheads="1"/>
          </p:cNvSpPr>
          <p:nvPr/>
        </p:nvSpPr>
        <p:spPr bwMode="auto">
          <a:xfrm>
            <a:off x="504142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5" name="Rectangle 106"/>
          <p:cNvSpPr>
            <a:spLocks noChangeArrowheads="1"/>
          </p:cNvSpPr>
          <p:nvPr/>
        </p:nvSpPr>
        <p:spPr bwMode="auto">
          <a:xfrm>
            <a:off x="59558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6" name="Rectangle 107"/>
          <p:cNvSpPr>
            <a:spLocks noChangeArrowheads="1"/>
          </p:cNvSpPr>
          <p:nvPr/>
        </p:nvSpPr>
        <p:spPr bwMode="auto">
          <a:xfrm>
            <a:off x="73274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7" name="Rectangle 109"/>
          <p:cNvSpPr>
            <a:spLocks noChangeArrowheads="1"/>
          </p:cNvSpPr>
          <p:nvPr/>
        </p:nvSpPr>
        <p:spPr bwMode="auto">
          <a:xfrm>
            <a:off x="27554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110"/>
          <p:cNvSpPr>
            <a:spLocks noChangeArrowheads="1"/>
          </p:cNvSpPr>
          <p:nvPr/>
        </p:nvSpPr>
        <p:spPr bwMode="auto">
          <a:xfrm>
            <a:off x="4127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111"/>
          <p:cNvSpPr>
            <a:spLocks noChangeArrowheads="1"/>
          </p:cNvSpPr>
          <p:nvPr/>
        </p:nvSpPr>
        <p:spPr bwMode="auto">
          <a:xfrm>
            <a:off x="45842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0" name="Rectangle 112"/>
          <p:cNvSpPr>
            <a:spLocks noChangeArrowheads="1"/>
          </p:cNvSpPr>
          <p:nvPr/>
        </p:nvSpPr>
        <p:spPr bwMode="auto">
          <a:xfrm>
            <a:off x="6413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1" name="Rectangle 113"/>
          <p:cNvSpPr>
            <a:spLocks noChangeArrowheads="1"/>
          </p:cNvSpPr>
          <p:nvPr/>
        </p:nvSpPr>
        <p:spPr bwMode="auto">
          <a:xfrm>
            <a:off x="77846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2" name="Rectangle 114"/>
          <p:cNvSpPr>
            <a:spLocks noChangeArrowheads="1"/>
          </p:cNvSpPr>
          <p:nvPr/>
        </p:nvSpPr>
        <p:spPr bwMode="auto">
          <a:xfrm>
            <a:off x="32126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115"/>
          <p:cNvSpPr>
            <a:spLocks noChangeArrowheads="1"/>
          </p:cNvSpPr>
          <p:nvPr/>
        </p:nvSpPr>
        <p:spPr bwMode="auto">
          <a:xfrm>
            <a:off x="36698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116"/>
          <p:cNvSpPr>
            <a:spLocks noChangeArrowheads="1"/>
          </p:cNvSpPr>
          <p:nvPr/>
        </p:nvSpPr>
        <p:spPr bwMode="auto">
          <a:xfrm>
            <a:off x="550021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5" name="Rectangle 117"/>
          <p:cNvSpPr>
            <a:spLocks noChangeArrowheads="1"/>
          </p:cNvSpPr>
          <p:nvPr/>
        </p:nvSpPr>
        <p:spPr bwMode="auto">
          <a:xfrm>
            <a:off x="68702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6" name="Rectangle 118"/>
          <p:cNvSpPr>
            <a:spLocks noChangeArrowheads="1"/>
          </p:cNvSpPr>
          <p:nvPr/>
        </p:nvSpPr>
        <p:spPr bwMode="auto">
          <a:xfrm>
            <a:off x="824182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7" name="Rectangle 119"/>
          <p:cNvSpPr>
            <a:spLocks noChangeArrowheads="1"/>
          </p:cNvSpPr>
          <p:nvPr/>
        </p:nvSpPr>
        <p:spPr bwMode="auto">
          <a:xfrm>
            <a:off x="27554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8" name="Rectangle 120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9" name="Rectangle 121"/>
          <p:cNvSpPr>
            <a:spLocks noChangeArrowheads="1"/>
          </p:cNvSpPr>
          <p:nvPr/>
        </p:nvSpPr>
        <p:spPr bwMode="auto">
          <a:xfrm>
            <a:off x="68702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70" name="AutoShape 122"/>
          <p:cNvSpPr>
            <a:spLocks noChangeArrowheads="1"/>
          </p:cNvSpPr>
          <p:nvPr/>
        </p:nvSpPr>
        <p:spPr bwMode="auto">
          <a:xfrm>
            <a:off x="458422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1" name="Rectangle 123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124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126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127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130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131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13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135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13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138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141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142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143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5" name="Rectangle 144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6" name="Rectangle 145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7" name="Rectangle 14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8" name="Rectangle 149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9" name="Rectangle 150"/>
          <p:cNvSpPr>
            <a:spLocks noChangeArrowheads="1"/>
          </p:cNvSpPr>
          <p:nvPr/>
        </p:nvSpPr>
        <p:spPr bwMode="auto">
          <a:xfrm>
            <a:off x="8501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90" name="Rectangle 151"/>
          <p:cNvSpPr>
            <a:spLocks noChangeArrowheads="1"/>
          </p:cNvSpPr>
          <p:nvPr/>
        </p:nvSpPr>
        <p:spPr bwMode="auto">
          <a:xfrm>
            <a:off x="313642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0 </a:t>
            </a:r>
            <a:r>
              <a:rPr lang="en-US" b="0" dirty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91" name="Rectangle 152"/>
          <p:cNvSpPr>
            <a:spLocks noChangeArrowheads="1"/>
          </p:cNvSpPr>
          <p:nvPr/>
        </p:nvSpPr>
        <p:spPr bwMode="auto">
          <a:xfrm>
            <a:off x="443341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1 </a:t>
            </a:r>
            <a:r>
              <a:rPr lang="en-US" b="0" dirty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92" name="Rectangle 153"/>
          <p:cNvSpPr>
            <a:spLocks noChangeArrowheads="1"/>
          </p:cNvSpPr>
          <p:nvPr/>
        </p:nvSpPr>
        <p:spPr bwMode="auto">
          <a:xfrm>
            <a:off x="572722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P</a:t>
            </a:r>
            <a:r>
              <a:rPr lang="en-US" b="0" baseline="-25000" dirty="0">
                <a:latin typeface="Times New Roman"/>
                <a:cs typeface="Times New Roman"/>
              </a:rPr>
              <a:t>2 </a:t>
            </a:r>
            <a:r>
              <a:rPr lang="en-US" b="0" dirty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93" name="Text Box 156"/>
          <p:cNvSpPr txBox="1">
            <a:spLocks noChangeArrowheads="1"/>
          </p:cNvSpPr>
          <p:nvPr/>
        </p:nvSpPr>
        <p:spPr bwMode="auto">
          <a:xfrm>
            <a:off x="524949" y="4770438"/>
            <a:ext cx="3808412" cy="156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2"/>
            <a:r>
              <a:rPr lang="en-US" b="0" dirty="0">
                <a:latin typeface="Times New Roman"/>
                <a:cs typeface="Times New Roman"/>
              </a:rPr>
              <a:t>clear ref bit, update time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replaces his own page</a:t>
            </a:r>
          </a:p>
        </p:txBody>
      </p:sp>
      <p:sp>
        <p:nvSpPr>
          <p:cNvPr id="94" name="Rectangle 159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60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6" name="Rectangle 163"/>
          <p:cNvSpPr>
            <a:spLocks noChangeArrowheads="1"/>
          </p:cNvSpPr>
          <p:nvPr/>
        </p:nvSpPr>
        <p:spPr bwMode="auto">
          <a:xfrm>
            <a:off x="550021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7" name="Rectangle 164"/>
          <p:cNvSpPr>
            <a:spLocks noChangeArrowheads="1"/>
          </p:cNvSpPr>
          <p:nvPr/>
        </p:nvSpPr>
        <p:spPr bwMode="auto">
          <a:xfrm>
            <a:off x="740362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34" grpId="0" animBg="1"/>
      <p:bldP spid="68" grpId="0" animBg="1"/>
      <p:bldP spid="68" grpId="1" animBg="1"/>
      <p:bldP spid="70" grpId="0" animBg="1"/>
      <p:bldP spid="70" grpId="1" animBg="1"/>
      <p:bldP spid="70" grpId="2" animBg="1"/>
      <p:bldP spid="90" grpId="0" animBg="1"/>
      <p:bldP spid="94" grpId="0" animBg="1"/>
      <p:bldP spid="95" grpId="0" animBg="1"/>
      <p:bldP spid="97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Stealing a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148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716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6277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21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8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5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93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50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075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56635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21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479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936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393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36277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821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193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56635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479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936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190716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90716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36277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32787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37359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4193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556635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0219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3935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8507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830796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1176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1176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1176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7850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83079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190716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6" name="Rectangle 47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7" name="Rectangle 48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83079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236277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510756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2" name="Rectangle 53"/>
          <p:cNvSpPr>
            <a:spLocks noChangeArrowheads="1"/>
          </p:cNvSpPr>
          <p:nvPr/>
        </p:nvSpPr>
        <p:spPr bwMode="auto">
          <a:xfrm>
            <a:off x="60219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73935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55"/>
          <p:cNvSpPr>
            <a:spLocks noChangeArrowheads="1"/>
          </p:cNvSpPr>
          <p:nvPr/>
        </p:nvSpPr>
        <p:spPr bwMode="auto">
          <a:xfrm>
            <a:off x="28215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4193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6" name="Rectangle 57"/>
          <p:cNvSpPr>
            <a:spLocks noChangeArrowheads="1"/>
          </p:cNvSpPr>
          <p:nvPr/>
        </p:nvSpPr>
        <p:spPr bwMode="auto">
          <a:xfrm>
            <a:off x="46503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7" name="Rectangle 58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59"/>
          <p:cNvSpPr>
            <a:spLocks noChangeArrowheads="1"/>
          </p:cNvSpPr>
          <p:nvPr/>
        </p:nvSpPr>
        <p:spPr bwMode="auto">
          <a:xfrm>
            <a:off x="78507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60"/>
          <p:cNvSpPr>
            <a:spLocks noChangeArrowheads="1"/>
          </p:cNvSpPr>
          <p:nvPr/>
        </p:nvSpPr>
        <p:spPr bwMode="auto">
          <a:xfrm>
            <a:off x="32787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0" name="Rectangle 61"/>
          <p:cNvSpPr>
            <a:spLocks noChangeArrowheads="1"/>
          </p:cNvSpPr>
          <p:nvPr/>
        </p:nvSpPr>
        <p:spPr bwMode="auto">
          <a:xfrm>
            <a:off x="37359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1" name="Rectangle 62"/>
          <p:cNvSpPr>
            <a:spLocks noChangeArrowheads="1"/>
          </p:cNvSpPr>
          <p:nvPr/>
        </p:nvSpPr>
        <p:spPr bwMode="auto">
          <a:xfrm>
            <a:off x="556635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2" name="Rectangle 63"/>
          <p:cNvSpPr>
            <a:spLocks noChangeArrowheads="1"/>
          </p:cNvSpPr>
          <p:nvPr/>
        </p:nvSpPr>
        <p:spPr bwMode="auto">
          <a:xfrm>
            <a:off x="69363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64"/>
          <p:cNvSpPr>
            <a:spLocks noChangeArrowheads="1"/>
          </p:cNvSpPr>
          <p:nvPr/>
        </p:nvSpPr>
        <p:spPr bwMode="auto">
          <a:xfrm>
            <a:off x="830796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28215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5" name="Rectangle 66"/>
          <p:cNvSpPr>
            <a:spLocks noChangeArrowheads="1"/>
          </p:cNvSpPr>
          <p:nvPr/>
        </p:nvSpPr>
        <p:spPr bwMode="auto">
          <a:xfrm>
            <a:off x="510756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6" name="Rectangle 67"/>
          <p:cNvSpPr>
            <a:spLocks noChangeArrowheads="1"/>
          </p:cNvSpPr>
          <p:nvPr/>
        </p:nvSpPr>
        <p:spPr bwMode="auto">
          <a:xfrm>
            <a:off x="69363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67" name="AutoShape 68"/>
          <p:cNvSpPr>
            <a:spLocks noChangeArrowheads="1"/>
          </p:cNvSpPr>
          <p:nvPr/>
        </p:nvSpPr>
        <p:spPr bwMode="auto">
          <a:xfrm>
            <a:off x="465036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9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9" name="Rectangle 70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0" name="Rectangle 71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1" name="Rectangle 72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74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75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83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84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85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86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8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90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91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92"/>
          <p:cNvSpPr>
            <a:spLocks noChangeArrowheads="1"/>
          </p:cNvSpPr>
          <p:nvPr/>
        </p:nvSpPr>
        <p:spPr bwMode="auto">
          <a:xfrm>
            <a:off x="-150235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85" name="Rectangle 93"/>
          <p:cNvSpPr>
            <a:spLocks noChangeArrowheads="1"/>
          </p:cNvSpPr>
          <p:nvPr/>
        </p:nvSpPr>
        <p:spPr bwMode="auto">
          <a:xfrm>
            <a:off x="320256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 </a:t>
            </a:r>
            <a:r>
              <a:rPr lang="en-US" b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86" name="Rectangle 94"/>
          <p:cNvSpPr>
            <a:spLocks noChangeArrowheads="1"/>
          </p:cNvSpPr>
          <p:nvPr/>
        </p:nvSpPr>
        <p:spPr bwMode="auto">
          <a:xfrm>
            <a:off x="449955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 </a:t>
            </a:r>
            <a:r>
              <a:rPr lang="en-US" b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87" name="Rectangle 95"/>
          <p:cNvSpPr>
            <a:spLocks noChangeArrowheads="1"/>
          </p:cNvSpPr>
          <p:nvPr/>
        </p:nvSpPr>
        <p:spPr bwMode="auto">
          <a:xfrm>
            <a:off x="579336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 </a:t>
            </a:r>
            <a:r>
              <a:rPr lang="en-US" b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89" name="Text Box 97"/>
          <p:cNvSpPr txBox="1">
            <a:spLocks noChangeArrowheads="1"/>
          </p:cNvSpPr>
          <p:nvPr/>
        </p:nvSpPr>
        <p:spPr bwMode="auto">
          <a:xfrm>
            <a:off x="4499552" y="4452918"/>
            <a:ext cx="3960813" cy="212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8 is (80-72=8)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9 is (55-54=1)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10 is (75-23=52)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steals this page from 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0" name="Rectangle 9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1" name="Rectangle 100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2" name="Rectangle 102"/>
          <p:cNvSpPr>
            <a:spLocks noChangeArrowheads="1"/>
          </p:cNvSpPr>
          <p:nvPr/>
        </p:nvSpPr>
        <p:spPr bwMode="auto">
          <a:xfrm>
            <a:off x="51075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3" name="Rectangle 103"/>
          <p:cNvSpPr>
            <a:spLocks noChangeArrowheads="1"/>
          </p:cNvSpPr>
          <p:nvPr/>
        </p:nvSpPr>
        <p:spPr bwMode="auto">
          <a:xfrm>
            <a:off x="6021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4" name="Rectangle 104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05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96" name="Rectangle 106"/>
          <p:cNvSpPr>
            <a:spLocks noChangeArrowheads="1"/>
          </p:cNvSpPr>
          <p:nvPr/>
        </p:nvSpPr>
        <p:spPr bwMode="auto">
          <a:xfrm>
            <a:off x="746976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25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age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100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60905" y="4630432"/>
            <a:ext cx="356565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</a:t>
            </a:r>
            <a:r>
              <a:rPr lang="en-US" sz="2400" baseline="-25000" dirty="0" smtClean="0">
                <a:latin typeface="Times New Roman"/>
                <a:cs typeface="Times New Roman"/>
              </a:rPr>
              <a:t>0</a:t>
            </a:r>
            <a:r>
              <a:rPr lang="en-US" sz="2400" dirty="0" smtClean="0">
                <a:latin typeface="Times New Roman"/>
                <a:cs typeface="Times New Roman"/>
              </a:rPr>
              <a:t> has been experiencing too many page faults recently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5 -0.00084 L 0.09069 -0.0008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75 -0.00084 L 0.14266 -0.0008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6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46 -0.00084 L 0.18281 -0.00084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mph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4" grpId="1" animBg="1"/>
      <p:bldP spid="57" grpId="0" animBg="1"/>
      <p:bldP spid="65" grpId="0" animBg="1"/>
      <p:bldP spid="67" grpId="0" animBg="1"/>
      <p:bldP spid="67" grpId="1" animBg="1"/>
      <p:bldP spid="67" grpId="2" animBg="1"/>
      <p:bldP spid="67" grpId="3" animBg="1"/>
      <p:bldP spid="67" grpId="4" animBg="1"/>
      <p:bldP spid="67" grpId="5" animBg="1"/>
      <p:bldP spid="67" grpId="6" animBg="1"/>
      <p:bldP spid="67" grpId="7" animBg="1"/>
      <p:bldP spid="67" grpId="8" animBg="1"/>
      <p:bldP spid="81" grpId="0" animBg="1"/>
      <p:bldP spid="81" grpId="1" animBg="1"/>
      <p:bldP spid="85" grpId="0" animBg="1"/>
      <p:bldP spid="85" grpId="1" animBg="1"/>
      <p:bldP spid="86" grpId="0" animBg="1"/>
      <p:bldP spid="87" grpId="0" animBg="1"/>
      <p:bldP spid="90" grpId="0" animBg="1"/>
      <p:bldP spid="91" grpId="0" animBg="1"/>
      <p:bldP spid="94" grpId="0" animBg="1"/>
      <p:bldP spid="95" grpId="0" animBg="1"/>
      <p:bldP spid="96" grpId="0"/>
      <p:bldP spid="1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Paged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076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12277" y="1874838"/>
            <a:ext cx="8229600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884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980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807677" y="1952625"/>
            <a:ext cx="6080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1030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7126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222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0560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4464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1877" y="20272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CODE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636477" y="20272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7675077" y="2027238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STACK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586333" y="3398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197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807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416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026321" y="33988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635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4245521" y="3398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586333" y="39322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197521" y="3932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1807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2416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3026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3635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4245521" y="3932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586333" y="44656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197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1807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416721" y="44656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3026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3635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4245521" y="44656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586333" y="4999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11975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1807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416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3026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36359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6"/>
          <p:cNvSpPr>
            <a:spLocks noChangeArrowheads="1"/>
          </p:cNvSpPr>
          <p:nvPr/>
        </p:nvSpPr>
        <p:spPr bwMode="auto">
          <a:xfrm>
            <a:off x="4245521" y="4999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7"/>
          <p:cNvSpPr>
            <a:spLocks noChangeArrowheads="1"/>
          </p:cNvSpPr>
          <p:nvPr/>
        </p:nvSpPr>
        <p:spPr bwMode="auto">
          <a:xfrm>
            <a:off x="586333" y="55324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8"/>
          <p:cNvSpPr>
            <a:spLocks noChangeArrowheads="1"/>
          </p:cNvSpPr>
          <p:nvPr/>
        </p:nvSpPr>
        <p:spPr bwMode="auto">
          <a:xfrm>
            <a:off x="1197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1807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2416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1"/>
          <p:cNvSpPr>
            <a:spLocks noChangeArrowheads="1"/>
          </p:cNvSpPr>
          <p:nvPr/>
        </p:nvSpPr>
        <p:spPr bwMode="auto">
          <a:xfrm>
            <a:off x="3026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52"/>
          <p:cNvSpPr>
            <a:spLocks noChangeArrowheads="1"/>
          </p:cNvSpPr>
          <p:nvPr/>
        </p:nvSpPr>
        <p:spPr bwMode="auto">
          <a:xfrm>
            <a:off x="3635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4245521" y="55324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4856708" y="33988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7"/>
          <p:cNvSpPr>
            <a:spLocks noChangeArrowheads="1"/>
          </p:cNvSpPr>
          <p:nvPr/>
        </p:nvSpPr>
        <p:spPr bwMode="auto">
          <a:xfrm>
            <a:off x="4856708" y="3932238"/>
            <a:ext cx="608013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0"/>
          <p:cNvSpPr>
            <a:spLocks noChangeArrowheads="1"/>
          </p:cNvSpPr>
          <p:nvPr/>
        </p:nvSpPr>
        <p:spPr bwMode="auto">
          <a:xfrm>
            <a:off x="4856708" y="44656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63"/>
          <p:cNvSpPr>
            <a:spLocks noChangeArrowheads="1"/>
          </p:cNvSpPr>
          <p:nvPr/>
        </p:nvSpPr>
        <p:spPr bwMode="auto">
          <a:xfrm>
            <a:off x="4856708" y="49990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66"/>
          <p:cNvSpPr>
            <a:spLocks noChangeArrowheads="1"/>
          </p:cNvSpPr>
          <p:nvPr/>
        </p:nvSpPr>
        <p:spPr bwMode="auto">
          <a:xfrm>
            <a:off x="4856708" y="55324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69"/>
          <p:cNvSpPr>
            <a:spLocks noChangeArrowheads="1"/>
          </p:cNvSpPr>
          <p:nvPr/>
        </p:nvSpPr>
        <p:spPr bwMode="auto">
          <a:xfrm>
            <a:off x="5464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70"/>
          <p:cNvSpPr>
            <a:spLocks noChangeArrowheads="1"/>
          </p:cNvSpPr>
          <p:nvPr/>
        </p:nvSpPr>
        <p:spPr bwMode="auto">
          <a:xfrm>
            <a:off x="60743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71"/>
          <p:cNvSpPr>
            <a:spLocks noChangeArrowheads="1"/>
          </p:cNvSpPr>
          <p:nvPr/>
        </p:nvSpPr>
        <p:spPr bwMode="auto">
          <a:xfrm>
            <a:off x="5464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72"/>
          <p:cNvSpPr>
            <a:spLocks noChangeArrowheads="1"/>
          </p:cNvSpPr>
          <p:nvPr/>
        </p:nvSpPr>
        <p:spPr bwMode="auto">
          <a:xfrm>
            <a:off x="6074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73"/>
          <p:cNvSpPr>
            <a:spLocks noChangeArrowheads="1"/>
          </p:cNvSpPr>
          <p:nvPr/>
        </p:nvSpPr>
        <p:spPr bwMode="auto">
          <a:xfrm>
            <a:off x="54647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74"/>
          <p:cNvSpPr>
            <a:spLocks noChangeArrowheads="1"/>
          </p:cNvSpPr>
          <p:nvPr/>
        </p:nvSpPr>
        <p:spPr bwMode="auto">
          <a:xfrm>
            <a:off x="6074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75"/>
          <p:cNvSpPr>
            <a:spLocks noChangeArrowheads="1"/>
          </p:cNvSpPr>
          <p:nvPr/>
        </p:nvSpPr>
        <p:spPr bwMode="auto">
          <a:xfrm>
            <a:off x="5464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76"/>
          <p:cNvSpPr>
            <a:spLocks noChangeArrowheads="1"/>
          </p:cNvSpPr>
          <p:nvPr/>
        </p:nvSpPr>
        <p:spPr bwMode="auto">
          <a:xfrm>
            <a:off x="6074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77"/>
          <p:cNvSpPr>
            <a:spLocks noChangeArrowheads="1"/>
          </p:cNvSpPr>
          <p:nvPr/>
        </p:nvSpPr>
        <p:spPr bwMode="auto">
          <a:xfrm>
            <a:off x="5464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78"/>
          <p:cNvSpPr>
            <a:spLocks noChangeArrowheads="1"/>
          </p:cNvSpPr>
          <p:nvPr/>
        </p:nvSpPr>
        <p:spPr bwMode="auto">
          <a:xfrm>
            <a:off x="6074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79"/>
          <p:cNvSpPr>
            <a:spLocks noChangeArrowheads="1"/>
          </p:cNvSpPr>
          <p:nvPr/>
        </p:nvSpPr>
        <p:spPr bwMode="auto">
          <a:xfrm>
            <a:off x="6683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80"/>
          <p:cNvSpPr>
            <a:spLocks noChangeArrowheads="1"/>
          </p:cNvSpPr>
          <p:nvPr/>
        </p:nvSpPr>
        <p:spPr bwMode="auto">
          <a:xfrm>
            <a:off x="6683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81"/>
          <p:cNvSpPr>
            <a:spLocks noChangeArrowheads="1"/>
          </p:cNvSpPr>
          <p:nvPr/>
        </p:nvSpPr>
        <p:spPr bwMode="auto">
          <a:xfrm>
            <a:off x="6683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6683921" y="49990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83"/>
          <p:cNvSpPr>
            <a:spLocks noChangeArrowheads="1"/>
          </p:cNvSpPr>
          <p:nvPr/>
        </p:nvSpPr>
        <p:spPr bwMode="auto">
          <a:xfrm>
            <a:off x="6683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84"/>
          <p:cNvSpPr>
            <a:spLocks noChangeArrowheads="1"/>
          </p:cNvSpPr>
          <p:nvPr/>
        </p:nvSpPr>
        <p:spPr bwMode="auto">
          <a:xfrm>
            <a:off x="7293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85"/>
          <p:cNvSpPr>
            <a:spLocks noChangeArrowheads="1"/>
          </p:cNvSpPr>
          <p:nvPr/>
        </p:nvSpPr>
        <p:spPr bwMode="auto">
          <a:xfrm>
            <a:off x="7903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86"/>
          <p:cNvSpPr>
            <a:spLocks noChangeArrowheads="1"/>
          </p:cNvSpPr>
          <p:nvPr/>
        </p:nvSpPr>
        <p:spPr bwMode="auto">
          <a:xfrm>
            <a:off x="7293521" y="39322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87"/>
          <p:cNvSpPr>
            <a:spLocks noChangeArrowheads="1"/>
          </p:cNvSpPr>
          <p:nvPr/>
        </p:nvSpPr>
        <p:spPr bwMode="auto">
          <a:xfrm>
            <a:off x="7903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88"/>
          <p:cNvSpPr>
            <a:spLocks noChangeArrowheads="1"/>
          </p:cNvSpPr>
          <p:nvPr/>
        </p:nvSpPr>
        <p:spPr bwMode="auto">
          <a:xfrm>
            <a:off x="7293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89"/>
          <p:cNvSpPr>
            <a:spLocks noChangeArrowheads="1"/>
          </p:cNvSpPr>
          <p:nvPr/>
        </p:nvSpPr>
        <p:spPr bwMode="auto">
          <a:xfrm>
            <a:off x="7903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90"/>
          <p:cNvSpPr>
            <a:spLocks noChangeArrowheads="1"/>
          </p:cNvSpPr>
          <p:nvPr/>
        </p:nvSpPr>
        <p:spPr bwMode="auto">
          <a:xfrm>
            <a:off x="72935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91"/>
          <p:cNvSpPr>
            <a:spLocks noChangeArrowheads="1"/>
          </p:cNvSpPr>
          <p:nvPr/>
        </p:nvSpPr>
        <p:spPr bwMode="auto">
          <a:xfrm>
            <a:off x="7903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92"/>
          <p:cNvSpPr>
            <a:spLocks noChangeArrowheads="1"/>
          </p:cNvSpPr>
          <p:nvPr/>
        </p:nvSpPr>
        <p:spPr bwMode="auto">
          <a:xfrm>
            <a:off x="7293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93"/>
          <p:cNvSpPr>
            <a:spLocks noChangeArrowheads="1"/>
          </p:cNvSpPr>
          <p:nvPr/>
        </p:nvSpPr>
        <p:spPr bwMode="auto">
          <a:xfrm>
            <a:off x="7903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Text Box 100"/>
          <p:cNvSpPr txBox="1">
            <a:spLocks noChangeArrowheads="1"/>
          </p:cNvSpPr>
          <p:nvPr/>
        </p:nvSpPr>
        <p:spPr bwMode="auto">
          <a:xfrm>
            <a:off x="2112477" y="12795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latin typeface="Times New Roman"/>
                <a:cs typeface="Times New Roman"/>
              </a:rPr>
              <a:t>process virtual address space</a:t>
            </a:r>
          </a:p>
        </p:txBody>
      </p:sp>
      <p:sp>
        <p:nvSpPr>
          <p:cNvPr id="87" name="Text Box 101"/>
          <p:cNvSpPr txBox="1">
            <a:spLocks noChangeArrowheads="1"/>
          </p:cNvSpPr>
          <p:nvPr/>
        </p:nvSpPr>
        <p:spPr bwMode="auto">
          <a:xfrm>
            <a:off x="2268045" y="6011325"/>
            <a:ext cx="5257800" cy="52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 dirty="0">
                <a:latin typeface="Times New Roman"/>
                <a:cs typeface="Times New Roman"/>
              </a:rPr>
              <a:t>physical memory</a:t>
            </a:r>
          </a:p>
        </p:txBody>
      </p:sp>
      <p:cxnSp>
        <p:nvCxnSpPr>
          <p:cNvPr id="88" name="AutoShape 102"/>
          <p:cNvCxnSpPr>
            <a:cxnSpLocks noChangeShapeType="1"/>
            <a:stCxn id="5" idx="2"/>
            <a:endCxn id="24" idx="0"/>
          </p:cNvCxnSpPr>
          <p:nvPr/>
        </p:nvCxnSpPr>
        <p:spPr bwMode="auto">
          <a:xfrm rot="16200000" flipH="1">
            <a:off x="474693" y="2904609"/>
            <a:ext cx="1446213" cy="6090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9" name="AutoShape 103"/>
          <p:cNvCxnSpPr>
            <a:cxnSpLocks noChangeShapeType="1"/>
            <a:stCxn id="6" idx="2"/>
            <a:endCxn id="33" idx="0"/>
          </p:cNvCxnSpPr>
          <p:nvPr/>
        </p:nvCxnSpPr>
        <p:spPr bwMode="auto">
          <a:xfrm rot="16200000" flipH="1">
            <a:off x="1122393" y="2866509"/>
            <a:ext cx="1979613" cy="12186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0" name="AutoShape 104"/>
          <p:cNvCxnSpPr>
            <a:cxnSpLocks noChangeShapeType="1"/>
            <a:stCxn id="7" idx="2"/>
            <a:endCxn id="69" idx="0"/>
          </p:cNvCxnSpPr>
          <p:nvPr/>
        </p:nvCxnSpPr>
        <p:spPr bwMode="auto">
          <a:xfrm rot="16200000" flipH="1">
            <a:off x="3293696" y="1304012"/>
            <a:ext cx="2513013" cy="4877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" name="AutoShape 105"/>
          <p:cNvCxnSpPr>
            <a:cxnSpLocks noChangeShapeType="1"/>
            <a:stCxn id="8" idx="2"/>
            <a:endCxn id="38" idx="0"/>
          </p:cNvCxnSpPr>
          <p:nvPr/>
        </p:nvCxnSpPr>
        <p:spPr bwMode="auto">
          <a:xfrm rot="5400000">
            <a:off x="1198593" y="2789753"/>
            <a:ext cx="2513013" cy="1905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2" name="AutoShape 106"/>
          <p:cNvCxnSpPr>
            <a:cxnSpLocks noChangeShapeType="1"/>
            <a:stCxn id="9" idx="2"/>
            <a:endCxn id="42" idx="0"/>
          </p:cNvCxnSpPr>
          <p:nvPr/>
        </p:nvCxnSpPr>
        <p:spPr bwMode="auto">
          <a:xfrm rot="5400000">
            <a:off x="2722593" y="3704153"/>
            <a:ext cx="2513013" cy="767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" name="AutoShape 107"/>
          <p:cNvCxnSpPr>
            <a:cxnSpLocks noChangeShapeType="1"/>
            <a:stCxn id="10" idx="2"/>
            <a:endCxn id="52" idx="0"/>
          </p:cNvCxnSpPr>
          <p:nvPr/>
        </p:nvCxnSpPr>
        <p:spPr bwMode="auto">
          <a:xfrm rot="16200000" flipH="1">
            <a:off x="4170790" y="2942312"/>
            <a:ext cx="1446213" cy="533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4" name="AutoShape 108"/>
          <p:cNvCxnSpPr>
            <a:cxnSpLocks noChangeShapeType="1"/>
            <a:stCxn id="12" idx="2"/>
            <a:endCxn id="21" idx="1"/>
          </p:cNvCxnSpPr>
          <p:nvPr/>
        </p:nvCxnSpPr>
        <p:spPr bwMode="auto">
          <a:xfrm rot="5400000">
            <a:off x="5103843" y="1018103"/>
            <a:ext cx="1179513" cy="41153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" name="AutoShape 109"/>
          <p:cNvCxnSpPr>
            <a:cxnSpLocks noChangeShapeType="1"/>
            <a:stCxn id="11" idx="2"/>
            <a:endCxn id="73" idx="0"/>
          </p:cNvCxnSpPr>
          <p:nvPr/>
        </p:nvCxnSpPr>
        <p:spPr bwMode="auto">
          <a:xfrm rot="5400000">
            <a:off x="7256493" y="2827853"/>
            <a:ext cx="1446213" cy="762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Working set size characterizes each process</a:t>
            </a:r>
          </a:p>
          <a:p>
            <a:pPr lvl="1"/>
            <a:r>
              <a:rPr lang="en-GB" sz="2400" dirty="0" smtClean="0"/>
              <a:t>How many pages it needs to run for </a:t>
            </a:r>
            <a:r>
              <a:rPr lang="en-GB" sz="2400" dirty="0" err="1" smtClean="0">
                <a:latin typeface="Symbol" charset="2"/>
              </a:rPr>
              <a:t>t</a:t>
            </a:r>
            <a:r>
              <a:rPr lang="en-GB" sz="2400" dirty="0" smtClean="0"/>
              <a:t> milliseconds</a:t>
            </a:r>
          </a:p>
          <a:p>
            <a:r>
              <a:rPr lang="en-GB" sz="2800" dirty="0" smtClean="0"/>
              <a:t>What if we don’t have enough memory?</a:t>
            </a:r>
          </a:p>
          <a:p>
            <a:pPr lvl="1"/>
            <a:r>
              <a:rPr lang="en-GB" sz="2400" dirty="0" smtClean="0"/>
              <a:t>Sum of working sets exceeds available memory</a:t>
            </a:r>
          </a:p>
          <a:p>
            <a:pPr lvl="1"/>
            <a:r>
              <a:rPr lang="en-GB" sz="2400" dirty="0" smtClean="0"/>
              <a:t>We will thrash unless we do something</a:t>
            </a:r>
          </a:p>
          <a:p>
            <a:r>
              <a:rPr lang="en-GB" sz="2800" dirty="0" smtClean="0"/>
              <a:t>We cannot squeeze working set sizes</a:t>
            </a:r>
          </a:p>
          <a:p>
            <a:pPr lvl="1"/>
            <a:r>
              <a:rPr lang="en-GB" sz="2400" dirty="0" smtClean="0"/>
              <a:t>This will also cause thrashing</a:t>
            </a:r>
          </a:p>
          <a:p>
            <a:r>
              <a:rPr lang="en-GB" sz="2800" dirty="0" smtClean="0"/>
              <a:t>We </a:t>
            </a:r>
            <a:r>
              <a:rPr lang="en-GB" sz="2800" u="sng" dirty="0" smtClean="0"/>
              <a:t>can</a:t>
            </a:r>
            <a:r>
              <a:rPr lang="en-GB" sz="2800" dirty="0" smtClean="0"/>
              <a:t> reduce the number of competing processes</a:t>
            </a:r>
          </a:p>
          <a:p>
            <a:pPr lvl="1"/>
            <a:r>
              <a:rPr lang="en-GB" sz="2400" dirty="0" smtClean="0"/>
              <a:t>Swap some of the </a:t>
            </a:r>
            <a:r>
              <a:rPr lang="en-GB" sz="2400" u="sng" dirty="0" smtClean="0"/>
              <a:t>ready</a:t>
            </a:r>
            <a:r>
              <a:rPr lang="en-GB" sz="2400" dirty="0" smtClean="0"/>
              <a:t> processes out</a:t>
            </a:r>
          </a:p>
          <a:p>
            <a:pPr lvl="1"/>
            <a:r>
              <a:rPr lang="en-GB" sz="2400" dirty="0" smtClean="0"/>
              <a:t>To ensure enough memory for the rest to run</a:t>
            </a:r>
          </a:p>
          <a:p>
            <a:r>
              <a:rPr lang="en-GB" sz="2800" dirty="0" smtClean="0"/>
              <a:t>We can round-robin who is in and out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610"/>
            <a:ext cx="8229600" cy="4525963"/>
          </a:xfrm>
        </p:spPr>
        <p:txBody>
          <a:bodyPr/>
          <a:lstStyle/>
          <a:p>
            <a:r>
              <a:rPr lang="en-GB" sz="3100" dirty="0" smtClean="0"/>
              <a:t>What happens when process comes in from disk?</a:t>
            </a:r>
          </a:p>
          <a:p>
            <a:r>
              <a:rPr lang="en-GB" sz="3100" dirty="0" smtClean="0"/>
              <a:t>Pure swapping</a:t>
            </a:r>
          </a:p>
          <a:p>
            <a:pPr lvl="1"/>
            <a:r>
              <a:rPr lang="en-GB" sz="2400" dirty="0" smtClean="0"/>
              <a:t>All pages present before process is run, no page faults</a:t>
            </a:r>
          </a:p>
          <a:p>
            <a:r>
              <a:rPr lang="en-GB" sz="3100" dirty="0" smtClean="0"/>
              <a:t>Pure demand paging</a:t>
            </a:r>
          </a:p>
          <a:p>
            <a:pPr lvl="1"/>
            <a:r>
              <a:rPr lang="en-GB" sz="2400" dirty="0" smtClean="0"/>
              <a:t>Pages are only brought in as needed</a:t>
            </a:r>
          </a:p>
          <a:p>
            <a:pPr lvl="1"/>
            <a:r>
              <a:rPr lang="en-GB" sz="2400" dirty="0" smtClean="0"/>
              <a:t>Fewer pages per process, more processes in memory</a:t>
            </a:r>
          </a:p>
          <a:p>
            <a:r>
              <a:rPr lang="en-GB" sz="3100" dirty="0" smtClean="0"/>
              <a:t>What if we pre-loaded the last working set?</a:t>
            </a:r>
          </a:p>
          <a:p>
            <a:pPr lvl="1"/>
            <a:r>
              <a:rPr lang="en-GB" sz="2400" dirty="0" smtClean="0"/>
              <a:t>Far fewer pages to be read in than swapping</a:t>
            </a:r>
          </a:p>
          <a:p>
            <a:pPr lvl="1"/>
            <a:r>
              <a:rPr lang="en-GB" sz="2400" i="1" dirty="0" smtClean="0"/>
              <a:t>Probably</a:t>
            </a:r>
            <a:r>
              <a:rPr lang="en-GB" sz="2400" dirty="0" smtClean="0"/>
              <a:t> the same disk reads as pure demand paging</a:t>
            </a:r>
          </a:p>
          <a:p>
            <a:pPr lvl="1"/>
            <a:r>
              <a:rPr lang="en-GB" sz="2400" dirty="0" smtClean="0"/>
              <a:t>Far fewer initial page faults than pure demand paging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Vs. Dirty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sz="2800" dirty="0" smtClean="0"/>
              <a:t>Consider a page, recently brought in from disk</a:t>
            </a:r>
          </a:p>
          <a:p>
            <a:pPr lvl="1"/>
            <a:r>
              <a:rPr lang="en-GB" sz="2400" dirty="0" smtClean="0"/>
              <a:t>There are two copies, one on disk, one in memory</a:t>
            </a:r>
          </a:p>
          <a:p>
            <a:r>
              <a:rPr lang="en-GB" sz="2800" dirty="0" smtClean="0"/>
              <a:t>If the in-memory copy has not been modified, there is still a valid copy on disk</a:t>
            </a:r>
          </a:p>
          <a:p>
            <a:pPr lvl="1"/>
            <a:r>
              <a:rPr lang="en-GB" sz="2400" dirty="0" smtClean="0"/>
              <a:t>The in-memory copy is said to be “clean”</a:t>
            </a:r>
          </a:p>
          <a:p>
            <a:pPr lvl="1"/>
            <a:r>
              <a:rPr lang="en-GB" sz="2400" dirty="0" smtClean="0"/>
              <a:t>Clean pages can be replaced without writing them back to disk</a:t>
            </a:r>
          </a:p>
          <a:p>
            <a:r>
              <a:rPr lang="en-GB" sz="2800" dirty="0" smtClean="0"/>
              <a:t>If the in-memory copy has been modified, the copy on disk is no longer up-to-date</a:t>
            </a:r>
          </a:p>
          <a:p>
            <a:pPr lvl="1"/>
            <a:r>
              <a:rPr lang="en-GB" sz="2400" dirty="0" smtClean="0"/>
              <a:t>The in-memory copy is said to be “dirty”</a:t>
            </a:r>
          </a:p>
          <a:p>
            <a:pPr lvl="1"/>
            <a:r>
              <a:rPr lang="en-GB" sz="2400" dirty="0" smtClean="0"/>
              <a:t>If swapped out of memory, must be written to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Pages and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Clean pages can be replaced at any time</a:t>
            </a:r>
          </a:p>
          <a:p>
            <a:pPr lvl="1"/>
            <a:r>
              <a:rPr lang="en-GB" dirty="0" smtClean="0"/>
              <a:t>The copy on disk is already up to date</a:t>
            </a:r>
          </a:p>
          <a:p>
            <a:r>
              <a:rPr lang="en-GB" dirty="0" smtClean="0"/>
              <a:t>Dirty pages must be written to disk before the frame can be reused</a:t>
            </a:r>
          </a:p>
          <a:p>
            <a:pPr lvl="1"/>
            <a:r>
              <a:rPr lang="en-GB" dirty="0" smtClean="0"/>
              <a:t>A slow operation we don’t want to wait for</a:t>
            </a:r>
          </a:p>
          <a:p>
            <a:r>
              <a:rPr lang="en-GB" dirty="0" smtClean="0"/>
              <a:t>Could only swap out clean pages</a:t>
            </a:r>
          </a:p>
          <a:p>
            <a:pPr lvl="1"/>
            <a:r>
              <a:rPr lang="en-GB" dirty="0" smtClean="0"/>
              <a:t>But that would limit flexibility</a:t>
            </a:r>
          </a:p>
          <a:p>
            <a:r>
              <a:rPr lang="en-GB" dirty="0" smtClean="0"/>
              <a:t>How to avoid being hamstrung by too many dirty page frames in memory?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Pre-Emptive Page Laundering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dirty="0" smtClean="0"/>
              <a:t>Clean pages give memory scheduler flexibility </a:t>
            </a:r>
          </a:p>
          <a:p>
            <a:pPr lvl="1"/>
            <a:r>
              <a:rPr lang="en-GB" dirty="0" smtClean="0"/>
              <a:t>Many pages that can, if necessary, be replaced</a:t>
            </a:r>
          </a:p>
          <a:p>
            <a:r>
              <a:rPr lang="en-GB" dirty="0" smtClean="0"/>
              <a:t>We can increase flexibility by converting dirty pages to clean ones</a:t>
            </a:r>
          </a:p>
          <a:p>
            <a:r>
              <a:rPr lang="en-GB" dirty="0" smtClean="0"/>
              <a:t>Ongoing background write-out of dirty pages</a:t>
            </a:r>
          </a:p>
          <a:p>
            <a:pPr lvl="1"/>
            <a:r>
              <a:rPr lang="en-GB" dirty="0" smtClean="0"/>
              <a:t>Find and write-out all dirty, non-running pages</a:t>
            </a:r>
          </a:p>
          <a:p>
            <a:pPr lvl="2"/>
            <a:r>
              <a:rPr lang="en-GB" dirty="0" smtClean="0"/>
              <a:t>No point in writing out a page that is actively in use</a:t>
            </a:r>
          </a:p>
          <a:p>
            <a:pPr lvl="1"/>
            <a:r>
              <a:rPr lang="en-GB" dirty="0" smtClean="0"/>
              <a:t>On assumption we will eventually have to page out</a:t>
            </a:r>
          </a:p>
          <a:p>
            <a:pPr lvl="1"/>
            <a:r>
              <a:rPr lang="en-GB" dirty="0" smtClean="0"/>
              <a:t>Make them clean again, available for replacement</a:t>
            </a:r>
          </a:p>
          <a:p>
            <a:r>
              <a:rPr lang="en-GB" dirty="0" smtClean="0"/>
              <a:t>An outgoing equivalent of pre-loading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segment is implemented as a set of virtual pages</a:t>
            </a:r>
          </a:p>
          <a:p>
            <a:endParaRPr lang="en-US" sz="3100" dirty="0" smtClean="0"/>
          </a:p>
          <a:p>
            <a:endParaRPr lang="en-US" sz="3100" dirty="0" smtClean="0"/>
          </a:p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211861" y="2909448"/>
            <a:ext cx="5867400" cy="533400"/>
            <a:chOff x="841477" y="2909448"/>
            <a:chExt cx="5867400" cy="5334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841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74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908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441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975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508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041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575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108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642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175477" y="2909448"/>
              <a:ext cx="5334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188177" y="2909448"/>
              <a:ext cx="304800" cy="533400"/>
            </a:xfrm>
            <a:prstGeom prst="rect">
              <a:avLst/>
            </a:prstGeom>
            <a:solidFill>
              <a:srgbClr val="00B8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05092" y="3955710"/>
            <a:ext cx="81483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Internal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Averages only ½ page (half of the last one)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56366" y="3990338"/>
            <a:ext cx="1015591" cy="2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8756" y="4928370"/>
            <a:ext cx="51347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External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Completely non-existent 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We never carve up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9458"/>
            <a:ext cx="8229600" cy="1143000"/>
          </a:xfrm>
        </p:spPr>
        <p:txBody>
          <a:bodyPr/>
          <a:lstStyle/>
          <a:p>
            <a:r>
              <a:rPr lang="en-US" dirty="0" smtClean="0"/>
              <a:t>How Does This Compare To Segment Fragmentation?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8200"/>
            <a:ext cx="8229600" cy="4525963"/>
          </a:xfrm>
        </p:spPr>
        <p:txBody>
          <a:bodyPr/>
          <a:lstStyle/>
          <a:p>
            <a:r>
              <a:rPr lang="en-US" sz="2400" dirty="0" smtClean="0"/>
              <a:t>Consider this scenario:</a:t>
            </a:r>
          </a:p>
          <a:p>
            <a:pPr lvl="1"/>
            <a:r>
              <a:rPr lang="en-US" sz="2000" dirty="0" smtClean="0"/>
              <a:t>Average requested allocation is 128K</a:t>
            </a:r>
          </a:p>
          <a:p>
            <a:pPr lvl="1"/>
            <a:r>
              <a:rPr lang="en-US" sz="2000" dirty="0" smtClean="0"/>
              <a:t>For segmentation, 256K fixed size segments available</a:t>
            </a:r>
          </a:p>
          <a:p>
            <a:pPr lvl="1"/>
            <a:r>
              <a:rPr lang="en-US" sz="2000" dirty="0" smtClean="0"/>
              <a:t>In the paging system, 4K pages</a:t>
            </a:r>
          </a:p>
          <a:p>
            <a:r>
              <a:rPr lang="en-US" sz="2400" dirty="0" smtClean="0"/>
              <a:t>For segmentation, average internal fragmentation is 50% (128K of 256K used)</a:t>
            </a:r>
          </a:p>
          <a:p>
            <a:r>
              <a:rPr lang="en-US" sz="2400" dirty="0" smtClean="0"/>
              <a:t>For paging?</a:t>
            </a:r>
          </a:p>
          <a:p>
            <a:pPr lvl="1"/>
            <a:r>
              <a:rPr lang="en-US" sz="2000" dirty="0" smtClean="0"/>
              <a:t>Only the last page of an allocation is not full</a:t>
            </a:r>
          </a:p>
          <a:p>
            <a:pPr lvl="1"/>
            <a:r>
              <a:rPr lang="en-US" sz="2000" dirty="0" smtClean="0"/>
              <a:t>On average, half of it is unused, or 2K</a:t>
            </a:r>
          </a:p>
          <a:p>
            <a:pPr lvl="1"/>
            <a:r>
              <a:rPr lang="en-US" sz="2000" dirty="0" smtClean="0"/>
              <a:t>So 2K of 128K is wasted, or around 1.5%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575503"/>
            <a:ext cx="4352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Segmentation: 50% waste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3807" y="5562273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Paging: 1.5% waste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0478"/>
            <a:ext cx="8229600" cy="1143000"/>
          </a:xfrm>
        </p:spPr>
        <p:txBody>
          <a:bodyPr/>
          <a:lstStyle/>
          <a:p>
            <a:r>
              <a:rPr lang="en-US" dirty="0" smtClean="0"/>
              <a:t>Providing the Magic </a:t>
            </a:r>
            <a:br>
              <a:rPr lang="en-US" dirty="0" smtClean="0"/>
            </a:br>
            <a:r>
              <a:rPr lang="en-US" dirty="0" smtClean="0"/>
              <a:t>Translation Mechanism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1560"/>
            <a:ext cx="8229600" cy="4525963"/>
          </a:xfrm>
        </p:spPr>
        <p:txBody>
          <a:bodyPr/>
          <a:lstStyle/>
          <a:p>
            <a:r>
              <a:rPr lang="en-US" dirty="0" smtClean="0"/>
              <a:t>On per page basis, we need to change a virtual address to a physical address</a:t>
            </a:r>
          </a:p>
          <a:p>
            <a:r>
              <a:rPr lang="en-US" dirty="0" smtClean="0"/>
              <a:t>Needs to be fast</a:t>
            </a:r>
          </a:p>
          <a:p>
            <a:pPr lvl="1"/>
            <a:r>
              <a:rPr lang="en-US" dirty="0" smtClean="0"/>
              <a:t>So we’ll use hardware</a:t>
            </a:r>
          </a:p>
          <a:p>
            <a:r>
              <a:rPr lang="en-US" dirty="0" smtClean="0"/>
              <a:t>The Memory Management Unit (MMU)</a:t>
            </a:r>
          </a:p>
          <a:p>
            <a:pPr lvl="1"/>
            <a:r>
              <a:rPr lang="en-US" dirty="0" smtClean="0"/>
              <a:t>A piece of hardware designed to perform the magic quickly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20972</TotalTime>
  <Words>4588</Words>
  <Application>Microsoft Macintosh PowerPoint</Application>
  <PresentationFormat>On-screen Show (4:3)</PresentationFormat>
  <Paragraphs>931</Paragraphs>
  <Slides>64</Slides>
  <Notes>8</Notes>
  <HiddenSlides>7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Memory Management: Paging and Virtual Memory CS 111 Operating System Principles  Peter Reiher </vt:lpstr>
      <vt:lpstr>Outline</vt:lpstr>
      <vt:lpstr>Paging</vt:lpstr>
      <vt:lpstr>Segmentation Revisited</vt:lpstr>
      <vt:lpstr>The Paging Approach</vt:lpstr>
      <vt:lpstr>Paged Address Translation</vt:lpstr>
      <vt:lpstr>Paging and Fragmentation</vt:lpstr>
      <vt:lpstr>How Does This Compare To Segment Fragmentation?</vt:lpstr>
      <vt:lpstr>Providing the Magic  Translation Mechanism </vt:lpstr>
      <vt:lpstr>Paging and MMUs</vt:lpstr>
      <vt:lpstr>Some Examples</vt:lpstr>
      <vt:lpstr>The MMU Hardware</vt:lpstr>
      <vt:lpstr>Handling Big Page Tables</vt:lpstr>
      <vt:lpstr>The MMU and Multiple Processes</vt:lpstr>
      <vt:lpstr>Ongoing MMU Operations</vt:lpstr>
      <vt:lpstr>So Is Paging Perfect?</vt:lpstr>
      <vt:lpstr>Paging and Segmentation</vt:lpstr>
      <vt:lpstr>Relationships Between  Segments and Pages</vt:lpstr>
      <vt:lpstr>Segmentation on Top of Paging</vt:lpstr>
      <vt:lpstr>Swapping</vt:lpstr>
      <vt:lpstr>Swapping Segments To Disk</vt:lpstr>
      <vt:lpstr>Downsides To Segment Swapping</vt:lpstr>
      <vt:lpstr>Demand Paging</vt:lpstr>
      <vt:lpstr>What Is Demand Paging?</vt:lpstr>
      <vt:lpstr>How To Make Demand  Paging Work</vt:lpstr>
      <vt:lpstr>Returning to Our Paging Example</vt:lpstr>
      <vt:lpstr>Achieving Good Performance for Demand Paging</vt:lpstr>
      <vt:lpstr>Demand Paging and  Locality of Reference</vt:lpstr>
      <vt:lpstr>Instruction Locality of Reference</vt:lpstr>
      <vt:lpstr>Stack Locality of Reference</vt:lpstr>
      <vt:lpstr>Heap Data Locality of Reference</vt:lpstr>
      <vt:lpstr>Page Faults</vt:lpstr>
      <vt:lpstr>Handling a Page Fault</vt:lpstr>
      <vt:lpstr>Pages and Secondary Storage</vt:lpstr>
      <vt:lpstr>Swap Space and Segments</vt:lpstr>
      <vt:lpstr>Demand Paging Performance</vt:lpstr>
      <vt:lpstr>Virtual Memory</vt:lpstr>
      <vt:lpstr>The Basic Concept</vt:lpstr>
      <vt:lpstr>The Key VM Technology: Replacement Algorithms</vt:lpstr>
      <vt:lpstr>The Basics of Page Replacement</vt:lpstr>
      <vt:lpstr>The Optimal Replacement Algorithm</vt:lpstr>
      <vt:lpstr>Do We Require Optimal Algorithms?</vt:lpstr>
      <vt:lpstr>Approximating the Optimal</vt:lpstr>
      <vt:lpstr>Candidate Replacement Algorithms</vt:lpstr>
      <vt:lpstr>Naïve LRU</vt:lpstr>
      <vt:lpstr>True LRU Page Replacement</vt:lpstr>
      <vt:lpstr>Maintaining Information for LRU</vt:lpstr>
      <vt:lpstr>Clock Algorithms</vt:lpstr>
      <vt:lpstr>Clock Algorithm Page Replacement</vt:lpstr>
      <vt:lpstr>Comparing True LRU To Clock Algorithm</vt:lpstr>
      <vt:lpstr>Page Replacement and Multiprogramming</vt:lpstr>
      <vt:lpstr>Single Global Page Frame Pool</vt:lpstr>
      <vt:lpstr>Per-Process Page Frame Pools</vt:lpstr>
      <vt:lpstr>Working Sets</vt:lpstr>
      <vt:lpstr>The Natural Working Set Size</vt:lpstr>
      <vt:lpstr>Optimal Working Sets</vt:lpstr>
      <vt:lpstr>Implementing Working Sets</vt:lpstr>
      <vt:lpstr>Working Set Clock Algorithm</vt:lpstr>
      <vt:lpstr>Stealing a Page</vt:lpstr>
      <vt:lpstr>Thrashing</vt:lpstr>
      <vt:lpstr>Pre-Loading</vt:lpstr>
      <vt:lpstr>Clean Vs. Dirty Pages</vt:lpstr>
      <vt:lpstr>Dirty Pages and Page Replacement</vt:lpstr>
      <vt:lpstr>Pre-Emptive Page Laundering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40</cp:revision>
  <cp:lastPrinted>2015-06-26T21:56:18Z</cp:lastPrinted>
  <dcterms:created xsi:type="dcterms:W3CDTF">2015-07-17T16:33:52Z</dcterms:created>
  <dcterms:modified xsi:type="dcterms:W3CDTF">2015-07-17T16:37:43Z</dcterms:modified>
</cp:coreProperties>
</file>