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61.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Override PartName="/ppt/slides/slide12.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59.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s/slide58.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slides/slide41.xml" ContentType="application/vnd.openxmlformats-officedocument.presentationml.slide+xml"/>
  <Override PartName="/ppt/theme/theme3.xml" ContentType="application/vnd.openxmlformats-officedocument.theme+xml"/>
  <Override PartName="/ppt/slides/slide57.xml" ContentType="application/vnd.openxmlformats-officedocument.presentationml.slide+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Override PartName="/ppt/viewProps.xml" ContentType="application/vnd.openxmlformats-officedocument.presentationml.viewProps+xml"/>
  <Default Extension="jpeg" ContentType="image/jpeg"/>
  <Override PartName="/ppt/slides/slide47.xml" ContentType="application/vnd.openxmlformats-officedocument.presentationml.slide+xml"/>
  <Override PartName="/ppt/notesSlides/notesSlide3.xml" ContentType="application/vnd.openxmlformats-officedocument.presentationml.notesSlide+xml"/>
  <Override PartName="/ppt/slides/slide40.xml" ContentType="application/vnd.openxmlformats-officedocument.presentationml.slide+xml"/>
  <Override PartName="/ppt/theme/theme2.xml" ContentType="application/vnd.openxmlformats-officedocument.theme+xml"/>
  <Override PartName="/ppt/slides/slide56.xml" ContentType="application/vnd.openxmlformats-officedocument.presentationml.slid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46.xml" ContentType="application/vnd.openxmlformats-officedocument.presentationml.slide+xml"/>
  <Override PartName="/ppt/notesSlides/notesSlide2.xml" ContentType="application/vnd.openxmlformats-officedocument.presentationml.notesSlide+xml"/>
  <Override PartName="/ppt/slides/slide29.xml" ContentType="application/vnd.openxmlformats-officedocument.presentationml.slide+xml"/>
  <Override PartName="/ppt/slides/slide55.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63"/>
  </p:notesMasterIdLst>
  <p:handoutMasterIdLst>
    <p:handoutMasterId r:id="rId64"/>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hidden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1" d="100"/>
          <a:sy n="81" d="100"/>
        </p:scale>
        <p:origin x="-888"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notesMaster" Target="notesMasters/notesMaster1.xml"/><Relationship Id="rId64" Type="http://schemas.openxmlformats.org/officeDocument/2006/relationships/handoutMaster" Target="handoutMasters/handoutMaster1.xml"/><Relationship Id="rId65" Type="http://schemas.openxmlformats.org/officeDocument/2006/relationships/printerSettings" Target="printerSettings/printerSettings1.bin"/><Relationship Id="rId66" Type="http://schemas.openxmlformats.org/officeDocument/2006/relationships/presProps" Target="presProps.xml"/><Relationship Id="rId67" Type="http://schemas.openxmlformats.org/officeDocument/2006/relationships/viewProps" Target="viewProps.xml"/><Relationship Id="rId68" Type="http://schemas.openxmlformats.org/officeDocument/2006/relationships/theme" Target="theme/theme1.xml"/><Relationship Id="rId69"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7/7/15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7/7/15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8E851AE5-7AA3-A047-AB4C-8DB5D369B34B}" type="slidenum">
              <a:rPr lang="en-US">
                <a:latin typeface="Courier New" charset="0"/>
              </a:rPr>
              <a:pPr/>
              <a:t>1</a:t>
            </a:fld>
            <a:endParaRPr lang="en-US">
              <a:latin typeface="Courier New"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w="9525"/>
        </p:spPr>
        <p:txBody>
          <a:bodyPr/>
          <a:lstStyle/>
          <a:p>
            <a:pPr eaLnBrk="1" hangingPunct="1"/>
            <a:endParaRPr lang="en-US">
              <a:latin typeface="Times New Roman"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What if we’re more clever about our initial domain allocations?  What if we didn’t allocate the partitions right after each other?  Would that solve the problem?</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noFill/>
                <a:latin typeface="Times New Roman"/>
                <a:cs typeface="Times New Roman"/>
              </a:rPr>
              <a:t>What if I built a machine that only ran code written in one language?  Could that language provide me with enough information to make this process feasible?  What would it need to provide, and how would it do so?</a:t>
            </a:r>
          </a:p>
          <a:p>
            <a:endParaRPr lang="en-US" dirty="0"/>
          </a:p>
        </p:txBody>
      </p:sp>
      <p:sp>
        <p:nvSpPr>
          <p:cNvPr id="4" name="Slide Number Placeholder 3"/>
          <p:cNvSpPr>
            <a:spLocks noGrp="1"/>
          </p:cNvSpPr>
          <p:nvPr>
            <p:ph type="sldNum" sz="quarter" idx="10"/>
          </p:nvPr>
        </p:nvSpPr>
        <p:spPr/>
        <p:txBody>
          <a:bodyPr/>
          <a:lstStyle/>
          <a:p>
            <a:fld id="{311E4DDF-0BE8-B44D-A687-4BF2505A719E}" type="slidenum">
              <a:rPr lang="en-US" smtClean="0"/>
              <a:pPr/>
              <a:t>51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D2078B2-3159-F14B-8132-9300A16C85A8}" type="datetime1">
              <a:rPr lang="en-US" smtClean="0"/>
              <a:pPr>
                <a:defRPr/>
              </a:pPr>
              <a:t>7/7/15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52B8D5F-B9F1-324C-B1A2-05496313CD19}" type="datetime1">
              <a:rPr lang="en-US" smtClean="0"/>
              <a:pPr>
                <a:defRPr/>
              </a:pPr>
              <a:t>7/7/15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55C2550-6371-4147-AE4C-F5FB6151C76E}" type="datetime1">
              <a:rPr lang="en-US" smtClean="0"/>
              <a:pPr>
                <a:defRPr/>
              </a:pPr>
              <a:t>7/7/15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88E91A6-BA86-C24D-A9A2-59E1132BA9F7}" type="datetime1">
              <a:rPr lang="en-US" smtClean="0"/>
              <a:pPr>
                <a:defRPr/>
              </a:pPr>
              <a:t>7/7/15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11EA3AB-8B06-3541-8955-4B0B738DA1E5}" type="datetime1">
              <a:rPr lang="en-US" smtClean="0"/>
              <a:pPr>
                <a:defRPr/>
              </a:pPr>
              <a:t>7/7/15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326EB3D-237A-2A41-AA3C-CCC0B587F125}" type="datetime1">
              <a:rPr lang="en-US" smtClean="0"/>
              <a:pPr>
                <a:defRPr/>
              </a:pPr>
              <a:t>7/7/15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514D64D-30AD-E442-825F-585A69A95A22}" type="datetime1">
              <a:rPr lang="en-US" smtClean="0"/>
              <a:pPr>
                <a:defRPr/>
              </a:pPr>
              <a:t>7/7/15</a:t>
            </a:fld>
            <a:endParaRPr lang="en-US"/>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93C496F4-5E88-8E4D-8ADB-73A988525CB5}" type="datetime1">
              <a:rPr lang="en-US" smtClean="0"/>
              <a:pPr>
                <a:defRPr/>
              </a:pPr>
              <a:t>7/7/15</a:t>
            </a:fld>
            <a:endParaRPr lang="en-US"/>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3AACC378-6658-6B42-8AC0-83423DF6E9C6}" type="datetime1">
              <a:rPr lang="en-US" smtClean="0"/>
              <a:pPr>
                <a:defRPr/>
              </a:pPr>
              <a:t>7/7/15</a:t>
            </a:fld>
            <a:endParaRPr lang="en-US"/>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26880D83-C431-C640-9F8F-0DEF26FCD613}" type="datetime1">
              <a:rPr lang="en-US" smtClean="0"/>
              <a:pPr>
                <a:defRPr/>
              </a:pPr>
              <a:t>7/7/15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785C9EBD-5AF0-F741-98C5-21C9D9AB6610}" type="datetime1">
              <a:rPr lang="en-US" smtClean="0"/>
              <a:pPr>
                <a:defRPr/>
              </a:pPr>
              <a:t>7/7/15</a:t>
            </a:fld>
            <a:endParaRPr 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387350"/>
            <a:ext cx="8445500" cy="6159500"/>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a:latin typeface="Courier New" pitchFamily="-107" charset="0"/>
            </a:endParaRPr>
          </a:p>
        </p:txBody>
      </p:sp>
      <p:sp useBgFill="1">
        <p:nvSpPr>
          <p:cNvPr id="8" name="Rectangle 9"/>
          <p:cNvSpPr>
            <a:spLocks noChangeArrowheads="1"/>
          </p:cNvSpPr>
          <p:nvPr userDrawn="1"/>
        </p:nvSpPr>
        <p:spPr bwMode="auto">
          <a:xfrm>
            <a:off x="8213725" y="6218238"/>
            <a:ext cx="771220"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Lecture</a:t>
            </a:r>
            <a:r>
              <a:rPr lang="en-US" sz="1200" dirty="0" smtClean="0">
                <a:latin typeface="Times New Roman" pitchFamily="-107" charset="0"/>
              </a:rPr>
              <a:t> 7</a:t>
            </a:r>
          </a:p>
          <a:p>
            <a:pPr>
              <a:defRPr/>
            </a:pPr>
            <a:r>
              <a:rPr lang="en-US" sz="1200" dirty="0">
                <a:latin typeface="Times New Roman" pitchFamily="-107" charset="0"/>
              </a:rPr>
              <a:t>Page </a:t>
            </a:r>
            <a:fld id="{8DEFEB2B-9FA0-4F4D-A070-42F5B2E48911}" type="slidenum">
              <a:rPr lang="en-US" sz="1200">
                <a:latin typeface="Times New Roman" pitchFamily="-107" charset="0"/>
              </a:rPr>
              <a:pPr>
                <a:defRPr/>
              </a:pPr>
              <a:t>‹#›</a:t>
            </a:fld>
            <a:endParaRPr lang="en-US" sz="1200" dirty="0">
              <a:latin typeface="Times New Roman" pitchFamily="-107" charset="0"/>
            </a:endParaRPr>
          </a:p>
        </p:txBody>
      </p:sp>
      <p:sp useBgFill="1">
        <p:nvSpPr>
          <p:cNvPr id="11" name="Rectangle 10"/>
          <p:cNvSpPr>
            <a:spLocks noChangeArrowheads="1"/>
          </p:cNvSpPr>
          <p:nvPr userDrawn="1"/>
        </p:nvSpPr>
        <p:spPr bwMode="auto">
          <a:xfrm>
            <a:off x="148615" y="6224916"/>
            <a:ext cx="1053674"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a:t>
            </a:r>
          </a:p>
          <a:p>
            <a:pPr>
              <a:defRPr/>
            </a:pPr>
            <a:r>
              <a:rPr lang="en-US" sz="1200" dirty="0" smtClean="0">
                <a:latin typeface="Times New Roman" pitchFamily="-107" charset="0"/>
              </a:rPr>
              <a:t>Summer</a:t>
            </a:r>
            <a:r>
              <a:rPr lang="en-US" sz="1200" baseline="0" dirty="0" smtClean="0">
                <a:latin typeface="Times New Roman" pitchFamily="-107" charset="0"/>
              </a:rPr>
              <a:t> 2015</a:t>
            </a:r>
            <a:r>
              <a:rPr lang="en-US" sz="1200" dirty="0" smtClean="0">
                <a:latin typeface="Times New Roman" pitchFamily="-107" charset="0"/>
              </a:rPr>
              <a:t> </a:t>
            </a:r>
            <a:endParaRPr lang="en-US" sz="1200" dirty="0">
              <a:latin typeface="Times New Roman" pitchFamily="-107"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514600"/>
            <a:ext cx="7772400" cy="1143000"/>
          </a:xfrm>
        </p:spPr>
        <p:txBody>
          <a:bodyPr/>
          <a:lstStyle/>
          <a:p>
            <a:r>
              <a:rPr lang="en-US" dirty="0" smtClean="0">
                <a:cs typeface="ＭＳ Ｐゴシック" charset="-128"/>
              </a:rPr>
              <a:t>Memory Management</a:t>
            </a:r>
            <a:br>
              <a:rPr lang="en-US" dirty="0" smtClean="0">
                <a:cs typeface="ＭＳ Ｐゴシック" charset="-128"/>
              </a:rPr>
            </a:br>
            <a:r>
              <a:rPr lang="en-US" dirty="0">
                <a:ea typeface="ＭＳ Ｐゴシック" charset="-128"/>
                <a:cs typeface="ＭＳ Ｐゴシック" charset="-128"/>
              </a:rPr>
              <a:t>CS</a:t>
            </a:r>
            <a:r>
              <a:rPr lang="en-US" dirty="0" smtClean="0">
                <a:ea typeface="ＭＳ Ｐゴシック" charset="-128"/>
                <a:cs typeface="ＭＳ Ｐゴシック" charset="-128"/>
              </a:rPr>
              <a:t> </a:t>
            </a:r>
            <a:r>
              <a:rPr lang="en-US" dirty="0" smtClean="0">
                <a:cs typeface="ＭＳ Ｐゴシック" charset="-128"/>
              </a:rPr>
              <a:t>111</a:t>
            </a:r>
            <a:r>
              <a:rPr lang="en-US" dirty="0" smtClean="0">
                <a:ea typeface="ＭＳ Ｐゴシック" charset="-128"/>
                <a:cs typeface="ＭＳ Ｐゴシック" charset="-128"/>
              </a:rPr>
              <a:t/>
            </a:r>
            <a:br>
              <a:rPr lang="en-US" dirty="0" smtClean="0">
                <a:ea typeface="ＭＳ Ｐゴシック" charset="-128"/>
                <a:cs typeface="ＭＳ Ｐゴシック" charset="-128"/>
              </a:rPr>
            </a:br>
            <a:r>
              <a:rPr lang="en-US" dirty="0" smtClean="0">
                <a:cs typeface="ＭＳ Ｐゴシック" charset="-128"/>
              </a:rPr>
              <a:t>Operating </a:t>
            </a:r>
            <a:r>
              <a:rPr lang="en-US" dirty="0" smtClean="0">
                <a:ea typeface="ＭＳ Ｐゴシック" charset="-128"/>
                <a:cs typeface="ＭＳ Ｐゴシック" charset="-128"/>
              </a:rPr>
              <a:t>System Principles </a:t>
            </a:r>
            <a:r>
              <a:rPr lang="en-US" dirty="0">
                <a:ea typeface="ＭＳ Ｐゴシック" charset="-128"/>
                <a:cs typeface="ＭＳ Ｐゴシック" charset="-128"/>
              </a:rPr>
              <a:t/>
            </a:r>
            <a:br>
              <a:rPr lang="en-US" dirty="0">
                <a:ea typeface="ＭＳ Ｐゴシック" charset="-128"/>
                <a:cs typeface="ＭＳ Ｐゴシック" charset="-128"/>
              </a:rPr>
            </a:br>
            <a:r>
              <a:rPr lang="en-US" dirty="0">
                <a:ea typeface="ＭＳ Ｐゴシック" charset="-128"/>
                <a:cs typeface="ＭＳ Ｐゴシック" charset="-128"/>
              </a:rPr>
              <a:t>Peter Reiher</a:t>
            </a:r>
            <a:br>
              <a:rPr lang="en-US" dirty="0">
                <a:ea typeface="ＭＳ Ｐゴシック" charset="-128"/>
                <a:cs typeface="ＭＳ Ｐゴシック" charset="-128"/>
              </a:rPr>
            </a:br>
            <a:endParaRPr lang="en-US" dirty="0">
              <a:ea typeface="ＭＳ Ｐゴシック" charset="-128"/>
              <a:cs typeface="ＭＳ Ｐゴシック" charset="-128"/>
            </a:endParaRPr>
          </a:p>
        </p:txBody>
      </p:sp>
      <p:sp>
        <p:nvSpPr>
          <p:cNvPr id="5" name="Content Placeholder 4"/>
          <p:cNvSpPr>
            <a:spLocks noGrp="1"/>
          </p:cNvSpPr>
          <p:nvPr>
            <p:ph idx="1"/>
          </p:nvPr>
        </p:nvSpPr>
        <p:spPr>
          <a:xfrm>
            <a:off x="685800" y="2765029"/>
            <a:ext cx="8229600" cy="4525963"/>
          </a:xfrm>
        </p:spPr>
        <p:txBody>
          <a:bodyPr/>
          <a:lstStyle/>
          <a:p>
            <a:pPr>
              <a:buNone/>
            </a:pPr>
            <a:r>
              <a:rPr lang="en-US" dirty="0" smtClean="0"/>
              <a:t> </a:t>
            </a:r>
            <a:endParaRPr lang="en-US" dirty="0"/>
          </a:p>
        </p:txBody>
      </p:sp>
      <p:sp>
        <p:nvSpPr>
          <p:cNvPr id="4" name="TextBox 3"/>
          <p:cNvSpPr txBox="1"/>
          <p:nvPr/>
        </p:nvSpPr>
        <p:spPr>
          <a:xfrm>
            <a:off x="2400711" y="5762114"/>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Problems With Fixed Partition Allocation </a:t>
            </a:r>
            <a:endParaRPr lang="en-US" dirty="0"/>
          </a:p>
        </p:txBody>
      </p:sp>
      <p:sp>
        <p:nvSpPr>
          <p:cNvPr id="3" name="Content Placeholder 2"/>
          <p:cNvSpPr>
            <a:spLocks noGrp="1"/>
          </p:cNvSpPr>
          <p:nvPr>
            <p:ph idx="1"/>
          </p:nvPr>
        </p:nvSpPr>
        <p:spPr/>
        <p:txBody>
          <a:bodyPr/>
          <a:lstStyle/>
          <a:p>
            <a:r>
              <a:rPr lang="en-US" dirty="0" smtClean="0"/>
              <a:t>Presumes you know how much memory will be used ahead of time</a:t>
            </a:r>
          </a:p>
          <a:p>
            <a:r>
              <a:rPr lang="en-US" dirty="0" smtClean="0"/>
              <a:t>Limits the number of processes supported to the total of their memory requirements</a:t>
            </a:r>
          </a:p>
          <a:p>
            <a:r>
              <a:rPr lang="en-US" dirty="0" smtClean="0"/>
              <a:t>Not great for sharing memory</a:t>
            </a:r>
          </a:p>
          <a:p>
            <a:r>
              <a:rPr lang="en-US" i="1" dirty="0" smtClean="0"/>
              <a:t>Fragmentation </a:t>
            </a:r>
            <a:r>
              <a:rPr lang="en-US" dirty="0" smtClean="0"/>
              <a:t>causes inefficient memory use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Fragmentation</a:t>
            </a:r>
            <a:endParaRPr lang="en-US" dirty="0"/>
          </a:p>
        </p:txBody>
      </p:sp>
      <p:sp>
        <p:nvSpPr>
          <p:cNvPr id="3" name="Content Placeholder 2"/>
          <p:cNvSpPr>
            <a:spLocks noGrp="1"/>
          </p:cNvSpPr>
          <p:nvPr>
            <p:ph idx="1"/>
          </p:nvPr>
        </p:nvSpPr>
        <p:spPr/>
        <p:txBody>
          <a:bodyPr/>
          <a:lstStyle/>
          <a:p>
            <a:r>
              <a:rPr lang="en-US" dirty="0" smtClean="0"/>
              <a:t>A problem for all memory management systems</a:t>
            </a:r>
          </a:p>
          <a:p>
            <a:pPr lvl="1"/>
            <a:r>
              <a:rPr lang="en-US" dirty="0" smtClean="0"/>
              <a:t>Especially bad for fixed partitions</a:t>
            </a:r>
          </a:p>
          <a:p>
            <a:r>
              <a:rPr lang="en-US" dirty="0" smtClean="0"/>
              <a:t>Based on processes not using all the memory they requested</a:t>
            </a:r>
          </a:p>
          <a:p>
            <a:r>
              <a:rPr lang="en-US" dirty="0" smtClean="0"/>
              <a:t>As a result, you can’t provide memory for as many processes as you theoretically could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Fragmentation Example </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6"/>
          <p:cNvSpPr>
            <a:spLocks noChangeArrowheads="1"/>
          </p:cNvSpPr>
          <p:nvPr/>
        </p:nvSpPr>
        <p:spPr bwMode="auto">
          <a:xfrm>
            <a:off x="1125437" y="2450903"/>
            <a:ext cx="1371600" cy="3124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5" name="Rectangle 7"/>
          <p:cNvSpPr>
            <a:spLocks noChangeArrowheads="1"/>
          </p:cNvSpPr>
          <p:nvPr/>
        </p:nvSpPr>
        <p:spPr bwMode="auto">
          <a:xfrm>
            <a:off x="3563837" y="3974903"/>
            <a:ext cx="1371600" cy="1600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6" name="Rectangle 8"/>
          <p:cNvSpPr>
            <a:spLocks noChangeArrowheads="1"/>
          </p:cNvSpPr>
          <p:nvPr/>
        </p:nvSpPr>
        <p:spPr bwMode="auto">
          <a:xfrm>
            <a:off x="6002237" y="3974903"/>
            <a:ext cx="1371600" cy="1600200"/>
          </a:xfrm>
          <a:prstGeom prst="rect">
            <a:avLst/>
          </a:prstGeom>
          <a:noFill/>
          <a:ln w="9525">
            <a:solidFill>
              <a:schemeClr val="tx1"/>
            </a:solidFill>
            <a:miter lim="800000"/>
            <a:headEnd/>
            <a:tailEnd/>
          </a:ln>
          <a:effectLst/>
        </p:spPr>
        <p:txBody>
          <a:bodyPr wrap="none" anchor="ctr">
            <a:prstTxWarp prst="textNoShape">
              <a:avLst/>
            </a:prstTxWarp>
          </a:bodyPr>
          <a:lstStyle/>
          <a:p>
            <a:endParaRPr lang="en-US"/>
          </a:p>
        </p:txBody>
      </p:sp>
      <p:sp>
        <p:nvSpPr>
          <p:cNvPr id="7" name="Text Box 9"/>
          <p:cNvSpPr txBox="1">
            <a:spLocks noChangeArrowheads="1"/>
          </p:cNvSpPr>
          <p:nvPr/>
        </p:nvSpPr>
        <p:spPr bwMode="auto">
          <a:xfrm>
            <a:off x="1277837" y="5804584"/>
            <a:ext cx="1152855" cy="646331"/>
          </a:xfrm>
          <a:prstGeom prst="rect">
            <a:avLst/>
          </a:prstGeom>
          <a:noFill/>
          <a:ln w="9525">
            <a:noFill/>
            <a:miter lim="800000"/>
            <a:headEnd/>
            <a:tailEnd/>
          </a:ln>
          <a:effectLst/>
        </p:spPr>
        <p:txBody>
          <a:bodyPr wrap="none">
            <a:prstTxWarp prst="textNoShape">
              <a:avLst/>
            </a:prstTxWarp>
            <a:spAutoFit/>
          </a:bodyPr>
          <a:lstStyle/>
          <a:p>
            <a:pPr algn="ctr"/>
            <a:r>
              <a:rPr lang="en-US" dirty="0" smtClean="0">
                <a:latin typeface="Times New Roman"/>
                <a:cs typeface="Times New Roman"/>
              </a:rPr>
              <a:t>Partition </a:t>
            </a:r>
            <a:r>
              <a:rPr lang="en-US" sz="1800" b="0" dirty="0" smtClean="0">
                <a:latin typeface="Times New Roman"/>
                <a:cs typeface="Times New Roman"/>
              </a:rPr>
              <a:t>1</a:t>
            </a:r>
            <a:endParaRPr lang="en-US" sz="1800" b="0" dirty="0">
              <a:latin typeface="Times New Roman"/>
              <a:cs typeface="Times New Roman"/>
            </a:endParaRPr>
          </a:p>
          <a:p>
            <a:pPr algn="ctr"/>
            <a:r>
              <a:rPr lang="en-US" sz="1800" b="0" dirty="0">
                <a:latin typeface="Times New Roman"/>
                <a:cs typeface="Times New Roman"/>
              </a:rPr>
              <a:t>8MB</a:t>
            </a:r>
          </a:p>
        </p:txBody>
      </p:sp>
      <p:sp>
        <p:nvSpPr>
          <p:cNvPr id="8" name="Text Box 10"/>
          <p:cNvSpPr txBox="1">
            <a:spLocks noChangeArrowheads="1"/>
          </p:cNvSpPr>
          <p:nvPr/>
        </p:nvSpPr>
        <p:spPr bwMode="auto">
          <a:xfrm>
            <a:off x="3760687" y="5802997"/>
            <a:ext cx="1152855" cy="646331"/>
          </a:xfrm>
          <a:prstGeom prst="rect">
            <a:avLst/>
          </a:prstGeom>
          <a:noFill/>
          <a:ln w="9525">
            <a:noFill/>
            <a:miter lim="800000"/>
            <a:headEnd/>
            <a:tailEnd/>
          </a:ln>
          <a:effectLst/>
        </p:spPr>
        <p:txBody>
          <a:bodyPr wrap="none">
            <a:prstTxWarp prst="textNoShape">
              <a:avLst/>
            </a:prstTxWarp>
            <a:spAutoFit/>
          </a:bodyPr>
          <a:lstStyle/>
          <a:p>
            <a:pPr algn="ctr"/>
            <a:r>
              <a:rPr lang="en-US" sz="1800" b="0" dirty="0" smtClean="0">
                <a:latin typeface="Times New Roman"/>
                <a:cs typeface="Times New Roman"/>
              </a:rPr>
              <a:t>Partition 2</a:t>
            </a:r>
            <a:endParaRPr lang="en-US" sz="1800" b="0" dirty="0">
              <a:latin typeface="Times New Roman"/>
              <a:cs typeface="Times New Roman"/>
            </a:endParaRPr>
          </a:p>
          <a:p>
            <a:pPr algn="ctr"/>
            <a:r>
              <a:rPr lang="en-US" sz="1800" b="0" dirty="0">
                <a:latin typeface="Times New Roman"/>
                <a:cs typeface="Times New Roman"/>
              </a:rPr>
              <a:t>4MB</a:t>
            </a:r>
          </a:p>
        </p:txBody>
      </p:sp>
      <p:sp>
        <p:nvSpPr>
          <p:cNvPr id="9" name="Text Box 11"/>
          <p:cNvSpPr txBox="1">
            <a:spLocks noChangeArrowheads="1"/>
          </p:cNvSpPr>
          <p:nvPr/>
        </p:nvSpPr>
        <p:spPr bwMode="auto">
          <a:xfrm>
            <a:off x="6122887" y="5802997"/>
            <a:ext cx="1152855" cy="646331"/>
          </a:xfrm>
          <a:prstGeom prst="rect">
            <a:avLst/>
          </a:prstGeom>
          <a:noFill/>
          <a:ln w="9525">
            <a:noFill/>
            <a:miter lim="800000"/>
            <a:headEnd/>
            <a:tailEnd/>
          </a:ln>
          <a:effectLst/>
        </p:spPr>
        <p:txBody>
          <a:bodyPr wrap="none">
            <a:prstTxWarp prst="textNoShape">
              <a:avLst/>
            </a:prstTxWarp>
            <a:spAutoFit/>
          </a:bodyPr>
          <a:lstStyle/>
          <a:p>
            <a:pPr algn="ctr"/>
            <a:r>
              <a:rPr lang="en-US" sz="1800" b="0" dirty="0" smtClean="0">
                <a:latin typeface="Times New Roman"/>
                <a:cs typeface="Times New Roman"/>
              </a:rPr>
              <a:t>Partition 3</a:t>
            </a:r>
            <a:endParaRPr lang="en-US" sz="1800" b="0" dirty="0">
              <a:latin typeface="Times New Roman"/>
              <a:cs typeface="Times New Roman"/>
            </a:endParaRPr>
          </a:p>
          <a:p>
            <a:pPr algn="ctr"/>
            <a:r>
              <a:rPr lang="en-US" sz="1800" b="0" dirty="0">
                <a:latin typeface="Times New Roman"/>
                <a:cs typeface="Times New Roman"/>
              </a:rPr>
              <a:t>4MB</a:t>
            </a:r>
          </a:p>
        </p:txBody>
      </p:sp>
      <p:sp>
        <p:nvSpPr>
          <p:cNvPr id="10" name="Rectangle 12"/>
          <p:cNvSpPr>
            <a:spLocks noChangeArrowheads="1"/>
          </p:cNvSpPr>
          <p:nvPr/>
        </p:nvSpPr>
        <p:spPr bwMode="auto">
          <a:xfrm>
            <a:off x="1125437" y="3136703"/>
            <a:ext cx="1371600" cy="2438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process</a:t>
            </a:r>
          </a:p>
          <a:p>
            <a:pPr algn="ctr"/>
            <a:r>
              <a:rPr lang="en-US" sz="1800" b="0">
                <a:latin typeface="Times New Roman"/>
                <a:cs typeface="Times New Roman"/>
              </a:rPr>
              <a:t>A</a:t>
            </a:r>
          </a:p>
          <a:p>
            <a:pPr algn="ctr"/>
            <a:r>
              <a:rPr lang="en-US" sz="1800" b="0">
                <a:latin typeface="Times New Roman"/>
                <a:cs typeface="Times New Roman"/>
              </a:rPr>
              <a:t>(6 MB)</a:t>
            </a:r>
          </a:p>
        </p:txBody>
      </p:sp>
      <p:sp>
        <p:nvSpPr>
          <p:cNvPr id="11" name="Rectangle 13"/>
          <p:cNvSpPr>
            <a:spLocks noChangeArrowheads="1"/>
          </p:cNvSpPr>
          <p:nvPr/>
        </p:nvSpPr>
        <p:spPr bwMode="auto">
          <a:xfrm>
            <a:off x="3563837" y="4432103"/>
            <a:ext cx="1371600" cy="11430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process</a:t>
            </a:r>
          </a:p>
          <a:p>
            <a:pPr algn="ctr"/>
            <a:r>
              <a:rPr lang="en-US" sz="1800" b="0">
                <a:latin typeface="Times New Roman"/>
                <a:cs typeface="Times New Roman"/>
              </a:rPr>
              <a:t>B</a:t>
            </a:r>
          </a:p>
          <a:p>
            <a:pPr algn="ctr"/>
            <a:r>
              <a:rPr lang="en-US" sz="1800" b="0">
                <a:latin typeface="Times New Roman"/>
                <a:cs typeface="Times New Roman"/>
              </a:rPr>
              <a:t>(3 MB)</a:t>
            </a:r>
          </a:p>
        </p:txBody>
      </p:sp>
      <p:sp>
        <p:nvSpPr>
          <p:cNvPr id="12" name="Rectangle 14"/>
          <p:cNvSpPr>
            <a:spLocks noChangeArrowheads="1"/>
          </p:cNvSpPr>
          <p:nvPr/>
        </p:nvSpPr>
        <p:spPr bwMode="auto">
          <a:xfrm>
            <a:off x="6002237" y="4736903"/>
            <a:ext cx="1371600" cy="8382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process</a:t>
            </a:r>
          </a:p>
          <a:p>
            <a:pPr algn="ctr"/>
            <a:r>
              <a:rPr lang="en-US" sz="1800" b="0">
                <a:latin typeface="Times New Roman"/>
                <a:cs typeface="Times New Roman"/>
              </a:rPr>
              <a:t>C</a:t>
            </a:r>
          </a:p>
          <a:p>
            <a:pPr algn="ctr"/>
            <a:r>
              <a:rPr lang="en-US" sz="1800" b="0">
                <a:latin typeface="Times New Roman"/>
                <a:cs typeface="Times New Roman"/>
              </a:rPr>
              <a:t>(2 MB)</a:t>
            </a:r>
          </a:p>
        </p:txBody>
      </p:sp>
      <p:sp>
        <p:nvSpPr>
          <p:cNvPr id="13" name="Text Box 15"/>
          <p:cNvSpPr txBox="1">
            <a:spLocks noChangeArrowheads="1"/>
          </p:cNvSpPr>
          <p:nvPr/>
        </p:nvSpPr>
        <p:spPr bwMode="auto">
          <a:xfrm>
            <a:off x="1125437" y="2638228"/>
            <a:ext cx="13716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800" b="0" dirty="0">
                <a:latin typeface="Times New Roman"/>
                <a:cs typeface="Times New Roman"/>
              </a:rPr>
              <a:t>waste 2MB</a:t>
            </a:r>
          </a:p>
        </p:txBody>
      </p:sp>
      <p:sp>
        <p:nvSpPr>
          <p:cNvPr id="14" name="Text Box 16"/>
          <p:cNvSpPr txBox="1">
            <a:spLocks noChangeArrowheads="1"/>
          </p:cNvSpPr>
          <p:nvPr/>
        </p:nvSpPr>
        <p:spPr bwMode="auto">
          <a:xfrm>
            <a:off x="6059387" y="4171753"/>
            <a:ext cx="13716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800" b="0">
                <a:latin typeface="Times New Roman"/>
                <a:cs typeface="Times New Roman"/>
              </a:rPr>
              <a:t>waste 2MB</a:t>
            </a:r>
          </a:p>
        </p:txBody>
      </p:sp>
      <p:sp>
        <p:nvSpPr>
          <p:cNvPr id="15" name="Text Box 17"/>
          <p:cNvSpPr txBox="1">
            <a:spLocks noChangeArrowheads="1"/>
          </p:cNvSpPr>
          <p:nvPr/>
        </p:nvSpPr>
        <p:spPr bwMode="auto">
          <a:xfrm>
            <a:off x="3620987" y="4066978"/>
            <a:ext cx="1371600" cy="36671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800" b="0">
                <a:latin typeface="Times New Roman"/>
                <a:cs typeface="Times New Roman"/>
              </a:rPr>
              <a:t>waste 1MB</a:t>
            </a:r>
          </a:p>
        </p:txBody>
      </p:sp>
      <p:sp>
        <p:nvSpPr>
          <p:cNvPr id="16" name="Text Box 18"/>
          <p:cNvSpPr txBox="1">
            <a:spLocks noChangeArrowheads="1"/>
          </p:cNvSpPr>
          <p:nvPr/>
        </p:nvSpPr>
        <p:spPr bwMode="auto">
          <a:xfrm>
            <a:off x="2514600" y="2959221"/>
            <a:ext cx="6172200" cy="954107"/>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sz="2800" b="0" dirty="0">
                <a:latin typeface="Times New Roman"/>
                <a:cs typeface="Times New Roman"/>
              </a:rPr>
              <a:t>Total waste = 2MB + 1MB + 2MB = 5/16MB = 31%</a:t>
            </a:r>
          </a:p>
        </p:txBody>
      </p:sp>
      <p:sp>
        <p:nvSpPr>
          <p:cNvPr id="17" name="TextBox 16"/>
          <p:cNvSpPr txBox="1"/>
          <p:nvPr/>
        </p:nvSpPr>
        <p:spPr>
          <a:xfrm>
            <a:off x="1723491" y="1237516"/>
            <a:ext cx="5979221" cy="461665"/>
          </a:xfrm>
          <a:prstGeom prst="rect">
            <a:avLst/>
          </a:prstGeom>
          <a:noFill/>
        </p:spPr>
        <p:txBody>
          <a:bodyPr wrap="none" rtlCol="0">
            <a:spAutoFit/>
          </a:bodyPr>
          <a:lstStyle/>
          <a:p>
            <a:r>
              <a:rPr lang="en-US" sz="2400" dirty="0" smtClean="0">
                <a:latin typeface="Times New Roman"/>
                <a:cs typeface="Times New Roman"/>
              </a:rPr>
              <a:t>Let’s say there are three processes, A, B, and C</a:t>
            </a:r>
            <a:endParaRPr lang="en-US" sz="2400" dirty="0">
              <a:latin typeface="Times New Roman"/>
              <a:cs typeface="Times New Roman"/>
            </a:endParaRPr>
          </a:p>
        </p:txBody>
      </p:sp>
      <p:sp>
        <p:nvSpPr>
          <p:cNvPr id="18" name="TextBox 17"/>
          <p:cNvSpPr txBox="1"/>
          <p:nvPr/>
        </p:nvSpPr>
        <p:spPr>
          <a:xfrm>
            <a:off x="1710532" y="1593681"/>
            <a:ext cx="3722894" cy="461665"/>
          </a:xfrm>
          <a:prstGeom prst="rect">
            <a:avLst/>
          </a:prstGeom>
          <a:noFill/>
        </p:spPr>
        <p:txBody>
          <a:bodyPr wrap="none" rtlCol="0">
            <a:spAutoFit/>
          </a:bodyPr>
          <a:lstStyle/>
          <a:p>
            <a:r>
              <a:rPr lang="en-US" sz="2400" dirty="0" smtClean="0">
                <a:latin typeface="Times New Roman"/>
                <a:cs typeface="Times New Roman"/>
              </a:rPr>
              <a:t>Their memory requirements:</a:t>
            </a:r>
            <a:endParaRPr lang="en-US" sz="2400" dirty="0">
              <a:latin typeface="Times New Roman"/>
              <a:cs typeface="Times New Roman"/>
            </a:endParaRPr>
          </a:p>
        </p:txBody>
      </p:sp>
      <p:sp>
        <p:nvSpPr>
          <p:cNvPr id="19" name="TextBox 18"/>
          <p:cNvSpPr txBox="1"/>
          <p:nvPr/>
        </p:nvSpPr>
        <p:spPr>
          <a:xfrm>
            <a:off x="2622482" y="1969235"/>
            <a:ext cx="1574019" cy="400110"/>
          </a:xfrm>
          <a:prstGeom prst="rect">
            <a:avLst/>
          </a:prstGeom>
          <a:noFill/>
        </p:spPr>
        <p:txBody>
          <a:bodyPr wrap="none" rtlCol="0">
            <a:spAutoFit/>
          </a:bodyPr>
          <a:lstStyle/>
          <a:p>
            <a:r>
              <a:rPr lang="en-US" sz="2000" dirty="0" smtClean="0">
                <a:latin typeface="Times New Roman"/>
                <a:cs typeface="Times New Roman"/>
              </a:rPr>
              <a:t>A:  6 </a:t>
            </a:r>
            <a:r>
              <a:rPr lang="en-US" sz="2000" dirty="0" err="1" smtClean="0">
                <a:latin typeface="Times New Roman"/>
                <a:cs typeface="Times New Roman"/>
              </a:rPr>
              <a:t>MBytes</a:t>
            </a:r>
            <a:endParaRPr lang="en-US" sz="2000" dirty="0">
              <a:latin typeface="Times New Roman"/>
              <a:cs typeface="Times New Roman"/>
            </a:endParaRPr>
          </a:p>
        </p:txBody>
      </p:sp>
      <p:sp>
        <p:nvSpPr>
          <p:cNvPr id="20" name="TextBox 19"/>
          <p:cNvSpPr txBox="1"/>
          <p:nvPr/>
        </p:nvSpPr>
        <p:spPr>
          <a:xfrm>
            <a:off x="2619374" y="2264173"/>
            <a:ext cx="1559867" cy="400110"/>
          </a:xfrm>
          <a:prstGeom prst="rect">
            <a:avLst/>
          </a:prstGeom>
          <a:noFill/>
        </p:spPr>
        <p:txBody>
          <a:bodyPr wrap="none" rtlCol="0">
            <a:spAutoFit/>
          </a:bodyPr>
          <a:lstStyle/>
          <a:p>
            <a:r>
              <a:rPr lang="en-US" sz="2000" dirty="0" smtClean="0">
                <a:latin typeface="Times New Roman"/>
                <a:cs typeface="Times New Roman"/>
              </a:rPr>
              <a:t>B:  3 </a:t>
            </a:r>
            <a:r>
              <a:rPr lang="en-US" sz="2000" dirty="0" err="1" smtClean="0">
                <a:latin typeface="Times New Roman"/>
                <a:cs typeface="Times New Roman"/>
              </a:rPr>
              <a:t>MBytes</a:t>
            </a:r>
            <a:endParaRPr lang="en-US" sz="2000" dirty="0">
              <a:latin typeface="Times New Roman"/>
              <a:cs typeface="Times New Roman"/>
            </a:endParaRPr>
          </a:p>
        </p:txBody>
      </p:sp>
      <p:sp>
        <p:nvSpPr>
          <p:cNvPr id="21" name="TextBox 20"/>
          <p:cNvSpPr txBox="1"/>
          <p:nvPr/>
        </p:nvSpPr>
        <p:spPr>
          <a:xfrm>
            <a:off x="2616266" y="2559111"/>
            <a:ext cx="1559867" cy="400110"/>
          </a:xfrm>
          <a:prstGeom prst="rect">
            <a:avLst/>
          </a:prstGeom>
          <a:noFill/>
        </p:spPr>
        <p:txBody>
          <a:bodyPr wrap="none" rtlCol="0">
            <a:spAutoFit/>
          </a:bodyPr>
          <a:lstStyle/>
          <a:p>
            <a:r>
              <a:rPr lang="en-US" sz="2000" dirty="0" smtClean="0">
                <a:latin typeface="Times New Roman"/>
                <a:cs typeface="Times New Roman"/>
              </a:rPr>
              <a:t>C:  2 </a:t>
            </a:r>
            <a:r>
              <a:rPr lang="en-US" sz="2000" dirty="0" err="1" smtClean="0">
                <a:latin typeface="Times New Roman"/>
                <a:cs typeface="Times New Roman"/>
              </a:rPr>
              <a:t>MBytes</a:t>
            </a:r>
            <a:endParaRPr lang="en-US" sz="2000" dirty="0">
              <a:latin typeface="Times New Roman"/>
              <a:cs typeface="Times New Roman"/>
            </a:endParaRPr>
          </a:p>
        </p:txBody>
      </p:sp>
      <p:sp>
        <p:nvSpPr>
          <p:cNvPr id="22" name="TextBox 21"/>
          <p:cNvSpPr txBox="1"/>
          <p:nvPr/>
        </p:nvSpPr>
        <p:spPr>
          <a:xfrm>
            <a:off x="5564879" y="1611234"/>
            <a:ext cx="3251511" cy="461665"/>
          </a:xfrm>
          <a:prstGeom prst="rect">
            <a:avLst/>
          </a:prstGeom>
          <a:noFill/>
        </p:spPr>
        <p:txBody>
          <a:bodyPr wrap="none" rtlCol="0">
            <a:spAutoFit/>
          </a:bodyPr>
          <a:lstStyle/>
          <a:p>
            <a:r>
              <a:rPr lang="en-US" sz="2400" dirty="0" smtClean="0">
                <a:latin typeface="Times New Roman"/>
                <a:cs typeface="Times New Roman"/>
              </a:rPr>
              <a:t>Available partition sizes:</a:t>
            </a:r>
          </a:p>
        </p:txBody>
      </p:sp>
      <p:sp>
        <p:nvSpPr>
          <p:cNvPr id="23" name="TextBox 22"/>
          <p:cNvSpPr txBox="1"/>
          <p:nvPr/>
        </p:nvSpPr>
        <p:spPr>
          <a:xfrm>
            <a:off x="6122887" y="2072899"/>
            <a:ext cx="1146468" cy="400110"/>
          </a:xfrm>
          <a:prstGeom prst="rect">
            <a:avLst/>
          </a:prstGeom>
          <a:noFill/>
        </p:spPr>
        <p:txBody>
          <a:bodyPr wrap="none" rtlCol="0">
            <a:spAutoFit/>
          </a:bodyPr>
          <a:lstStyle/>
          <a:p>
            <a:r>
              <a:rPr lang="en-US" sz="2000" dirty="0" smtClean="0">
                <a:latin typeface="Times New Roman"/>
                <a:cs typeface="Times New Roman"/>
              </a:rPr>
              <a:t>8 Mbytes</a:t>
            </a:r>
          </a:p>
        </p:txBody>
      </p:sp>
      <p:sp>
        <p:nvSpPr>
          <p:cNvPr id="24" name="TextBox 23"/>
          <p:cNvSpPr txBox="1"/>
          <p:nvPr/>
        </p:nvSpPr>
        <p:spPr>
          <a:xfrm>
            <a:off x="6122887" y="2559111"/>
            <a:ext cx="1146468" cy="400110"/>
          </a:xfrm>
          <a:prstGeom prst="rect">
            <a:avLst/>
          </a:prstGeom>
          <a:noFill/>
        </p:spPr>
        <p:txBody>
          <a:bodyPr wrap="none" rtlCol="0">
            <a:spAutoFit/>
          </a:bodyPr>
          <a:lstStyle/>
          <a:p>
            <a:r>
              <a:rPr lang="en-US" sz="2000" dirty="0" smtClean="0">
                <a:latin typeface="Times New Roman"/>
                <a:cs typeface="Times New Roman"/>
              </a:rPr>
              <a:t>4 Mbytes</a:t>
            </a:r>
          </a:p>
        </p:txBody>
      </p:sp>
      <p:sp>
        <p:nvSpPr>
          <p:cNvPr id="25" name="TextBox 24"/>
          <p:cNvSpPr txBox="1"/>
          <p:nvPr/>
        </p:nvSpPr>
        <p:spPr>
          <a:xfrm>
            <a:off x="6116551" y="2327841"/>
            <a:ext cx="1146468" cy="400110"/>
          </a:xfrm>
          <a:prstGeom prst="rect">
            <a:avLst/>
          </a:prstGeom>
          <a:noFill/>
        </p:spPr>
        <p:txBody>
          <a:bodyPr wrap="none" rtlCol="0">
            <a:spAutoFit/>
          </a:bodyPr>
          <a:lstStyle/>
          <a:p>
            <a:r>
              <a:rPr lang="en-US" sz="2000" dirty="0" smtClean="0">
                <a:latin typeface="Times New Roman"/>
                <a:cs typeface="Times New Roman"/>
              </a:rPr>
              <a:t>4 Mbytes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par>
                          <p:cTn id="11" fill="hold">
                            <p:stCondLst>
                              <p:cond delay="2000"/>
                            </p:stCondLst>
                            <p:childTnLst>
                              <p:par>
                                <p:cTn id="12" presetID="1" presetClass="entr" presetSubtype="0" fill="hold" grpId="0" nodeType="afterEffect">
                                  <p:stCondLst>
                                    <p:cond delay="1000"/>
                                  </p:stCondLst>
                                  <p:childTnLst>
                                    <p:set>
                                      <p:cBhvr>
                                        <p:cTn id="13" dur="1" fill="hold">
                                          <p:stCondLst>
                                            <p:cond delay="0"/>
                                          </p:stCondLst>
                                        </p:cTn>
                                        <p:tgtEl>
                                          <p:spTgt spid="19"/>
                                        </p:tgtEl>
                                        <p:attrNameLst>
                                          <p:attrName>style.visibility</p:attrName>
                                        </p:attrNameLst>
                                      </p:cBhvr>
                                      <p:to>
                                        <p:strVal val="visible"/>
                                      </p:to>
                                    </p:set>
                                  </p:childTnLst>
                                </p:cTn>
                              </p:par>
                            </p:childTnLst>
                          </p:cTn>
                        </p:par>
                        <p:par>
                          <p:cTn id="14" fill="hold">
                            <p:stCondLst>
                              <p:cond delay="3000"/>
                            </p:stCondLst>
                            <p:childTnLst>
                              <p:par>
                                <p:cTn id="15" presetID="1" presetClass="entr" presetSubtype="0" fill="hold" grpId="0" nodeType="afterEffect">
                                  <p:stCondLst>
                                    <p:cond delay="1000"/>
                                  </p:stCondLst>
                                  <p:childTnLst>
                                    <p:set>
                                      <p:cBhvr>
                                        <p:cTn id="16" dur="1" fill="hold">
                                          <p:stCondLst>
                                            <p:cond delay="0"/>
                                          </p:stCondLst>
                                        </p:cTn>
                                        <p:tgtEl>
                                          <p:spTgt spid="20"/>
                                        </p:tgtEl>
                                        <p:attrNameLst>
                                          <p:attrName>style.visibility</p:attrName>
                                        </p:attrNameLst>
                                      </p:cBhvr>
                                      <p:to>
                                        <p:strVal val="visible"/>
                                      </p:to>
                                    </p:set>
                                  </p:childTnLst>
                                </p:cTn>
                              </p:par>
                            </p:childTnLst>
                          </p:cTn>
                        </p:par>
                        <p:par>
                          <p:cTn id="17" fill="hold">
                            <p:stCondLst>
                              <p:cond delay="4000"/>
                            </p:stCondLst>
                            <p:childTnLst>
                              <p:par>
                                <p:cTn id="18" presetID="1" presetClass="entr" presetSubtype="0" fill="hold" grpId="0" nodeType="afterEffect">
                                  <p:stCondLst>
                                    <p:cond delay="1000"/>
                                  </p:stCondLst>
                                  <p:childTnLst>
                                    <p:set>
                                      <p:cBhvr>
                                        <p:cTn id="19" dur="1" fill="hold">
                                          <p:stCondLst>
                                            <p:cond delay="0"/>
                                          </p:stCondLst>
                                        </p:cTn>
                                        <p:tgtEl>
                                          <p:spTgt spid="2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1000"/>
                                  </p:stCondLst>
                                  <p:childTnLst>
                                    <p:set>
                                      <p:cBhvr>
                                        <p:cTn id="26" dur="1" fill="hold">
                                          <p:stCondLst>
                                            <p:cond delay="0"/>
                                          </p:stCondLst>
                                        </p:cTn>
                                        <p:tgtEl>
                                          <p:spTgt spid="23"/>
                                        </p:tgtEl>
                                        <p:attrNameLst>
                                          <p:attrName>style.visibility</p:attrName>
                                        </p:attrNameLst>
                                      </p:cBhvr>
                                      <p:to>
                                        <p:strVal val="visible"/>
                                      </p:to>
                                    </p:set>
                                  </p:childTnLst>
                                </p:cTn>
                              </p:par>
                            </p:childTnLst>
                          </p:cTn>
                        </p:par>
                        <p:par>
                          <p:cTn id="27" fill="hold">
                            <p:stCondLst>
                              <p:cond delay="1000"/>
                            </p:stCondLst>
                            <p:childTnLst>
                              <p:par>
                                <p:cTn id="28" presetID="1" presetClass="entr" presetSubtype="0" fill="hold" grpId="0" nodeType="afterEffect">
                                  <p:stCondLst>
                                    <p:cond delay="1000"/>
                                  </p:stCondLst>
                                  <p:childTnLst>
                                    <p:set>
                                      <p:cBhvr>
                                        <p:cTn id="29" dur="1" fill="hold">
                                          <p:stCondLst>
                                            <p:cond delay="0"/>
                                          </p:stCondLst>
                                        </p:cTn>
                                        <p:tgtEl>
                                          <p:spTgt spid="25"/>
                                        </p:tgtEl>
                                        <p:attrNameLst>
                                          <p:attrName>style.visibility</p:attrName>
                                        </p:attrNameLst>
                                      </p:cBhvr>
                                      <p:to>
                                        <p:strVal val="visible"/>
                                      </p:to>
                                    </p:set>
                                  </p:childTnLst>
                                </p:cTn>
                              </p:par>
                            </p:childTnLst>
                          </p:cTn>
                        </p:par>
                        <p:par>
                          <p:cTn id="30" fill="hold">
                            <p:stCondLst>
                              <p:cond delay="2000"/>
                            </p:stCondLst>
                            <p:childTnLst>
                              <p:par>
                                <p:cTn id="31" presetID="1" presetClass="entr" presetSubtype="0" fill="hold" grpId="0" nodeType="afterEffect">
                                  <p:stCondLst>
                                    <p:cond delay="100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dissolve">
                                      <p:cBhvr>
                                        <p:cTn id="43" dur="500"/>
                                        <p:tgtEl>
                                          <p:spTgt spid="10"/>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5"/>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dissolve">
                                      <p:cBhvr>
                                        <p:cTn id="54" dur="500"/>
                                        <p:tgtEl>
                                          <p:spTgt spid="11"/>
                                        </p:tgtEl>
                                      </p:cBhvr>
                                    </p:animEffec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9"/>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12"/>
                                        </p:tgtEl>
                                        <p:attrNameLst>
                                          <p:attrName>style.visibility</p:attrName>
                                        </p:attrNameLst>
                                      </p:cBhvr>
                                      <p:to>
                                        <p:strVal val="visible"/>
                                      </p:to>
                                    </p:set>
                                    <p:animEffect transition="in" filter="dissolve">
                                      <p:cBhvr>
                                        <p:cTn id="65" dur="500"/>
                                        <p:tgtEl>
                                          <p:spTgt spid="12"/>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dissolve">
                                      <p:cBhvr>
                                        <p:cTn id="70" dur="500"/>
                                        <p:tgtEl>
                                          <p:spTgt spid="13"/>
                                        </p:tgtEl>
                                      </p:cBhvr>
                                    </p:animEffect>
                                  </p:childTnLst>
                                </p:cTn>
                              </p:par>
                            </p:childTnLst>
                          </p:cTn>
                        </p:par>
                        <p:par>
                          <p:cTn id="71" fill="hold">
                            <p:stCondLst>
                              <p:cond delay="500"/>
                            </p:stCondLst>
                            <p:childTnLst>
                              <p:par>
                                <p:cTn id="72" presetID="9" presetClass="entr" presetSubtype="0" fill="hold" grpId="0" nodeType="afterEffect">
                                  <p:stCondLst>
                                    <p:cond delay="2000"/>
                                  </p:stCondLst>
                                  <p:childTnLst>
                                    <p:set>
                                      <p:cBhvr>
                                        <p:cTn id="73" dur="1" fill="hold">
                                          <p:stCondLst>
                                            <p:cond delay="0"/>
                                          </p:stCondLst>
                                        </p:cTn>
                                        <p:tgtEl>
                                          <p:spTgt spid="15"/>
                                        </p:tgtEl>
                                        <p:attrNameLst>
                                          <p:attrName>style.visibility</p:attrName>
                                        </p:attrNameLst>
                                      </p:cBhvr>
                                      <p:to>
                                        <p:strVal val="visible"/>
                                      </p:to>
                                    </p:set>
                                    <p:animEffect transition="in" filter="dissolve">
                                      <p:cBhvr>
                                        <p:cTn id="74" dur="500"/>
                                        <p:tgtEl>
                                          <p:spTgt spid="15"/>
                                        </p:tgtEl>
                                      </p:cBhvr>
                                    </p:animEffect>
                                  </p:childTnLst>
                                </p:cTn>
                              </p:par>
                            </p:childTnLst>
                          </p:cTn>
                        </p:par>
                        <p:par>
                          <p:cTn id="75" fill="hold">
                            <p:stCondLst>
                              <p:cond delay="3000"/>
                            </p:stCondLst>
                            <p:childTnLst>
                              <p:par>
                                <p:cTn id="76" presetID="9" presetClass="entr" presetSubtype="0" fill="hold" grpId="0" nodeType="afterEffect">
                                  <p:stCondLst>
                                    <p:cond delay="2000"/>
                                  </p:stCondLst>
                                  <p:childTnLst>
                                    <p:set>
                                      <p:cBhvr>
                                        <p:cTn id="77" dur="1" fill="hold">
                                          <p:stCondLst>
                                            <p:cond delay="0"/>
                                          </p:stCondLst>
                                        </p:cTn>
                                        <p:tgtEl>
                                          <p:spTgt spid="14"/>
                                        </p:tgtEl>
                                        <p:attrNameLst>
                                          <p:attrName>style.visibility</p:attrName>
                                        </p:attrNameLst>
                                      </p:cBhvr>
                                      <p:to>
                                        <p:strVal val="visible"/>
                                      </p:to>
                                    </p:set>
                                    <p:animEffect transition="in" filter="dissolve">
                                      <p:cBhvr>
                                        <p:cTn id="78" dur="500"/>
                                        <p:tgtEl>
                                          <p:spTgt spid="14"/>
                                        </p:tgtEl>
                                      </p:cBhvr>
                                    </p:animEffect>
                                  </p:childTnLst>
                                </p:cTn>
                              </p:par>
                            </p:childTnLst>
                          </p:cTn>
                        </p:par>
                      </p:childTnLst>
                    </p:cTn>
                  </p:par>
                  <p:par>
                    <p:cTn id="79" fill="hold">
                      <p:stCondLst>
                        <p:cond delay="indefinite"/>
                      </p:stCondLst>
                      <p:childTnLst>
                        <p:par>
                          <p:cTn id="80" fill="hold">
                            <p:stCondLst>
                              <p:cond delay="0"/>
                            </p:stCondLst>
                            <p:childTnLst>
                              <p:par>
                                <p:cTn id="81" presetID="9" presetClass="entr" presetSubtype="0" fill="hold" grpId="0" nodeType="clickEffect">
                                  <p:stCondLst>
                                    <p:cond delay="0"/>
                                  </p:stCondLst>
                                  <p:childTnLst>
                                    <p:set>
                                      <p:cBhvr>
                                        <p:cTn id="82" dur="1" fill="hold">
                                          <p:stCondLst>
                                            <p:cond delay="0"/>
                                          </p:stCondLst>
                                        </p:cTn>
                                        <p:tgtEl>
                                          <p:spTgt spid="16"/>
                                        </p:tgtEl>
                                        <p:attrNameLst>
                                          <p:attrName>style.visibility</p:attrName>
                                        </p:attrNameLst>
                                      </p:cBhvr>
                                      <p:to>
                                        <p:strVal val="visible"/>
                                      </p:to>
                                    </p:set>
                                    <p:animEffect transition="in" filter="dissolve">
                                      <p:cBhvr>
                                        <p:cTn id="8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p:bldP spid="8" grpId="0"/>
      <p:bldP spid="9" grpId="0"/>
      <p:bldP spid="10" grpId="0" animBg="1"/>
      <p:bldP spid="11" grpId="0" animBg="1"/>
      <p:bldP spid="12" grpId="0" animBg="1"/>
      <p:bldP spid="13" grpId="0"/>
      <p:bldP spid="14" grpId="0"/>
      <p:bldP spid="15" grpId="0"/>
      <p:bldP spid="16" grpId="0"/>
      <p:bldP spid="17" grpId="0"/>
      <p:bldP spid="18" grpId="0"/>
      <p:bldP spid="19" grpId="0"/>
      <p:bldP spid="20" grpId="0"/>
      <p:bldP spid="21" grpId="0"/>
      <p:bldP spid="22" grpId="0"/>
      <p:bldP spid="23" grpId="0"/>
      <p:bldP spid="24" grpId="0"/>
      <p:bldP spid="25"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Fragmentation</a:t>
            </a:r>
            <a:endParaRPr lang="en-US" dirty="0"/>
          </a:p>
        </p:txBody>
      </p:sp>
      <p:sp>
        <p:nvSpPr>
          <p:cNvPr id="3" name="Content Placeholder 2"/>
          <p:cNvSpPr>
            <a:spLocks noGrp="1"/>
          </p:cNvSpPr>
          <p:nvPr>
            <p:ph idx="1"/>
          </p:nvPr>
        </p:nvSpPr>
        <p:spPr>
          <a:xfrm>
            <a:off x="457200" y="1250334"/>
            <a:ext cx="8229600" cy="4525963"/>
          </a:xfrm>
        </p:spPr>
        <p:txBody>
          <a:bodyPr/>
          <a:lstStyle/>
          <a:p>
            <a:r>
              <a:rPr lang="en-US" dirty="0" smtClean="0"/>
              <a:t>Fragmentation comes in two kinds:</a:t>
            </a:r>
          </a:p>
          <a:p>
            <a:pPr lvl="1"/>
            <a:r>
              <a:rPr lang="en-US" dirty="0" smtClean="0"/>
              <a:t>Internal and external</a:t>
            </a:r>
          </a:p>
          <a:p>
            <a:r>
              <a:rPr lang="en-US" dirty="0" smtClean="0"/>
              <a:t>This is an example of </a:t>
            </a:r>
            <a:r>
              <a:rPr lang="en-US" i="1" dirty="0" smtClean="0"/>
              <a:t>internal fragmentation</a:t>
            </a:r>
          </a:p>
          <a:p>
            <a:pPr lvl="1"/>
            <a:r>
              <a:rPr lang="en-US" dirty="0" smtClean="0"/>
              <a:t>We’ll see external fragmentation later</a:t>
            </a:r>
          </a:p>
          <a:p>
            <a:r>
              <a:rPr lang="en-US" dirty="0" smtClean="0"/>
              <a:t>Wasted space in fixed sized blocks</a:t>
            </a:r>
          </a:p>
          <a:p>
            <a:pPr lvl="1"/>
            <a:r>
              <a:rPr lang="en-US" dirty="0" smtClean="0"/>
              <a:t>The requestor was given more than he needed</a:t>
            </a:r>
          </a:p>
          <a:p>
            <a:pPr lvl="1"/>
            <a:r>
              <a:rPr lang="en-US" dirty="0" smtClean="0"/>
              <a:t>The unused part is wasted, can’t be used for others</a:t>
            </a:r>
          </a:p>
          <a:p>
            <a:r>
              <a:rPr lang="en-US" dirty="0" smtClean="0"/>
              <a:t>Internal fragmentation can occur whenever you force allocation in fixed-sized chunks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Internal Fragmentation</a:t>
            </a:r>
            <a:endParaRPr lang="en-US" dirty="0"/>
          </a:p>
        </p:txBody>
      </p:sp>
      <p:sp>
        <p:nvSpPr>
          <p:cNvPr id="3" name="Content Placeholder 2"/>
          <p:cNvSpPr>
            <a:spLocks noGrp="1"/>
          </p:cNvSpPr>
          <p:nvPr>
            <p:ph idx="1"/>
          </p:nvPr>
        </p:nvSpPr>
        <p:spPr/>
        <p:txBody>
          <a:bodyPr/>
          <a:lstStyle/>
          <a:p>
            <a:r>
              <a:rPr lang="en-GB" dirty="0" smtClean="0"/>
              <a:t>Internal fragmentation is caused by a mismatch between </a:t>
            </a:r>
          </a:p>
          <a:p>
            <a:pPr lvl="1"/>
            <a:r>
              <a:rPr lang="en-GB" dirty="0" smtClean="0"/>
              <a:t>The chosen sizes of a fixed-sized blocks</a:t>
            </a:r>
          </a:p>
          <a:p>
            <a:pPr lvl="1"/>
            <a:r>
              <a:rPr lang="en-GB" dirty="0" smtClean="0"/>
              <a:t>The actual sizes that programs use</a:t>
            </a:r>
          </a:p>
          <a:p>
            <a:r>
              <a:rPr lang="en-GB" dirty="0" smtClean="0"/>
              <a:t>Average waste: 50% of each block</a:t>
            </a:r>
          </a:p>
          <a:p>
            <a:r>
              <a:rPr lang="en-GB" dirty="0" smtClean="0"/>
              <a:t>Overall waste reduced by multiple sizes</a:t>
            </a:r>
          </a:p>
          <a:p>
            <a:pPr lvl="1"/>
            <a:r>
              <a:rPr lang="en-GB" dirty="0" smtClean="0"/>
              <a:t>Suppose blocks come in sizes S1 and S2</a:t>
            </a:r>
          </a:p>
          <a:p>
            <a:pPr lvl="1"/>
            <a:r>
              <a:rPr lang="en-GB" dirty="0" smtClean="0"/>
              <a:t>Average waste = ((S1/2) + (S2 - S1)/2)/2</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dirty="0" smtClean="0"/>
              <a:t>Multiple Fixed Partitions</a:t>
            </a:r>
            <a:endParaRPr lang="en-US" dirty="0"/>
          </a:p>
        </p:txBody>
      </p:sp>
      <p:sp>
        <p:nvSpPr>
          <p:cNvPr id="3" name="Content Placeholder 2"/>
          <p:cNvSpPr>
            <a:spLocks noGrp="1"/>
          </p:cNvSpPr>
          <p:nvPr>
            <p:ph idx="1"/>
          </p:nvPr>
        </p:nvSpPr>
        <p:spPr/>
        <p:txBody>
          <a:bodyPr/>
          <a:lstStyle/>
          <a:p>
            <a:r>
              <a:rPr lang="en-US" dirty="0" smtClean="0"/>
              <a:t>You could allow processes to request multiple partitions </a:t>
            </a:r>
          </a:p>
          <a:p>
            <a:pPr lvl="1"/>
            <a:r>
              <a:rPr lang="en-US" dirty="0" smtClean="0"/>
              <a:t>Of a single or a few sizes</a:t>
            </a:r>
          </a:p>
          <a:p>
            <a:r>
              <a:rPr lang="en-US" dirty="0" smtClean="0"/>
              <a:t>Doesn’t really help the fragmentation problem</a:t>
            </a:r>
          </a:p>
          <a:p>
            <a:pPr lvl="1"/>
            <a:r>
              <a:rPr lang="en-US" dirty="0" smtClean="0"/>
              <a:t>Now there were more segments to fragment</a:t>
            </a:r>
          </a:p>
          <a:p>
            <a:pPr lvl="1"/>
            <a:r>
              <a:rPr lang="en-US" dirty="0" smtClean="0"/>
              <a:t>Even if each contained less memory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248"/>
            <a:ext cx="8229600" cy="1143000"/>
          </a:xfrm>
        </p:spPr>
        <p:txBody>
          <a:bodyPr/>
          <a:lstStyle/>
          <a:p>
            <a:r>
              <a:rPr lang="en-US" dirty="0" smtClean="0"/>
              <a:t>Summary of Fixed Partition Allocation </a:t>
            </a:r>
            <a:endParaRPr lang="en-US" dirty="0"/>
          </a:p>
        </p:txBody>
      </p:sp>
      <p:sp>
        <p:nvSpPr>
          <p:cNvPr id="3" name="Content Placeholder 2"/>
          <p:cNvSpPr>
            <a:spLocks noGrp="1"/>
          </p:cNvSpPr>
          <p:nvPr>
            <p:ph idx="1"/>
          </p:nvPr>
        </p:nvSpPr>
        <p:spPr/>
        <p:txBody>
          <a:bodyPr/>
          <a:lstStyle/>
          <a:p>
            <a:r>
              <a:rPr lang="en-US" dirty="0" smtClean="0"/>
              <a:t>Very simple</a:t>
            </a:r>
          </a:p>
          <a:p>
            <a:r>
              <a:rPr lang="en-US" dirty="0" smtClean="0"/>
              <a:t>Inflexible</a:t>
            </a:r>
          </a:p>
          <a:p>
            <a:r>
              <a:rPr lang="en-US" dirty="0" smtClean="0"/>
              <a:t>Subject to a lot of internal fragmentation</a:t>
            </a:r>
          </a:p>
          <a:p>
            <a:r>
              <a:rPr lang="en-US" dirty="0" smtClean="0"/>
              <a:t>Not used in many modern systems</a:t>
            </a:r>
          </a:p>
          <a:p>
            <a:pPr lvl="1"/>
            <a:r>
              <a:rPr lang="en-US" dirty="0" smtClean="0"/>
              <a:t>But a possible option for special purpose systems, like embedded systems</a:t>
            </a:r>
          </a:p>
          <a:p>
            <a:pPr lvl="1"/>
            <a:r>
              <a:rPr lang="en-US" dirty="0" smtClean="0"/>
              <a:t>Where we know exactly what our memory needs will be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 Domain Allocation</a:t>
            </a:r>
            <a:endParaRPr lang="en-US" dirty="0"/>
          </a:p>
        </p:txBody>
      </p:sp>
      <p:sp>
        <p:nvSpPr>
          <p:cNvPr id="3" name="Content Placeholder 2"/>
          <p:cNvSpPr>
            <a:spLocks noGrp="1"/>
          </p:cNvSpPr>
          <p:nvPr>
            <p:ph idx="1"/>
          </p:nvPr>
        </p:nvSpPr>
        <p:spPr>
          <a:xfrm>
            <a:off x="457200" y="1172586"/>
            <a:ext cx="8229600" cy="4525963"/>
          </a:xfrm>
        </p:spPr>
        <p:txBody>
          <a:bodyPr/>
          <a:lstStyle/>
          <a:p>
            <a:r>
              <a:rPr lang="en-US" dirty="0" smtClean="0"/>
              <a:t>A concept covered in a previous lecture</a:t>
            </a:r>
          </a:p>
          <a:p>
            <a:r>
              <a:rPr lang="en-US" dirty="0" smtClean="0"/>
              <a:t>We’ll just review it here</a:t>
            </a:r>
          </a:p>
          <a:p>
            <a:r>
              <a:rPr lang="en-US" dirty="0" smtClean="0"/>
              <a:t>Domains are regions of memory made available to a process</a:t>
            </a:r>
          </a:p>
          <a:p>
            <a:pPr lvl="1"/>
            <a:r>
              <a:rPr lang="en-US" dirty="0" smtClean="0"/>
              <a:t>Variable sized, usually any size requested</a:t>
            </a:r>
          </a:p>
          <a:p>
            <a:pPr lvl="1"/>
            <a:r>
              <a:rPr lang="en-US" dirty="0" smtClean="0"/>
              <a:t>Each domain is contiguous in memory addresses</a:t>
            </a:r>
          </a:p>
          <a:p>
            <a:pPr lvl="1"/>
            <a:r>
              <a:rPr lang="en-US" dirty="0" smtClean="0"/>
              <a:t>Domains have access permissions for the process</a:t>
            </a:r>
          </a:p>
          <a:p>
            <a:pPr lvl="1"/>
            <a:r>
              <a:rPr lang="en-US" dirty="0" smtClean="0"/>
              <a:t>Potentially shared between processes</a:t>
            </a:r>
          </a:p>
          <a:p>
            <a:r>
              <a:rPr lang="en-US" dirty="0" smtClean="0"/>
              <a:t>Each process could have multiple domains</a:t>
            </a:r>
          </a:p>
          <a:p>
            <a:pPr lvl="1"/>
            <a:r>
              <a:rPr lang="en-US" dirty="0" smtClean="0"/>
              <a:t>With different sizes and characteristics</a:t>
            </a:r>
            <a:endParaRPr lang="en-US" dirty="0"/>
          </a:p>
        </p:txBody>
      </p:sp>
      <p:sp>
        <p:nvSpPr>
          <p:cNvPr id="4" name="Rounded Rectangle 3"/>
          <p:cNvSpPr/>
          <p:nvPr/>
        </p:nvSpPr>
        <p:spPr>
          <a:xfrm>
            <a:off x="1081174" y="502733"/>
            <a:ext cx="6924139"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Domains</a:t>
            </a:r>
            <a:endParaRPr lang="en-US" dirty="0"/>
          </a:p>
        </p:txBody>
      </p:sp>
      <p:sp>
        <p:nvSpPr>
          <p:cNvPr id="3" name="Content Placeholder 2"/>
          <p:cNvSpPr>
            <a:spLocks noGrp="1"/>
          </p:cNvSpPr>
          <p:nvPr>
            <p:ph idx="1"/>
          </p:nvPr>
        </p:nvSpPr>
        <p:spPr>
          <a:xfrm>
            <a:off x="457200" y="1328082"/>
            <a:ext cx="8229600" cy="4525963"/>
          </a:xfrm>
        </p:spPr>
        <p:txBody>
          <a:bodyPr/>
          <a:lstStyle/>
          <a:p>
            <a:r>
              <a:rPr lang="en-US" dirty="0" smtClean="0"/>
              <a:t>Not relocatable</a:t>
            </a:r>
          </a:p>
          <a:p>
            <a:pPr lvl="1"/>
            <a:r>
              <a:rPr lang="en-US" dirty="0" smtClean="0"/>
              <a:t>Once a process has a domain, you can’t easily move its contents elsewhere</a:t>
            </a:r>
          </a:p>
          <a:p>
            <a:r>
              <a:rPr lang="en-US" dirty="0" smtClean="0"/>
              <a:t>Not easily expandable</a:t>
            </a:r>
          </a:p>
          <a:p>
            <a:r>
              <a:rPr lang="en-US" dirty="0" smtClean="0"/>
              <a:t>Impossible to support applications with larger address spaces than physical memory</a:t>
            </a:r>
          </a:p>
          <a:p>
            <a:pPr lvl="1"/>
            <a:r>
              <a:rPr lang="en-US" dirty="0" smtClean="0"/>
              <a:t>Also can’t support several applications whose total needs are greater than physical memory</a:t>
            </a:r>
          </a:p>
          <a:p>
            <a:r>
              <a:rPr lang="en-US" dirty="0" smtClean="0"/>
              <a:t>Also subject to fragmentation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Relocation and Expansion</a:t>
            </a:r>
            <a:endParaRPr lang="en-US" dirty="0"/>
          </a:p>
        </p:txBody>
      </p:sp>
      <p:sp>
        <p:nvSpPr>
          <p:cNvPr id="3" name="Content Placeholder 2"/>
          <p:cNvSpPr>
            <a:spLocks noGrp="1"/>
          </p:cNvSpPr>
          <p:nvPr>
            <p:ph idx="1"/>
          </p:nvPr>
        </p:nvSpPr>
        <p:spPr/>
        <p:txBody>
          <a:bodyPr/>
          <a:lstStyle/>
          <a:p>
            <a:r>
              <a:rPr lang="en-US" dirty="0" smtClean="0"/>
              <a:t>Domains are tied to particular address ranges</a:t>
            </a:r>
          </a:p>
          <a:p>
            <a:pPr lvl="1"/>
            <a:r>
              <a:rPr lang="en-US" dirty="0" smtClean="0"/>
              <a:t>At least during an execution</a:t>
            </a:r>
          </a:p>
          <a:p>
            <a:r>
              <a:rPr lang="en-US" dirty="0" smtClean="0"/>
              <a:t>Can’t just move the contents of a domain to another set of addresses</a:t>
            </a:r>
          </a:p>
          <a:p>
            <a:pPr lvl="1"/>
            <a:r>
              <a:rPr lang="en-US" dirty="0" smtClean="0"/>
              <a:t>All the pointers in the contents will be wrong</a:t>
            </a:r>
          </a:p>
          <a:p>
            <a:pPr lvl="1"/>
            <a:r>
              <a:rPr lang="en-US" dirty="0" smtClean="0"/>
              <a:t>And generally you don’t know which memory locations contain pointers</a:t>
            </a:r>
          </a:p>
          <a:p>
            <a:r>
              <a:rPr lang="en-US" dirty="0" smtClean="0"/>
              <a:t>Hard to expand because there may not be space “nearby”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57200" y="1428210"/>
            <a:ext cx="8229600" cy="4525963"/>
          </a:xfrm>
        </p:spPr>
        <p:txBody>
          <a:bodyPr/>
          <a:lstStyle/>
          <a:p>
            <a:r>
              <a:rPr lang="en-US" dirty="0" smtClean="0"/>
              <a:t>What is memory management about?</a:t>
            </a:r>
          </a:p>
          <a:p>
            <a:r>
              <a:rPr lang="en-US" dirty="0" smtClean="0"/>
              <a:t>Memory management strategies:</a:t>
            </a:r>
          </a:p>
          <a:p>
            <a:pPr lvl="1"/>
            <a:r>
              <a:rPr lang="en-US" dirty="0" smtClean="0"/>
              <a:t>Fixed partition strategies</a:t>
            </a:r>
          </a:p>
          <a:p>
            <a:pPr lvl="1"/>
            <a:r>
              <a:rPr lang="en-US" dirty="0" smtClean="0"/>
              <a:t>Dynamic domains</a:t>
            </a:r>
          </a:p>
          <a:p>
            <a:pPr lvl="1"/>
            <a:r>
              <a:rPr lang="en-US" dirty="0" smtClean="0"/>
              <a:t>Buffer pools</a:t>
            </a:r>
          </a:p>
          <a:p>
            <a:pPr lvl="1"/>
            <a:r>
              <a:rPr lang="en-US" dirty="0" smtClean="0"/>
              <a:t>Garbage collection</a:t>
            </a:r>
          </a:p>
          <a:p>
            <a:pPr lvl="1"/>
            <a:r>
              <a:rPr lang="en-US" dirty="0" smtClean="0"/>
              <a:t>Memory compaction</a:t>
            </a:r>
          </a:p>
          <a:p>
            <a:pPr lvl="1">
              <a:buNone/>
            </a:pPr>
            <a:endParaRPr lang="en-US" dirty="0"/>
          </a:p>
        </p:txBody>
      </p:sp>
      <p:sp>
        <p:nvSpPr>
          <p:cNvPr id="4" name="Rounded Rectangle 3"/>
          <p:cNvSpPr/>
          <p:nvPr/>
        </p:nvSpPr>
        <p:spPr>
          <a:xfrm>
            <a:off x="3461431" y="502733"/>
            <a:ext cx="2142481"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Expansion Problem</a:t>
            </a:r>
            <a:endParaRPr lang="en-US" dirty="0"/>
          </a:p>
        </p:txBody>
      </p:sp>
      <p:sp>
        <p:nvSpPr>
          <p:cNvPr id="3" name="Content Placeholder 2"/>
          <p:cNvSpPr>
            <a:spLocks noGrp="1"/>
          </p:cNvSpPr>
          <p:nvPr>
            <p:ph idx="1"/>
          </p:nvPr>
        </p:nvSpPr>
        <p:spPr/>
        <p:txBody>
          <a:bodyPr/>
          <a:lstStyle/>
          <a:p>
            <a:r>
              <a:rPr lang="en-US" dirty="0" smtClean="0"/>
              <a:t>Domains are allocated on request</a:t>
            </a:r>
          </a:p>
          <a:p>
            <a:r>
              <a:rPr lang="en-US" dirty="0" smtClean="0"/>
              <a:t>Processes may ask for new ones later</a:t>
            </a:r>
          </a:p>
          <a:p>
            <a:r>
              <a:rPr lang="en-US" dirty="0" smtClean="0"/>
              <a:t>But domains that have been given are fixed</a:t>
            </a:r>
          </a:p>
          <a:p>
            <a:pPr lvl="1"/>
            <a:r>
              <a:rPr lang="en-US" dirty="0" smtClean="0"/>
              <a:t>Can’t be moved somewhere else in memory</a:t>
            </a:r>
          </a:p>
          <a:p>
            <a:r>
              <a:rPr lang="en-US" dirty="0" smtClean="0"/>
              <a:t>Memory management system might have allocated all the space after a given domain</a:t>
            </a:r>
          </a:p>
          <a:p>
            <a:r>
              <a:rPr lang="en-US" dirty="0" smtClean="0"/>
              <a:t>In which case, it can’t be expanded</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Illustrating the Problem</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1242068" y="1487488"/>
            <a:ext cx="1371600" cy="3698875"/>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endParaRPr lang="en-US" dirty="0"/>
          </a:p>
        </p:txBody>
      </p:sp>
      <p:sp>
        <p:nvSpPr>
          <p:cNvPr id="5" name="Rectangle 10"/>
          <p:cNvSpPr>
            <a:spLocks noChangeArrowheads="1"/>
          </p:cNvSpPr>
          <p:nvPr/>
        </p:nvSpPr>
        <p:spPr bwMode="auto">
          <a:xfrm>
            <a:off x="1242068" y="1487488"/>
            <a:ext cx="1371600" cy="803275"/>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dirty="0">
                <a:latin typeface="Arial" charset="0"/>
              </a:rPr>
              <a:t>P</a:t>
            </a:r>
            <a:r>
              <a:rPr lang="en-US" sz="1800" b="0" baseline="-25000" dirty="0">
                <a:latin typeface="Arial" charset="0"/>
              </a:rPr>
              <a:t>A</a:t>
            </a:r>
          </a:p>
        </p:txBody>
      </p:sp>
      <p:sp>
        <p:nvSpPr>
          <p:cNvPr id="6" name="Rectangle 17"/>
          <p:cNvSpPr>
            <a:spLocks noChangeArrowheads="1"/>
          </p:cNvSpPr>
          <p:nvPr/>
        </p:nvSpPr>
        <p:spPr bwMode="auto">
          <a:xfrm>
            <a:off x="1242068" y="2249488"/>
            <a:ext cx="13716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dirty="0">
                <a:latin typeface="Arial" charset="0"/>
              </a:rPr>
              <a:t>P</a:t>
            </a:r>
            <a:r>
              <a:rPr lang="en-US" sz="1800" b="0" baseline="-25000" dirty="0">
                <a:latin typeface="Arial" charset="0"/>
              </a:rPr>
              <a:t>B</a:t>
            </a:r>
          </a:p>
        </p:txBody>
      </p:sp>
      <p:sp>
        <p:nvSpPr>
          <p:cNvPr id="7" name="Rectangle 18"/>
          <p:cNvSpPr>
            <a:spLocks noChangeArrowheads="1"/>
          </p:cNvSpPr>
          <p:nvPr/>
        </p:nvSpPr>
        <p:spPr bwMode="auto">
          <a:xfrm>
            <a:off x="1242068" y="2782888"/>
            <a:ext cx="1371600" cy="990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dirty="0">
                <a:latin typeface="Arial" charset="0"/>
              </a:rPr>
              <a:t>P</a:t>
            </a:r>
            <a:r>
              <a:rPr lang="en-US" sz="1800" b="0" baseline="-25000" dirty="0">
                <a:latin typeface="Arial" charset="0"/>
              </a:rPr>
              <a:t>C</a:t>
            </a:r>
          </a:p>
        </p:txBody>
      </p:sp>
      <p:sp>
        <p:nvSpPr>
          <p:cNvPr id="8" name="TextBox 7"/>
          <p:cNvSpPr txBox="1"/>
          <p:nvPr/>
        </p:nvSpPr>
        <p:spPr>
          <a:xfrm>
            <a:off x="3498857" y="1417638"/>
            <a:ext cx="4000827" cy="954107"/>
          </a:xfrm>
          <a:prstGeom prst="rect">
            <a:avLst/>
          </a:prstGeom>
          <a:noFill/>
        </p:spPr>
        <p:txBody>
          <a:bodyPr wrap="square" rtlCol="0">
            <a:spAutoFit/>
          </a:bodyPr>
          <a:lstStyle/>
          <a:p>
            <a:pPr algn="ctr"/>
            <a:r>
              <a:rPr lang="en-US" sz="2800" dirty="0" smtClean="0">
                <a:latin typeface="Times New Roman"/>
                <a:cs typeface="Times New Roman"/>
              </a:rPr>
              <a:t>Now Process B wants to expand its domain size</a:t>
            </a:r>
            <a:endParaRPr lang="en-US" sz="2800" dirty="0">
              <a:latin typeface="Times New Roman"/>
              <a:cs typeface="Times New Roman"/>
            </a:endParaRPr>
          </a:p>
        </p:txBody>
      </p:sp>
      <p:sp>
        <p:nvSpPr>
          <p:cNvPr id="9" name="Rectangle 17"/>
          <p:cNvSpPr>
            <a:spLocks noChangeArrowheads="1"/>
          </p:cNvSpPr>
          <p:nvPr/>
        </p:nvSpPr>
        <p:spPr bwMode="auto">
          <a:xfrm>
            <a:off x="1242068" y="2249488"/>
            <a:ext cx="1371600" cy="971132"/>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dirty="0">
                <a:latin typeface="Arial" charset="0"/>
              </a:rPr>
              <a:t>P</a:t>
            </a:r>
            <a:r>
              <a:rPr lang="en-US" sz="1800" b="0" baseline="-25000" dirty="0">
                <a:latin typeface="Arial" charset="0"/>
              </a:rPr>
              <a:t>B</a:t>
            </a:r>
          </a:p>
        </p:txBody>
      </p:sp>
      <p:sp>
        <p:nvSpPr>
          <p:cNvPr id="10" name="TextBox 9"/>
          <p:cNvSpPr txBox="1"/>
          <p:nvPr/>
        </p:nvSpPr>
        <p:spPr>
          <a:xfrm>
            <a:off x="3485489" y="2371745"/>
            <a:ext cx="4000827" cy="1384995"/>
          </a:xfrm>
          <a:prstGeom prst="rect">
            <a:avLst/>
          </a:prstGeom>
          <a:noFill/>
        </p:spPr>
        <p:txBody>
          <a:bodyPr wrap="square" rtlCol="0">
            <a:spAutoFit/>
          </a:bodyPr>
          <a:lstStyle/>
          <a:p>
            <a:pPr algn="ctr"/>
            <a:r>
              <a:rPr lang="en-US" sz="2800" dirty="0" smtClean="0">
                <a:latin typeface="Times New Roman"/>
                <a:cs typeface="Times New Roman"/>
              </a:rPr>
              <a:t>But if we do that, Process B steps on Process C’s memory</a:t>
            </a:r>
            <a:endParaRPr lang="en-US" sz="2800" dirty="0">
              <a:latin typeface="Times New Roman"/>
              <a:cs typeface="Times New Roman"/>
            </a:endParaRPr>
          </a:p>
        </p:txBody>
      </p:sp>
      <p:sp>
        <p:nvSpPr>
          <p:cNvPr id="11" name="TextBox 10"/>
          <p:cNvSpPr txBox="1"/>
          <p:nvPr/>
        </p:nvSpPr>
        <p:spPr>
          <a:xfrm>
            <a:off x="3485489" y="3641188"/>
            <a:ext cx="4000827" cy="954107"/>
          </a:xfrm>
          <a:prstGeom prst="rect">
            <a:avLst/>
          </a:prstGeom>
          <a:noFill/>
        </p:spPr>
        <p:txBody>
          <a:bodyPr wrap="square" rtlCol="0">
            <a:spAutoFit/>
          </a:bodyPr>
          <a:lstStyle/>
          <a:p>
            <a:pPr algn="ctr"/>
            <a:r>
              <a:rPr lang="en-US" sz="2800" dirty="0" smtClean="0">
                <a:latin typeface="Times New Roman"/>
                <a:cs typeface="Times New Roman"/>
              </a:rPr>
              <a:t>We can’t move C’s domain out of the way</a:t>
            </a:r>
            <a:endParaRPr lang="en-US" sz="2800" dirty="0">
              <a:latin typeface="Times New Roman"/>
              <a:cs typeface="Times New Roman"/>
            </a:endParaRPr>
          </a:p>
        </p:txBody>
      </p:sp>
      <p:sp>
        <p:nvSpPr>
          <p:cNvPr id="12" name="TextBox 11"/>
          <p:cNvSpPr txBox="1"/>
          <p:nvPr/>
        </p:nvSpPr>
        <p:spPr>
          <a:xfrm>
            <a:off x="3485489" y="4535637"/>
            <a:ext cx="4000827" cy="954107"/>
          </a:xfrm>
          <a:prstGeom prst="rect">
            <a:avLst/>
          </a:prstGeom>
          <a:noFill/>
        </p:spPr>
        <p:txBody>
          <a:bodyPr wrap="square" rtlCol="0">
            <a:spAutoFit/>
          </a:bodyPr>
          <a:lstStyle/>
          <a:p>
            <a:pPr algn="ctr"/>
            <a:r>
              <a:rPr lang="en-US" sz="2800" dirty="0" smtClean="0">
                <a:latin typeface="Times New Roman"/>
                <a:cs typeface="Times New Roman"/>
              </a:rPr>
              <a:t>And we can’t move B’s domain to a free area</a:t>
            </a:r>
            <a:endParaRPr lang="en-US" sz="2800" dirty="0">
              <a:latin typeface="Times New Roman"/>
              <a:cs typeface="Times New Roman"/>
            </a:endParaRPr>
          </a:p>
        </p:txBody>
      </p:sp>
      <p:sp>
        <p:nvSpPr>
          <p:cNvPr id="14" name="TextBox 13"/>
          <p:cNvSpPr txBox="1"/>
          <p:nvPr/>
        </p:nvSpPr>
        <p:spPr>
          <a:xfrm>
            <a:off x="1242068" y="5391656"/>
            <a:ext cx="7250443" cy="954107"/>
          </a:xfrm>
          <a:prstGeom prst="rect">
            <a:avLst/>
          </a:prstGeom>
          <a:noFill/>
        </p:spPr>
        <p:txBody>
          <a:bodyPr wrap="square" rtlCol="0">
            <a:spAutoFit/>
          </a:bodyPr>
          <a:lstStyle/>
          <a:p>
            <a:pPr algn="ctr"/>
            <a:r>
              <a:rPr lang="en-US" sz="2800" dirty="0" smtClean="0">
                <a:latin typeface="Times New Roman"/>
                <a:cs typeface="Times New Roman"/>
              </a:rPr>
              <a:t>We’re stuck, and must deny an expansion request that we have enough memory to handle</a:t>
            </a:r>
            <a:endParaRPr lang="en-US" sz="28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up)">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par>
                          <p:cTn id="31" fill="hold">
                            <p:stCondLst>
                              <p:cond delay="0"/>
                            </p:stCondLst>
                            <p:childTnLst>
                              <p:par>
                                <p:cTn id="32" presetID="1" presetClass="exit" presetSubtype="0" fill="hold" grpId="1" nodeType="afterEffect">
                                  <p:stCondLst>
                                    <p:cond delay="0"/>
                                  </p:stCondLst>
                                  <p:childTnLst>
                                    <p:set>
                                      <p:cBhvr>
                                        <p:cTn id="33" dur="1" fill="hold">
                                          <p:stCondLst>
                                            <p:cond delay="0"/>
                                          </p:stCondLst>
                                        </p:cTn>
                                        <p:tgtEl>
                                          <p:spTgt spid="9"/>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childTnLst>
                                </p:cTn>
                              </p:par>
                            </p:childTnLst>
                          </p:cTn>
                        </p:par>
                        <p:par>
                          <p:cTn id="38" fill="hold">
                            <p:stCondLst>
                              <p:cond delay="0"/>
                            </p:stCondLst>
                            <p:childTnLst>
                              <p:par>
                                <p:cTn id="39" presetID="1" presetClass="entr" presetSubtype="0" fill="hold" grpId="0" nodeType="afterEffect">
                                  <p:stCondLst>
                                    <p:cond delay="100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P spid="9" grpId="0" animBg="1"/>
      <p:bldP spid="9" grpId="1" animBg="1"/>
      <p:bldP spid="10" grpId="0"/>
      <p:bldP spid="11" grpId="0"/>
      <p:bldP spid="12" grpId="0"/>
      <p:bldP spid="14" grpId="0"/>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Address Spaces Bigger Than Physical Memory</a:t>
            </a:r>
            <a:endParaRPr lang="en-US" dirty="0"/>
          </a:p>
        </p:txBody>
      </p:sp>
      <p:sp>
        <p:nvSpPr>
          <p:cNvPr id="3" name="Content Placeholder 2"/>
          <p:cNvSpPr>
            <a:spLocks noGrp="1"/>
          </p:cNvSpPr>
          <p:nvPr>
            <p:ph idx="1"/>
          </p:nvPr>
        </p:nvSpPr>
        <p:spPr/>
        <p:txBody>
          <a:bodyPr/>
          <a:lstStyle/>
          <a:p>
            <a:r>
              <a:rPr lang="en-US" dirty="0" smtClean="0"/>
              <a:t>If a process needs that much memory, how could you possibly support it?</a:t>
            </a:r>
          </a:p>
          <a:p>
            <a:r>
              <a:rPr lang="en-US" dirty="0" smtClean="0"/>
              <a:t>Two possibilities:</a:t>
            </a:r>
          </a:p>
          <a:p>
            <a:pPr marL="971550" lvl="1" indent="-514350">
              <a:buFont typeface="+mj-lt"/>
              <a:buAutoNum type="arabicPeriod"/>
            </a:pPr>
            <a:r>
              <a:rPr lang="en-US" dirty="0" smtClean="0"/>
              <a:t>It’s not going to use all the memory it’s asked for, or at least not all simultaneously</a:t>
            </a:r>
          </a:p>
          <a:p>
            <a:pPr marL="971550" lvl="1" indent="-514350">
              <a:buFont typeface="+mj-lt"/>
              <a:buAutoNum type="arabicPeriod"/>
            </a:pPr>
            <a:r>
              <a:rPr lang="en-US" dirty="0" smtClean="0"/>
              <a:t>Maybe we can use something other than physical memory to store some of it</a:t>
            </a:r>
          </a:p>
          <a:p>
            <a:pPr marL="571500" indent="-514350"/>
            <a:r>
              <a:rPr lang="en-US" dirty="0" smtClean="0"/>
              <a:t>Domains are not friendly to either option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248"/>
            <a:ext cx="8229600" cy="1143000"/>
          </a:xfrm>
        </p:spPr>
        <p:txBody>
          <a:bodyPr/>
          <a:lstStyle/>
          <a:p>
            <a:r>
              <a:rPr lang="en-US" dirty="0" smtClean="0"/>
              <a:t>How To Keep Track of Variable Sized Domains?</a:t>
            </a:r>
            <a:endParaRPr lang="en-US" dirty="0"/>
          </a:p>
        </p:txBody>
      </p:sp>
      <p:sp>
        <p:nvSpPr>
          <p:cNvPr id="3" name="Content Placeholder 2"/>
          <p:cNvSpPr>
            <a:spLocks noGrp="1"/>
          </p:cNvSpPr>
          <p:nvPr>
            <p:ph idx="1"/>
          </p:nvPr>
        </p:nvSpPr>
        <p:spPr/>
        <p:txBody>
          <a:bodyPr/>
          <a:lstStyle/>
          <a:p>
            <a:r>
              <a:rPr lang="en-GB" sz="2800" dirty="0" smtClean="0"/>
              <a:t>Start with one large “heap” of memory</a:t>
            </a:r>
          </a:p>
          <a:p>
            <a:r>
              <a:rPr lang="en-GB" sz="2800" dirty="0" smtClean="0"/>
              <a:t>Maintain a </a:t>
            </a:r>
            <a:r>
              <a:rPr lang="en-GB" sz="2800" i="1" dirty="0" smtClean="0"/>
              <a:t>free list</a:t>
            </a:r>
          </a:p>
          <a:p>
            <a:pPr lvl="1"/>
            <a:r>
              <a:rPr lang="en-US" sz="2400" dirty="0" smtClean="0"/>
              <a:t>Systems data structure to keep track of pieces of unallocated memory</a:t>
            </a:r>
            <a:endParaRPr lang="en-GB" sz="2400" dirty="0" smtClean="0"/>
          </a:p>
          <a:p>
            <a:r>
              <a:rPr lang="en-GB" sz="2800" dirty="0" smtClean="0"/>
              <a:t>When a process requests more memory:</a:t>
            </a:r>
          </a:p>
          <a:p>
            <a:pPr lvl="1"/>
            <a:r>
              <a:rPr lang="en-GB" sz="2400" dirty="0" smtClean="0"/>
              <a:t>Find a large enough chunk of memory</a:t>
            </a:r>
          </a:p>
          <a:p>
            <a:pPr lvl="1"/>
            <a:r>
              <a:rPr lang="en-GB" sz="2400" dirty="0" smtClean="0"/>
              <a:t>Carve off a piece of the requested size</a:t>
            </a:r>
          </a:p>
          <a:p>
            <a:pPr lvl="1"/>
            <a:r>
              <a:rPr lang="en-GB" sz="2400" dirty="0" smtClean="0"/>
              <a:t>Put the remainder back on a </a:t>
            </a:r>
            <a:r>
              <a:rPr lang="en-GB" sz="2400" i="1" dirty="0" smtClean="0"/>
              <a:t>free list</a:t>
            </a:r>
          </a:p>
          <a:p>
            <a:r>
              <a:rPr lang="en-GB" sz="2800" dirty="0" smtClean="0"/>
              <a:t>When a process frees memory</a:t>
            </a:r>
          </a:p>
          <a:p>
            <a:pPr lvl="1"/>
            <a:r>
              <a:rPr lang="en-GB" sz="2400" dirty="0" smtClean="0"/>
              <a:t>Put it back on the free list</a:t>
            </a:r>
          </a:p>
          <a:p>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the Free List</a:t>
            </a:r>
            <a:endParaRPr lang="en-US" dirty="0"/>
          </a:p>
        </p:txBody>
      </p:sp>
      <p:sp>
        <p:nvSpPr>
          <p:cNvPr id="3" name="Content Placeholder 2"/>
          <p:cNvSpPr>
            <a:spLocks noGrp="1"/>
          </p:cNvSpPr>
          <p:nvPr>
            <p:ph idx="1"/>
          </p:nvPr>
        </p:nvSpPr>
        <p:spPr/>
        <p:txBody>
          <a:bodyPr/>
          <a:lstStyle/>
          <a:p>
            <a:r>
              <a:rPr lang="en-GB" dirty="0" smtClean="0"/>
              <a:t>Fixed sized blocks are easy to track</a:t>
            </a:r>
          </a:p>
          <a:p>
            <a:pPr lvl="1"/>
            <a:r>
              <a:rPr lang="en-GB" dirty="0" smtClean="0"/>
              <a:t>A bit map indicating which blocks are free</a:t>
            </a:r>
          </a:p>
          <a:p>
            <a:r>
              <a:rPr lang="en-GB" dirty="0" smtClean="0"/>
              <a:t>Variable chunks require more information</a:t>
            </a:r>
          </a:p>
          <a:p>
            <a:pPr lvl="1"/>
            <a:r>
              <a:rPr lang="en-GB" dirty="0" smtClean="0"/>
              <a:t>A linked list of descriptors, one per chunk</a:t>
            </a:r>
          </a:p>
          <a:p>
            <a:pPr lvl="1"/>
            <a:r>
              <a:rPr lang="en-GB" dirty="0" smtClean="0"/>
              <a:t>Each descriptor lists the size of the chunk and whether it is free</a:t>
            </a:r>
          </a:p>
          <a:p>
            <a:pPr lvl="1"/>
            <a:r>
              <a:rPr lang="en-GB" dirty="0" smtClean="0"/>
              <a:t>Each has a pointer to the next chunk on list</a:t>
            </a:r>
          </a:p>
          <a:p>
            <a:pPr lvl="1"/>
            <a:r>
              <a:rPr lang="en-GB" dirty="0" smtClean="0"/>
              <a:t>Descriptors often kept at front of each chunk</a:t>
            </a:r>
          </a:p>
          <a:p>
            <a:r>
              <a:rPr lang="en-GB" dirty="0" smtClean="0"/>
              <a:t>Allocated memory may have descriptors too</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Free List</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17"/>
          <p:cNvSpPr>
            <a:spLocks noChangeArrowheads="1"/>
          </p:cNvSpPr>
          <p:nvPr/>
        </p:nvSpPr>
        <p:spPr bwMode="auto">
          <a:xfrm>
            <a:off x="1564989" y="1549539"/>
            <a:ext cx="11430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600" b="0" dirty="0">
                <a:latin typeface="Times New Roman"/>
                <a:cs typeface="Times New Roman"/>
              </a:rPr>
              <a:t>head</a:t>
            </a:r>
          </a:p>
        </p:txBody>
      </p:sp>
      <p:sp>
        <p:nvSpPr>
          <p:cNvPr id="5" name="Rectangle 18"/>
          <p:cNvSpPr>
            <a:spLocks noChangeArrowheads="1"/>
          </p:cNvSpPr>
          <p:nvPr/>
        </p:nvSpPr>
        <p:spPr bwMode="auto">
          <a:xfrm>
            <a:off x="3546189" y="1511439"/>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F</a:t>
            </a:r>
          </a:p>
          <a:p>
            <a:pPr algn="ctr"/>
            <a:r>
              <a:rPr lang="en-US" sz="800" b="0" dirty="0">
                <a:latin typeface="Times New Roman"/>
                <a:cs typeface="Times New Roman"/>
              </a:rPr>
              <a:t>R</a:t>
            </a:r>
          </a:p>
          <a:p>
            <a:pPr algn="ctr"/>
            <a:r>
              <a:rPr lang="en-US" sz="800" b="0" dirty="0">
                <a:latin typeface="Times New Roman"/>
                <a:cs typeface="Times New Roman"/>
              </a:rPr>
              <a:t>E</a:t>
            </a:r>
          </a:p>
          <a:p>
            <a:pPr algn="ctr"/>
            <a:r>
              <a:rPr lang="en-US" sz="800" b="0" dirty="0">
                <a:latin typeface="Times New Roman"/>
                <a:cs typeface="Times New Roman"/>
              </a:rPr>
              <a:t>E</a:t>
            </a:r>
          </a:p>
        </p:txBody>
      </p:sp>
      <p:sp>
        <p:nvSpPr>
          <p:cNvPr id="6" name="Rectangle 19"/>
          <p:cNvSpPr>
            <a:spLocks noChangeArrowheads="1"/>
          </p:cNvSpPr>
          <p:nvPr/>
        </p:nvSpPr>
        <p:spPr bwMode="auto">
          <a:xfrm>
            <a:off x="3698589" y="1511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7" name="Rectangle 20"/>
          <p:cNvSpPr>
            <a:spLocks noChangeArrowheads="1"/>
          </p:cNvSpPr>
          <p:nvPr/>
        </p:nvSpPr>
        <p:spPr bwMode="auto">
          <a:xfrm>
            <a:off x="4003389" y="1511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8" name="Rectangle 21"/>
          <p:cNvSpPr>
            <a:spLocks noChangeArrowheads="1"/>
          </p:cNvSpPr>
          <p:nvPr/>
        </p:nvSpPr>
        <p:spPr bwMode="auto">
          <a:xfrm>
            <a:off x="4308189" y="1511439"/>
            <a:ext cx="18288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sp>
        <p:nvSpPr>
          <p:cNvPr id="9" name="Rectangle 22"/>
          <p:cNvSpPr>
            <a:spLocks noChangeArrowheads="1"/>
          </p:cNvSpPr>
          <p:nvPr/>
        </p:nvSpPr>
        <p:spPr bwMode="auto">
          <a:xfrm>
            <a:off x="3546189" y="2273439"/>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U</a:t>
            </a:r>
          </a:p>
          <a:p>
            <a:pPr algn="ctr"/>
            <a:r>
              <a:rPr lang="en-US" sz="800" b="0" dirty="0">
                <a:latin typeface="Times New Roman"/>
                <a:cs typeface="Times New Roman"/>
              </a:rPr>
              <a:t>S</a:t>
            </a:r>
          </a:p>
          <a:p>
            <a:pPr algn="ctr"/>
            <a:r>
              <a:rPr lang="en-US" sz="800" b="0" dirty="0">
                <a:latin typeface="Times New Roman"/>
                <a:cs typeface="Times New Roman"/>
              </a:rPr>
              <a:t>E</a:t>
            </a:r>
          </a:p>
          <a:p>
            <a:pPr algn="ctr"/>
            <a:r>
              <a:rPr lang="en-US" sz="800" b="0" dirty="0">
                <a:latin typeface="Times New Roman"/>
                <a:cs typeface="Times New Roman"/>
              </a:rPr>
              <a:t>D</a:t>
            </a:r>
          </a:p>
        </p:txBody>
      </p:sp>
      <p:sp>
        <p:nvSpPr>
          <p:cNvPr id="10" name="Rectangle 23"/>
          <p:cNvSpPr>
            <a:spLocks noChangeArrowheads="1"/>
          </p:cNvSpPr>
          <p:nvPr/>
        </p:nvSpPr>
        <p:spPr bwMode="auto">
          <a:xfrm>
            <a:off x="3698589" y="2273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11" name="Rectangle 24"/>
          <p:cNvSpPr>
            <a:spLocks noChangeArrowheads="1"/>
          </p:cNvSpPr>
          <p:nvPr/>
        </p:nvSpPr>
        <p:spPr bwMode="auto">
          <a:xfrm>
            <a:off x="4003389" y="2273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12" name="Rectangle 25"/>
          <p:cNvSpPr>
            <a:spLocks noChangeArrowheads="1"/>
          </p:cNvSpPr>
          <p:nvPr/>
        </p:nvSpPr>
        <p:spPr bwMode="auto">
          <a:xfrm>
            <a:off x="4308189" y="2273439"/>
            <a:ext cx="22860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Arial" charset="0"/>
            </a:endParaRPr>
          </a:p>
        </p:txBody>
      </p:sp>
      <p:sp>
        <p:nvSpPr>
          <p:cNvPr id="13" name="Rectangle 26"/>
          <p:cNvSpPr>
            <a:spLocks noChangeArrowheads="1"/>
          </p:cNvSpPr>
          <p:nvPr/>
        </p:nvSpPr>
        <p:spPr bwMode="auto">
          <a:xfrm>
            <a:off x="3546189" y="3035439"/>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F</a:t>
            </a:r>
          </a:p>
          <a:p>
            <a:pPr algn="ctr"/>
            <a:r>
              <a:rPr lang="en-US" sz="800" b="0" dirty="0">
                <a:latin typeface="Times New Roman"/>
                <a:cs typeface="Times New Roman"/>
              </a:rPr>
              <a:t>R</a:t>
            </a:r>
          </a:p>
          <a:p>
            <a:pPr algn="ctr"/>
            <a:r>
              <a:rPr lang="en-US" sz="800" b="0" dirty="0">
                <a:latin typeface="Times New Roman"/>
                <a:cs typeface="Times New Roman"/>
              </a:rPr>
              <a:t>E</a:t>
            </a:r>
          </a:p>
          <a:p>
            <a:pPr algn="ctr"/>
            <a:r>
              <a:rPr lang="en-US" sz="800" b="0" dirty="0">
                <a:latin typeface="Times New Roman"/>
                <a:cs typeface="Times New Roman"/>
              </a:rPr>
              <a:t>E</a:t>
            </a:r>
          </a:p>
        </p:txBody>
      </p:sp>
      <p:sp>
        <p:nvSpPr>
          <p:cNvPr id="14" name="Rectangle 27"/>
          <p:cNvSpPr>
            <a:spLocks noChangeArrowheads="1"/>
          </p:cNvSpPr>
          <p:nvPr/>
        </p:nvSpPr>
        <p:spPr bwMode="auto">
          <a:xfrm>
            <a:off x="3698589" y="3035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15" name="Rectangle 28"/>
          <p:cNvSpPr>
            <a:spLocks noChangeArrowheads="1"/>
          </p:cNvSpPr>
          <p:nvPr/>
        </p:nvSpPr>
        <p:spPr bwMode="auto">
          <a:xfrm>
            <a:off x="4003389" y="3035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16" name="Rectangle 29"/>
          <p:cNvSpPr>
            <a:spLocks noChangeArrowheads="1"/>
          </p:cNvSpPr>
          <p:nvPr/>
        </p:nvSpPr>
        <p:spPr bwMode="auto">
          <a:xfrm>
            <a:off x="4308189" y="3035439"/>
            <a:ext cx="10668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sp>
        <p:nvSpPr>
          <p:cNvPr id="17" name="Rectangle 30"/>
          <p:cNvSpPr>
            <a:spLocks noChangeArrowheads="1"/>
          </p:cNvSpPr>
          <p:nvPr/>
        </p:nvSpPr>
        <p:spPr bwMode="auto">
          <a:xfrm>
            <a:off x="3546189" y="3797439"/>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U</a:t>
            </a:r>
          </a:p>
          <a:p>
            <a:pPr algn="ctr"/>
            <a:r>
              <a:rPr lang="en-US" sz="800" b="0" dirty="0">
                <a:latin typeface="Times New Roman"/>
                <a:cs typeface="Times New Roman"/>
              </a:rPr>
              <a:t>S</a:t>
            </a:r>
          </a:p>
          <a:p>
            <a:pPr algn="ctr"/>
            <a:r>
              <a:rPr lang="en-US" sz="800" b="0" dirty="0">
                <a:latin typeface="Times New Roman"/>
                <a:cs typeface="Times New Roman"/>
              </a:rPr>
              <a:t>E</a:t>
            </a:r>
          </a:p>
          <a:p>
            <a:pPr algn="ctr"/>
            <a:r>
              <a:rPr lang="en-US" sz="800" b="0" dirty="0">
                <a:latin typeface="Times New Roman"/>
                <a:cs typeface="Times New Roman"/>
              </a:rPr>
              <a:t>D</a:t>
            </a:r>
          </a:p>
        </p:txBody>
      </p:sp>
      <p:sp>
        <p:nvSpPr>
          <p:cNvPr id="18" name="Rectangle 31"/>
          <p:cNvSpPr>
            <a:spLocks noChangeArrowheads="1"/>
          </p:cNvSpPr>
          <p:nvPr/>
        </p:nvSpPr>
        <p:spPr bwMode="auto">
          <a:xfrm>
            <a:off x="3698589" y="3797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19" name="Rectangle 32"/>
          <p:cNvSpPr>
            <a:spLocks noChangeArrowheads="1"/>
          </p:cNvSpPr>
          <p:nvPr/>
        </p:nvSpPr>
        <p:spPr bwMode="auto">
          <a:xfrm>
            <a:off x="4003389" y="3797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20" name="Rectangle 33"/>
          <p:cNvSpPr>
            <a:spLocks noChangeArrowheads="1"/>
          </p:cNvSpPr>
          <p:nvPr/>
        </p:nvSpPr>
        <p:spPr bwMode="auto">
          <a:xfrm>
            <a:off x="4308189" y="3797439"/>
            <a:ext cx="16002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sp>
        <p:nvSpPr>
          <p:cNvPr id="21" name="Rectangle 38"/>
          <p:cNvSpPr>
            <a:spLocks noChangeArrowheads="1"/>
          </p:cNvSpPr>
          <p:nvPr/>
        </p:nvSpPr>
        <p:spPr bwMode="auto">
          <a:xfrm>
            <a:off x="3546189" y="4559439"/>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F</a:t>
            </a:r>
          </a:p>
          <a:p>
            <a:pPr algn="ctr"/>
            <a:r>
              <a:rPr lang="en-US" sz="800" b="0" dirty="0">
                <a:latin typeface="Times New Roman"/>
                <a:cs typeface="Times New Roman"/>
              </a:rPr>
              <a:t>R</a:t>
            </a:r>
          </a:p>
          <a:p>
            <a:pPr algn="ctr"/>
            <a:r>
              <a:rPr lang="en-US" sz="800" b="0" dirty="0">
                <a:latin typeface="Times New Roman"/>
                <a:cs typeface="Times New Roman"/>
              </a:rPr>
              <a:t>E</a:t>
            </a:r>
          </a:p>
          <a:p>
            <a:pPr algn="ctr"/>
            <a:r>
              <a:rPr lang="en-US" sz="800" b="0" dirty="0">
                <a:latin typeface="Times New Roman"/>
                <a:cs typeface="Times New Roman"/>
              </a:rPr>
              <a:t>E</a:t>
            </a:r>
          </a:p>
        </p:txBody>
      </p:sp>
      <p:sp>
        <p:nvSpPr>
          <p:cNvPr id="22" name="Rectangle 39"/>
          <p:cNvSpPr>
            <a:spLocks noChangeArrowheads="1"/>
          </p:cNvSpPr>
          <p:nvPr/>
        </p:nvSpPr>
        <p:spPr bwMode="auto">
          <a:xfrm>
            <a:off x="3698589" y="4559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23" name="Rectangle 40"/>
          <p:cNvSpPr>
            <a:spLocks noChangeArrowheads="1"/>
          </p:cNvSpPr>
          <p:nvPr/>
        </p:nvSpPr>
        <p:spPr bwMode="auto">
          <a:xfrm>
            <a:off x="4003389" y="4559439"/>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24" name="Rectangle 41"/>
          <p:cNvSpPr>
            <a:spLocks noChangeArrowheads="1"/>
          </p:cNvSpPr>
          <p:nvPr/>
        </p:nvSpPr>
        <p:spPr bwMode="auto">
          <a:xfrm>
            <a:off x="4308189" y="4559439"/>
            <a:ext cx="23622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Arial" charset="0"/>
            </a:endParaRPr>
          </a:p>
        </p:txBody>
      </p:sp>
      <p:cxnSp>
        <p:nvCxnSpPr>
          <p:cNvPr id="25" name="AutoShape 42"/>
          <p:cNvCxnSpPr>
            <a:cxnSpLocks noChangeShapeType="1"/>
            <a:stCxn id="4" idx="3"/>
            <a:endCxn id="5" idx="1"/>
          </p:cNvCxnSpPr>
          <p:nvPr/>
        </p:nvCxnSpPr>
        <p:spPr bwMode="auto">
          <a:xfrm>
            <a:off x="2707989" y="1816239"/>
            <a:ext cx="838200" cy="0"/>
          </a:xfrm>
          <a:prstGeom prst="straightConnector1">
            <a:avLst/>
          </a:prstGeom>
          <a:noFill/>
          <a:ln w="9525">
            <a:solidFill>
              <a:schemeClr val="tx1"/>
            </a:solidFill>
            <a:round/>
            <a:headEnd/>
            <a:tailEnd type="triangle" w="med" len="med"/>
          </a:ln>
          <a:effectLst/>
        </p:spPr>
      </p:cxnSp>
      <p:cxnSp>
        <p:nvCxnSpPr>
          <p:cNvPr id="26" name="AutoShape 44"/>
          <p:cNvCxnSpPr>
            <a:cxnSpLocks noChangeShapeType="1"/>
            <a:stCxn id="11" idx="2"/>
            <a:endCxn id="13" idx="1"/>
          </p:cNvCxnSpPr>
          <p:nvPr/>
        </p:nvCxnSpPr>
        <p:spPr bwMode="auto">
          <a:xfrm rot="5400000">
            <a:off x="3622389" y="2806839"/>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7" name="AutoShape 45"/>
          <p:cNvCxnSpPr>
            <a:cxnSpLocks noChangeShapeType="1"/>
            <a:stCxn id="7" idx="2"/>
            <a:endCxn id="9" idx="1"/>
          </p:cNvCxnSpPr>
          <p:nvPr/>
        </p:nvCxnSpPr>
        <p:spPr bwMode="auto">
          <a:xfrm rot="5400000">
            <a:off x="3622389" y="2044839"/>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8" name="AutoShape 46"/>
          <p:cNvCxnSpPr>
            <a:cxnSpLocks noChangeShapeType="1"/>
            <a:stCxn id="15" idx="2"/>
            <a:endCxn id="17" idx="1"/>
          </p:cNvCxnSpPr>
          <p:nvPr/>
        </p:nvCxnSpPr>
        <p:spPr bwMode="auto">
          <a:xfrm rot="5400000">
            <a:off x="3622389" y="3568839"/>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9" name="AutoShape 47"/>
          <p:cNvCxnSpPr>
            <a:cxnSpLocks noChangeShapeType="1"/>
            <a:stCxn id="19" idx="2"/>
            <a:endCxn id="21" idx="1"/>
          </p:cNvCxnSpPr>
          <p:nvPr/>
        </p:nvCxnSpPr>
        <p:spPr bwMode="auto">
          <a:xfrm rot="5400000">
            <a:off x="3622389" y="4330839"/>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sp>
        <p:nvSpPr>
          <p:cNvPr id="30" name="Text Box 48"/>
          <p:cNvSpPr txBox="1">
            <a:spLocks noChangeArrowheads="1"/>
          </p:cNvSpPr>
          <p:nvPr/>
        </p:nvSpPr>
        <p:spPr bwMode="auto">
          <a:xfrm>
            <a:off x="4841589" y="4940439"/>
            <a:ext cx="990600"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600" b="0" dirty="0">
                <a:latin typeface="Times New Roman"/>
                <a:cs typeface="Times New Roman"/>
              </a:rPr>
              <a:t>…</a:t>
            </a:r>
          </a:p>
        </p:txBody>
      </p:sp>
      <p:cxnSp>
        <p:nvCxnSpPr>
          <p:cNvPr id="31" name="AutoShape 49"/>
          <p:cNvCxnSpPr>
            <a:cxnSpLocks noChangeShapeType="1"/>
            <a:stCxn id="23" idx="2"/>
          </p:cNvCxnSpPr>
          <p:nvPr/>
        </p:nvCxnSpPr>
        <p:spPr bwMode="auto">
          <a:xfrm rot="16200000" flipH="1">
            <a:off x="4384389" y="4940439"/>
            <a:ext cx="228600" cy="685800"/>
          </a:xfrm>
          <a:prstGeom prst="bentConnector2">
            <a:avLst/>
          </a:prstGeom>
          <a:noFill/>
          <a:ln w="9525">
            <a:solidFill>
              <a:schemeClr val="tx1"/>
            </a:solidFill>
            <a:miter lim="800000"/>
            <a:headEnd/>
            <a:tailEnd type="triangle" w="med" len="med"/>
          </a:ln>
          <a:effectLst/>
        </p:spPr>
      </p:cxnSp>
      <p:sp>
        <p:nvSpPr>
          <p:cNvPr id="32" name="Text Box 50"/>
          <p:cNvSpPr txBox="1">
            <a:spLocks noChangeArrowheads="1"/>
          </p:cNvSpPr>
          <p:nvPr/>
        </p:nvSpPr>
        <p:spPr bwMode="auto">
          <a:xfrm>
            <a:off x="1260189" y="2730639"/>
            <a:ext cx="1600200" cy="156966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b="0" dirty="0">
                <a:latin typeface="Times New Roman"/>
                <a:cs typeface="Times New Roman"/>
              </a:rPr>
              <a:t>List might contain all memory fragments</a:t>
            </a:r>
          </a:p>
        </p:txBody>
      </p:sp>
      <p:sp>
        <p:nvSpPr>
          <p:cNvPr id="33" name="Text Box 51"/>
          <p:cNvSpPr txBox="1">
            <a:spLocks noChangeArrowheads="1"/>
          </p:cNvSpPr>
          <p:nvPr/>
        </p:nvSpPr>
        <p:spPr bwMode="auto">
          <a:xfrm>
            <a:off x="1260189" y="4594603"/>
            <a:ext cx="1600200" cy="156966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400" b="0" dirty="0">
                <a:latin typeface="Times New Roman"/>
                <a:cs typeface="Times New Roman"/>
              </a:rPr>
              <a:t>…or only fragments that are </a:t>
            </a:r>
            <a:r>
              <a:rPr lang="en-US" sz="2400" b="0" dirty="0" smtClean="0">
                <a:latin typeface="Times New Roman"/>
                <a:cs typeface="Times New Roman"/>
              </a:rPr>
              <a:t>free</a:t>
            </a:r>
            <a:endParaRPr lang="en-US" sz="2400" b="0" dirty="0">
              <a:latin typeface="Times New Roman"/>
              <a:cs typeface="Times New Roman"/>
            </a:endParaRPr>
          </a:p>
        </p:txBody>
      </p:sp>
      <p:cxnSp>
        <p:nvCxnSpPr>
          <p:cNvPr id="34" name="AutoShape 52"/>
          <p:cNvCxnSpPr>
            <a:cxnSpLocks noChangeShapeType="1"/>
            <a:stCxn id="7" idx="2"/>
            <a:endCxn id="13" idx="1"/>
          </p:cNvCxnSpPr>
          <p:nvPr/>
        </p:nvCxnSpPr>
        <p:spPr bwMode="auto">
          <a:xfrm rot="5400000">
            <a:off x="3241389" y="2425839"/>
            <a:ext cx="1219200" cy="609600"/>
          </a:xfrm>
          <a:prstGeom prst="bentConnector4">
            <a:avLst>
              <a:gd name="adj1" fmla="val 5468"/>
              <a:gd name="adj2" fmla="val 137500"/>
            </a:avLst>
          </a:prstGeom>
          <a:noFill/>
          <a:ln w="9525">
            <a:solidFill>
              <a:schemeClr val="tx1"/>
            </a:solidFill>
            <a:miter lim="800000"/>
            <a:headEnd/>
            <a:tailEnd type="triangle" w="med" len="med"/>
          </a:ln>
          <a:effectLst/>
        </p:spPr>
      </p:cxnSp>
      <p:cxnSp>
        <p:nvCxnSpPr>
          <p:cNvPr id="35" name="AutoShape 53"/>
          <p:cNvCxnSpPr>
            <a:cxnSpLocks noChangeShapeType="1"/>
            <a:stCxn id="15" idx="2"/>
            <a:endCxn id="21" idx="1"/>
          </p:cNvCxnSpPr>
          <p:nvPr/>
        </p:nvCxnSpPr>
        <p:spPr bwMode="auto">
          <a:xfrm rot="5400000">
            <a:off x="3241389" y="3949839"/>
            <a:ext cx="1219200" cy="609600"/>
          </a:xfrm>
          <a:prstGeom prst="bentConnector4">
            <a:avLst>
              <a:gd name="adj1" fmla="val 5468"/>
              <a:gd name="adj2" fmla="val 137500"/>
            </a:avLst>
          </a:prstGeom>
          <a:noFill/>
          <a:ln w="9525">
            <a:solidFill>
              <a:schemeClr val="tx1"/>
            </a:solidFill>
            <a:miter lim="800000"/>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2"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2"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2"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5"/>
                                        </p:tgtEl>
                                        <p:attrNameLst>
                                          <p:attrName>style.visibility</p:attrName>
                                        </p:attrNameLst>
                                      </p:cBhvr>
                                      <p:to>
                                        <p:strVal val="visible"/>
                                      </p:to>
                                    </p:set>
                                  </p:childTnLst>
                                </p:cTn>
                              </p:par>
                              <p:par>
                                <p:cTn id="37" presetID="1" presetClass="entr" presetSubtype="0" fill="hold" grpId="2"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grpId="2"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2"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grpId="2" nodeType="with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par>
                                <p:cTn id="51" presetID="1" presetClass="entr" presetSubtype="0" fill="hold" grpId="2" nodeType="withEffect">
                                  <p:stCondLst>
                                    <p:cond delay="0"/>
                                  </p:stCondLst>
                                  <p:childTnLst>
                                    <p:set>
                                      <p:cBhvr>
                                        <p:cTn id="52" dur="1" fill="hold">
                                          <p:stCondLst>
                                            <p:cond delay="0"/>
                                          </p:stCondLst>
                                        </p:cTn>
                                        <p:tgtEl>
                                          <p:spTgt spid="1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9" presetClass="entr" presetSubtype="0" fill="hold" grpId="0" nodeType="clickEffect">
                                  <p:stCondLst>
                                    <p:cond delay="0"/>
                                  </p:stCondLst>
                                  <p:childTnLst>
                                    <p:set>
                                      <p:cBhvr>
                                        <p:cTn id="70" dur="1" fill="hold">
                                          <p:stCondLst>
                                            <p:cond delay="0"/>
                                          </p:stCondLst>
                                        </p:cTn>
                                        <p:tgtEl>
                                          <p:spTgt spid="33"/>
                                        </p:tgtEl>
                                        <p:attrNameLst>
                                          <p:attrName>style.visibility</p:attrName>
                                        </p:attrNameLst>
                                      </p:cBhvr>
                                      <p:to>
                                        <p:strVal val="visible"/>
                                      </p:to>
                                    </p:set>
                                    <p:animEffect transition="in" filter="dissolve">
                                      <p:cBhvr>
                                        <p:cTn id="71" dur="500"/>
                                        <p:tgtEl>
                                          <p:spTgt spid="33"/>
                                        </p:tgtEl>
                                      </p:cBhvr>
                                    </p:animEffect>
                                  </p:childTnLst>
                                </p:cTn>
                              </p:par>
                            </p:childTnLst>
                          </p:cTn>
                        </p:par>
                        <p:par>
                          <p:cTn id="72" fill="hold">
                            <p:stCondLst>
                              <p:cond delay="500"/>
                            </p:stCondLst>
                            <p:childTnLst>
                              <p:par>
                                <p:cTn id="73" presetID="25" presetClass="emph" presetSubtype="0" fill="hold" grpId="0" nodeType="afterEffect">
                                  <p:stCondLst>
                                    <p:cond delay="0"/>
                                  </p:stCondLst>
                                  <p:childTnLst>
                                    <p:animClr clrSpc="hsl" dir="cw">
                                      <p:cBhvr override="childStyle">
                                        <p:cTn id="74" dur="500" fill="hold"/>
                                        <p:tgtEl>
                                          <p:spTgt spid="9"/>
                                        </p:tgtEl>
                                        <p:attrNameLst>
                                          <p:attrName>style.color</p:attrName>
                                        </p:attrNameLst>
                                      </p:cBhvr>
                                      <p:by>
                                        <p:hsl h="0" s="-70588" l="0"/>
                                      </p:by>
                                    </p:animClr>
                                    <p:animClr clrSpc="hsl" dir="cw">
                                      <p:cBhvr>
                                        <p:cTn id="75" dur="500" fill="hold"/>
                                        <p:tgtEl>
                                          <p:spTgt spid="9"/>
                                        </p:tgtEl>
                                        <p:attrNameLst>
                                          <p:attrName>fillcolor</p:attrName>
                                        </p:attrNameLst>
                                      </p:cBhvr>
                                      <p:by>
                                        <p:hsl h="0" s="-70588" l="0"/>
                                      </p:by>
                                    </p:animClr>
                                    <p:animClr clrSpc="hsl" dir="cw">
                                      <p:cBhvr>
                                        <p:cTn id="76" dur="500" fill="hold"/>
                                        <p:tgtEl>
                                          <p:spTgt spid="9"/>
                                        </p:tgtEl>
                                        <p:attrNameLst>
                                          <p:attrName>stroke.color</p:attrName>
                                        </p:attrNameLst>
                                      </p:cBhvr>
                                      <p:by>
                                        <p:hsl h="0" s="-70588" l="0"/>
                                      </p:by>
                                    </p:animClr>
                                    <p:set>
                                      <p:cBhvr>
                                        <p:cTn id="77" dur="500" fill="hold"/>
                                        <p:tgtEl>
                                          <p:spTgt spid="9"/>
                                        </p:tgtEl>
                                        <p:attrNameLst>
                                          <p:attrName>fill.type</p:attrName>
                                        </p:attrNameLst>
                                      </p:cBhvr>
                                      <p:to>
                                        <p:strVal val="solid"/>
                                      </p:to>
                                    </p:set>
                                  </p:childTnLst>
                                </p:cTn>
                              </p:par>
                              <p:par>
                                <p:cTn id="78" presetID="25" presetClass="emph" presetSubtype="0" fill="hold" grpId="0" nodeType="withEffect">
                                  <p:stCondLst>
                                    <p:cond delay="0"/>
                                  </p:stCondLst>
                                  <p:childTnLst>
                                    <p:animClr clrSpc="hsl" dir="cw">
                                      <p:cBhvr override="childStyle">
                                        <p:cTn id="79" dur="500" fill="hold"/>
                                        <p:tgtEl>
                                          <p:spTgt spid="10"/>
                                        </p:tgtEl>
                                        <p:attrNameLst>
                                          <p:attrName>style.color</p:attrName>
                                        </p:attrNameLst>
                                      </p:cBhvr>
                                      <p:by>
                                        <p:hsl h="0" s="-70588" l="0"/>
                                      </p:by>
                                    </p:animClr>
                                    <p:animClr clrSpc="hsl" dir="cw">
                                      <p:cBhvr>
                                        <p:cTn id="80" dur="500" fill="hold"/>
                                        <p:tgtEl>
                                          <p:spTgt spid="10"/>
                                        </p:tgtEl>
                                        <p:attrNameLst>
                                          <p:attrName>fillcolor</p:attrName>
                                        </p:attrNameLst>
                                      </p:cBhvr>
                                      <p:by>
                                        <p:hsl h="0" s="-70588" l="0"/>
                                      </p:by>
                                    </p:animClr>
                                    <p:animClr clrSpc="hsl" dir="cw">
                                      <p:cBhvr>
                                        <p:cTn id="81" dur="500" fill="hold"/>
                                        <p:tgtEl>
                                          <p:spTgt spid="10"/>
                                        </p:tgtEl>
                                        <p:attrNameLst>
                                          <p:attrName>stroke.color</p:attrName>
                                        </p:attrNameLst>
                                      </p:cBhvr>
                                      <p:by>
                                        <p:hsl h="0" s="-70588" l="0"/>
                                      </p:by>
                                    </p:animClr>
                                    <p:set>
                                      <p:cBhvr>
                                        <p:cTn id="82" dur="500" fill="hold"/>
                                        <p:tgtEl>
                                          <p:spTgt spid="10"/>
                                        </p:tgtEl>
                                        <p:attrNameLst>
                                          <p:attrName>fill.type</p:attrName>
                                        </p:attrNameLst>
                                      </p:cBhvr>
                                      <p:to>
                                        <p:strVal val="solid"/>
                                      </p:to>
                                    </p:set>
                                  </p:childTnLst>
                                </p:cTn>
                              </p:par>
                              <p:par>
                                <p:cTn id="83" presetID="25" presetClass="emph" presetSubtype="0" fill="hold" grpId="0" nodeType="withEffect">
                                  <p:stCondLst>
                                    <p:cond delay="0"/>
                                  </p:stCondLst>
                                  <p:childTnLst>
                                    <p:animClr clrSpc="hsl" dir="cw">
                                      <p:cBhvr override="childStyle">
                                        <p:cTn id="84" dur="500" fill="hold"/>
                                        <p:tgtEl>
                                          <p:spTgt spid="11"/>
                                        </p:tgtEl>
                                        <p:attrNameLst>
                                          <p:attrName>style.color</p:attrName>
                                        </p:attrNameLst>
                                      </p:cBhvr>
                                      <p:by>
                                        <p:hsl h="0" s="-70588" l="0"/>
                                      </p:by>
                                    </p:animClr>
                                    <p:animClr clrSpc="hsl" dir="cw">
                                      <p:cBhvr>
                                        <p:cTn id="85" dur="500" fill="hold"/>
                                        <p:tgtEl>
                                          <p:spTgt spid="11"/>
                                        </p:tgtEl>
                                        <p:attrNameLst>
                                          <p:attrName>fillcolor</p:attrName>
                                        </p:attrNameLst>
                                      </p:cBhvr>
                                      <p:by>
                                        <p:hsl h="0" s="-70588" l="0"/>
                                      </p:by>
                                    </p:animClr>
                                    <p:animClr clrSpc="hsl" dir="cw">
                                      <p:cBhvr>
                                        <p:cTn id="86" dur="500" fill="hold"/>
                                        <p:tgtEl>
                                          <p:spTgt spid="11"/>
                                        </p:tgtEl>
                                        <p:attrNameLst>
                                          <p:attrName>stroke.color</p:attrName>
                                        </p:attrNameLst>
                                      </p:cBhvr>
                                      <p:by>
                                        <p:hsl h="0" s="-70588" l="0"/>
                                      </p:by>
                                    </p:animClr>
                                    <p:set>
                                      <p:cBhvr>
                                        <p:cTn id="87" dur="500" fill="hold"/>
                                        <p:tgtEl>
                                          <p:spTgt spid="11"/>
                                        </p:tgtEl>
                                        <p:attrNameLst>
                                          <p:attrName>fill.type</p:attrName>
                                        </p:attrNameLst>
                                      </p:cBhvr>
                                      <p:to>
                                        <p:strVal val="solid"/>
                                      </p:to>
                                    </p:set>
                                  </p:childTnLst>
                                </p:cTn>
                              </p:par>
                              <p:par>
                                <p:cTn id="88" presetID="25" presetClass="emph" presetSubtype="0" fill="hold" grpId="0" nodeType="withEffect">
                                  <p:stCondLst>
                                    <p:cond delay="0"/>
                                  </p:stCondLst>
                                  <p:childTnLst>
                                    <p:animClr clrSpc="hsl" dir="cw">
                                      <p:cBhvr override="childStyle">
                                        <p:cTn id="89" dur="500" fill="hold"/>
                                        <p:tgtEl>
                                          <p:spTgt spid="12"/>
                                        </p:tgtEl>
                                        <p:attrNameLst>
                                          <p:attrName>style.color</p:attrName>
                                        </p:attrNameLst>
                                      </p:cBhvr>
                                      <p:by>
                                        <p:hsl h="0" s="-70588" l="0"/>
                                      </p:by>
                                    </p:animClr>
                                    <p:animClr clrSpc="hsl" dir="cw">
                                      <p:cBhvr>
                                        <p:cTn id="90" dur="500" fill="hold"/>
                                        <p:tgtEl>
                                          <p:spTgt spid="12"/>
                                        </p:tgtEl>
                                        <p:attrNameLst>
                                          <p:attrName>fillcolor</p:attrName>
                                        </p:attrNameLst>
                                      </p:cBhvr>
                                      <p:by>
                                        <p:hsl h="0" s="-70588" l="0"/>
                                      </p:by>
                                    </p:animClr>
                                    <p:animClr clrSpc="hsl" dir="cw">
                                      <p:cBhvr>
                                        <p:cTn id="91" dur="500" fill="hold"/>
                                        <p:tgtEl>
                                          <p:spTgt spid="12"/>
                                        </p:tgtEl>
                                        <p:attrNameLst>
                                          <p:attrName>stroke.color</p:attrName>
                                        </p:attrNameLst>
                                      </p:cBhvr>
                                      <p:by>
                                        <p:hsl h="0" s="-70588" l="0"/>
                                      </p:by>
                                    </p:animClr>
                                    <p:set>
                                      <p:cBhvr>
                                        <p:cTn id="92" dur="500" fill="hold"/>
                                        <p:tgtEl>
                                          <p:spTgt spid="12"/>
                                        </p:tgtEl>
                                        <p:attrNameLst>
                                          <p:attrName>fill.type</p:attrName>
                                        </p:attrNameLst>
                                      </p:cBhvr>
                                      <p:to>
                                        <p:strVal val="solid"/>
                                      </p:to>
                                    </p:set>
                                  </p:childTnLst>
                                </p:cTn>
                              </p:par>
                              <p:par>
                                <p:cTn id="93" presetID="25" presetClass="emph" presetSubtype="0" fill="hold" grpId="0" nodeType="withEffect">
                                  <p:stCondLst>
                                    <p:cond delay="0"/>
                                  </p:stCondLst>
                                  <p:childTnLst>
                                    <p:animClr clrSpc="hsl" dir="cw">
                                      <p:cBhvr override="childStyle">
                                        <p:cTn id="94" dur="500" fill="hold"/>
                                        <p:tgtEl>
                                          <p:spTgt spid="17"/>
                                        </p:tgtEl>
                                        <p:attrNameLst>
                                          <p:attrName>style.color</p:attrName>
                                        </p:attrNameLst>
                                      </p:cBhvr>
                                      <p:by>
                                        <p:hsl h="0" s="-70588" l="0"/>
                                      </p:by>
                                    </p:animClr>
                                    <p:animClr clrSpc="hsl" dir="cw">
                                      <p:cBhvr>
                                        <p:cTn id="95" dur="500" fill="hold"/>
                                        <p:tgtEl>
                                          <p:spTgt spid="17"/>
                                        </p:tgtEl>
                                        <p:attrNameLst>
                                          <p:attrName>fillcolor</p:attrName>
                                        </p:attrNameLst>
                                      </p:cBhvr>
                                      <p:by>
                                        <p:hsl h="0" s="-70588" l="0"/>
                                      </p:by>
                                    </p:animClr>
                                    <p:animClr clrSpc="hsl" dir="cw">
                                      <p:cBhvr>
                                        <p:cTn id="96" dur="500" fill="hold"/>
                                        <p:tgtEl>
                                          <p:spTgt spid="17"/>
                                        </p:tgtEl>
                                        <p:attrNameLst>
                                          <p:attrName>stroke.color</p:attrName>
                                        </p:attrNameLst>
                                      </p:cBhvr>
                                      <p:by>
                                        <p:hsl h="0" s="-70588" l="0"/>
                                      </p:by>
                                    </p:animClr>
                                    <p:set>
                                      <p:cBhvr>
                                        <p:cTn id="97" dur="500" fill="hold"/>
                                        <p:tgtEl>
                                          <p:spTgt spid="17"/>
                                        </p:tgtEl>
                                        <p:attrNameLst>
                                          <p:attrName>fill.type</p:attrName>
                                        </p:attrNameLst>
                                      </p:cBhvr>
                                      <p:to>
                                        <p:strVal val="solid"/>
                                      </p:to>
                                    </p:set>
                                  </p:childTnLst>
                                </p:cTn>
                              </p:par>
                              <p:par>
                                <p:cTn id="98" presetID="25" presetClass="emph" presetSubtype="0" fill="hold" grpId="0" nodeType="withEffect">
                                  <p:stCondLst>
                                    <p:cond delay="0"/>
                                  </p:stCondLst>
                                  <p:childTnLst>
                                    <p:animClr clrSpc="hsl" dir="cw">
                                      <p:cBhvr override="childStyle">
                                        <p:cTn id="99" dur="500" fill="hold"/>
                                        <p:tgtEl>
                                          <p:spTgt spid="18"/>
                                        </p:tgtEl>
                                        <p:attrNameLst>
                                          <p:attrName>style.color</p:attrName>
                                        </p:attrNameLst>
                                      </p:cBhvr>
                                      <p:by>
                                        <p:hsl h="0" s="-70588" l="0"/>
                                      </p:by>
                                    </p:animClr>
                                    <p:animClr clrSpc="hsl" dir="cw">
                                      <p:cBhvr>
                                        <p:cTn id="100" dur="500" fill="hold"/>
                                        <p:tgtEl>
                                          <p:spTgt spid="18"/>
                                        </p:tgtEl>
                                        <p:attrNameLst>
                                          <p:attrName>fillcolor</p:attrName>
                                        </p:attrNameLst>
                                      </p:cBhvr>
                                      <p:by>
                                        <p:hsl h="0" s="-70588" l="0"/>
                                      </p:by>
                                    </p:animClr>
                                    <p:animClr clrSpc="hsl" dir="cw">
                                      <p:cBhvr>
                                        <p:cTn id="101" dur="500" fill="hold"/>
                                        <p:tgtEl>
                                          <p:spTgt spid="18"/>
                                        </p:tgtEl>
                                        <p:attrNameLst>
                                          <p:attrName>stroke.color</p:attrName>
                                        </p:attrNameLst>
                                      </p:cBhvr>
                                      <p:by>
                                        <p:hsl h="0" s="-70588" l="0"/>
                                      </p:by>
                                    </p:animClr>
                                    <p:set>
                                      <p:cBhvr>
                                        <p:cTn id="102" dur="500" fill="hold"/>
                                        <p:tgtEl>
                                          <p:spTgt spid="18"/>
                                        </p:tgtEl>
                                        <p:attrNameLst>
                                          <p:attrName>fill.type</p:attrName>
                                        </p:attrNameLst>
                                      </p:cBhvr>
                                      <p:to>
                                        <p:strVal val="solid"/>
                                      </p:to>
                                    </p:set>
                                  </p:childTnLst>
                                </p:cTn>
                              </p:par>
                              <p:par>
                                <p:cTn id="103" presetID="25" presetClass="emph" presetSubtype="0" fill="hold" grpId="0" nodeType="withEffect">
                                  <p:stCondLst>
                                    <p:cond delay="0"/>
                                  </p:stCondLst>
                                  <p:childTnLst>
                                    <p:animClr clrSpc="hsl" dir="cw">
                                      <p:cBhvr override="childStyle">
                                        <p:cTn id="104" dur="500" fill="hold"/>
                                        <p:tgtEl>
                                          <p:spTgt spid="19"/>
                                        </p:tgtEl>
                                        <p:attrNameLst>
                                          <p:attrName>style.color</p:attrName>
                                        </p:attrNameLst>
                                      </p:cBhvr>
                                      <p:by>
                                        <p:hsl h="0" s="-70588" l="0"/>
                                      </p:by>
                                    </p:animClr>
                                    <p:animClr clrSpc="hsl" dir="cw">
                                      <p:cBhvr>
                                        <p:cTn id="105" dur="500" fill="hold"/>
                                        <p:tgtEl>
                                          <p:spTgt spid="19"/>
                                        </p:tgtEl>
                                        <p:attrNameLst>
                                          <p:attrName>fillcolor</p:attrName>
                                        </p:attrNameLst>
                                      </p:cBhvr>
                                      <p:by>
                                        <p:hsl h="0" s="-70588" l="0"/>
                                      </p:by>
                                    </p:animClr>
                                    <p:animClr clrSpc="hsl" dir="cw">
                                      <p:cBhvr>
                                        <p:cTn id="106" dur="500" fill="hold"/>
                                        <p:tgtEl>
                                          <p:spTgt spid="19"/>
                                        </p:tgtEl>
                                        <p:attrNameLst>
                                          <p:attrName>stroke.color</p:attrName>
                                        </p:attrNameLst>
                                      </p:cBhvr>
                                      <p:by>
                                        <p:hsl h="0" s="-70588" l="0"/>
                                      </p:by>
                                    </p:animClr>
                                    <p:set>
                                      <p:cBhvr>
                                        <p:cTn id="107" dur="500" fill="hold"/>
                                        <p:tgtEl>
                                          <p:spTgt spid="19"/>
                                        </p:tgtEl>
                                        <p:attrNameLst>
                                          <p:attrName>fill.type</p:attrName>
                                        </p:attrNameLst>
                                      </p:cBhvr>
                                      <p:to>
                                        <p:strVal val="solid"/>
                                      </p:to>
                                    </p:set>
                                  </p:childTnLst>
                                </p:cTn>
                              </p:par>
                              <p:par>
                                <p:cTn id="108" presetID="25" presetClass="emph" presetSubtype="0" fill="hold" grpId="0" nodeType="withEffect">
                                  <p:stCondLst>
                                    <p:cond delay="0"/>
                                  </p:stCondLst>
                                  <p:childTnLst>
                                    <p:animClr clrSpc="hsl" dir="cw">
                                      <p:cBhvr override="childStyle">
                                        <p:cTn id="109" dur="500" fill="hold"/>
                                        <p:tgtEl>
                                          <p:spTgt spid="20"/>
                                        </p:tgtEl>
                                        <p:attrNameLst>
                                          <p:attrName>style.color</p:attrName>
                                        </p:attrNameLst>
                                      </p:cBhvr>
                                      <p:by>
                                        <p:hsl h="0" s="-70588" l="0"/>
                                      </p:by>
                                    </p:animClr>
                                    <p:animClr clrSpc="hsl" dir="cw">
                                      <p:cBhvr>
                                        <p:cTn id="110" dur="500" fill="hold"/>
                                        <p:tgtEl>
                                          <p:spTgt spid="20"/>
                                        </p:tgtEl>
                                        <p:attrNameLst>
                                          <p:attrName>fillcolor</p:attrName>
                                        </p:attrNameLst>
                                      </p:cBhvr>
                                      <p:by>
                                        <p:hsl h="0" s="-70588" l="0"/>
                                      </p:by>
                                    </p:animClr>
                                    <p:animClr clrSpc="hsl" dir="cw">
                                      <p:cBhvr>
                                        <p:cTn id="111" dur="500" fill="hold"/>
                                        <p:tgtEl>
                                          <p:spTgt spid="20"/>
                                        </p:tgtEl>
                                        <p:attrNameLst>
                                          <p:attrName>stroke.color</p:attrName>
                                        </p:attrNameLst>
                                      </p:cBhvr>
                                      <p:by>
                                        <p:hsl h="0" s="-70588" l="0"/>
                                      </p:by>
                                    </p:animClr>
                                    <p:set>
                                      <p:cBhvr>
                                        <p:cTn id="112" dur="500" fill="hold"/>
                                        <p:tgtEl>
                                          <p:spTgt spid="20"/>
                                        </p:tgtEl>
                                        <p:attrNameLst>
                                          <p:attrName>fill.type</p:attrName>
                                        </p:attrNameLst>
                                      </p:cBhvr>
                                      <p:to>
                                        <p:strVal val="solid"/>
                                      </p:to>
                                    </p:set>
                                  </p:childTnLst>
                                </p:cTn>
                              </p:par>
                              <p:par>
                                <p:cTn id="113" presetID="9" presetClass="exit" presetSubtype="0" fill="hold" nodeType="withEffect">
                                  <p:stCondLst>
                                    <p:cond delay="0"/>
                                  </p:stCondLst>
                                  <p:childTnLst>
                                    <p:animEffect transition="out" filter="dissolve">
                                      <p:cBhvr>
                                        <p:cTn id="114" dur="500"/>
                                        <p:tgtEl>
                                          <p:spTgt spid="27"/>
                                        </p:tgtEl>
                                      </p:cBhvr>
                                    </p:animEffect>
                                    <p:set>
                                      <p:cBhvr>
                                        <p:cTn id="115" dur="1" fill="hold">
                                          <p:stCondLst>
                                            <p:cond delay="499"/>
                                          </p:stCondLst>
                                        </p:cTn>
                                        <p:tgtEl>
                                          <p:spTgt spid="27"/>
                                        </p:tgtEl>
                                        <p:attrNameLst>
                                          <p:attrName>style.visibility</p:attrName>
                                        </p:attrNameLst>
                                      </p:cBhvr>
                                      <p:to>
                                        <p:strVal val="hidden"/>
                                      </p:to>
                                    </p:set>
                                  </p:childTnLst>
                                </p:cTn>
                              </p:par>
                              <p:par>
                                <p:cTn id="116" presetID="9" presetClass="exit" presetSubtype="0" fill="hold" nodeType="withEffect">
                                  <p:stCondLst>
                                    <p:cond delay="0"/>
                                  </p:stCondLst>
                                  <p:childTnLst>
                                    <p:animEffect transition="out" filter="dissolve">
                                      <p:cBhvr>
                                        <p:cTn id="117" dur="500"/>
                                        <p:tgtEl>
                                          <p:spTgt spid="26"/>
                                        </p:tgtEl>
                                      </p:cBhvr>
                                    </p:animEffect>
                                    <p:set>
                                      <p:cBhvr>
                                        <p:cTn id="118" dur="1" fill="hold">
                                          <p:stCondLst>
                                            <p:cond delay="499"/>
                                          </p:stCondLst>
                                        </p:cTn>
                                        <p:tgtEl>
                                          <p:spTgt spid="26"/>
                                        </p:tgtEl>
                                        <p:attrNameLst>
                                          <p:attrName>style.visibility</p:attrName>
                                        </p:attrNameLst>
                                      </p:cBhvr>
                                      <p:to>
                                        <p:strVal val="hidden"/>
                                      </p:to>
                                    </p:set>
                                  </p:childTnLst>
                                </p:cTn>
                              </p:par>
                              <p:par>
                                <p:cTn id="119" presetID="9" presetClass="exit" presetSubtype="0" fill="hold" nodeType="withEffect">
                                  <p:stCondLst>
                                    <p:cond delay="0"/>
                                  </p:stCondLst>
                                  <p:childTnLst>
                                    <p:animEffect transition="out" filter="dissolve">
                                      <p:cBhvr>
                                        <p:cTn id="120" dur="500"/>
                                        <p:tgtEl>
                                          <p:spTgt spid="28"/>
                                        </p:tgtEl>
                                      </p:cBhvr>
                                    </p:animEffect>
                                    <p:set>
                                      <p:cBhvr>
                                        <p:cTn id="121" dur="1" fill="hold">
                                          <p:stCondLst>
                                            <p:cond delay="499"/>
                                          </p:stCondLst>
                                        </p:cTn>
                                        <p:tgtEl>
                                          <p:spTgt spid="28"/>
                                        </p:tgtEl>
                                        <p:attrNameLst>
                                          <p:attrName>style.visibility</p:attrName>
                                        </p:attrNameLst>
                                      </p:cBhvr>
                                      <p:to>
                                        <p:strVal val="hidden"/>
                                      </p:to>
                                    </p:set>
                                  </p:childTnLst>
                                </p:cTn>
                              </p:par>
                              <p:par>
                                <p:cTn id="122" presetID="9" presetClass="exit" presetSubtype="0" fill="hold" nodeType="withEffect">
                                  <p:stCondLst>
                                    <p:cond delay="0"/>
                                  </p:stCondLst>
                                  <p:childTnLst>
                                    <p:animEffect transition="out" filter="dissolve">
                                      <p:cBhvr>
                                        <p:cTn id="123" dur="500"/>
                                        <p:tgtEl>
                                          <p:spTgt spid="29"/>
                                        </p:tgtEl>
                                      </p:cBhvr>
                                    </p:animEffect>
                                    <p:set>
                                      <p:cBhvr>
                                        <p:cTn id="124" dur="1" fill="hold">
                                          <p:stCondLst>
                                            <p:cond delay="499"/>
                                          </p:stCondLst>
                                        </p:cTn>
                                        <p:tgtEl>
                                          <p:spTgt spid="29"/>
                                        </p:tgtEl>
                                        <p:attrNameLst>
                                          <p:attrName>style.visibility</p:attrName>
                                        </p:attrNameLst>
                                      </p:cBhvr>
                                      <p:to>
                                        <p:strVal val="hidden"/>
                                      </p:to>
                                    </p:set>
                                  </p:childTnLst>
                                </p:cTn>
                              </p:par>
                            </p:childTnLst>
                          </p:cTn>
                        </p:par>
                        <p:par>
                          <p:cTn id="125" fill="hold">
                            <p:stCondLst>
                              <p:cond delay="1000"/>
                            </p:stCondLst>
                            <p:childTnLst>
                              <p:par>
                                <p:cTn id="126" presetID="30" presetClass="emph" presetSubtype="0" fill="hold" grpId="1" nodeType="afterEffect">
                                  <p:stCondLst>
                                    <p:cond delay="0"/>
                                  </p:stCondLst>
                                  <p:childTnLst>
                                    <p:animClr clrSpc="hsl" dir="cw">
                                      <p:cBhvr override="childStyle">
                                        <p:cTn id="127" dur="500" fill="hold"/>
                                        <p:tgtEl>
                                          <p:spTgt spid="9"/>
                                        </p:tgtEl>
                                        <p:attrNameLst>
                                          <p:attrName>style.color</p:attrName>
                                        </p:attrNameLst>
                                      </p:cBhvr>
                                      <p:by>
                                        <p:hsl h="0" s="12549" l="25098"/>
                                      </p:by>
                                    </p:animClr>
                                    <p:animClr clrSpc="hsl" dir="cw">
                                      <p:cBhvr>
                                        <p:cTn id="128" dur="500" fill="hold"/>
                                        <p:tgtEl>
                                          <p:spTgt spid="9"/>
                                        </p:tgtEl>
                                        <p:attrNameLst>
                                          <p:attrName>fillcolor</p:attrName>
                                        </p:attrNameLst>
                                      </p:cBhvr>
                                      <p:by>
                                        <p:hsl h="0" s="12549" l="25098"/>
                                      </p:by>
                                    </p:animClr>
                                    <p:animClr clrSpc="hsl" dir="cw">
                                      <p:cBhvr>
                                        <p:cTn id="129" dur="500" fill="hold"/>
                                        <p:tgtEl>
                                          <p:spTgt spid="9"/>
                                        </p:tgtEl>
                                        <p:attrNameLst>
                                          <p:attrName>stroke.color</p:attrName>
                                        </p:attrNameLst>
                                      </p:cBhvr>
                                      <p:by>
                                        <p:hsl h="0" s="12549" l="25098"/>
                                      </p:by>
                                    </p:animClr>
                                    <p:set>
                                      <p:cBhvr>
                                        <p:cTn id="130" dur="500" fill="hold"/>
                                        <p:tgtEl>
                                          <p:spTgt spid="9"/>
                                        </p:tgtEl>
                                        <p:attrNameLst>
                                          <p:attrName>fill.type</p:attrName>
                                        </p:attrNameLst>
                                      </p:cBhvr>
                                      <p:to>
                                        <p:strVal val="solid"/>
                                      </p:to>
                                    </p:set>
                                  </p:childTnLst>
                                </p:cTn>
                              </p:par>
                              <p:par>
                                <p:cTn id="131" presetID="30" presetClass="emph" presetSubtype="0" fill="hold" grpId="1" nodeType="withEffect">
                                  <p:stCondLst>
                                    <p:cond delay="0"/>
                                  </p:stCondLst>
                                  <p:childTnLst>
                                    <p:animClr clrSpc="hsl" dir="cw">
                                      <p:cBhvr override="childStyle">
                                        <p:cTn id="132" dur="500" fill="hold"/>
                                        <p:tgtEl>
                                          <p:spTgt spid="10"/>
                                        </p:tgtEl>
                                        <p:attrNameLst>
                                          <p:attrName>style.color</p:attrName>
                                        </p:attrNameLst>
                                      </p:cBhvr>
                                      <p:by>
                                        <p:hsl h="0" s="12549" l="25098"/>
                                      </p:by>
                                    </p:animClr>
                                    <p:animClr clrSpc="hsl" dir="cw">
                                      <p:cBhvr>
                                        <p:cTn id="133" dur="500" fill="hold"/>
                                        <p:tgtEl>
                                          <p:spTgt spid="10"/>
                                        </p:tgtEl>
                                        <p:attrNameLst>
                                          <p:attrName>fillcolor</p:attrName>
                                        </p:attrNameLst>
                                      </p:cBhvr>
                                      <p:by>
                                        <p:hsl h="0" s="12549" l="25098"/>
                                      </p:by>
                                    </p:animClr>
                                    <p:animClr clrSpc="hsl" dir="cw">
                                      <p:cBhvr>
                                        <p:cTn id="134" dur="500" fill="hold"/>
                                        <p:tgtEl>
                                          <p:spTgt spid="10"/>
                                        </p:tgtEl>
                                        <p:attrNameLst>
                                          <p:attrName>stroke.color</p:attrName>
                                        </p:attrNameLst>
                                      </p:cBhvr>
                                      <p:by>
                                        <p:hsl h="0" s="12549" l="25098"/>
                                      </p:by>
                                    </p:animClr>
                                    <p:set>
                                      <p:cBhvr>
                                        <p:cTn id="135" dur="500" fill="hold"/>
                                        <p:tgtEl>
                                          <p:spTgt spid="10"/>
                                        </p:tgtEl>
                                        <p:attrNameLst>
                                          <p:attrName>fill.type</p:attrName>
                                        </p:attrNameLst>
                                      </p:cBhvr>
                                      <p:to>
                                        <p:strVal val="solid"/>
                                      </p:to>
                                    </p:set>
                                  </p:childTnLst>
                                </p:cTn>
                              </p:par>
                              <p:par>
                                <p:cTn id="136" presetID="30" presetClass="emph" presetSubtype="0" fill="hold" grpId="1" nodeType="withEffect">
                                  <p:stCondLst>
                                    <p:cond delay="0"/>
                                  </p:stCondLst>
                                  <p:childTnLst>
                                    <p:animClr clrSpc="hsl" dir="cw">
                                      <p:cBhvr override="childStyle">
                                        <p:cTn id="137" dur="500" fill="hold"/>
                                        <p:tgtEl>
                                          <p:spTgt spid="11"/>
                                        </p:tgtEl>
                                        <p:attrNameLst>
                                          <p:attrName>style.color</p:attrName>
                                        </p:attrNameLst>
                                      </p:cBhvr>
                                      <p:by>
                                        <p:hsl h="0" s="12549" l="25098"/>
                                      </p:by>
                                    </p:animClr>
                                    <p:animClr clrSpc="hsl" dir="cw">
                                      <p:cBhvr>
                                        <p:cTn id="138" dur="500" fill="hold"/>
                                        <p:tgtEl>
                                          <p:spTgt spid="11"/>
                                        </p:tgtEl>
                                        <p:attrNameLst>
                                          <p:attrName>fillcolor</p:attrName>
                                        </p:attrNameLst>
                                      </p:cBhvr>
                                      <p:by>
                                        <p:hsl h="0" s="12549" l="25098"/>
                                      </p:by>
                                    </p:animClr>
                                    <p:animClr clrSpc="hsl" dir="cw">
                                      <p:cBhvr>
                                        <p:cTn id="139" dur="500" fill="hold"/>
                                        <p:tgtEl>
                                          <p:spTgt spid="11"/>
                                        </p:tgtEl>
                                        <p:attrNameLst>
                                          <p:attrName>stroke.color</p:attrName>
                                        </p:attrNameLst>
                                      </p:cBhvr>
                                      <p:by>
                                        <p:hsl h="0" s="12549" l="25098"/>
                                      </p:by>
                                    </p:animClr>
                                    <p:set>
                                      <p:cBhvr>
                                        <p:cTn id="140" dur="500" fill="hold"/>
                                        <p:tgtEl>
                                          <p:spTgt spid="11"/>
                                        </p:tgtEl>
                                        <p:attrNameLst>
                                          <p:attrName>fill.type</p:attrName>
                                        </p:attrNameLst>
                                      </p:cBhvr>
                                      <p:to>
                                        <p:strVal val="solid"/>
                                      </p:to>
                                    </p:set>
                                  </p:childTnLst>
                                </p:cTn>
                              </p:par>
                              <p:par>
                                <p:cTn id="141" presetID="30" presetClass="emph" presetSubtype="0" fill="hold" grpId="1" nodeType="withEffect">
                                  <p:stCondLst>
                                    <p:cond delay="0"/>
                                  </p:stCondLst>
                                  <p:childTnLst>
                                    <p:animClr clrSpc="hsl" dir="cw">
                                      <p:cBhvr override="childStyle">
                                        <p:cTn id="142" dur="500" fill="hold"/>
                                        <p:tgtEl>
                                          <p:spTgt spid="12"/>
                                        </p:tgtEl>
                                        <p:attrNameLst>
                                          <p:attrName>style.color</p:attrName>
                                        </p:attrNameLst>
                                      </p:cBhvr>
                                      <p:by>
                                        <p:hsl h="0" s="12549" l="25098"/>
                                      </p:by>
                                    </p:animClr>
                                    <p:animClr clrSpc="hsl" dir="cw">
                                      <p:cBhvr>
                                        <p:cTn id="143" dur="500" fill="hold"/>
                                        <p:tgtEl>
                                          <p:spTgt spid="12"/>
                                        </p:tgtEl>
                                        <p:attrNameLst>
                                          <p:attrName>fillcolor</p:attrName>
                                        </p:attrNameLst>
                                      </p:cBhvr>
                                      <p:by>
                                        <p:hsl h="0" s="12549" l="25098"/>
                                      </p:by>
                                    </p:animClr>
                                    <p:animClr clrSpc="hsl" dir="cw">
                                      <p:cBhvr>
                                        <p:cTn id="144" dur="500" fill="hold"/>
                                        <p:tgtEl>
                                          <p:spTgt spid="12"/>
                                        </p:tgtEl>
                                        <p:attrNameLst>
                                          <p:attrName>stroke.color</p:attrName>
                                        </p:attrNameLst>
                                      </p:cBhvr>
                                      <p:by>
                                        <p:hsl h="0" s="12549" l="25098"/>
                                      </p:by>
                                    </p:animClr>
                                    <p:set>
                                      <p:cBhvr>
                                        <p:cTn id="145" dur="500" fill="hold"/>
                                        <p:tgtEl>
                                          <p:spTgt spid="12"/>
                                        </p:tgtEl>
                                        <p:attrNameLst>
                                          <p:attrName>fill.type</p:attrName>
                                        </p:attrNameLst>
                                      </p:cBhvr>
                                      <p:to>
                                        <p:strVal val="solid"/>
                                      </p:to>
                                    </p:set>
                                  </p:childTnLst>
                                </p:cTn>
                              </p:par>
                              <p:par>
                                <p:cTn id="146" presetID="30" presetClass="emph" presetSubtype="0" fill="hold" grpId="1" nodeType="withEffect">
                                  <p:stCondLst>
                                    <p:cond delay="0"/>
                                  </p:stCondLst>
                                  <p:childTnLst>
                                    <p:animClr clrSpc="hsl" dir="cw">
                                      <p:cBhvr override="childStyle">
                                        <p:cTn id="147" dur="500" fill="hold"/>
                                        <p:tgtEl>
                                          <p:spTgt spid="17"/>
                                        </p:tgtEl>
                                        <p:attrNameLst>
                                          <p:attrName>style.color</p:attrName>
                                        </p:attrNameLst>
                                      </p:cBhvr>
                                      <p:by>
                                        <p:hsl h="0" s="12549" l="25098"/>
                                      </p:by>
                                    </p:animClr>
                                    <p:animClr clrSpc="hsl" dir="cw">
                                      <p:cBhvr>
                                        <p:cTn id="148" dur="500" fill="hold"/>
                                        <p:tgtEl>
                                          <p:spTgt spid="17"/>
                                        </p:tgtEl>
                                        <p:attrNameLst>
                                          <p:attrName>fillcolor</p:attrName>
                                        </p:attrNameLst>
                                      </p:cBhvr>
                                      <p:by>
                                        <p:hsl h="0" s="12549" l="25098"/>
                                      </p:by>
                                    </p:animClr>
                                    <p:animClr clrSpc="hsl" dir="cw">
                                      <p:cBhvr>
                                        <p:cTn id="149" dur="500" fill="hold"/>
                                        <p:tgtEl>
                                          <p:spTgt spid="17"/>
                                        </p:tgtEl>
                                        <p:attrNameLst>
                                          <p:attrName>stroke.color</p:attrName>
                                        </p:attrNameLst>
                                      </p:cBhvr>
                                      <p:by>
                                        <p:hsl h="0" s="12549" l="25098"/>
                                      </p:by>
                                    </p:animClr>
                                    <p:set>
                                      <p:cBhvr>
                                        <p:cTn id="150" dur="500" fill="hold"/>
                                        <p:tgtEl>
                                          <p:spTgt spid="17"/>
                                        </p:tgtEl>
                                        <p:attrNameLst>
                                          <p:attrName>fill.type</p:attrName>
                                        </p:attrNameLst>
                                      </p:cBhvr>
                                      <p:to>
                                        <p:strVal val="solid"/>
                                      </p:to>
                                    </p:set>
                                  </p:childTnLst>
                                </p:cTn>
                              </p:par>
                              <p:par>
                                <p:cTn id="151" presetID="30" presetClass="emph" presetSubtype="0" fill="hold" grpId="1" nodeType="withEffect">
                                  <p:stCondLst>
                                    <p:cond delay="0"/>
                                  </p:stCondLst>
                                  <p:childTnLst>
                                    <p:animClr clrSpc="hsl" dir="cw">
                                      <p:cBhvr override="childStyle">
                                        <p:cTn id="152" dur="500" fill="hold"/>
                                        <p:tgtEl>
                                          <p:spTgt spid="18"/>
                                        </p:tgtEl>
                                        <p:attrNameLst>
                                          <p:attrName>style.color</p:attrName>
                                        </p:attrNameLst>
                                      </p:cBhvr>
                                      <p:by>
                                        <p:hsl h="0" s="12549" l="25098"/>
                                      </p:by>
                                    </p:animClr>
                                    <p:animClr clrSpc="hsl" dir="cw">
                                      <p:cBhvr>
                                        <p:cTn id="153" dur="500" fill="hold"/>
                                        <p:tgtEl>
                                          <p:spTgt spid="18"/>
                                        </p:tgtEl>
                                        <p:attrNameLst>
                                          <p:attrName>fillcolor</p:attrName>
                                        </p:attrNameLst>
                                      </p:cBhvr>
                                      <p:by>
                                        <p:hsl h="0" s="12549" l="25098"/>
                                      </p:by>
                                    </p:animClr>
                                    <p:animClr clrSpc="hsl" dir="cw">
                                      <p:cBhvr>
                                        <p:cTn id="154" dur="500" fill="hold"/>
                                        <p:tgtEl>
                                          <p:spTgt spid="18"/>
                                        </p:tgtEl>
                                        <p:attrNameLst>
                                          <p:attrName>stroke.color</p:attrName>
                                        </p:attrNameLst>
                                      </p:cBhvr>
                                      <p:by>
                                        <p:hsl h="0" s="12549" l="25098"/>
                                      </p:by>
                                    </p:animClr>
                                    <p:set>
                                      <p:cBhvr>
                                        <p:cTn id="155" dur="500" fill="hold"/>
                                        <p:tgtEl>
                                          <p:spTgt spid="18"/>
                                        </p:tgtEl>
                                        <p:attrNameLst>
                                          <p:attrName>fill.type</p:attrName>
                                        </p:attrNameLst>
                                      </p:cBhvr>
                                      <p:to>
                                        <p:strVal val="solid"/>
                                      </p:to>
                                    </p:set>
                                  </p:childTnLst>
                                </p:cTn>
                              </p:par>
                              <p:par>
                                <p:cTn id="156" presetID="30" presetClass="emph" presetSubtype="0" fill="hold" grpId="1" nodeType="withEffect">
                                  <p:stCondLst>
                                    <p:cond delay="0"/>
                                  </p:stCondLst>
                                  <p:childTnLst>
                                    <p:animClr clrSpc="hsl" dir="cw">
                                      <p:cBhvr override="childStyle">
                                        <p:cTn id="157" dur="500" fill="hold"/>
                                        <p:tgtEl>
                                          <p:spTgt spid="19"/>
                                        </p:tgtEl>
                                        <p:attrNameLst>
                                          <p:attrName>style.color</p:attrName>
                                        </p:attrNameLst>
                                      </p:cBhvr>
                                      <p:by>
                                        <p:hsl h="0" s="12549" l="25098"/>
                                      </p:by>
                                    </p:animClr>
                                    <p:animClr clrSpc="hsl" dir="cw">
                                      <p:cBhvr>
                                        <p:cTn id="158" dur="500" fill="hold"/>
                                        <p:tgtEl>
                                          <p:spTgt spid="19"/>
                                        </p:tgtEl>
                                        <p:attrNameLst>
                                          <p:attrName>fillcolor</p:attrName>
                                        </p:attrNameLst>
                                      </p:cBhvr>
                                      <p:by>
                                        <p:hsl h="0" s="12549" l="25098"/>
                                      </p:by>
                                    </p:animClr>
                                    <p:animClr clrSpc="hsl" dir="cw">
                                      <p:cBhvr>
                                        <p:cTn id="159" dur="500" fill="hold"/>
                                        <p:tgtEl>
                                          <p:spTgt spid="19"/>
                                        </p:tgtEl>
                                        <p:attrNameLst>
                                          <p:attrName>stroke.color</p:attrName>
                                        </p:attrNameLst>
                                      </p:cBhvr>
                                      <p:by>
                                        <p:hsl h="0" s="12549" l="25098"/>
                                      </p:by>
                                    </p:animClr>
                                    <p:set>
                                      <p:cBhvr>
                                        <p:cTn id="160" dur="500" fill="hold"/>
                                        <p:tgtEl>
                                          <p:spTgt spid="19"/>
                                        </p:tgtEl>
                                        <p:attrNameLst>
                                          <p:attrName>fill.type</p:attrName>
                                        </p:attrNameLst>
                                      </p:cBhvr>
                                      <p:to>
                                        <p:strVal val="solid"/>
                                      </p:to>
                                    </p:set>
                                  </p:childTnLst>
                                </p:cTn>
                              </p:par>
                              <p:par>
                                <p:cTn id="161" presetID="30" presetClass="emph" presetSubtype="0" fill="hold" grpId="1" nodeType="withEffect">
                                  <p:stCondLst>
                                    <p:cond delay="0"/>
                                  </p:stCondLst>
                                  <p:childTnLst>
                                    <p:animClr clrSpc="hsl" dir="cw">
                                      <p:cBhvr override="childStyle">
                                        <p:cTn id="162" dur="500" fill="hold"/>
                                        <p:tgtEl>
                                          <p:spTgt spid="20"/>
                                        </p:tgtEl>
                                        <p:attrNameLst>
                                          <p:attrName>style.color</p:attrName>
                                        </p:attrNameLst>
                                      </p:cBhvr>
                                      <p:by>
                                        <p:hsl h="0" s="12549" l="25098"/>
                                      </p:by>
                                    </p:animClr>
                                    <p:animClr clrSpc="hsl" dir="cw">
                                      <p:cBhvr>
                                        <p:cTn id="163" dur="500" fill="hold"/>
                                        <p:tgtEl>
                                          <p:spTgt spid="20"/>
                                        </p:tgtEl>
                                        <p:attrNameLst>
                                          <p:attrName>fillcolor</p:attrName>
                                        </p:attrNameLst>
                                      </p:cBhvr>
                                      <p:by>
                                        <p:hsl h="0" s="12549" l="25098"/>
                                      </p:by>
                                    </p:animClr>
                                    <p:animClr clrSpc="hsl" dir="cw">
                                      <p:cBhvr>
                                        <p:cTn id="164" dur="500" fill="hold"/>
                                        <p:tgtEl>
                                          <p:spTgt spid="20"/>
                                        </p:tgtEl>
                                        <p:attrNameLst>
                                          <p:attrName>stroke.color</p:attrName>
                                        </p:attrNameLst>
                                      </p:cBhvr>
                                      <p:by>
                                        <p:hsl h="0" s="12549" l="25098"/>
                                      </p:by>
                                    </p:animClr>
                                    <p:set>
                                      <p:cBhvr>
                                        <p:cTn id="165" dur="500" fill="hold"/>
                                        <p:tgtEl>
                                          <p:spTgt spid="20"/>
                                        </p:tgtEl>
                                        <p:attrNameLst>
                                          <p:attrName>fill.type</p:attrName>
                                        </p:attrNameLst>
                                      </p:cBhvr>
                                      <p:to>
                                        <p:strVal val="solid"/>
                                      </p:to>
                                    </p:set>
                                  </p:childTnLst>
                                </p:cTn>
                              </p:par>
                            </p:childTnLst>
                          </p:cTn>
                        </p:par>
                        <p:par>
                          <p:cTn id="166" fill="hold">
                            <p:stCondLst>
                              <p:cond delay="1500"/>
                            </p:stCondLst>
                            <p:childTnLst>
                              <p:par>
                                <p:cTn id="167" presetID="9" presetClass="entr" presetSubtype="0" fill="hold" nodeType="afterEffect">
                                  <p:stCondLst>
                                    <p:cond delay="0"/>
                                  </p:stCondLst>
                                  <p:childTnLst>
                                    <p:set>
                                      <p:cBhvr>
                                        <p:cTn id="168" dur="1" fill="hold">
                                          <p:stCondLst>
                                            <p:cond delay="0"/>
                                          </p:stCondLst>
                                        </p:cTn>
                                        <p:tgtEl>
                                          <p:spTgt spid="34"/>
                                        </p:tgtEl>
                                        <p:attrNameLst>
                                          <p:attrName>style.visibility</p:attrName>
                                        </p:attrNameLst>
                                      </p:cBhvr>
                                      <p:to>
                                        <p:strVal val="visible"/>
                                      </p:to>
                                    </p:set>
                                    <p:animEffect transition="in" filter="dissolve">
                                      <p:cBhvr>
                                        <p:cTn id="169" dur="500"/>
                                        <p:tgtEl>
                                          <p:spTgt spid="34"/>
                                        </p:tgtEl>
                                      </p:cBhvr>
                                    </p:animEffect>
                                  </p:childTnLst>
                                </p:cTn>
                              </p:par>
                              <p:par>
                                <p:cTn id="170" presetID="9" presetClass="entr" presetSubtype="0" fill="hold" nodeType="withEffect">
                                  <p:stCondLst>
                                    <p:cond delay="0"/>
                                  </p:stCondLst>
                                  <p:childTnLst>
                                    <p:set>
                                      <p:cBhvr>
                                        <p:cTn id="171" dur="1" fill="hold">
                                          <p:stCondLst>
                                            <p:cond delay="0"/>
                                          </p:stCondLst>
                                        </p:cTn>
                                        <p:tgtEl>
                                          <p:spTgt spid="35"/>
                                        </p:tgtEl>
                                        <p:attrNameLst>
                                          <p:attrName>style.visibility</p:attrName>
                                        </p:attrNameLst>
                                      </p:cBhvr>
                                      <p:to>
                                        <p:strVal val="visible"/>
                                      </p:to>
                                    </p:set>
                                    <p:animEffect transition="in" filter="dissolve">
                                      <p:cBhvr>
                                        <p:cTn id="17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9" grpId="2" animBg="1"/>
      <p:bldP spid="10" grpId="0" animBg="1"/>
      <p:bldP spid="10" grpId="1" animBg="1"/>
      <p:bldP spid="10" grpId="2" animBg="1"/>
      <p:bldP spid="11" grpId="0" animBg="1"/>
      <p:bldP spid="11" grpId="1" animBg="1"/>
      <p:bldP spid="11" grpId="2" animBg="1"/>
      <p:bldP spid="12" grpId="0" animBg="1"/>
      <p:bldP spid="12" grpId="1" animBg="1"/>
      <p:bldP spid="12" grpId="2" animBg="1"/>
      <p:bldP spid="13" grpId="0" animBg="1"/>
      <p:bldP spid="14" grpId="0" animBg="1"/>
      <p:bldP spid="15" grpId="0" animBg="1"/>
      <p:bldP spid="16" grpId="0" animBg="1"/>
      <p:bldP spid="17" grpId="0" animBg="1"/>
      <p:bldP spid="17" grpId="1" animBg="1"/>
      <p:bldP spid="17" grpId="2" animBg="1"/>
      <p:bldP spid="18" grpId="0" animBg="1"/>
      <p:bldP spid="18" grpId="1" animBg="1"/>
      <p:bldP spid="18" grpId="2" animBg="1"/>
      <p:bldP spid="19" grpId="0" animBg="1"/>
      <p:bldP spid="19" grpId="1" animBg="1"/>
      <p:bldP spid="19" grpId="2" animBg="1"/>
      <p:bldP spid="20" grpId="0" animBg="1"/>
      <p:bldP spid="20" grpId="1" animBg="1"/>
      <p:bldP spid="20" grpId="2" animBg="1"/>
      <p:bldP spid="21" grpId="0" animBg="1"/>
      <p:bldP spid="22" grpId="0" animBg="1"/>
      <p:bldP spid="23" grpId="0" animBg="1"/>
      <p:bldP spid="24" grpId="0" animBg="1"/>
      <p:bldP spid="30" grpId="0"/>
      <p:bldP spid="32" grpId="0"/>
      <p:bldP spid="33" grpId="0"/>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Chunk Carving</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5"/>
          <p:cNvSpPr>
            <a:spLocks noChangeArrowheads="1"/>
          </p:cNvSpPr>
          <p:nvPr/>
        </p:nvSpPr>
        <p:spPr bwMode="auto">
          <a:xfrm>
            <a:off x="4008078" y="14112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U</a:t>
            </a:r>
          </a:p>
          <a:p>
            <a:pPr algn="ctr"/>
            <a:r>
              <a:rPr lang="en-US" sz="800" b="0" dirty="0">
                <a:latin typeface="Times New Roman"/>
                <a:cs typeface="Times New Roman"/>
              </a:rPr>
              <a:t>S</a:t>
            </a:r>
          </a:p>
          <a:p>
            <a:pPr algn="ctr"/>
            <a:r>
              <a:rPr lang="en-US" sz="800" b="0" dirty="0">
                <a:latin typeface="Times New Roman"/>
                <a:cs typeface="Times New Roman"/>
              </a:rPr>
              <a:t>E</a:t>
            </a:r>
          </a:p>
          <a:p>
            <a:pPr algn="ctr"/>
            <a:r>
              <a:rPr lang="en-US" sz="800" b="0" dirty="0">
                <a:latin typeface="Times New Roman"/>
                <a:cs typeface="Times New Roman"/>
              </a:rPr>
              <a:t>D</a:t>
            </a:r>
          </a:p>
        </p:txBody>
      </p:sp>
      <p:sp>
        <p:nvSpPr>
          <p:cNvPr id="5" name="Rectangle 6"/>
          <p:cNvSpPr>
            <a:spLocks noChangeArrowheads="1"/>
          </p:cNvSpPr>
          <p:nvPr/>
        </p:nvSpPr>
        <p:spPr bwMode="auto">
          <a:xfrm>
            <a:off x="4160478" y="14112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6" name="Rectangle 7"/>
          <p:cNvSpPr>
            <a:spLocks noChangeArrowheads="1"/>
          </p:cNvSpPr>
          <p:nvPr/>
        </p:nvSpPr>
        <p:spPr bwMode="auto">
          <a:xfrm>
            <a:off x="4465278" y="14112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7" name="Rectangle 8"/>
          <p:cNvSpPr>
            <a:spLocks noChangeArrowheads="1"/>
          </p:cNvSpPr>
          <p:nvPr/>
        </p:nvSpPr>
        <p:spPr bwMode="auto">
          <a:xfrm>
            <a:off x="4770078" y="1411288"/>
            <a:ext cx="18288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sp>
        <p:nvSpPr>
          <p:cNvPr id="8" name="Rectangle 9"/>
          <p:cNvSpPr>
            <a:spLocks noChangeArrowheads="1"/>
          </p:cNvSpPr>
          <p:nvPr/>
        </p:nvSpPr>
        <p:spPr bwMode="auto">
          <a:xfrm>
            <a:off x="4008078" y="43830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U</a:t>
            </a:r>
          </a:p>
          <a:p>
            <a:pPr algn="ctr"/>
            <a:r>
              <a:rPr lang="en-US" sz="800" b="0" dirty="0">
                <a:latin typeface="Times New Roman"/>
                <a:cs typeface="Times New Roman"/>
              </a:rPr>
              <a:t>S</a:t>
            </a:r>
          </a:p>
          <a:p>
            <a:pPr algn="ctr"/>
            <a:r>
              <a:rPr lang="en-US" sz="800" b="0" dirty="0">
                <a:latin typeface="Times New Roman"/>
                <a:cs typeface="Times New Roman"/>
              </a:rPr>
              <a:t>E</a:t>
            </a:r>
          </a:p>
          <a:p>
            <a:pPr algn="ctr"/>
            <a:r>
              <a:rPr lang="en-US" sz="800" b="0" dirty="0">
                <a:latin typeface="Times New Roman"/>
                <a:cs typeface="Times New Roman"/>
              </a:rPr>
              <a:t>D</a:t>
            </a:r>
          </a:p>
        </p:txBody>
      </p:sp>
      <p:sp>
        <p:nvSpPr>
          <p:cNvPr id="9" name="Rectangle 11"/>
          <p:cNvSpPr>
            <a:spLocks noChangeArrowheads="1"/>
          </p:cNvSpPr>
          <p:nvPr/>
        </p:nvSpPr>
        <p:spPr bwMode="auto">
          <a:xfrm>
            <a:off x="4389078" y="29352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10" name="Rectangle 12"/>
          <p:cNvSpPr>
            <a:spLocks noChangeArrowheads="1"/>
          </p:cNvSpPr>
          <p:nvPr/>
        </p:nvSpPr>
        <p:spPr bwMode="auto">
          <a:xfrm>
            <a:off x="4693878" y="2935288"/>
            <a:ext cx="15240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sp>
        <p:nvSpPr>
          <p:cNvPr id="11" name="Rectangle 13"/>
          <p:cNvSpPr>
            <a:spLocks noChangeArrowheads="1"/>
          </p:cNvSpPr>
          <p:nvPr/>
        </p:nvSpPr>
        <p:spPr bwMode="auto">
          <a:xfrm>
            <a:off x="4008078" y="29352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F</a:t>
            </a:r>
          </a:p>
          <a:p>
            <a:pPr algn="ctr"/>
            <a:r>
              <a:rPr lang="en-US" sz="800" b="0" dirty="0">
                <a:latin typeface="Times New Roman"/>
                <a:cs typeface="Times New Roman"/>
              </a:rPr>
              <a:t>R</a:t>
            </a:r>
          </a:p>
          <a:p>
            <a:pPr algn="ctr"/>
            <a:r>
              <a:rPr lang="en-US" sz="800" b="0" dirty="0">
                <a:latin typeface="Times New Roman"/>
                <a:cs typeface="Times New Roman"/>
              </a:rPr>
              <a:t>E</a:t>
            </a:r>
          </a:p>
          <a:p>
            <a:pPr algn="ctr"/>
            <a:r>
              <a:rPr lang="en-US" sz="800" b="0" dirty="0">
                <a:latin typeface="Times New Roman"/>
                <a:cs typeface="Times New Roman"/>
              </a:rPr>
              <a:t>E</a:t>
            </a:r>
          </a:p>
        </p:txBody>
      </p:sp>
      <p:sp>
        <p:nvSpPr>
          <p:cNvPr id="12" name="Rectangle 14"/>
          <p:cNvSpPr>
            <a:spLocks noChangeArrowheads="1"/>
          </p:cNvSpPr>
          <p:nvPr/>
        </p:nvSpPr>
        <p:spPr bwMode="auto">
          <a:xfrm>
            <a:off x="4160478" y="43830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13" name="Rectangle 15"/>
          <p:cNvSpPr>
            <a:spLocks noChangeArrowheads="1"/>
          </p:cNvSpPr>
          <p:nvPr/>
        </p:nvSpPr>
        <p:spPr bwMode="auto">
          <a:xfrm>
            <a:off x="4465278" y="43830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14" name="Rectangle 16"/>
          <p:cNvSpPr>
            <a:spLocks noChangeArrowheads="1"/>
          </p:cNvSpPr>
          <p:nvPr/>
        </p:nvSpPr>
        <p:spPr bwMode="auto">
          <a:xfrm>
            <a:off x="4770078" y="4383088"/>
            <a:ext cx="10668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cxnSp>
        <p:nvCxnSpPr>
          <p:cNvPr id="15" name="AutoShape 26"/>
          <p:cNvCxnSpPr>
            <a:cxnSpLocks noChangeShapeType="1"/>
            <a:stCxn id="9" idx="2"/>
            <a:endCxn id="8" idx="1"/>
          </p:cNvCxnSpPr>
          <p:nvPr/>
        </p:nvCxnSpPr>
        <p:spPr bwMode="auto">
          <a:xfrm rot="5400000">
            <a:off x="3703278" y="3849688"/>
            <a:ext cx="1143000" cy="533400"/>
          </a:xfrm>
          <a:prstGeom prst="bentConnector4">
            <a:avLst>
              <a:gd name="adj1" fmla="val 36667"/>
              <a:gd name="adj2" fmla="val 142856"/>
            </a:avLst>
          </a:prstGeom>
          <a:noFill/>
          <a:ln w="9525">
            <a:solidFill>
              <a:schemeClr val="tx1"/>
            </a:solidFill>
            <a:miter lim="800000"/>
            <a:headEnd/>
            <a:tailEnd type="triangle" w="med" len="med"/>
          </a:ln>
          <a:effectLst/>
        </p:spPr>
      </p:cxnSp>
      <p:cxnSp>
        <p:nvCxnSpPr>
          <p:cNvPr id="16" name="AutoShape 27"/>
          <p:cNvCxnSpPr>
            <a:cxnSpLocks noChangeShapeType="1"/>
            <a:stCxn id="6" idx="2"/>
            <a:endCxn id="11" idx="1"/>
          </p:cNvCxnSpPr>
          <p:nvPr/>
        </p:nvCxnSpPr>
        <p:spPr bwMode="auto">
          <a:xfrm rot="5400000">
            <a:off x="3703278" y="2325688"/>
            <a:ext cx="1219200" cy="609600"/>
          </a:xfrm>
          <a:prstGeom prst="bentConnector4">
            <a:avLst>
              <a:gd name="adj1" fmla="val 37500"/>
              <a:gd name="adj2" fmla="val 137500"/>
            </a:avLst>
          </a:prstGeom>
          <a:noFill/>
          <a:ln w="9525">
            <a:solidFill>
              <a:schemeClr val="tx1"/>
            </a:solidFill>
            <a:miter lim="800000"/>
            <a:headEnd/>
            <a:tailEnd type="triangle" w="med" len="med"/>
          </a:ln>
          <a:effectLst/>
        </p:spPr>
      </p:cxnSp>
      <p:cxnSp>
        <p:nvCxnSpPr>
          <p:cNvPr id="17" name="AutoShape 28"/>
          <p:cNvCxnSpPr>
            <a:cxnSpLocks noChangeShapeType="1"/>
            <a:stCxn id="13" idx="2"/>
          </p:cNvCxnSpPr>
          <p:nvPr/>
        </p:nvCxnSpPr>
        <p:spPr bwMode="auto">
          <a:xfrm rot="5400000">
            <a:off x="4084278" y="49164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sp>
        <p:nvSpPr>
          <p:cNvPr id="19" name="Text Box 37"/>
          <p:cNvSpPr txBox="1">
            <a:spLocks noChangeArrowheads="1"/>
          </p:cNvSpPr>
          <p:nvPr/>
        </p:nvSpPr>
        <p:spPr bwMode="auto">
          <a:xfrm>
            <a:off x="3931878" y="4960938"/>
            <a:ext cx="990600"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600" b="0" dirty="0">
                <a:latin typeface="Times New Roman"/>
                <a:cs typeface="Times New Roman"/>
              </a:rPr>
              <a:t>…</a:t>
            </a:r>
          </a:p>
        </p:txBody>
      </p:sp>
      <p:sp>
        <p:nvSpPr>
          <p:cNvPr id="20" name="Rectangle 38"/>
          <p:cNvSpPr>
            <a:spLocks noChangeArrowheads="1"/>
          </p:cNvSpPr>
          <p:nvPr/>
        </p:nvSpPr>
        <p:spPr bwMode="auto">
          <a:xfrm>
            <a:off x="4160478" y="29352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21" name="Rectangle 39"/>
          <p:cNvSpPr>
            <a:spLocks noChangeArrowheads="1"/>
          </p:cNvSpPr>
          <p:nvPr/>
        </p:nvSpPr>
        <p:spPr bwMode="auto">
          <a:xfrm>
            <a:off x="6217878" y="2935288"/>
            <a:ext cx="22860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sp>
        <p:nvSpPr>
          <p:cNvPr id="22" name="Rectangle 40"/>
          <p:cNvSpPr>
            <a:spLocks noChangeArrowheads="1"/>
          </p:cNvSpPr>
          <p:nvPr/>
        </p:nvSpPr>
        <p:spPr bwMode="auto">
          <a:xfrm>
            <a:off x="6141678" y="2935288"/>
            <a:ext cx="152400" cy="609600"/>
          </a:xfrm>
          <a:prstGeom prst="rect">
            <a:avLst/>
          </a:prstGeom>
          <a:solidFill>
            <a:srgbClr val="00FF00"/>
          </a:solidFill>
          <a:ln w="9525">
            <a:noFill/>
            <a:miter lim="800000"/>
            <a:headEnd/>
            <a:tailEnd/>
          </a:ln>
          <a:effectLst/>
        </p:spPr>
        <p:txBody>
          <a:bodyPr wrap="none" anchor="ctr">
            <a:prstTxWarp prst="textNoShape">
              <a:avLst/>
            </a:prstTxWarp>
          </a:bodyPr>
          <a:lstStyle/>
          <a:p>
            <a:pPr algn="ctr"/>
            <a:endParaRPr lang="en-US" sz="800" b="0" dirty="0">
              <a:latin typeface="Times New Roman"/>
              <a:cs typeface="Times New Roman"/>
            </a:endParaRPr>
          </a:p>
        </p:txBody>
      </p:sp>
      <p:sp>
        <p:nvSpPr>
          <p:cNvPr id="23" name="Rectangle 41"/>
          <p:cNvSpPr>
            <a:spLocks noChangeArrowheads="1"/>
          </p:cNvSpPr>
          <p:nvPr/>
        </p:nvSpPr>
        <p:spPr bwMode="auto">
          <a:xfrm>
            <a:off x="6598878" y="29352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N</a:t>
            </a:r>
          </a:p>
          <a:p>
            <a:pPr algn="ctr"/>
            <a:r>
              <a:rPr lang="en-US" sz="800" b="0" dirty="0">
                <a:latin typeface="Times New Roman"/>
                <a:cs typeface="Times New Roman"/>
              </a:rPr>
              <a:t>E</a:t>
            </a:r>
          </a:p>
          <a:p>
            <a:pPr algn="ctr"/>
            <a:r>
              <a:rPr lang="en-US" sz="800" b="0" dirty="0">
                <a:latin typeface="Times New Roman"/>
                <a:cs typeface="Times New Roman"/>
              </a:rPr>
              <a:t>X</a:t>
            </a:r>
          </a:p>
          <a:p>
            <a:pPr algn="ctr"/>
            <a:r>
              <a:rPr lang="en-US" sz="800" b="0" dirty="0">
                <a:latin typeface="Times New Roman"/>
                <a:cs typeface="Times New Roman"/>
              </a:rPr>
              <a:t>T</a:t>
            </a:r>
          </a:p>
        </p:txBody>
      </p:sp>
      <p:sp>
        <p:nvSpPr>
          <p:cNvPr id="24" name="Rectangle 42"/>
          <p:cNvSpPr>
            <a:spLocks noChangeArrowheads="1"/>
          </p:cNvSpPr>
          <p:nvPr/>
        </p:nvSpPr>
        <p:spPr bwMode="auto">
          <a:xfrm>
            <a:off x="6217878" y="29352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F</a:t>
            </a:r>
          </a:p>
          <a:p>
            <a:pPr algn="ctr"/>
            <a:r>
              <a:rPr lang="en-US" sz="800" b="0" dirty="0">
                <a:latin typeface="Times New Roman"/>
                <a:cs typeface="Times New Roman"/>
              </a:rPr>
              <a:t>R</a:t>
            </a:r>
          </a:p>
          <a:p>
            <a:pPr algn="ctr"/>
            <a:r>
              <a:rPr lang="en-US" sz="800" b="0" dirty="0">
                <a:latin typeface="Times New Roman"/>
                <a:cs typeface="Times New Roman"/>
              </a:rPr>
              <a:t>E</a:t>
            </a:r>
          </a:p>
          <a:p>
            <a:pPr algn="ctr"/>
            <a:r>
              <a:rPr lang="en-US" sz="800" b="0" dirty="0">
                <a:latin typeface="Times New Roman"/>
                <a:cs typeface="Times New Roman"/>
              </a:rPr>
              <a:t>E</a:t>
            </a:r>
          </a:p>
        </p:txBody>
      </p:sp>
      <p:sp>
        <p:nvSpPr>
          <p:cNvPr id="25" name="Rectangle 43"/>
          <p:cNvSpPr>
            <a:spLocks noChangeArrowheads="1"/>
          </p:cNvSpPr>
          <p:nvPr/>
        </p:nvSpPr>
        <p:spPr bwMode="auto">
          <a:xfrm>
            <a:off x="6370278" y="29352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L</a:t>
            </a:r>
          </a:p>
          <a:p>
            <a:pPr algn="ctr"/>
            <a:r>
              <a:rPr lang="en-US" sz="800" b="0" dirty="0">
                <a:latin typeface="Times New Roman"/>
                <a:cs typeface="Times New Roman"/>
              </a:rPr>
              <a:t>E</a:t>
            </a:r>
          </a:p>
          <a:p>
            <a:pPr algn="ctr"/>
            <a:r>
              <a:rPr lang="en-US" sz="800" b="0" dirty="0">
                <a:latin typeface="Times New Roman"/>
                <a:cs typeface="Times New Roman"/>
              </a:rPr>
              <a:t>N</a:t>
            </a:r>
          </a:p>
        </p:txBody>
      </p:sp>
      <p:sp>
        <p:nvSpPr>
          <p:cNvPr id="26" name="Text Box 46"/>
          <p:cNvSpPr txBox="1">
            <a:spLocks noChangeArrowheads="1"/>
          </p:cNvSpPr>
          <p:nvPr/>
        </p:nvSpPr>
        <p:spPr bwMode="auto">
          <a:xfrm>
            <a:off x="4008078" y="3621088"/>
            <a:ext cx="228600" cy="3365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600" b="0" dirty="0">
                <a:latin typeface="Times New Roman"/>
                <a:ea typeface="Arial" charset="0"/>
                <a:cs typeface="Times New Roman"/>
              </a:rPr>
              <a:t> </a:t>
            </a:r>
          </a:p>
        </p:txBody>
      </p:sp>
      <p:sp>
        <p:nvSpPr>
          <p:cNvPr id="27" name="Text Box 47"/>
          <p:cNvSpPr txBox="1">
            <a:spLocks noChangeArrowheads="1"/>
          </p:cNvSpPr>
          <p:nvPr/>
        </p:nvSpPr>
        <p:spPr bwMode="auto">
          <a:xfrm>
            <a:off x="4008078" y="2478088"/>
            <a:ext cx="228600" cy="3365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600" b="0" dirty="0">
                <a:latin typeface="Times New Roman"/>
                <a:ea typeface="Arial" charset="0"/>
                <a:cs typeface="Times New Roman"/>
              </a:rPr>
              <a:t> </a:t>
            </a:r>
          </a:p>
        </p:txBody>
      </p:sp>
      <p:sp>
        <p:nvSpPr>
          <p:cNvPr id="28" name="Text Box 48"/>
          <p:cNvSpPr txBox="1">
            <a:spLocks noChangeArrowheads="1"/>
          </p:cNvSpPr>
          <p:nvPr/>
        </p:nvSpPr>
        <p:spPr bwMode="auto">
          <a:xfrm>
            <a:off x="4427178" y="3741738"/>
            <a:ext cx="228600" cy="3365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600" b="0" dirty="0">
                <a:latin typeface="Times New Roman"/>
                <a:ea typeface="Arial" charset="0"/>
                <a:cs typeface="Times New Roman"/>
              </a:rPr>
              <a:t> </a:t>
            </a:r>
          </a:p>
        </p:txBody>
      </p:sp>
      <p:cxnSp>
        <p:nvCxnSpPr>
          <p:cNvPr id="29" name="AutoShape 49"/>
          <p:cNvCxnSpPr>
            <a:cxnSpLocks noChangeShapeType="1"/>
            <a:stCxn id="6" idx="2"/>
            <a:endCxn id="27" idx="1"/>
          </p:cNvCxnSpPr>
          <p:nvPr/>
        </p:nvCxnSpPr>
        <p:spPr bwMode="auto">
          <a:xfrm rot="5400000">
            <a:off x="4000140" y="2028826"/>
            <a:ext cx="625475" cy="609600"/>
          </a:xfrm>
          <a:prstGeom prst="bentConnector4">
            <a:avLst>
              <a:gd name="adj1" fmla="val 36546"/>
              <a:gd name="adj2" fmla="val 137500"/>
            </a:avLst>
          </a:prstGeom>
          <a:noFill/>
          <a:ln w="9525">
            <a:solidFill>
              <a:schemeClr val="tx1"/>
            </a:solidFill>
            <a:miter lim="800000"/>
            <a:headEnd/>
            <a:tailEnd type="triangle" w="med" len="med"/>
          </a:ln>
          <a:effectLst/>
        </p:spPr>
      </p:cxnSp>
      <p:cxnSp>
        <p:nvCxnSpPr>
          <p:cNvPr id="30" name="AutoShape 50"/>
          <p:cNvCxnSpPr>
            <a:cxnSpLocks noChangeShapeType="1"/>
            <a:stCxn id="28" idx="2"/>
            <a:endCxn id="8" idx="1"/>
          </p:cNvCxnSpPr>
          <p:nvPr/>
        </p:nvCxnSpPr>
        <p:spPr bwMode="auto">
          <a:xfrm rot="5400000">
            <a:off x="3969978" y="4116388"/>
            <a:ext cx="609600" cy="533400"/>
          </a:xfrm>
          <a:prstGeom prst="bentConnector4">
            <a:avLst>
              <a:gd name="adj1" fmla="val 25000"/>
              <a:gd name="adj2" fmla="val 142856"/>
            </a:avLst>
          </a:prstGeom>
          <a:noFill/>
          <a:ln w="9525">
            <a:solidFill>
              <a:schemeClr val="tx1"/>
            </a:solidFill>
            <a:miter lim="800000"/>
            <a:headEnd/>
            <a:tailEnd type="triangle" w="med" len="med"/>
          </a:ln>
          <a:effectLst/>
        </p:spPr>
      </p:cxnSp>
      <p:sp>
        <p:nvSpPr>
          <p:cNvPr id="31" name="Text Box 51"/>
          <p:cNvSpPr txBox="1">
            <a:spLocks noChangeArrowheads="1"/>
          </p:cNvSpPr>
          <p:nvPr/>
        </p:nvSpPr>
        <p:spPr bwMode="auto">
          <a:xfrm>
            <a:off x="4008078" y="3621088"/>
            <a:ext cx="228600" cy="3365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600" b="0" dirty="0">
                <a:latin typeface="Times New Roman"/>
                <a:ea typeface="Arial" charset="0"/>
                <a:cs typeface="Times New Roman"/>
              </a:rPr>
              <a:t> </a:t>
            </a:r>
          </a:p>
        </p:txBody>
      </p:sp>
      <p:sp>
        <p:nvSpPr>
          <p:cNvPr id="32" name="Text Box 52"/>
          <p:cNvSpPr txBox="1">
            <a:spLocks noChangeArrowheads="1"/>
          </p:cNvSpPr>
          <p:nvPr/>
        </p:nvSpPr>
        <p:spPr bwMode="auto">
          <a:xfrm>
            <a:off x="4424003" y="2598738"/>
            <a:ext cx="228600" cy="3365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600" b="0" dirty="0">
                <a:latin typeface="Times New Roman"/>
                <a:ea typeface="Arial" charset="0"/>
                <a:cs typeface="Times New Roman"/>
              </a:rPr>
              <a:t> </a:t>
            </a:r>
          </a:p>
        </p:txBody>
      </p:sp>
      <p:cxnSp>
        <p:nvCxnSpPr>
          <p:cNvPr id="33" name="AutoShape 53"/>
          <p:cNvCxnSpPr>
            <a:cxnSpLocks noChangeShapeType="1"/>
            <a:stCxn id="32" idx="2"/>
            <a:endCxn id="26" idx="1"/>
          </p:cNvCxnSpPr>
          <p:nvPr/>
        </p:nvCxnSpPr>
        <p:spPr bwMode="auto">
          <a:xfrm rot="5400000">
            <a:off x="3846153" y="3097213"/>
            <a:ext cx="854075" cy="530225"/>
          </a:xfrm>
          <a:prstGeom prst="bentConnector4">
            <a:avLst>
              <a:gd name="adj1" fmla="val 40148"/>
              <a:gd name="adj2" fmla="val 143116"/>
            </a:avLst>
          </a:prstGeom>
          <a:noFill/>
          <a:ln w="9525">
            <a:solidFill>
              <a:schemeClr val="tx1"/>
            </a:solidFill>
            <a:miter lim="800000"/>
            <a:headEnd/>
            <a:tailEnd type="triangle" w="med" len="med"/>
          </a:ln>
          <a:effectLst/>
        </p:spPr>
      </p:cxnSp>
      <p:sp>
        <p:nvSpPr>
          <p:cNvPr id="34" name="Rectangle 54"/>
          <p:cNvSpPr>
            <a:spLocks noChangeArrowheads="1"/>
          </p:cNvSpPr>
          <p:nvPr/>
        </p:nvSpPr>
        <p:spPr bwMode="auto">
          <a:xfrm>
            <a:off x="4008078" y="2286814"/>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dirty="0">
                <a:latin typeface="Times New Roman"/>
                <a:cs typeface="Times New Roman"/>
              </a:rPr>
              <a:t>U</a:t>
            </a:r>
          </a:p>
          <a:p>
            <a:pPr algn="ctr"/>
            <a:r>
              <a:rPr lang="en-US" sz="800" b="0" dirty="0">
                <a:latin typeface="Times New Roman"/>
                <a:cs typeface="Times New Roman"/>
              </a:rPr>
              <a:t>S</a:t>
            </a:r>
          </a:p>
          <a:p>
            <a:pPr algn="ctr"/>
            <a:r>
              <a:rPr lang="en-US" sz="800" b="0" dirty="0">
                <a:latin typeface="Times New Roman"/>
                <a:cs typeface="Times New Roman"/>
              </a:rPr>
              <a:t>E</a:t>
            </a:r>
          </a:p>
          <a:p>
            <a:pPr algn="ctr"/>
            <a:r>
              <a:rPr lang="en-US" sz="800" b="0" dirty="0">
                <a:latin typeface="Times New Roman"/>
                <a:cs typeface="Times New Roman"/>
              </a:rPr>
              <a:t>D</a:t>
            </a:r>
          </a:p>
        </p:txBody>
      </p:sp>
      <p:sp>
        <p:nvSpPr>
          <p:cNvPr id="35" name="TextBox 34"/>
          <p:cNvSpPr txBox="1"/>
          <p:nvPr/>
        </p:nvSpPr>
        <p:spPr>
          <a:xfrm>
            <a:off x="366487" y="1479848"/>
            <a:ext cx="3600304" cy="369332"/>
          </a:xfrm>
          <a:prstGeom prst="rect">
            <a:avLst/>
          </a:prstGeom>
          <a:noFill/>
        </p:spPr>
        <p:txBody>
          <a:bodyPr wrap="square" rtlCol="0">
            <a:spAutoFit/>
          </a:bodyPr>
          <a:lstStyle/>
          <a:p>
            <a:r>
              <a:rPr lang="en-US" dirty="0" smtClean="0">
                <a:latin typeface="Times New Roman"/>
                <a:cs typeface="Times New Roman"/>
              </a:rPr>
              <a:t>1. Find a large enough free chunk</a:t>
            </a:r>
          </a:p>
        </p:txBody>
      </p:sp>
      <p:sp>
        <p:nvSpPr>
          <p:cNvPr id="36" name="TextBox 35"/>
          <p:cNvSpPr txBox="1"/>
          <p:nvPr/>
        </p:nvSpPr>
        <p:spPr>
          <a:xfrm>
            <a:off x="366487" y="2218512"/>
            <a:ext cx="3600304" cy="369332"/>
          </a:xfrm>
          <a:prstGeom prst="rect">
            <a:avLst/>
          </a:prstGeom>
          <a:noFill/>
        </p:spPr>
        <p:txBody>
          <a:bodyPr wrap="square" rtlCol="0">
            <a:spAutoFit/>
          </a:bodyPr>
          <a:lstStyle/>
          <a:p>
            <a:pPr marL="457200" indent="-457200">
              <a:spcBef>
                <a:spcPct val="50000"/>
              </a:spcBef>
            </a:pPr>
            <a:r>
              <a:rPr lang="en-US" dirty="0" smtClean="0">
                <a:latin typeface="Times New Roman"/>
                <a:cs typeface="Times New Roman"/>
              </a:rPr>
              <a:t>2. Reduce its </a:t>
            </a:r>
            <a:r>
              <a:rPr lang="en-US" dirty="0" err="1" smtClean="0">
                <a:latin typeface="Times New Roman"/>
                <a:cs typeface="Times New Roman"/>
              </a:rPr>
              <a:t>len</a:t>
            </a:r>
            <a:r>
              <a:rPr lang="en-US" dirty="0" smtClean="0">
                <a:latin typeface="Times New Roman"/>
                <a:cs typeface="Times New Roman"/>
              </a:rPr>
              <a:t> to requested size</a:t>
            </a:r>
          </a:p>
        </p:txBody>
      </p:sp>
      <p:sp>
        <p:nvSpPr>
          <p:cNvPr id="37" name="TextBox 36"/>
          <p:cNvSpPr txBox="1"/>
          <p:nvPr/>
        </p:nvSpPr>
        <p:spPr>
          <a:xfrm>
            <a:off x="366487" y="2935288"/>
            <a:ext cx="2639935" cy="923330"/>
          </a:xfrm>
          <a:prstGeom prst="rect">
            <a:avLst/>
          </a:prstGeom>
          <a:noFill/>
        </p:spPr>
        <p:txBody>
          <a:bodyPr wrap="square" rtlCol="0">
            <a:spAutoFit/>
          </a:bodyPr>
          <a:lstStyle/>
          <a:p>
            <a:pPr marL="457200" indent="-457200">
              <a:spcBef>
                <a:spcPct val="50000"/>
              </a:spcBef>
            </a:pPr>
            <a:r>
              <a:rPr lang="en-US" dirty="0" smtClean="0">
                <a:latin typeface="Times New Roman"/>
                <a:cs typeface="Times New Roman"/>
              </a:rPr>
              <a:t>3.Create a  new header for residual chunk</a:t>
            </a:r>
          </a:p>
          <a:p>
            <a:endParaRPr lang="en-US" dirty="0"/>
          </a:p>
        </p:txBody>
      </p:sp>
      <p:sp>
        <p:nvSpPr>
          <p:cNvPr id="38" name="TextBox 37"/>
          <p:cNvSpPr txBox="1"/>
          <p:nvPr/>
        </p:nvSpPr>
        <p:spPr>
          <a:xfrm>
            <a:off x="476745" y="3789363"/>
            <a:ext cx="3086909" cy="646331"/>
          </a:xfrm>
          <a:prstGeom prst="rect">
            <a:avLst/>
          </a:prstGeom>
          <a:noFill/>
        </p:spPr>
        <p:txBody>
          <a:bodyPr wrap="square" rtlCol="0">
            <a:spAutoFit/>
          </a:bodyPr>
          <a:lstStyle/>
          <a:p>
            <a:pPr marL="457200" indent="-457200">
              <a:spcBef>
                <a:spcPct val="50000"/>
              </a:spcBef>
            </a:pPr>
            <a:r>
              <a:rPr lang="en-US" dirty="0" smtClean="0">
                <a:latin typeface="Times New Roman"/>
                <a:cs typeface="Times New Roman"/>
              </a:rPr>
              <a:t>4. Insert the new chunk into the list</a:t>
            </a:r>
          </a:p>
        </p:txBody>
      </p:sp>
      <p:sp>
        <p:nvSpPr>
          <p:cNvPr id="39" name="TextBox 38"/>
          <p:cNvSpPr txBox="1"/>
          <p:nvPr/>
        </p:nvSpPr>
        <p:spPr>
          <a:xfrm>
            <a:off x="457201" y="4591606"/>
            <a:ext cx="3474678" cy="369332"/>
          </a:xfrm>
          <a:prstGeom prst="rect">
            <a:avLst/>
          </a:prstGeom>
          <a:noFill/>
        </p:spPr>
        <p:txBody>
          <a:bodyPr wrap="square" rtlCol="0">
            <a:spAutoFit/>
          </a:bodyPr>
          <a:lstStyle/>
          <a:p>
            <a:pPr marL="457200" indent="-457200">
              <a:spcBef>
                <a:spcPct val="50000"/>
              </a:spcBef>
            </a:pPr>
            <a:r>
              <a:rPr lang="en-US" dirty="0" smtClean="0">
                <a:latin typeface="Times New Roman"/>
                <a:cs typeface="Times New Roman"/>
              </a:rPr>
              <a:t>5. Mark the carved piece as in use</a:t>
            </a:r>
            <a:endParaRPr lang="en-US" dirty="0">
              <a:latin typeface="Times New Roman"/>
              <a:cs typeface="Times New Roman"/>
            </a:endParaRPr>
          </a:p>
        </p:txBody>
      </p:sp>
      <p:sp>
        <p:nvSpPr>
          <p:cNvPr id="40" name="Left Arrow 39"/>
          <p:cNvSpPr/>
          <p:nvPr/>
        </p:nvSpPr>
        <p:spPr>
          <a:xfrm rot="1663351">
            <a:off x="5754630" y="3925022"/>
            <a:ext cx="1688496" cy="392668"/>
          </a:xfrm>
          <a:prstGeom prst="leftArrow">
            <a:avLst/>
          </a:prstGeom>
          <a:solidFill>
            <a:srgbClr val="FF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par>
                          <p:cTn id="7" fill="hold">
                            <p:stCondLst>
                              <p:cond delay="0"/>
                            </p:stCondLst>
                            <p:childTnLst>
                              <p:par>
                                <p:cTn id="8" presetID="22" presetClass="entr" presetSubtype="2" fill="hold" grpId="0" nodeType="afterEffect">
                                  <p:stCondLst>
                                    <p:cond delay="1000"/>
                                  </p:stCondLst>
                                  <p:childTnLst>
                                    <p:set>
                                      <p:cBhvr>
                                        <p:cTn id="9" dur="1" fill="hold">
                                          <p:stCondLst>
                                            <p:cond delay="0"/>
                                          </p:stCondLst>
                                        </p:cTn>
                                        <p:tgtEl>
                                          <p:spTgt spid="40"/>
                                        </p:tgtEl>
                                        <p:attrNameLst>
                                          <p:attrName>style.visibility</p:attrName>
                                        </p:attrNameLst>
                                      </p:cBhvr>
                                      <p:to>
                                        <p:strVal val="visible"/>
                                      </p:to>
                                    </p:set>
                                    <p:animEffect transition="in" filter="wipe(right)">
                                      <p:cBhvr>
                                        <p:cTn id="10" dur="500"/>
                                        <p:tgtEl>
                                          <p:spTgt spid="40"/>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par>
                          <p:cTn id="15" fill="hold">
                            <p:stCondLst>
                              <p:cond delay="0"/>
                            </p:stCondLst>
                            <p:childTnLst>
                              <p:par>
                                <p:cTn id="16" presetID="26" presetClass="emph" presetSubtype="0" fill="hold" grpId="2" nodeType="afterEffect">
                                  <p:stCondLst>
                                    <p:cond delay="0"/>
                                  </p:stCondLst>
                                  <p:childTnLst>
                                    <p:animEffect transition="out" filter="fade">
                                      <p:cBhvr>
                                        <p:cTn id="17" dur="500" tmFilter="0, 0; .2, .5; .8, .5; 1, 0"/>
                                        <p:tgtEl>
                                          <p:spTgt spid="11"/>
                                        </p:tgtEl>
                                      </p:cBhvr>
                                    </p:animEffect>
                                    <p:animScale>
                                      <p:cBhvr>
                                        <p:cTn id="18" dur="250" autoRev="1" fill="hold"/>
                                        <p:tgtEl>
                                          <p:spTgt spid="11"/>
                                        </p:tgtEl>
                                      </p:cBhvr>
                                      <p:by x="105000" y="105000"/>
                                    </p:animScale>
                                  </p:childTnLst>
                                </p:cTn>
                              </p:par>
                            </p:childTnLst>
                          </p:cTn>
                        </p:par>
                        <p:par>
                          <p:cTn id="19" fill="hold">
                            <p:stCondLst>
                              <p:cond delay="500"/>
                            </p:stCondLst>
                            <p:childTnLst>
                              <p:par>
                                <p:cTn id="20" presetID="26" presetClass="emph" presetSubtype="0" fill="hold" grpId="0" nodeType="afterEffect">
                                  <p:stCondLst>
                                    <p:cond delay="0"/>
                                  </p:stCondLst>
                                  <p:childTnLst>
                                    <p:animEffect transition="out" filter="fade">
                                      <p:cBhvr>
                                        <p:cTn id="21" dur="500" tmFilter="0, 0; .2, .5; .8, .5; 1, 0"/>
                                        <p:tgtEl>
                                          <p:spTgt spid="20"/>
                                        </p:tgtEl>
                                      </p:cBhvr>
                                    </p:animEffect>
                                    <p:animScale>
                                      <p:cBhvr>
                                        <p:cTn id="22" dur="250" autoRev="1" fill="hold"/>
                                        <p:tgtEl>
                                          <p:spTgt spid="20"/>
                                        </p:tgtEl>
                                      </p:cBhvr>
                                      <p:by x="105000" y="105000"/>
                                    </p:animScale>
                                  </p:childTnLst>
                                </p:cTn>
                              </p:par>
                            </p:childTnLst>
                          </p:cTn>
                        </p:par>
                        <p:par>
                          <p:cTn id="23" fill="hold">
                            <p:stCondLst>
                              <p:cond delay="1000"/>
                            </p:stCondLst>
                            <p:childTnLst>
                              <p:par>
                                <p:cTn id="24" presetID="9" presetClass="exit" presetSubtype="0" fill="hold" grpId="0" nodeType="afterEffect">
                                  <p:stCondLst>
                                    <p:cond delay="0"/>
                                  </p:stCondLst>
                                  <p:childTnLst>
                                    <p:animEffect transition="out" filter="dissolve">
                                      <p:cBhvr>
                                        <p:cTn id="25" dur="500"/>
                                        <p:tgtEl>
                                          <p:spTgt spid="22"/>
                                        </p:tgtEl>
                                      </p:cBhvr>
                                    </p:animEffect>
                                    <p:set>
                                      <p:cBhvr>
                                        <p:cTn id="26" dur="1" fill="hold">
                                          <p:stCondLst>
                                            <p:cond delay="499"/>
                                          </p:stCondLst>
                                        </p:cTn>
                                        <p:tgtEl>
                                          <p:spTgt spid="22"/>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par>
                          <p:cTn id="31" fill="hold">
                            <p:stCondLst>
                              <p:cond delay="0"/>
                            </p:stCondLst>
                            <p:childTnLst>
                              <p:par>
                                <p:cTn id="32" presetID="9" presetClass="entr" presetSubtype="0" fill="hold" grpId="0" nodeType="after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dissolve">
                                      <p:cBhvr>
                                        <p:cTn id="34" dur="500"/>
                                        <p:tgtEl>
                                          <p:spTgt spid="23"/>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dissolve">
                                      <p:cBhvr>
                                        <p:cTn id="37" dur="500"/>
                                        <p:tgtEl>
                                          <p:spTgt spid="24"/>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dissolve">
                                      <p:cBhvr>
                                        <p:cTn id="40" dur="500"/>
                                        <p:tgtEl>
                                          <p:spTgt spid="2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8"/>
                                        </p:tgtEl>
                                        <p:attrNameLst>
                                          <p:attrName>style.visibility</p:attrName>
                                        </p:attrNameLst>
                                      </p:cBhvr>
                                      <p:to>
                                        <p:strVal val="visible"/>
                                      </p:to>
                                    </p:set>
                                  </p:childTnLst>
                                </p:cTn>
                              </p:par>
                            </p:childTnLst>
                          </p:cTn>
                        </p:par>
                        <p:par>
                          <p:cTn id="45" fill="hold">
                            <p:stCondLst>
                              <p:cond delay="0"/>
                            </p:stCondLst>
                            <p:childTnLst>
                              <p:par>
                                <p:cTn id="46" presetID="9" presetClass="exit" presetSubtype="0" fill="hold" nodeType="afterEffect">
                                  <p:stCondLst>
                                    <p:cond delay="0"/>
                                  </p:stCondLst>
                                  <p:childTnLst>
                                    <p:animEffect transition="out" filter="dissolve">
                                      <p:cBhvr>
                                        <p:cTn id="47" dur="500"/>
                                        <p:tgtEl>
                                          <p:spTgt spid="15"/>
                                        </p:tgtEl>
                                      </p:cBhvr>
                                    </p:animEffect>
                                    <p:set>
                                      <p:cBhvr>
                                        <p:cTn id="48" dur="1" fill="hold">
                                          <p:stCondLst>
                                            <p:cond delay="499"/>
                                          </p:stCondLst>
                                        </p:cTn>
                                        <p:tgtEl>
                                          <p:spTgt spid="15"/>
                                        </p:tgtEl>
                                        <p:attrNameLst>
                                          <p:attrName>style.visibility</p:attrName>
                                        </p:attrNameLst>
                                      </p:cBhvr>
                                      <p:to>
                                        <p:strVal val="hidden"/>
                                      </p:to>
                                    </p:set>
                                  </p:childTnLst>
                                </p:cTn>
                              </p:par>
                              <p:par>
                                <p:cTn id="49" presetID="9" presetClass="exit" presetSubtype="0" fill="hold" nodeType="withEffect">
                                  <p:stCondLst>
                                    <p:cond delay="0"/>
                                  </p:stCondLst>
                                  <p:childTnLst>
                                    <p:animEffect transition="out" filter="dissolve">
                                      <p:cBhvr>
                                        <p:cTn id="50" dur="500"/>
                                        <p:tgtEl>
                                          <p:spTgt spid="16"/>
                                        </p:tgtEl>
                                      </p:cBhvr>
                                    </p:animEffect>
                                    <p:set>
                                      <p:cBhvr>
                                        <p:cTn id="51" dur="1" fill="hold">
                                          <p:stCondLst>
                                            <p:cond delay="499"/>
                                          </p:stCondLst>
                                        </p:cTn>
                                        <p:tgtEl>
                                          <p:spTgt spid="16"/>
                                        </p:tgtEl>
                                        <p:attrNameLst>
                                          <p:attrName>style.visibility</p:attrName>
                                        </p:attrNameLst>
                                      </p:cBhvr>
                                      <p:to>
                                        <p:strVal val="hidden"/>
                                      </p:to>
                                    </p:set>
                                  </p:childTnLst>
                                </p:cTn>
                              </p:par>
                            </p:childTnLst>
                          </p:cTn>
                        </p:par>
                        <p:par>
                          <p:cTn id="52" fill="hold">
                            <p:stCondLst>
                              <p:cond delay="500"/>
                            </p:stCondLst>
                            <p:childTnLst>
                              <p:par>
                                <p:cTn id="53" presetID="64" presetClass="path" presetSubtype="0" accel="50000" decel="50000" fill="hold" grpId="0" nodeType="afterEffect">
                                  <p:stCondLst>
                                    <p:cond delay="0"/>
                                  </p:stCondLst>
                                  <p:childTnLst>
                                    <p:animMotion origin="layout" path="M -1.17647E-6 4.90196E-6 L -1.17647E-6 -0.09412 " pathEditMode="relative" rAng="0" ptsTypes="AA">
                                      <p:cBhvr>
                                        <p:cTn id="54" dur="500" fill="hold"/>
                                        <p:tgtEl>
                                          <p:spTgt spid="9"/>
                                        </p:tgtEl>
                                        <p:attrNameLst>
                                          <p:attrName>ppt_x</p:attrName>
                                          <p:attrName>ppt_y</p:attrName>
                                        </p:attrNameLst>
                                      </p:cBhvr>
                                      <p:rCtr x="0" y="-47"/>
                                    </p:animMotion>
                                  </p:childTnLst>
                                </p:cTn>
                              </p:par>
                              <p:par>
                                <p:cTn id="55" presetID="64" presetClass="path" presetSubtype="0" accel="50000" decel="50000" fill="hold" grpId="0" nodeType="withEffect">
                                  <p:stCondLst>
                                    <p:cond delay="0"/>
                                  </p:stCondLst>
                                  <p:childTnLst>
                                    <p:animMotion origin="layout" path="M -3.52941E-6 4.90196E-6 L -3.52941E-6 -0.09412 " pathEditMode="relative" rAng="0" ptsTypes="AA">
                                      <p:cBhvr>
                                        <p:cTn id="56" dur="500" fill="hold"/>
                                        <p:tgtEl>
                                          <p:spTgt spid="10"/>
                                        </p:tgtEl>
                                        <p:attrNameLst>
                                          <p:attrName>ppt_x</p:attrName>
                                          <p:attrName>ppt_y</p:attrName>
                                        </p:attrNameLst>
                                      </p:cBhvr>
                                      <p:rCtr x="0" y="-47"/>
                                    </p:animMotion>
                                  </p:childTnLst>
                                </p:cTn>
                              </p:par>
                              <p:par>
                                <p:cTn id="57" presetID="64" presetClass="path" presetSubtype="0" accel="50000" decel="50000" fill="hold" grpId="0" nodeType="withEffect">
                                  <p:stCondLst>
                                    <p:cond delay="0"/>
                                  </p:stCondLst>
                                  <p:childTnLst>
                                    <p:animMotion origin="layout" path="M 0.0 4.90196E-6 L 0.0 -0.09412 " pathEditMode="relative" rAng="0" ptsTypes="AA">
                                      <p:cBhvr>
                                        <p:cTn id="58" dur="500" fill="hold"/>
                                        <p:tgtEl>
                                          <p:spTgt spid="11"/>
                                        </p:tgtEl>
                                        <p:attrNameLst>
                                          <p:attrName>ppt_x</p:attrName>
                                          <p:attrName>ppt_y</p:attrName>
                                        </p:attrNameLst>
                                      </p:cBhvr>
                                      <p:rCtr x="0" y="-47"/>
                                    </p:animMotion>
                                  </p:childTnLst>
                                </p:cTn>
                              </p:par>
                              <p:par>
                                <p:cTn id="59" presetID="64" presetClass="path" presetSubtype="0" accel="50000" decel="50000" fill="hold" grpId="1" nodeType="withEffect">
                                  <p:stCondLst>
                                    <p:cond delay="0"/>
                                  </p:stCondLst>
                                  <p:childTnLst>
                                    <p:animMotion origin="layout" path="M -5.88235E-7 4.90196E-6 L -5.88235E-7 -0.09412 " pathEditMode="relative" rAng="0" ptsTypes="AA">
                                      <p:cBhvr>
                                        <p:cTn id="60" dur="500" fill="hold"/>
                                        <p:tgtEl>
                                          <p:spTgt spid="20"/>
                                        </p:tgtEl>
                                        <p:attrNameLst>
                                          <p:attrName>ppt_x</p:attrName>
                                          <p:attrName>ppt_y</p:attrName>
                                        </p:attrNameLst>
                                      </p:cBhvr>
                                      <p:rCtr x="0" y="-47"/>
                                    </p:animMotion>
                                  </p:childTnLst>
                                </p:cTn>
                              </p:par>
                            </p:childTnLst>
                          </p:cTn>
                        </p:par>
                        <p:par>
                          <p:cTn id="61" fill="hold">
                            <p:stCondLst>
                              <p:cond delay="1000"/>
                            </p:stCondLst>
                            <p:childTnLst>
                              <p:par>
                                <p:cTn id="62" presetID="0" presetClass="path" presetSubtype="0" accel="50000" decel="50000" fill="hold" grpId="0" nodeType="afterEffect">
                                  <p:stCondLst>
                                    <p:cond delay="0"/>
                                  </p:stCondLst>
                                  <p:childTnLst>
                                    <p:animMotion origin="layout" path="M 0.0 0.0 L -0.25588 0.08235 " pathEditMode="relative" ptsTypes="AA">
                                      <p:cBhvr>
                                        <p:cTn id="63" dur="500" fill="hold"/>
                                        <p:tgtEl>
                                          <p:spTgt spid="21"/>
                                        </p:tgtEl>
                                        <p:attrNameLst>
                                          <p:attrName>ppt_x</p:attrName>
                                          <p:attrName>ppt_y</p:attrName>
                                        </p:attrNameLst>
                                      </p:cBhvr>
                                    </p:animMotion>
                                  </p:childTnLst>
                                </p:cTn>
                              </p:par>
                              <p:par>
                                <p:cTn id="64" presetID="0" presetClass="path" presetSubtype="0" accel="50000" decel="50000" fill="hold" grpId="1" nodeType="withEffect">
                                  <p:stCondLst>
                                    <p:cond delay="0"/>
                                  </p:stCondLst>
                                  <p:childTnLst>
                                    <p:animMotion origin="layout" path="M 0.0 0.0 L -0.25588 0.08235 " pathEditMode="relative" ptsTypes="AA">
                                      <p:cBhvr>
                                        <p:cTn id="65" dur="500" fill="hold"/>
                                        <p:tgtEl>
                                          <p:spTgt spid="22"/>
                                        </p:tgtEl>
                                        <p:attrNameLst>
                                          <p:attrName>ppt_x</p:attrName>
                                          <p:attrName>ppt_y</p:attrName>
                                        </p:attrNameLst>
                                      </p:cBhvr>
                                    </p:animMotion>
                                  </p:childTnLst>
                                </p:cTn>
                              </p:par>
                              <p:par>
                                <p:cTn id="66" presetID="0" presetClass="path" presetSubtype="0" accel="50000" decel="50000" fill="hold" grpId="1" nodeType="withEffect">
                                  <p:stCondLst>
                                    <p:cond delay="0"/>
                                  </p:stCondLst>
                                  <p:childTnLst>
                                    <p:animMotion origin="layout" path="M 0.0 0.0 L -0.25588 0.08235 " pathEditMode="relative" ptsTypes="AA">
                                      <p:cBhvr>
                                        <p:cTn id="67" dur="500" fill="hold"/>
                                        <p:tgtEl>
                                          <p:spTgt spid="23"/>
                                        </p:tgtEl>
                                        <p:attrNameLst>
                                          <p:attrName>ppt_x</p:attrName>
                                          <p:attrName>ppt_y</p:attrName>
                                        </p:attrNameLst>
                                      </p:cBhvr>
                                    </p:animMotion>
                                  </p:childTnLst>
                                </p:cTn>
                              </p:par>
                              <p:par>
                                <p:cTn id="68" presetID="0" presetClass="path" presetSubtype="0" accel="50000" decel="50000" fill="hold" grpId="1" nodeType="withEffect">
                                  <p:stCondLst>
                                    <p:cond delay="0"/>
                                  </p:stCondLst>
                                  <p:childTnLst>
                                    <p:animMotion origin="layout" path="M 0.0 0.0 L -0.25588 0.08235 " pathEditMode="relative" ptsTypes="AA">
                                      <p:cBhvr>
                                        <p:cTn id="69" dur="500" fill="hold"/>
                                        <p:tgtEl>
                                          <p:spTgt spid="24"/>
                                        </p:tgtEl>
                                        <p:attrNameLst>
                                          <p:attrName>ppt_x</p:attrName>
                                          <p:attrName>ppt_y</p:attrName>
                                        </p:attrNameLst>
                                      </p:cBhvr>
                                    </p:animMotion>
                                  </p:childTnLst>
                                </p:cTn>
                              </p:par>
                              <p:par>
                                <p:cTn id="70" presetID="0" presetClass="path" presetSubtype="0" accel="50000" decel="50000" fill="hold" grpId="1" nodeType="withEffect">
                                  <p:stCondLst>
                                    <p:cond delay="0"/>
                                  </p:stCondLst>
                                  <p:childTnLst>
                                    <p:animMotion origin="layout" path="M 0.0 0.0 L -0.25588 0.08235 " pathEditMode="relative" ptsTypes="AA">
                                      <p:cBhvr>
                                        <p:cTn id="71" dur="500" fill="hold"/>
                                        <p:tgtEl>
                                          <p:spTgt spid="25"/>
                                        </p:tgtEl>
                                        <p:attrNameLst>
                                          <p:attrName>ppt_x</p:attrName>
                                          <p:attrName>ppt_y</p:attrName>
                                        </p:attrNameLst>
                                      </p:cBhvr>
                                    </p:animMotion>
                                  </p:childTnLst>
                                </p:cTn>
                              </p:par>
                            </p:childTnLst>
                          </p:cTn>
                        </p:par>
                        <p:par>
                          <p:cTn id="72" fill="hold">
                            <p:stCondLst>
                              <p:cond delay="1500"/>
                            </p:stCondLst>
                            <p:childTnLst>
                              <p:par>
                                <p:cTn id="73" presetID="9" presetClass="entr" presetSubtype="0" fill="hold" nodeType="afterEffect">
                                  <p:stCondLst>
                                    <p:cond delay="0"/>
                                  </p:stCondLst>
                                  <p:childTnLst>
                                    <p:set>
                                      <p:cBhvr>
                                        <p:cTn id="74" dur="1" fill="hold">
                                          <p:stCondLst>
                                            <p:cond delay="0"/>
                                          </p:stCondLst>
                                        </p:cTn>
                                        <p:tgtEl>
                                          <p:spTgt spid="29"/>
                                        </p:tgtEl>
                                        <p:attrNameLst>
                                          <p:attrName>style.visibility</p:attrName>
                                        </p:attrNameLst>
                                      </p:cBhvr>
                                      <p:to>
                                        <p:strVal val="visible"/>
                                      </p:to>
                                    </p:set>
                                    <p:animEffect transition="in" filter="dissolve">
                                      <p:cBhvr>
                                        <p:cTn id="75" dur="500"/>
                                        <p:tgtEl>
                                          <p:spTgt spid="29"/>
                                        </p:tgtEl>
                                      </p:cBhvr>
                                    </p:animEffect>
                                  </p:childTnLst>
                                </p:cTn>
                              </p:par>
                              <p:par>
                                <p:cTn id="76" presetID="9" presetClass="entr" presetSubtype="0" fill="hold" nodeType="withEffect">
                                  <p:stCondLst>
                                    <p:cond delay="0"/>
                                  </p:stCondLst>
                                  <p:childTnLst>
                                    <p:set>
                                      <p:cBhvr>
                                        <p:cTn id="77" dur="1" fill="hold">
                                          <p:stCondLst>
                                            <p:cond delay="0"/>
                                          </p:stCondLst>
                                        </p:cTn>
                                        <p:tgtEl>
                                          <p:spTgt spid="30"/>
                                        </p:tgtEl>
                                        <p:attrNameLst>
                                          <p:attrName>style.visibility</p:attrName>
                                        </p:attrNameLst>
                                      </p:cBhvr>
                                      <p:to>
                                        <p:strVal val="visible"/>
                                      </p:to>
                                    </p:set>
                                    <p:animEffect transition="in" filter="dissolve">
                                      <p:cBhvr>
                                        <p:cTn id="78" dur="500"/>
                                        <p:tgtEl>
                                          <p:spTgt spid="30"/>
                                        </p:tgtEl>
                                      </p:cBhvr>
                                    </p:animEffect>
                                  </p:childTnLst>
                                </p:cTn>
                              </p:par>
                              <p:par>
                                <p:cTn id="79" presetID="9" presetClass="entr" presetSubtype="0" fill="hold" nodeType="withEffect">
                                  <p:stCondLst>
                                    <p:cond delay="0"/>
                                  </p:stCondLst>
                                  <p:childTnLst>
                                    <p:set>
                                      <p:cBhvr>
                                        <p:cTn id="80" dur="1" fill="hold">
                                          <p:stCondLst>
                                            <p:cond delay="0"/>
                                          </p:stCondLst>
                                        </p:cTn>
                                        <p:tgtEl>
                                          <p:spTgt spid="33"/>
                                        </p:tgtEl>
                                        <p:attrNameLst>
                                          <p:attrName>style.visibility</p:attrName>
                                        </p:attrNameLst>
                                      </p:cBhvr>
                                      <p:to>
                                        <p:strVal val="visible"/>
                                      </p:to>
                                    </p:set>
                                    <p:animEffect transition="in" filter="dissolve">
                                      <p:cBhvr>
                                        <p:cTn id="81" dur="500"/>
                                        <p:tgtEl>
                                          <p:spTgt spid="33"/>
                                        </p:tgtEl>
                                      </p:cBhvr>
                                    </p:animEffect>
                                  </p:childTnLst>
                                </p:cTn>
                              </p:par>
                            </p:childTnLst>
                          </p:cTn>
                        </p:par>
                      </p:childTnLst>
                    </p:cTn>
                  </p:par>
                  <p:par>
                    <p:cTn id="82" fill="hold">
                      <p:stCondLst>
                        <p:cond delay="indefinite"/>
                      </p:stCondLst>
                      <p:childTnLst>
                        <p:par>
                          <p:cTn id="83" fill="hold">
                            <p:stCondLst>
                              <p:cond delay="0"/>
                            </p:stCondLst>
                            <p:childTnLst>
                              <p:par>
                                <p:cTn id="84" presetID="1" presetClass="entr" presetSubtype="0" fill="hold" grpId="0" nodeType="clickEffect">
                                  <p:stCondLst>
                                    <p:cond delay="0"/>
                                  </p:stCondLst>
                                  <p:childTnLst>
                                    <p:set>
                                      <p:cBhvr>
                                        <p:cTn id="85" dur="1" fill="hold">
                                          <p:stCondLst>
                                            <p:cond delay="0"/>
                                          </p:stCondLst>
                                        </p:cTn>
                                        <p:tgtEl>
                                          <p:spTgt spid="39"/>
                                        </p:tgtEl>
                                        <p:attrNameLst>
                                          <p:attrName>style.visibility</p:attrName>
                                        </p:attrNameLst>
                                      </p:cBhvr>
                                      <p:to>
                                        <p:strVal val="visible"/>
                                      </p:to>
                                    </p:set>
                                  </p:childTnLst>
                                </p:cTn>
                              </p:par>
                            </p:childTnLst>
                          </p:cTn>
                        </p:par>
                        <p:par>
                          <p:cTn id="86" fill="hold">
                            <p:stCondLst>
                              <p:cond delay="0"/>
                            </p:stCondLst>
                            <p:childTnLst>
                              <p:par>
                                <p:cTn id="87" presetID="9" presetClass="exit" presetSubtype="0" fill="hold" grpId="1" nodeType="afterEffect">
                                  <p:stCondLst>
                                    <p:cond delay="0"/>
                                  </p:stCondLst>
                                  <p:childTnLst>
                                    <p:animEffect transition="out" filter="dissolve">
                                      <p:cBhvr>
                                        <p:cTn id="88" dur="500"/>
                                        <p:tgtEl>
                                          <p:spTgt spid="11"/>
                                        </p:tgtEl>
                                      </p:cBhvr>
                                    </p:animEffect>
                                    <p:set>
                                      <p:cBhvr>
                                        <p:cTn id="89" dur="1" fill="hold">
                                          <p:stCondLst>
                                            <p:cond delay="499"/>
                                          </p:stCondLst>
                                        </p:cTn>
                                        <p:tgtEl>
                                          <p:spTgt spid="11"/>
                                        </p:tgtEl>
                                        <p:attrNameLst>
                                          <p:attrName>style.visibility</p:attrName>
                                        </p:attrNameLst>
                                      </p:cBhvr>
                                      <p:to>
                                        <p:strVal val="hidden"/>
                                      </p:to>
                                    </p:set>
                                  </p:childTnLst>
                                </p:cTn>
                              </p:par>
                              <p:par>
                                <p:cTn id="90" presetID="9" presetClass="entr" presetSubtype="0" fill="hold" grpId="0" nodeType="withEffect">
                                  <p:stCondLst>
                                    <p:cond delay="0"/>
                                  </p:stCondLst>
                                  <p:childTnLst>
                                    <p:set>
                                      <p:cBhvr>
                                        <p:cTn id="91" dur="1" fill="hold">
                                          <p:stCondLst>
                                            <p:cond delay="0"/>
                                          </p:stCondLst>
                                        </p:cTn>
                                        <p:tgtEl>
                                          <p:spTgt spid="34"/>
                                        </p:tgtEl>
                                        <p:attrNameLst>
                                          <p:attrName>style.visibility</p:attrName>
                                        </p:attrNameLst>
                                      </p:cBhvr>
                                      <p:to>
                                        <p:strVal val="visible"/>
                                      </p:to>
                                    </p:set>
                                    <p:animEffect transition="in" filter="dissolve">
                                      <p:cBhvr>
                                        <p:cTn id="92" dur="500"/>
                                        <p:tgtEl>
                                          <p:spTgt spid="34"/>
                                        </p:tgtEl>
                                      </p:cBhvr>
                                    </p:animEffect>
                                  </p:childTnLst>
                                </p:cTn>
                              </p:par>
                              <p:par>
                                <p:cTn id="93" presetID="1" presetClass="emph" presetSubtype="2" fill="hold" nodeType="withEffect">
                                  <p:stCondLst>
                                    <p:cond delay="0"/>
                                  </p:stCondLst>
                                  <p:childTnLst>
                                    <p:animClr clrSpc="rgb" dir="cw">
                                      <p:cBhvr>
                                        <p:cTn id="94" dur="2000" fill="hold"/>
                                        <p:tgtEl>
                                          <p:spTgt spid="10"/>
                                        </p:tgtEl>
                                        <p:attrNameLst>
                                          <p:attrName>fillcolor</p:attrName>
                                        </p:attrNameLst>
                                      </p:cBhvr>
                                      <p:to>
                                        <a:srgbClr val="FFFF00"/>
                                      </p:to>
                                    </p:animClr>
                                    <p:set>
                                      <p:cBhvr>
                                        <p:cTn id="95" dur="2000" fill="hold"/>
                                        <p:tgtEl>
                                          <p:spTgt spid="10"/>
                                        </p:tgtEl>
                                        <p:attrNameLst>
                                          <p:attrName>fill.type</p:attrName>
                                        </p:attrNameLst>
                                      </p:cBhvr>
                                      <p:to>
                                        <p:strVal val="solid"/>
                                      </p:to>
                                    </p:set>
                                    <p:set>
                                      <p:cBhvr>
                                        <p:cTn id="96" dur="2000" fill="hold"/>
                                        <p:tgtEl>
                                          <p:spTgt spid="1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1" grpId="1" animBg="1"/>
      <p:bldP spid="11" grpId="2" animBg="1"/>
      <p:bldP spid="20" grpId="0" animBg="1"/>
      <p:bldP spid="20" grpId="1" animBg="1"/>
      <p:bldP spid="21" grpId="0" animBg="1"/>
      <p:bldP spid="22" grpId="0" animBg="1"/>
      <p:bldP spid="22" grpId="1" animBg="1"/>
      <p:bldP spid="23" grpId="0" animBg="1"/>
      <p:bldP spid="23" grpId="1" animBg="1"/>
      <p:bldP spid="24" grpId="0" animBg="1"/>
      <p:bldP spid="24" grpId="1" animBg="1"/>
      <p:bldP spid="25" grpId="0" animBg="1"/>
      <p:bldP spid="25" grpId="1" animBg="1"/>
      <p:bldP spid="34" grpId="0" animBg="1"/>
      <p:bldP spid="35" grpId="0"/>
      <p:bldP spid="36" grpId="0"/>
      <p:bldP spid="37" grpId="0"/>
      <p:bldP spid="38" grpId="0"/>
      <p:bldP spid="39" grpId="0"/>
      <p:bldP spid="40" grpId="0" animBg="1"/>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Variable Domain and Fragmentation</a:t>
            </a:r>
            <a:endParaRPr lang="en-US" dirty="0"/>
          </a:p>
        </p:txBody>
      </p:sp>
      <p:sp>
        <p:nvSpPr>
          <p:cNvPr id="3" name="Content Placeholder 2"/>
          <p:cNvSpPr>
            <a:spLocks noGrp="1"/>
          </p:cNvSpPr>
          <p:nvPr>
            <p:ph idx="1"/>
          </p:nvPr>
        </p:nvSpPr>
        <p:spPr/>
        <p:txBody>
          <a:bodyPr/>
          <a:lstStyle/>
          <a:p>
            <a:r>
              <a:rPr lang="en-US" dirty="0" smtClean="0"/>
              <a:t>Variable sized domains not as subject to internal fragmentation</a:t>
            </a:r>
          </a:p>
          <a:p>
            <a:pPr lvl="1"/>
            <a:r>
              <a:rPr lang="en-US" dirty="0" smtClean="0"/>
              <a:t>Unless requestor asked for more than he will use</a:t>
            </a:r>
          </a:p>
          <a:p>
            <a:pPr lvl="1"/>
            <a:r>
              <a:rPr lang="en-US" dirty="0" smtClean="0"/>
              <a:t>Which is actually pretty common</a:t>
            </a:r>
          </a:p>
          <a:p>
            <a:pPr lvl="1"/>
            <a:r>
              <a:rPr lang="en-US" dirty="0" smtClean="0"/>
              <a:t>But at least memory manager gave him no more than he requested</a:t>
            </a:r>
          </a:p>
          <a:p>
            <a:r>
              <a:rPr lang="en-US" dirty="0" smtClean="0"/>
              <a:t>Unlike fixed sized partitions, though, subject to another kind of fragmentation</a:t>
            </a:r>
          </a:p>
          <a:p>
            <a:pPr lvl="1"/>
            <a:r>
              <a:rPr lang="en-US" i="1" dirty="0" smtClean="0"/>
              <a:t>External fragmentation</a:t>
            </a:r>
            <a:endParaRPr lang="en-US" i="1"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Fragmentation</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892175" y="1487488"/>
            <a:ext cx="1371600" cy="3698875"/>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Rectangle 10"/>
          <p:cNvSpPr>
            <a:spLocks noChangeArrowheads="1"/>
          </p:cNvSpPr>
          <p:nvPr/>
        </p:nvSpPr>
        <p:spPr bwMode="auto">
          <a:xfrm>
            <a:off x="892175" y="1487488"/>
            <a:ext cx="1371600" cy="803275"/>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A</a:t>
            </a:r>
          </a:p>
        </p:txBody>
      </p:sp>
      <p:sp>
        <p:nvSpPr>
          <p:cNvPr id="6" name="Rectangle 17"/>
          <p:cNvSpPr>
            <a:spLocks noChangeArrowheads="1"/>
          </p:cNvSpPr>
          <p:nvPr/>
        </p:nvSpPr>
        <p:spPr bwMode="auto">
          <a:xfrm>
            <a:off x="892175" y="2249488"/>
            <a:ext cx="13716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B</a:t>
            </a:r>
          </a:p>
        </p:txBody>
      </p:sp>
      <p:sp>
        <p:nvSpPr>
          <p:cNvPr id="7" name="Rectangle 18"/>
          <p:cNvSpPr>
            <a:spLocks noChangeArrowheads="1"/>
          </p:cNvSpPr>
          <p:nvPr/>
        </p:nvSpPr>
        <p:spPr bwMode="auto">
          <a:xfrm>
            <a:off x="892175" y="2782888"/>
            <a:ext cx="1371600" cy="990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C</a:t>
            </a:r>
          </a:p>
        </p:txBody>
      </p:sp>
      <p:sp>
        <p:nvSpPr>
          <p:cNvPr id="8" name="Rectangle 24"/>
          <p:cNvSpPr>
            <a:spLocks noChangeArrowheads="1"/>
          </p:cNvSpPr>
          <p:nvPr/>
        </p:nvSpPr>
        <p:spPr bwMode="auto">
          <a:xfrm>
            <a:off x="3406775" y="1487488"/>
            <a:ext cx="1371600" cy="3698875"/>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9" name="Rectangle 25"/>
          <p:cNvSpPr>
            <a:spLocks noChangeArrowheads="1"/>
          </p:cNvSpPr>
          <p:nvPr/>
        </p:nvSpPr>
        <p:spPr bwMode="auto">
          <a:xfrm>
            <a:off x="3406775" y="1487488"/>
            <a:ext cx="1371600" cy="803275"/>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A</a:t>
            </a:r>
          </a:p>
        </p:txBody>
      </p:sp>
      <p:sp>
        <p:nvSpPr>
          <p:cNvPr id="10" name="Rectangle 26"/>
          <p:cNvSpPr>
            <a:spLocks noChangeArrowheads="1"/>
          </p:cNvSpPr>
          <p:nvPr/>
        </p:nvSpPr>
        <p:spPr bwMode="auto">
          <a:xfrm>
            <a:off x="3406775" y="2782888"/>
            <a:ext cx="1371600" cy="990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C</a:t>
            </a:r>
          </a:p>
        </p:txBody>
      </p:sp>
      <p:sp>
        <p:nvSpPr>
          <p:cNvPr id="11" name="Rectangle 27"/>
          <p:cNvSpPr>
            <a:spLocks noChangeArrowheads="1"/>
          </p:cNvSpPr>
          <p:nvPr/>
        </p:nvSpPr>
        <p:spPr bwMode="auto">
          <a:xfrm>
            <a:off x="3406775" y="2287588"/>
            <a:ext cx="1371600" cy="3048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D</a:t>
            </a:r>
          </a:p>
        </p:txBody>
      </p:sp>
      <p:sp>
        <p:nvSpPr>
          <p:cNvPr id="12" name="Rectangle 28"/>
          <p:cNvSpPr>
            <a:spLocks noChangeArrowheads="1"/>
          </p:cNvSpPr>
          <p:nvPr/>
        </p:nvSpPr>
        <p:spPr bwMode="auto">
          <a:xfrm>
            <a:off x="3406775" y="3773488"/>
            <a:ext cx="1371600" cy="803275"/>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E</a:t>
            </a:r>
          </a:p>
        </p:txBody>
      </p:sp>
      <p:sp>
        <p:nvSpPr>
          <p:cNvPr id="13" name="Rectangle 29"/>
          <p:cNvSpPr>
            <a:spLocks noChangeArrowheads="1"/>
          </p:cNvSpPr>
          <p:nvPr/>
        </p:nvSpPr>
        <p:spPr bwMode="auto">
          <a:xfrm>
            <a:off x="5997575" y="1487488"/>
            <a:ext cx="1371600" cy="3698875"/>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4" name="Rectangle 31"/>
          <p:cNvSpPr>
            <a:spLocks noChangeArrowheads="1"/>
          </p:cNvSpPr>
          <p:nvPr/>
        </p:nvSpPr>
        <p:spPr bwMode="auto">
          <a:xfrm>
            <a:off x="5997575" y="2782888"/>
            <a:ext cx="1371600" cy="990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C</a:t>
            </a:r>
          </a:p>
        </p:txBody>
      </p:sp>
      <p:sp>
        <p:nvSpPr>
          <p:cNvPr id="15" name="Rectangle 32"/>
          <p:cNvSpPr>
            <a:spLocks noChangeArrowheads="1"/>
          </p:cNvSpPr>
          <p:nvPr/>
        </p:nvSpPr>
        <p:spPr bwMode="auto">
          <a:xfrm>
            <a:off x="5997575" y="2287588"/>
            <a:ext cx="1371600" cy="3048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D</a:t>
            </a:r>
          </a:p>
        </p:txBody>
      </p:sp>
      <p:sp>
        <p:nvSpPr>
          <p:cNvPr id="16" name="Rectangle 33"/>
          <p:cNvSpPr>
            <a:spLocks noChangeArrowheads="1"/>
          </p:cNvSpPr>
          <p:nvPr/>
        </p:nvSpPr>
        <p:spPr bwMode="auto">
          <a:xfrm>
            <a:off x="5997575" y="3773488"/>
            <a:ext cx="1371600" cy="803275"/>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E</a:t>
            </a:r>
          </a:p>
        </p:txBody>
      </p:sp>
      <p:sp>
        <p:nvSpPr>
          <p:cNvPr id="17" name="Rectangle 34"/>
          <p:cNvSpPr>
            <a:spLocks noChangeArrowheads="1"/>
          </p:cNvSpPr>
          <p:nvPr/>
        </p:nvSpPr>
        <p:spPr bwMode="auto">
          <a:xfrm>
            <a:off x="5997575" y="1487488"/>
            <a:ext cx="13716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Times New Roman"/>
                <a:cs typeface="Times New Roman"/>
              </a:rPr>
              <a:t>P</a:t>
            </a:r>
            <a:r>
              <a:rPr lang="en-US" sz="1800" b="0" baseline="-25000">
                <a:latin typeface="Times New Roman"/>
                <a:cs typeface="Times New Roman"/>
              </a:rPr>
              <a:t>F</a:t>
            </a:r>
          </a:p>
        </p:txBody>
      </p:sp>
      <p:sp>
        <p:nvSpPr>
          <p:cNvPr id="18" name="TextBox 17"/>
          <p:cNvSpPr txBox="1"/>
          <p:nvPr/>
        </p:nvSpPr>
        <p:spPr>
          <a:xfrm>
            <a:off x="1306583" y="5415583"/>
            <a:ext cx="6286667" cy="830997"/>
          </a:xfrm>
          <a:prstGeom prst="rect">
            <a:avLst/>
          </a:prstGeom>
          <a:noFill/>
        </p:spPr>
        <p:txBody>
          <a:bodyPr wrap="square" rtlCol="0">
            <a:spAutoFit/>
          </a:bodyPr>
          <a:lstStyle/>
          <a:p>
            <a:pPr algn="ctr"/>
            <a:r>
              <a:rPr lang="en-US" sz="2400" dirty="0" smtClean="0">
                <a:latin typeface="Times New Roman"/>
                <a:cs typeface="Times New Roman"/>
              </a:rPr>
              <a:t>We gradually build up small, unusable memory chunks scattered through memory</a:t>
            </a:r>
            <a:endParaRPr lang="en-US" sz="24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ssolv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1" nodeType="clickEffect">
                                  <p:stCondLst>
                                    <p:cond delay="0"/>
                                  </p:stCondLst>
                                  <p:childTnLst>
                                    <p:animEffect transition="out" filter="dissolve">
                                      <p:cBhvr>
                                        <p:cTn id="21" dur="500"/>
                                        <p:tgtEl>
                                          <p:spTgt spid="6"/>
                                        </p:tgtEl>
                                      </p:cBhvr>
                                    </p:animEffect>
                                    <p:set>
                                      <p:cBhvr>
                                        <p:cTn id="22" dur="1" fill="hold">
                                          <p:stCondLst>
                                            <p:cond delay="499"/>
                                          </p:stCondLst>
                                        </p:cTn>
                                        <p:tgtEl>
                                          <p:spTgt spid="6"/>
                                        </p:tgtEl>
                                        <p:attrNameLst>
                                          <p:attrName>style.visibility</p:attrName>
                                        </p:attrNameLst>
                                      </p:cBhvr>
                                      <p:to>
                                        <p:strVal val="hidden"/>
                                      </p:to>
                                    </p:set>
                                  </p:childTnLst>
                                </p:cTn>
                              </p:par>
                            </p:childTnLst>
                          </p:cTn>
                        </p:par>
                        <p:par>
                          <p:cTn id="23" fill="hold">
                            <p:stCondLst>
                              <p:cond delay="500"/>
                            </p:stCondLst>
                            <p:childTnLst>
                              <p:par>
                                <p:cTn id="24" presetID="9" presetClass="entr" presetSubtype="0"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dissolve">
                                      <p:cBhvr>
                                        <p:cTn id="26" dur="500"/>
                                        <p:tgtEl>
                                          <p:spTgt spid="9"/>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dissolve">
                                      <p:cBhvr>
                                        <p:cTn id="29" dur="500"/>
                                        <p:tgtEl>
                                          <p:spTgt spid="10"/>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ssolv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dissolv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dissolv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xit" presetSubtype="0" fill="hold" grpId="1" nodeType="clickEffect">
                                  <p:stCondLst>
                                    <p:cond delay="0"/>
                                  </p:stCondLst>
                                  <p:childTnLst>
                                    <p:animEffect transition="out" filter="dissolve">
                                      <p:cBhvr>
                                        <p:cTn id="46" dur="500"/>
                                        <p:tgtEl>
                                          <p:spTgt spid="9"/>
                                        </p:tgtEl>
                                      </p:cBhvr>
                                    </p:animEffect>
                                    <p:set>
                                      <p:cBhvr>
                                        <p:cTn id="47" dur="1" fill="hold">
                                          <p:stCondLst>
                                            <p:cond delay="499"/>
                                          </p:stCondLst>
                                        </p:cTn>
                                        <p:tgtEl>
                                          <p:spTgt spid="9"/>
                                        </p:tgtEl>
                                        <p:attrNameLst>
                                          <p:attrName>style.visibility</p:attrName>
                                        </p:attrNameLst>
                                      </p:cBhvr>
                                      <p:to>
                                        <p:strVal val="hidden"/>
                                      </p:to>
                                    </p:set>
                                  </p:childTnLst>
                                </p:cTn>
                              </p:par>
                            </p:childTnLst>
                          </p:cTn>
                        </p:par>
                        <p:par>
                          <p:cTn id="48" fill="hold">
                            <p:stCondLst>
                              <p:cond delay="500"/>
                            </p:stCondLst>
                            <p:childTnLst>
                              <p:par>
                                <p:cTn id="49" presetID="9" presetClass="entr" presetSubtype="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dissolve">
                                      <p:cBhvr>
                                        <p:cTn id="51" dur="500"/>
                                        <p:tgtEl>
                                          <p:spTgt spid="13"/>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dissolve">
                                      <p:cBhvr>
                                        <p:cTn id="54" dur="500"/>
                                        <p:tgtEl>
                                          <p:spTgt spid="14"/>
                                        </p:tgtEl>
                                      </p:cBhvr>
                                    </p:animEffect>
                                  </p:childTnLst>
                                </p:cTn>
                              </p:par>
                              <p:par>
                                <p:cTn id="55" presetID="9" presetClass="entr" presetSubtype="0"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dissolve">
                                      <p:cBhvr>
                                        <p:cTn id="57" dur="500"/>
                                        <p:tgtEl>
                                          <p:spTgt spid="15"/>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16"/>
                                        </p:tgtEl>
                                        <p:attrNameLst>
                                          <p:attrName>style.visibility</p:attrName>
                                        </p:attrNameLst>
                                      </p:cBhvr>
                                      <p:to>
                                        <p:strVal val="visible"/>
                                      </p:to>
                                    </p:set>
                                    <p:animEffect transition="in" filter="dissolve">
                                      <p:cBhvr>
                                        <p:cTn id="60" dur="500"/>
                                        <p:tgtEl>
                                          <p:spTgt spid="16"/>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dissolve">
                                      <p:cBhvr>
                                        <p:cTn id="65" dur="500"/>
                                        <p:tgtEl>
                                          <p:spTgt spid="17"/>
                                        </p:tgtEl>
                                      </p:cBhvr>
                                    </p:animEffec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6" grpId="1" animBg="1"/>
      <p:bldP spid="7" grpId="0" animBg="1"/>
      <p:bldP spid="8" grpId="0" animBg="1"/>
      <p:bldP spid="9" grpId="0" animBg="1"/>
      <p:bldP spid="9" grpId="1" animBg="1"/>
      <p:bldP spid="10" grpId="0" animBg="1"/>
      <p:bldP spid="11" grpId="0" animBg="1"/>
      <p:bldP spid="12" grpId="0" animBg="1"/>
      <p:bldP spid="13" grpId="0" animBg="1"/>
      <p:bldP spid="14" grpId="0" animBg="1"/>
      <p:bldP spid="15" grpId="0" animBg="1"/>
      <p:bldP spid="16" grpId="0" animBg="1"/>
      <p:bldP spid="17" grpId="0" animBg="1"/>
      <p:bldP spid="18" grpId="0"/>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8"/>
            <a:ext cx="8229600" cy="1143000"/>
          </a:xfrm>
        </p:spPr>
        <p:txBody>
          <a:bodyPr/>
          <a:lstStyle/>
          <a:p>
            <a:r>
              <a:rPr lang="en-US" dirty="0" smtClean="0"/>
              <a:t>External Fragmentation: Causes and Effects</a:t>
            </a:r>
            <a:endParaRPr lang="en-US" dirty="0"/>
          </a:p>
        </p:txBody>
      </p:sp>
      <p:sp>
        <p:nvSpPr>
          <p:cNvPr id="3" name="Content Placeholder 2"/>
          <p:cNvSpPr>
            <a:spLocks noGrp="1"/>
          </p:cNvSpPr>
          <p:nvPr>
            <p:ph idx="1"/>
          </p:nvPr>
        </p:nvSpPr>
        <p:spPr/>
        <p:txBody>
          <a:bodyPr/>
          <a:lstStyle/>
          <a:p>
            <a:r>
              <a:rPr lang="en-GB" dirty="0" smtClean="0"/>
              <a:t>Each allocation creates left-over chunks</a:t>
            </a:r>
          </a:p>
          <a:p>
            <a:pPr lvl="1"/>
            <a:r>
              <a:rPr lang="en-GB" dirty="0" smtClean="0"/>
              <a:t>Over time they become smaller and smaller</a:t>
            </a:r>
          </a:p>
          <a:p>
            <a:r>
              <a:rPr lang="en-GB" dirty="0" smtClean="0"/>
              <a:t>The small left-over fragments are useless</a:t>
            </a:r>
          </a:p>
          <a:p>
            <a:pPr lvl="1"/>
            <a:r>
              <a:rPr lang="en-GB" dirty="0" smtClean="0"/>
              <a:t>They are too small to satisfy any request</a:t>
            </a:r>
          </a:p>
          <a:p>
            <a:pPr lvl="1"/>
            <a:r>
              <a:rPr lang="en-GB" dirty="0" smtClean="0"/>
              <a:t>A second form of fragmentation waste</a:t>
            </a:r>
          </a:p>
          <a:p>
            <a:r>
              <a:rPr lang="en-GB" dirty="0" smtClean="0"/>
              <a:t>Solutions:</a:t>
            </a:r>
          </a:p>
          <a:p>
            <a:pPr lvl="1"/>
            <a:r>
              <a:rPr lang="en-GB" dirty="0" smtClean="0"/>
              <a:t>Try not to create tiny fragments</a:t>
            </a:r>
          </a:p>
          <a:p>
            <a:pPr lvl="1"/>
            <a:r>
              <a:rPr lang="en-GB" dirty="0" smtClean="0"/>
              <a:t>Try to recombine fragments into big chunks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Management</a:t>
            </a:r>
            <a:endParaRPr lang="en-US" dirty="0"/>
          </a:p>
        </p:txBody>
      </p:sp>
      <p:sp>
        <p:nvSpPr>
          <p:cNvPr id="3" name="Content Placeholder 2"/>
          <p:cNvSpPr>
            <a:spLocks noGrp="1"/>
          </p:cNvSpPr>
          <p:nvPr>
            <p:ph idx="1"/>
          </p:nvPr>
        </p:nvSpPr>
        <p:spPr>
          <a:xfrm>
            <a:off x="457200" y="1534050"/>
            <a:ext cx="8229600" cy="4525963"/>
          </a:xfrm>
        </p:spPr>
        <p:txBody>
          <a:bodyPr/>
          <a:lstStyle/>
          <a:p>
            <a:r>
              <a:rPr lang="en-US" dirty="0" smtClean="0"/>
              <a:t>Memory is one of the key assets used in computing</a:t>
            </a:r>
          </a:p>
          <a:p>
            <a:r>
              <a:rPr lang="en-US" dirty="0" smtClean="0"/>
              <a:t>In particular, memory abstractions that are usable from a running program</a:t>
            </a:r>
          </a:p>
          <a:p>
            <a:pPr lvl="1"/>
            <a:r>
              <a:rPr lang="en-US" dirty="0" smtClean="0"/>
              <a:t>Which, in modern machines, typically means RAM</a:t>
            </a:r>
          </a:p>
          <a:p>
            <a:r>
              <a:rPr lang="en-US" dirty="0" smtClean="0"/>
              <a:t>We have a limited amount of it</a:t>
            </a:r>
          </a:p>
          <a:p>
            <a:r>
              <a:rPr lang="en-US" dirty="0" smtClean="0"/>
              <a:t>Lots of processes want to use it</a:t>
            </a:r>
          </a:p>
          <a:p>
            <a:r>
              <a:rPr lang="en-US" dirty="0" smtClean="0"/>
              <a:t>How do we manage its use?</a:t>
            </a:r>
            <a:endParaRPr lang="en-US" dirty="0"/>
          </a:p>
        </p:txBody>
      </p:sp>
      <p:sp>
        <p:nvSpPr>
          <p:cNvPr id="4" name="Rounded Rectangle 3"/>
          <p:cNvSpPr/>
          <p:nvPr/>
        </p:nvSpPr>
        <p:spPr>
          <a:xfrm>
            <a:off x="1932269" y="502733"/>
            <a:ext cx="5324617"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248"/>
            <a:ext cx="8229600" cy="1143000"/>
          </a:xfrm>
        </p:spPr>
        <p:txBody>
          <a:bodyPr/>
          <a:lstStyle/>
          <a:p>
            <a:r>
              <a:rPr lang="en-US" dirty="0" smtClean="0"/>
              <a:t>How To Avoid Creating Small Fragments?</a:t>
            </a:r>
            <a:endParaRPr lang="en-US" dirty="0"/>
          </a:p>
        </p:txBody>
      </p:sp>
      <p:sp>
        <p:nvSpPr>
          <p:cNvPr id="3" name="Content Placeholder 2"/>
          <p:cNvSpPr>
            <a:spLocks noGrp="1"/>
          </p:cNvSpPr>
          <p:nvPr>
            <p:ph idx="1"/>
          </p:nvPr>
        </p:nvSpPr>
        <p:spPr/>
        <p:txBody>
          <a:bodyPr/>
          <a:lstStyle/>
          <a:p>
            <a:r>
              <a:rPr lang="en-US" dirty="0" smtClean="0"/>
              <a:t>Be smart about which free chunk of memory you use to satisfy a request</a:t>
            </a:r>
          </a:p>
          <a:p>
            <a:r>
              <a:rPr lang="en-US" dirty="0" smtClean="0"/>
              <a:t>But being smart costs time</a:t>
            </a:r>
          </a:p>
          <a:p>
            <a:r>
              <a:rPr lang="en-US" dirty="0" smtClean="0"/>
              <a:t>Some choices:</a:t>
            </a:r>
          </a:p>
          <a:p>
            <a:pPr lvl="1"/>
            <a:r>
              <a:rPr lang="en-US" dirty="0" smtClean="0"/>
              <a:t>Best fit</a:t>
            </a:r>
          </a:p>
          <a:p>
            <a:pPr lvl="1"/>
            <a:r>
              <a:rPr lang="en-US" dirty="0" smtClean="0"/>
              <a:t>Worst fit</a:t>
            </a:r>
          </a:p>
          <a:p>
            <a:pPr lvl="1"/>
            <a:r>
              <a:rPr lang="en-US" dirty="0" smtClean="0"/>
              <a:t>First fit</a:t>
            </a:r>
          </a:p>
          <a:p>
            <a:pPr lvl="1"/>
            <a:r>
              <a:rPr lang="en-US" dirty="0" smtClean="0"/>
              <a:t>Next fit</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Fit</a:t>
            </a:r>
            <a:endParaRPr lang="en-US" dirty="0"/>
          </a:p>
        </p:txBody>
      </p:sp>
      <p:sp>
        <p:nvSpPr>
          <p:cNvPr id="3" name="Content Placeholder 2"/>
          <p:cNvSpPr>
            <a:spLocks noGrp="1"/>
          </p:cNvSpPr>
          <p:nvPr>
            <p:ph idx="1"/>
          </p:nvPr>
        </p:nvSpPr>
        <p:spPr/>
        <p:txBody>
          <a:bodyPr/>
          <a:lstStyle/>
          <a:p>
            <a:r>
              <a:rPr lang="en-GB" dirty="0" smtClean="0"/>
              <a:t>Search for the “best fit” chunk</a:t>
            </a:r>
          </a:p>
          <a:p>
            <a:pPr lvl="1"/>
            <a:r>
              <a:rPr lang="en-GB" dirty="0" smtClean="0"/>
              <a:t>Smallest size greater than or equal to requested size</a:t>
            </a:r>
          </a:p>
          <a:p>
            <a:r>
              <a:rPr lang="en-GB" dirty="0" smtClean="0"/>
              <a:t>Advantages:</a:t>
            </a:r>
          </a:p>
          <a:p>
            <a:pPr lvl="1"/>
            <a:r>
              <a:rPr lang="en-GB" dirty="0" smtClean="0"/>
              <a:t>Might find a perfect fit</a:t>
            </a:r>
          </a:p>
          <a:p>
            <a:r>
              <a:rPr lang="en-GB" dirty="0" smtClean="0"/>
              <a:t>Disadvantages:</a:t>
            </a:r>
          </a:p>
          <a:p>
            <a:pPr lvl="1"/>
            <a:r>
              <a:rPr lang="en-GB" dirty="0" smtClean="0"/>
              <a:t>Have to search entire list every time</a:t>
            </a:r>
          </a:p>
          <a:p>
            <a:pPr lvl="1"/>
            <a:r>
              <a:rPr lang="en-GB" dirty="0" smtClean="0"/>
              <a:t>Quickly creates very small fragments</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Worst Fit</a:t>
            </a:r>
            <a:endParaRPr lang="en-US" dirty="0"/>
          </a:p>
        </p:txBody>
      </p:sp>
      <p:sp>
        <p:nvSpPr>
          <p:cNvPr id="3" name="Content Placeholder 2"/>
          <p:cNvSpPr>
            <a:spLocks noGrp="1"/>
          </p:cNvSpPr>
          <p:nvPr>
            <p:ph idx="1"/>
          </p:nvPr>
        </p:nvSpPr>
        <p:spPr/>
        <p:txBody>
          <a:bodyPr/>
          <a:lstStyle/>
          <a:p>
            <a:r>
              <a:rPr lang="en-GB" dirty="0" smtClean="0"/>
              <a:t>Search for the “worst fit” chunk</a:t>
            </a:r>
          </a:p>
          <a:p>
            <a:pPr lvl="1"/>
            <a:r>
              <a:rPr lang="en-GB" dirty="0" smtClean="0"/>
              <a:t>Largest size greater than or equal to requested size</a:t>
            </a:r>
          </a:p>
          <a:p>
            <a:r>
              <a:rPr lang="en-GB" dirty="0" smtClean="0"/>
              <a:t>Advantages:</a:t>
            </a:r>
          </a:p>
          <a:p>
            <a:pPr lvl="1"/>
            <a:r>
              <a:rPr lang="en-GB" dirty="0" smtClean="0"/>
              <a:t>Tends to create very large fragments</a:t>
            </a:r>
          </a:p>
          <a:p>
            <a:pPr lvl="1">
              <a:buFont typeface="Symbol" charset="2"/>
              <a:buNone/>
            </a:pPr>
            <a:r>
              <a:rPr lang="en-GB" dirty="0" smtClean="0"/>
              <a:t>	… for a while at least</a:t>
            </a:r>
          </a:p>
          <a:p>
            <a:r>
              <a:rPr lang="en-GB" dirty="0" smtClean="0"/>
              <a:t>Disadvantages:</a:t>
            </a:r>
          </a:p>
          <a:p>
            <a:pPr lvl="1"/>
            <a:r>
              <a:rPr lang="en-GB" dirty="0" smtClean="0"/>
              <a:t>Still have to search entire list every time</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Fit</a:t>
            </a:r>
            <a:endParaRPr lang="en-US" dirty="0"/>
          </a:p>
        </p:txBody>
      </p:sp>
      <p:sp>
        <p:nvSpPr>
          <p:cNvPr id="3" name="Content Placeholder 2"/>
          <p:cNvSpPr>
            <a:spLocks noGrp="1"/>
          </p:cNvSpPr>
          <p:nvPr>
            <p:ph idx="1"/>
          </p:nvPr>
        </p:nvSpPr>
        <p:spPr/>
        <p:txBody>
          <a:bodyPr/>
          <a:lstStyle/>
          <a:p>
            <a:r>
              <a:rPr lang="en-GB" dirty="0" smtClean="0"/>
              <a:t>Take first chunk you find that is big enough</a:t>
            </a:r>
          </a:p>
          <a:p>
            <a:r>
              <a:rPr lang="en-GB" dirty="0" smtClean="0"/>
              <a:t>Advantages:</a:t>
            </a:r>
          </a:p>
          <a:p>
            <a:pPr lvl="1"/>
            <a:r>
              <a:rPr lang="en-GB" dirty="0" smtClean="0"/>
              <a:t>Very short searches</a:t>
            </a:r>
          </a:p>
          <a:p>
            <a:pPr lvl="1"/>
            <a:r>
              <a:rPr lang="en-GB" dirty="0" smtClean="0"/>
              <a:t>Creates random sized fragments</a:t>
            </a:r>
          </a:p>
          <a:p>
            <a:r>
              <a:rPr lang="en-GB" dirty="0" smtClean="0"/>
              <a:t>Disadvantages:</a:t>
            </a:r>
          </a:p>
          <a:p>
            <a:pPr lvl="1"/>
            <a:r>
              <a:rPr lang="en-GB" dirty="0" smtClean="0"/>
              <a:t>The first chunks quickly fragment</a:t>
            </a:r>
          </a:p>
          <a:p>
            <a:pPr lvl="1"/>
            <a:r>
              <a:rPr lang="en-GB" dirty="0" smtClean="0"/>
              <a:t>Searches become longer</a:t>
            </a:r>
          </a:p>
          <a:p>
            <a:pPr lvl="1"/>
            <a:r>
              <a:rPr lang="en-GB" dirty="0" smtClean="0"/>
              <a:t>Ultimately it fragments as badly as best fit</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Fit</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2187575" y="1525588"/>
            <a:ext cx="11430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600" b="0">
                <a:latin typeface="Times New Roman"/>
                <a:cs typeface="Times New Roman"/>
              </a:rPr>
              <a:t>head</a:t>
            </a:r>
          </a:p>
        </p:txBody>
      </p:sp>
      <p:sp>
        <p:nvSpPr>
          <p:cNvPr id="5" name="Rectangle 5"/>
          <p:cNvSpPr>
            <a:spLocks noChangeArrowheads="1"/>
          </p:cNvSpPr>
          <p:nvPr/>
        </p:nvSpPr>
        <p:spPr bwMode="auto">
          <a:xfrm>
            <a:off x="4168775" y="1487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F</a:t>
            </a:r>
          </a:p>
          <a:p>
            <a:pPr algn="ctr"/>
            <a:r>
              <a:rPr lang="en-US" sz="800" b="0">
                <a:latin typeface="Times New Roman"/>
                <a:cs typeface="Times New Roman"/>
              </a:rPr>
              <a:t>R</a:t>
            </a:r>
          </a:p>
          <a:p>
            <a:pPr algn="ctr"/>
            <a:r>
              <a:rPr lang="en-US" sz="800" b="0">
                <a:latin typeface="Times New Roman"/>
                <a:cs typeface="Times New Roman"/>
              </a:rPr>
              <a:t>E</a:t>
            </a:r>
          </a:p>
          <a:p>
            <a:pPr algn="ctr"/>
            <a:r>
              <a:rPr lang="en-US" sz="800" b="0">
                <a:latin typeface="Times New Roman"/>
                <a:cs typeface="Times New Roman"/>
              </a:rPr>
              <a:t>E</a:t>
            </a:r>
          </a:p>
        </p:txBody>
      </p:sp>
      <p:sp>
        <p:nvSpPr>
          <p:cNvPr id="6" name="Rectangle 6"/>
          <p:cNvSpPr>
            <a:spLocks noChangeArrowheads="1"/>
          </p:cNvSpPr>
          <p:nvPr/>
        </p:nvSpPr>
        <p:spPr bwMode="auto">
          <a:xfrm>
            <a:off x="4321175" y="1487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7" name="Rectangle 7"/>
          <p:cNvSpPr>
            <a:spLocks noChangeArrowheads="1"/>
          </p:cNvSpPr>
          <p:nvPr/>
        </p:nvSpPr>
        <p:spPr bwMode="auto">
          <a:xfrm>
            <a:off x="4625975" y="1487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8" name="Rectangle 8"/>
          <p:cNvSpPr>
            <a:spLocks noChangeArrowheads="1"/>
          </p:cNvSpPr>
          <p:nvPr/>
        </p:nvSpPr>
        <p:spPr bwMode="auto">
          <a:xfrm>
            <a:off x="4930775" y="1487488"/>
            <a:ext cx="18288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9" name="Rectangle 9"/>
          <p:cNvSpPr>
            <a:spLocks noChangeArrowheads="1"/>
          </p:cNvSpPr>
          <p:nvPr/>
        </p:nvSpPr>
        <p:spPr bwMode="auto">
          <a:xfrm>
            <a:off x="4168775" y="2249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U</a:t>
            </a:r>
          </a:p>
          <a:p>
            <a:pPr algn="ctr"/>
            <a:r>
              <a:rPr lang="en-US" sz="800" b="0">
                <a:latin typeface="Times New Roman"/>
                <a:cs typeface="Times New Roman"/>
              </a:rPr>
              <a:t>S</a:t>
            </a:r>
          </a:p>
          <a:p>
            <a:pPr algn="ctr"/>
            <a:r>
              <a:rPr lang="en-US" sz="800" b="0">
                <a:latin typeface="Times New Roman"/>
                <a:cs typeface="Times New Roman"/>
              </a:rPr>
              <a:t>E</a:t>
            </a:r>
          </a:p>
          <a:p>
            <a:pPr algn="ctr"/>
            <a:r>
              <a:rPr lang="en-US" sz="800" b="0">
                <a:latin typeface="Times New Roman"/>
                <a:cs typeface="Times New Roman"/>
              </a:rPr>
              <a:t>D</a:t>
            </a:r>
          </a:p>
        </p:txBody>
      </p:sp>
      <p:sp>
        <p:nvSpPr>
          <p:cNvPr id="10" name="Rectangle 10"/>
          <p:cNvSpPr>
            <a:spLocks noChangeArrowheads="1"/>
          </p:cNvSpPr>
          <p:nvPr/>
        </p:nvSpPr>
        <p:spPr bwMode="auto">
          <a:xfrm>
            <a:off x="4321175" y="2249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11" name="Rectangle 11"/>
          <p:cNvSpPr>
            <a:spLocks noChangeArrowheads="1"/>
          </p:cNvSpPr>
          <p:nvPr/>
        </p:nvSpPr>
        <p:spPr bwMode="auto">
          <a:xfrm>
            <a:off x="4625975" y="2249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12" name="Rectangle 12"/>
          <p:cNvSpPr>
            <a:spLocks noChangeArrowheads="1"/>
          </p:cNvSpPr>
          <p:nvPr/>
        </p:nvSpPr>
        <p:spPr bwMode="auto">
          <a:xfrm>
            <a:off x="4930775" y="2249488"/>
            <a:ext cx="22860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13" name="Rectangle 13"/>
          <p:cNvSpPr>
            <a:spLocks noChangeArrowheads="1"/>
          </p:cNvSpPr>
          <p:nvPr/>
        </p:nvSpPr>
        <p:spPr bwMode="auto">
          <a:xfrm>
            <a:off x="4168775" y="3011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F</a:t>
            </a:r>
          </a:p>
          <a:p>
            <a:pPr algn="ctr"/>
            <a:r>
              <a:rPr lang="en-US" sz="800" b="0">
                <a:latin typeface="Times New Roman"/>
                <a:cs typeface="Times New Roman"/>
              </a:rPr>
              <a:t>R</a:t>
            </a:r>
          </a:p>
          <a:p>
            <a:pPr algn="ctr"/>
            <a:r>
              <a:rPr lang="en-US" sz="800" b="0">
                <a:latin typeface="Times New Roman"/>
                <a:cs typeface="Times New Roman"/>
              </a:rPr>
              <a:t>E</a:t>
            </a:r>
          </a:p>
          <a:p>
            <a:pPr algn="ctr"/>
            <a:r>
              <a:rPr lang="en-US" sz="800" b="0">
                <a:latin typeface="Times New Roman"/>
                <a:cs typeface="Times New Roman"/>
              </a:rPr>
              <a:t>E</a:t>
            </a:r>
          </a:p>
        </p:txBody>
      </p:sp>
      <p:sp>
        <p:nvSpPr>
          <p:cNvPr id="14" name="Rectangle 14"/>
          <p:cNvSpPr>
            <a:spLocks noChangeArrowheads="1"/>
          </p:cNvSpPr>
          <p:nvPr/>
        </p:nvSpPr>
        <p:spPr bwMode="auto">
          <a:xfrm>
            <a:off x="4321175" y="3011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15" name="Rectangle 15"/>
          <p:cNvSpPr>
            <a:spLocks noChangeArrowheads="1"/>
          </p:cNvSpPr>
          <p:nvPr/>
        </p:nvSpPr>
        <p:spPr bwMode="auto">
          <a:xfrm>
            <a:off x="4625975" y="3011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16" name="Rectangle 16"/>
          <p:cNvSpPr>
            <a:spLocks noChangeArrowheads="1"/>
          </p:cNvSpPr>
          <p:nvPr/>
        </p:nvSpPr>
        <p:spPr bwMode="auto">
          <a:xfrm>
            <a:off x="4930775" y="3011488"/>
            <a:ext cx="10668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17" name="Rectangle 17"/>
          <p:cNvSpPr>
            <a:spLocks noChangeArrowheads="1"/>
          </p:cNvSpPr>
          <p:nvPr/>
        </p:nvSpPr>
        <p:spPr bwMode="auto">
          <a:xfrm>
            <a:off x="4168775" y="3773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U</a:t>
            </a:r>
          </a:p>
          <a:p>
            <a:pPr algn="ctr"/>
            <a:r>
              <a:rPr lang="en-US" sz="800" b="0">
                <a:latin typeface="Times New Roman"/>
                <a:cs typeface="Times New Roman"/>
              </a:rPr>
              <a:t>S</a:t>
            </a:r>
          </a:p>
          <a:p>
            <a:pPr algn="ctr"/>
            <a:r>
              <a:rPr lang="en-US" sz="800" b="0">
                <a:latin typeface="Times New Roman"/>
                <a:cs typeface="Times New Roman"/>
              </a:rPr>
              <a:t>E</a:t>
            </a:r>
          </a:p>
          <a:p>
            <a:pPr algn="ctr"/>
            <a:r>
              <a:rPr lang="en-US" sz="800" b="0">
                <a:latin typeface="Times New Roman"/>
                <a:cs typeface="Times New Roman"/>
              </a:rPr>
              <a:t>D</a:t>
            </a:r>
          </a:p>
        </p:txBody>
      </p:sp>
      <p:sp>
        <p:nvSpPr>
          <p:cNvPr id="18" name="Rectangle 18"/>
          <p:cNvSpPr>
            <a:spLocks noChangeArrowheads="1"/>
          </p:cNvSpPr>
          <p:nvPr/>
        </p:nvSpPr>
        <p:spPr bwMode="auto">
          <a:xfrm>
            <a:off x="4321175" y="3773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19" name="Rectangle 19"/>
          <p:cNvSpPr>
            <a:spLocks noChangeArrowheads="1"/>
          </p:cNvSpPr>
          <p:nvPr/>
        </p:nvSpPr>
        <p:spPr bwMode="auto">
          <a:xfrm>
            <a:off x="4625975" y="3773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20" name="Rectangle 20"/>
          <p:cNvSpPr>
            <a:spLocks noChangeArrowheads="1"/>
          </p:cNvSpPr>
          <p:nvPr/>
        </p:nvSpPr>
        <p:spPr bwMode="auto">
          <a:xfrm>
            <a:off x="4930775" y="3773488"/>
            <a:ext cx="16002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21" name="Rectangle 21"/>
          <p:cNvSpPr>
            <a:spLocks noChangeArrowheads="1"/>
          </p:cNvSpPr>
          <p:nvPr/>
        </p:nvSpPr>
        <p:spPr bwMode="auto">
          <a:xfrm>
            <a:off x="4168775" y="4535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F</a:t>
            </a:r>
          </a:p>
          <a:p>
            <a:pPr algn="ctr"/>
            <a:r>
              <a:rPr lang="en-US" sz="800" b="0">
                <a:latin typeface="Times New Roman"/>
                <a:cs typeface="Times New Roman"/>
              </a:rPr>
              <a:t>R</a:t>
            </a:r>
          </a:p>
          <a:p>
            <a:pPr algn="ctr"/>
            <a:r>
              <a:rPr lang="en-US" sz="800" b="0">
                <a:latin typeface="Times New Roman"/>
                <a:cs typeface="Times New Roman"/>
              </a:rPr>
              <a:t>E</a:t>
            </a:r>
          </a:p>
          <a:p>
            <a:pPr algn="ctr"/>
            <a:r>
              <a:rPr lang="en-US" sz="800" b="0">
                <a:latin typeface="Times New Roman"/>
                <a:cs typeface="Times New Roman"/>
              </a:rPr>
              <a:t>E</a:t>
            </a:r>
          </a:p>
        </p:txBody>
      </p:sp>
      <p:sp>
        <p:nvSpPr>
          <p:cNvPr id="22" name="Rectangle 22"/>
          <p:cNvSpPr>
            <a:spLocks noChangeArrowheads="1"/>
          </p:cNvSpPr>
          <p:nvPr/>
        </p:nvSpPr>
        <p:spPr bwMode="auto">
          <a:xfrm>
            <a:off x="4321175" y="4535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23" name="Rectangle 23"/>
          <p:cNvSpPr>
            <a:spLocks noChangeArrowheads="1"/>
          </p:cNvSpPr>
          <p:nvPr/>
        </p:nvSpPr>
        <p:spPr bwMode="auto">
          <a:xfrm>
            <a:off x="4625975" y="4535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24" name="Rectangle 24"/>
          <p:cNvSpPr>
            <a:spLocks noChangeArrowheads="1"/>
          </p:cNvSpPr>
          <p:nvPr/>
        </p:nvSpPr>
        <p:spPr bwMode="auto">
          <a:xfrm>
            <a:off x="4930775" y="4535488"/>
            <a:ext cx="23622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cxnSp>
        <p:nvCxnSpPr>
          <p:cNvPr id="25" name="AutoShape 25"/>
          <p:cNvCxnSpPr>
            <a:cxnSpLocks noChangeShapeType="1"/>
            <a:stCxn id="4" idx="3"/>
            <a:endCxn id="5" idx="1"/>
          </p:cNvCxnSpPr>
          <p:nvPr/>
        </p:nvCxnSpPr>
        <p:spPr bwMode="auto">
          <a:xfrm>
            <a:off x="3330575" y="1792288"/>
            <a:ext cx="838200" cy="0"/>
          </a:xfrm>
          <a:prstGeom prst="straightConnector1">
            <a:avLst/>
          </a:prstGeom>
          <a:noFill/>
          <a:ln w="9525">
            <a:solidFill>
              <a:schemeClr val="tx1"/>
            </a:solidFill>
            <a:round/>
            <a:headEnd/>
            <a:tailEnd type="triangle" w="med" len="med"/>
          </a:ln>
          <a:effectLst/>
        </p:spPr>
      </p:cxnSp>
      <p:cxnSp>
        <p:nvCxnSpPr>
          <p:cNvPr id="26" name="AutoShape 26"/>
          <p:cNvCxnSpPr>
            <a:cxnSpLocks noChangeShapeType="1"/>
            <a:stCxn id="11" idx="2"/>
            <a:endCxn id="13" idx="1"/>
          </p:cNvCxnSpPr>
          <p:nvPr/>
        </p:nvCxnSpPr>
        <p:spPr bwMode="auto">
          <a:xfrm rot="5400000">
            <a:off x="4244975" y="2782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7" name="AutoShape 27"/>
          <p:cNvCxnSpPr>
            <a:cxnSpLocks noChangeShapeType="1"/>
            <a:stCxn id="7" idx="2"/>
            <a:endCxn id="9" idx="1"/>
          </p:cNvCxnSpPr>
          <p:nvPr/>
        </p:nvCxnSpPr>
        <p:spPr bwMode="auto">
          <a:xfrm rot="5400000">
            <a:off x="4244975" y="2020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8" name="AutoShape 28"/>
          <p:cNvCxnSpPr>
            <a:cxnSpLocks noChangeShapeType="1"/>
            <a:stCxn id="15" idx="2"/>
            <a:endCxn id="17" idx="1"/>
          </p:cNvCxnSpPr>
          <p:nvPr/>
        </p:nvCxnSpPr>
        <p:spPr bwMode="auto">
          <a:xfrm rot="5400000">
            <a:off x="4244975" y="3544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9" name="AutoShape 29"/>
          <p:cNvCxnSpPr>
            <a:cxnSpLocks noChangeShapeType="1"/>
            <a:stCxn id="19" idx="2"/>
            <a:endCxn id="21" idx="1"/>
          </p:cNvCxnSpPr>
          <p:nvPr/>
        </p:nvCxnSpPr>
        <p:spPr bwMode="auto">
          <a:xfrm rot="5400000">
            <a:off x="4244975" y="4306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sp>
        <p:nvSpPr>
          <p:cNvPr id="30" name="Text Box 30"/>
          <p:cNvSpPr txBox="1">
            <a:spLocks noChangeArrowheads="1"/>
          </p:cNvSpPr>
          <p:nvPr/>
        </p:nvSpPr>
        <p:spPr bwMode="auto">
          <a:xfrm>
            <a:off x="5464175" y="4916488"/>
            <a:ext cx="990600"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600" b="0">
                <a:latin typeface="Times New Roman"/>
                <a:cs typeface="Times New Roman"/>
              </a:rPr>
              <a:t>…</a:t>
            </a:r>
          </a:p>
        </p:txBody>
      </p:sp>
      <p:cxnSp>
        <p:nvCxnSpPr>
          <p:cNvPr id="31" name="AutoShape 31"/>
          <p:cNvCxnSpPr>
            <a:cxnSpLocks noChangeShapeType="1"/>
            <a:stCxn id="23" idx="2"/>
          </p:cNvCxnSpPr>
          <p:nvPr/>
        </p:nvCxnSpPr>
        <p:spPr bwMode="auto">
          <a:xfrm rot="16200000" flipH="1">
            <a:off x="5006975" y="4916488"/>
            <a:ext cx="228600" cy="685800"/>
          </a:xfrm>
          <a:prstGeom prst="bentConnector2">
            <a:avLst/>
          </a:prstGeom>
          <a:noFill/>
          <a:ln w="9525">
            <a:solidFill>
              <a:schemeClr val="tx1"/>
            </a:solidFill>
            <a:miter lim="800000"/>
            <a:headEnd/>
            <a:tailEnd type="triangle" w="med" len="med"/>
          </a:ln>
          <a:effectLst/>
        </p:spPr>
      </p:cxnSp>
      <p:sp>
        <p:nvSpPr>
          <p:cNvPr id="32" name="Text Box 32"/>
          <p:cNvSpPr txBox="1">
            <a:spLocks noChangeArrowheads="1"/>
          </p:cNvSpPr>
          <p:nvPr/>
        </p:nvSpPr>
        <p:spPr bwMode="auto">
          <a:xfrm>
            <a:off x="434975" y="2185988"/>
            <a:ext cx="1600200" cy="173990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800" b="0">
                <a:latin typeface="Times New Roman"/>
                <a:cs typeface="Times New Roman"/>
              </a:rPr>
              <a:t>After each search, set guess pointer to chunk after the one we chose.</a:t>
            </a:r>
          </a:p>
        </p:txBody>
      </p:sp>
      <p:sp>
        <p:nvSpPr>
          <p:cNvPr id="33" name="Rectangle 36"/>
          <p:cNvSpPr>
            <a:spLocks noChangeArrowheads="1"/>
          </p:cNvSpPr>
          <p:nvPr/>
        </p:nvSpPr>
        <p:spPr bwMode="auto">
          <a:xfrm>
            <a:off x="2187575" y="2478088"/>
            <a:ext cx="1143000" cy="533400"/>
          </a:xfrm>
          <a:prstGeom prst="rect">
            <a:avLst/>
          </a:prstGeom>
          <a:solidFill>
            <a:srgbClr val="9966FF"/>
          </a:solidFill>
          <a:ln w="9525">
            <a:solidFill>
              <a:schemeClr val="tx1"/>
            </a:solidFill>
            <a:miter lim="800000"/>
            <a:headEnd/>
            <a:tailEnd/>
          </a:ln>
          <a:effectLst/>
        </p:spPr>
        <p:txBody>
          <a:bodyPr wrap="none" anchor="ctr">
            <a:prstTxWarp prst="textNoShape">
              <a:avLst/>
            </a:prstTxWarp>
          </a:bodyPr>
          <a:lstStyle/>
          <a:p>
            <a:pPr algn="ctr"/>
            <a:r>
              <a:rPr lang="en-US" sz="1600" b="0">
                <a:latin typeface="Times New Roman"/>
                <a:cs typeface="Times New Roman"/>
              </a:rPr>
              <a:t>guess</a:t>
            </a:r>
          </a:p>
          <a:p>
            <a:pPr algn="ctr"/>
            <a:r>
              <a:rPr lang="en-US" sz="1600" b="0">
                <a:latin typeface="Times New Roman"/>
                <a:cs typeface="Times New Roman"/>
              </a:rPr>
              <a:t>pointer</a:t>
            </a:r>
          </a:p>
        </p:txBody>
      </p:sp>
      <p:cxnSp>
        <p:nvCxnSpPr>
          <p:cNvPr id="34" name="AutoShape 37"/>
          <p:cNvCxnSpPr>
            <a:cxnSpLocks noChangeShapeType="1"/>
            <a:stCxn id="33" idx="2"/>
            <a:endCxn id="35" idx="1"/>
          </p:cNvCxnSpPr>
          <p:nvPr/>
        </p:nvCxnSpPr>
        <p:spPr bwMode="auto">
          <a:xfrm rot="16200000" flipH="1">
            <a:off x="2533392" y="3237171"/>
            <a:ext cx="1861066" cy="1409700"/>
          </a:xfrm>
          <a:prstGeom prst="bentConnector2">
            <a:avLst/>
          </a:prstGeom>
          <a:noFill/>
          <a:ln w="9525">
            <a:solidFill>
              <a:srgbClr val="9966FF"/>
            </a:solidFill>
            <a:miter lim="800000"/>
            <a:headEnd/>
            <a:tailEnd type="triangle" w="med" len="med"/>
          </a:ln>
          <a:effectLst/>
        </p:spPr>
      </p:cxnSp>
      <p:sp>
        <p:nvSpPr>
          <p:cNvPr id="35" name="Text Box 38"/>
          <p:cNvSpPr txBox="1">
            <a:spLocks noChangeArrowheads="1"/>
          </p:cNvSpPr>
          <p:nvPr/>
        </p:nvSpPr>
        <p:spPr bwMode="auto">
          <a:xfrm>
            <a:off x="4168775" y="4687888"/>
            <a:ext cx="228600" cy="36933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Times New Roman"/>
                <a:cs typeface="Times New Roman"/>
              </a:rPr>
              <a:t> </a:t>
            </a:r>
          </a:p>
        </p:txBody>
      </p:sp>
      <p:sp>
        <p:nvSpPr>
          <p:cNvPr id="36" name="Text Box 39"/>
          <p:cNvSpPr txBox="1">
            <a:spLocks noChangeArrowheads="1"/>
          </p:cNvSpPr>
          <p:nvPr/>
        </p:nvSpPr>
        <p:spPr bwMode="auto">
          <a:xfrm>
            <a:off x="434975" y="4090988"/>
            <a:ext cx="1600200" cy="1465262"/>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1800" b="0">
                <a:latin typeface="Times New Roman"/>
                <a:cs typeface="Times New Roman"/>
              </a:rPr>
              <a:t>That is the point at which we will begin our next search.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dissolve">
                                      <p:cBhvr>
                                        <p:cTn id="7" dur="500"/>
                                        <p:tgtEl>
                                          <p:spTgt spid="32"/>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dissolve">
                                      <p:cBhvr>
                                        <p:cTn id="11" dur="500"/>
                                        <p:tgtEl>
                                          <p:spTgt spid="33"/>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wipe(up)">
                                      <p:cBhvr>
                                        <p:cTn id="15" dur="500"/>
                                        <p:tgtEl>
                                          <p:spTgt spid="34"/>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dissolve">
                                      <p:cBhvr>
                                        <p:cTn id="19"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animBg="1"/>
      <p:bldP spid="36" grpId="0"/>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Fit Properties</a:t>
            </a:r>
            <a:endParaRPr lang="en-US" dirty="0"/>
          </a:p>
        </p:txBody>
      </p:sp>
      <p:sp>
        <p:nvSpPr>
          <p:cNvPr id="3" name="Content Placeholder 2"/>
          <p:cNvSpPr>
            <a:spLocks noGrp="1"/>
          </p:cNvSpPr>
          <p:nvPr>
            <p:ph idx="1"/>
          </p:nvPr>
        </p:nvSpPr>
        <p:spPr>
          <a:xfrm>
            <a:off x="457200" y="1322370"/>
            <a:ext cx="8229600" cy="4525963"/>
          </a:xfrm>
        </p:spPr>
        <p:txBody>
          <a:bodyPr/>
          <a:lstStyle/>
          <a:p>
            <a:r>
              <a:rPr lang="en-GB" dirty="0" smtClean="0"/>
              <a:t>Some advantages of each approach</a:t>
            </a:r>
          </a:p>
          <a:p>
            <a:pPr lvl="1"/>
            <a:r>
              <a:rPr lang="en-GB" dirty="0" smtClean="0"/>
              <a:t>Short searches (maybe shorter than first fit)</a:t>
            </a:r>
          </a:p>
          <a:p>
            <a:pPr lvl="1"/>
            <a:r>
              <a:rPr lang="en-GB" dirty="0" smtClean="0"/>
              <a:t>Spreads out fragmentation (like worst fit)</a:t>
            </a:r>
          </a:p>
          <a:p>
            <a:r>
              <a:rPr lang="en-GB" dirty="0" smtClean="0"/>
              <a:t>But more fragmentation than best fit</a:t>
            </a:r>
          </a:p>
          <a:p>
            <a:r>
              <a:rPr lang="en-GB" dirty="0" smtClean="0"/>
              <a:t>Guess pointers are a general technique</a:t>
            </a:r>
          </a:p>
          <a:p>
            <a:pPr lvl="1"/>
            <a:r>
              <a:rPr lang="en-GB" dirty="0" smtClean="0"/>
              <a:t>Think of them as a lazy (non-coherent) cache</a:t>
            </a:r>
          </a:p>
          <a:p>
            <a:pPr lvl="1"/>
            <a:r>
              <a:rPr lang="en-GB" dirty="0" smtClean="0"/>
              <a:t>If they are right, they save a lot of time</a:t>
            </a:r>
          </a:p>
          <a:p>
            <a:pPr lvl="1"/>
            <a:r>
              <a:rPr lang="en-GB" dirty="0" smtClean="0"/>
              <a:t>If they are wrong, the algorithm still works</a:t>
            </a:r>
          </a:p>
          <a:p>
            <a:pPr lvl="1"/>
            <a:r>
              <a:rPr lang="en-GB" dirty="0" smtClean="0"/>
              <a:t>They can be used in a wide range of problems </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Coalescing Domains</a:t>
            </a:r>
            <a:endParaRPr lang="en-US" dirty="0"/>
          </a:p>
        </p:txBody>
      </p:sp>
      <p:sp>
        <p:nvSpPr>
          <p:cNvPr id="3" name="Content Placeholder 2"/>
          <p:cNvSpPr>
            <a:spLocks noGrp="1"/>
          </p:cNvSpPr>
          <p:nvPr>
            <p:ph idx="1"/>
          </p:nvPr>
        </p:nvSpPr>
        <p:spPr/>
        <p:txBody>
          <a:bodyPr/>
          <a:lstStyle/>
          <a:p>
            <a:r>
              <a:rPr lang="en-GB" dirty="0" smtClean="0"/>
              <a:t>All variable sized domain allocation algorithms have external fragmentation</a:t>
            </a:r>
          </a:p>
          <a:p>
            <a:pPr lvl="1"/>
            <a:r>
              <a:rPr lang="en-GB" dirty="0" smtClean="0"/>
              <a:t>Some get it faster, some spread it out</a:t>
            </a:r>
          </a:p>
          <a:p>
            <a:r>
              <a:rPr lang="en-GB" dirty="0" smtClean="0"/>
              <a:t>We need a way to reassemble fragments</a:t>
            </a:r>
          </a:p>
          <a:p>
            <a:pPr lvl="1"/>
            <a:r>
              <a:rPr lang="en-GB" dirty="0" smtClean="0"/>
              <a:t>Check </a:t>
            </a:r>
            <a:r>
              <a:rPr lang="en-GB" dirty="0" err="1" smtClean="0"/>
              <a:t>neighbors</a:t>
            </a:r>
            <a:r>
              <a:rPr lang="en-GB" dirty="0" smtClean="0"/>
              <a:t> whenever a chunk is freed</a:t>
            </a:r>
          </a:p>
          <a:p>
            <a:pPr lvl="1"/>
            <a:r>
              <a:rPr lang="en-GB" dirty="0" smtClean="0"/>
              <a:t>Recombine free </a:t>
            </a:r>
            <a:r>
              <a:rPr lang="en-GB" dirty="0" err="1" smtClean="0"/>
              <a:t>neighbors</a:t>
            </a:r>
            <a:r>
              <a:rPr lang="en-GB" dirty="0" smtClean="0"/>
              <a:t> whenever possible</a:t>
            </a:r>
          </a:p>
          <a:p>
            <a:pPr lvl="1"/>
            <a:r>
              <a:rPr lang="en-GB" dirty="0" smtClean="0"/>
              <a:t>Free list can be designed to make this easier</a:t>
            </a:r>
          </a:p>
          <a:p>
            <a:pPr lvl="2"/>
            <a:r>
              <a:rPr lang="en-GB" dirty="0" smtClean="0"/>
              <a:t>E.g., where are the </a:t>
            </a:r>
            <a:r>
              <a:rPr lang="en-GB" dirty="0" err="1" smtClean="0"/>
              <a:t>neighbors</a:t>
            </a:r>
            <a:r>
              <a:rPr lang="en-GB" dirty="0" smtClean="0"/>
              <a:t> of this chunk?</a:t>
            </a:r>
          </a:p>
          <a:p>
            <a:r>
              <a:rPr lang="en-GB" dirty="0" smtClean="0"/>
              <a:t>Counters forces of external fragmentation</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Free Chunk Coalescing</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4"/>
          <p:cNvSpPr>
            <a:spLocks noChangeArrowheads="1"/>
          </p:cNvSpPr>
          <p:nvPr/>
        </p:nvSpPr>
        <p:spPr bwMode="auto">
          <a:xfrm>
            <a:off x="968375" y="1525588"/>
            <a:ext cx="11430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600" b="0">
                <a:latin typeface="Times New Roman"/>
                <a:cs typeface="Times New Roman"/>
              </a:rPr>
              <a:t>head</a:t>
            </a:r>
          </a:p>
        </p:txBody>
      </p:sp>
      <p:sp>
        <p:nvSpPr>
          <p:cNvPr id="5" name="Rectangle 5"/>
          <p:cNvSpPr>
            <a:spLocks noChangeArrowheads="1"/>
          </p:cNvSpPr>
          <p:nvPr/>
        </p:nvSpPr>
        <p:spPr bwMode="auto">
          <a:xfrm>
            <a:off x="2949575" y="1487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F</a:t>
            </a:r>
          </a:p>
          <a:p>
            <a:pPr algn="ctr"/>
            <a:r>
              <a:rPr lang="en-US" sz="800" b="0">
                <a:latin typeface="Times New Roman"/>
                <a:cs typeface="Times New Roman"/>
              </a:rPr>
              <a:t>R</a:t>
            </a:r>
          </a:p>
          <a:p>
            <a:pPr algn="ctr"/>
            <a:r>
              <a:rPr lang="en-US" sz="800" b="0">
                <a:latin typeface="Times New Roman"/>
                <a:cs typeface="Times New Roman"/>
              </a:rPr>
              <a:t>E</a:t>
            </a:r>
          </a:p>
          <a:p>
            <a:pPr algn="ctr"/>
            <a:r>
              <a:rPr lang="en-US" sz="800" b="0">
                <a:latin typeface="Times New Roman"/>
                <a:cs typeface="Times New Roman"/>
              </a:rPr>
              <a:t>E</a:t>
            </a:r>
          </a:p>
        </p:txBody>
      </p:sp>
      <p:sp>
        <p:nvSpPr>
          <p:cNvPr id="6" name="Rectangle 6"/>
          <p:cNvSpPr>
            <a:spLocks noChangeArrowheads="1"/>
          </p:cNvSpPr>
          <p:nvPr/>
        </p:nvSpPr>
        <p:spPr bwMode="auto">
          <a:xfrm>
            <a:off x="3101975" y="1487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7" name="Rectangle 7"/>
          <p:cNvSpPr>
            <a:spLocks noChangeArrowheads="1"/>
          </p:cNvSpPr>
          <p:nvPr/>
        </p:nvSpPr>
        <p:spPr bwMode="auto">
          <a:xfrm>
            <a:off x="3406775" y="1487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8" name="Rectangle 8"/>
          <p:cNvSpPr>
            <a:spLocks noChangeArrowheads="1"/>
          </p:cNvSpPr>
          <p:nvPr/>
        </p:nvSpPr>
        <p:spPr bwMode="auto">
          <a:xfrm>
            <a:off x="3711575" y="1487488"/>
            <a:ext cx="18288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9" name="Rectangle 9"/>
          <p:cNvSpPr>
            <a:spLocks noChangeArrowheads="1"/>
          </p:cNvSpPr>
          <p:nvPr/>
        </p:nvSpPr>
        <p:spPr bwMode="auto">
          <a:xfrm>
            <a:off x="2949575" y="2249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U</a:t>
            </a:r>
          </a:p>
          <a:p>
            <a:pPr algn="ctr"/>
            <a:r>
              <a:rPr lang="en-US" sz="800" b="0">
                <a:latin typeface="Times New Roman"/>
                <a:cs typeface="Times New Roman"/>
              </a:rPr>
              <a:t>S</a:t>
            </a:r>
          </a:p>
          <a:p>
            <a:pPr algn="ctr"/>
            <a:r>
              <a:rPr lang="en-US" sz="800" b="0">
                <a:latin typeface="Times New Roman"/>
                <a:cs typeface="Times New Roman"/>
              </a:rPr>
              <a:t>E</a:t>
            </a:r>
          </a:p>
          <a:p>
            <a:pPr algn="ctr"/>
            <a:r>
              <a:rPr lang="en-US" sz="800" b="0">
                <a:latin typeface="Times New Roman"/>
                <a:cs typeface="Times New Roman"/>
              </a:rPr>
              <a:t>D</a:t>
            </a:r>
          </a:p>
        </p:txBody>
      </p:sp>
      <p:sp>
        <p:nvSpPr>
          <p:cNvPr id="10" name="Rectangle 10"/>
          <p:cNvSpPr>
            <a:spLocks noChangeArrowheads="1"/>
          </p:cNvSpPr>
          <p:nvPr/>
        </p:nvSpPr>
        <p:spPr bwMode="auto">
          <a:xfrm>
            <a:off x="3101975" y="2249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11" name="Rectangle 11"/>
          <p:cNvSpPr>
            <a:spLocks noChangeArrowheads="1"/>
          </p:cNvSpPr>
          <p:nvPr/>
        </p:nvSpPr>
        <p:spPr bwMode="auto">
          <a:xfrm>
            <a:off x="3406775" y="2249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12" name="Rectangle 12"/>
          <p:cNvSpPr>
            <a:spLocks noChangeArrowheads="1"/>
          </p:cNvSpPr>
          <p:nvPr/>
        </p:nvSpPr>
        <p:spPr bwMode="auto">
          <a:xfrm>
            <a:off x="3711575" y="2249488"/>
            <a:ext cx="22860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13" name="Rectangle 13"/>
          <p:cNvSpPr>
            <a:spLocks noChangeArrowheads="1"/>
          </p:cNvSpPr>
          <p:nvPr/>
        </p:nvSpPr>
        <p:spPr bwMode="auto">
          <a:xfrm>
            <a:off x="2949575" y="3011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F</a:t>
            </a:r>
          </a:p>
          <a:p>
            <a:pPr algn="ctr"/>
            <a:r>
              <a:rPr lang="en-US" sz="800" b="0">
                <a:latin typeface="Times New Roman"/>
                <a:cs typeface="Times New Roman"/>
              </a:rPr>
              <a:t>R</a:t>
            </a:r>
          </a:p>
          <a:p>
            <a:pPr algn="ctr"/>
            <a:r>
              <a:rPr lang="en-US" sz="800" b="0">
                <a:latin typeface="Times New Roman"/>
                <a:cs typeface="Times New Roman"/>
              </a:rPr>
              <a:t>E</a:t>
            </a:r>
          </a:p>
          <a:p>
            <a:pPr algn="ctr"/>
            <a:r>
              <a:rPr lang="en-US" sz="800" b="0">
                <a:latin typeface="Times New Roman"/>
                <a:cs typeface="Times New Roman"/>
              </a:rPr>
              <a:t>E</a:t>
            </a:r>
          </a:p>
        </p:txBody>
      </p:sp>
      <p:sp>
        <p:nvSpPr>
          <p:cNvPr id="14" name="Rectangle 14"/>
          <p:cNvSpPr>
            <a:spLocks noChangeArrowheads="1"/>
          </p:cNvSpPr>
          <p:nvPr/>
        </p:nvSpPr>
        <p:spPr bwMode="auto">
          <a:xfrm>
            <a:off x="3101975" y="3011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15" name="Rectangle 15"/>
          <p:cNvSpPr>
            <a:spLocks noChangeArrowheads="1"/>
          </p:cNvSpPr>
          <p:nvPr/>
        </p:nvSpPr>
        <p:spPr bwMode="auto">
          <a:xfrm>
            <a:off x="3406775" y="3011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16" name="Rectangle 16"/>
          <p:cNvSpPr>
            <a:spLocks noChangeArrowheads="1"/>
          </p:cNvSpPr>
          <p:nvPr/>
        </p:nvSpPr>
        <p:spPr bwMode="auto">
          <a:xfrm>
            <a:off x="3711575" y="3011488"/>
            <a:ext cx="10668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17" name="Rectangle 17"/>
          <p:cNvSpPr>
            <a:spLocks noChangeArrowheads="1"/>
          </p:cNvSpPr>
          <p:nvPr/>
        </p:nvSpPr>
        <p:spPr bwMode="auto">
          <a:xfrm>
            <a:off x="2949575" y="3773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U</a:t>
            </a:r>
          </a:p>
          <a:p>
            <a:pPr algn="ctr"/>
            <a:r>
              <a:rPr lang="en-US" sz="800" b="0">
                <a:latin typeface="Times New Roman"/>
                <a:cs typeface="Times New Roman"/>
              </a:rPr>
              <a:t>S</a:t>
            </a:r>
          </a:p>
          <a:p>
            <a:pPr algn="ctr"/>
            <a:r>
              <a:rPr lang="en-US" sz="800" b="0">
                <a:latin typeface="Times New Roman"/>
                <a:cs typeface="Times New Roman"/>
              </a:rPr>
              <a:t>E</a:t>
            </a:r>
          </a:p>
          <a:p>
            <a:pPr algn="ctr"/>
            <a:r>
              <a:rPr lang="en-US" sz="800" b="0">
                <a:latin typeface="Times New Roman"/>
                <a:cs typeface="Times New Roman"/>
              </a:rPr>
              <a:t>D</a:t>
            </a:r>
          </a:p>
        </p:txBody>
      </p:sp>
      <p:sp>
        <p:nvSpPr>
          <p:cNvPr id="18" name="Rectangle 18"/>
          <p:cNvSpPr>
            <a:spLocks noChangeArrowheads="1"/>
          </p:cNvSpPr>
          <p:nvPr/>
        </p:nvSpPr>
        <p:spPr bwMode="auto">
          <a:xfrm>
            <a:off x="3101975" y="3773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19" name="Rectangle 19"/>
          <p:cNvSpPr>
            <a:spLocks noChangeArrowheads="1"/>
          </p:cNvSpPr>
          <p:nvPr/>
        </p:nvSpPr>
        <p:spPr bwMode="auto">
          <a:xfrm>
            <a:off x="3406775" y="3773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20" name="Rectangle 20"/>
          <p:cNvSpPr>
            <a:spLocks noChangeArrowheads="1"/>
          </p:cNvSpPr>
          <p:nvPr/>
        </p:nvSpPr>
        <p:spPr bwMode="auto">
          <a:xfrm>
            <a:off x="3711575" y="3773488"/>
            <a:ext cx="1447800" cy="609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21" name="Rectangle 21"/>
          <p:cNvSpPr>
            <a:spLocks noChangeArrowheads="1"/>
          </p:cNvSpPr>
          <p:nvPr/>
        </p:nvSpPr>
        <p:spPr bwMode="auto">
          <a:xfrm>
            <a:off x="2949575" y="4535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F</a:t>
            </a:r>
          </a:p>
          <a:p>
            <a:pPr algn="ctr"/>
            <a:r>
              <a:rPr lang="en-US" sz="800" b="0">
                <a:latin typeface="Times New Roman"/>
                <a:cs typeface="Times New Roman"/>
              </a:rPr>
              <a:t>R</a:t>
            </a:r>
          </a:p>
          <a:p>
            <a:pPr algn="ctr"/>
            <a:r>
              <a:rPr lang="en-US" sz="800" b="0">
                <a:latin typeface="Times New Roman"/>
                <a:cs typeface="Times New Roman"/>
              </a:rPr>
              <a:t>E</a:t>
            </a:r>
          </a:p>
          <a:p>
            <a:pPr algn="ctr"/>
            <a:r>
              <a:rPr lang="en-US" sz="800" b="0">
                <a:latin typeface="Times New Roman"/>
                <a:cs typeface="Times New Roman"/>
              </a:rPr>
              <a:t>E</a:t>
            </a:r>
          </a:p>
        </p:txBody>
      </p:sp>
      <p:sp>
        <p:nvSpPr>
          <p:cNvPr id="22" name="Rectangle 22"/>
          <p:cNvSpPr>
            <a:spLocks noChangeArrowheads="1"/>
          </p:cNvSpPr>
          <p:nvPr/>
        </p:nvSpPr>
        <p:spPr bwMode="auto">
          <a:xfrm>
            <a:off x="3101975" y="4535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L</a:t>
            </a:r>
          </a:p>
          <a:p>
            <a:pPr algn="ctr"/>
            <a:r>
              <a:rPr lang="en-US" sz="800" b="0">
                <a:latin typeface="Times New Roman"/>
                <a:cs typeface="Times New Roman"/>
              </a:rPr>
              <a:t>E</a:t>
            </a:r>
          </a:p>
          <a:p>
            <a:pPr algn="ctr"/>
            <a:r>
              <a:rPr lang="en-US" sz="800" b="0">
                <a:latin typeface="Times New Roman"/>
                <a:cs typeface="Times New Roman"/>
              </a:rPr>
              <a:t>N</a:t>
            </a:r>
          </a:p>
        </p:txBody>
      </p:sp>
      <p:sp>
        <p:nvSpPr>
          <p:cNvPr id="23" name="Rectangle 23"/>
          <p:cNvSpPr>
            <a:spLocks noChangeArrowheads="1"/>
          </p:cNvSpPr>
          <p:nvPr/>
        </p:nvSpPr>
        <p:spPr bwMode="auto">
          <a:xfrm>
            <a:off x="3406775" y="4535488"/>
            <a:ext cx="3048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N</a:t>
            </a:r>
          </a:p>
          <a:p>
            <a:pPr algn="ctr"/>
            <a:r>
              <a:rPr lang="en-US" sz="800" b="0">
                <a:latin typeface="Times New Roman"/>
                <a:cs typeface="Times New Roman"/>
              </a:rPr>
              <a:t>E</a:t>
            </a:r>
          </a:p>
          <a:p>
            <a:pPr algn="ctr"/>
            <a:r>
              <a:rPr lang="en-US" sz="800" b="0">
                <a:latin typeface="Times New Roman"/>
                <a:cs typeface="Times New Roman"/>
              </a:rPr>
              <a:t>X</a:t>
            </a:r>
          </a:p>
          <a:p>
            <a:pPr algn="ctr"/>
            <a:r>
              <a:rPr lang="en-US" sz="800" b="0">
                <a:latin typeface="Times New Roman"/>
                <a:cs typeface="Times New Roman"/>
              </a:rPr>
              <a:t>T</a:t>
            </a:r>
          </a:p>
        </p:txBody>
      </p:sp>
      <p:sp>
        <p:nvSpPr>
          <p:cNvPr id="24" name="Rectangle 24"/>
          <p:cNvSpPr>
            <a:spLocks noChangeArrowheads="1"/>
          </p:cNvSpPr>
          <p:nvPr/>
        </p:nvSpPr>
        <p:spPr bwMode="auto">
          <a:xfrm>
            <a:off x="3711575" y="4535488"/>
            <a:ext cx="9144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cxnSp>
        <p:nvCxnSpPr>
          <p:cNvPr id="25" name="AutoShape 25"/>
          <p:cNvCxnSpPr>
            <a:cxnSpLocks noChangeShapeType="1"/>
            <a:stCxn id="4" idx="3"/>
            <a:endCxn id="5" idx="1"/>
          </p:cNvCxnSpPr>
          <p:nvPr/>
        </p:nvCxnSpPr>
        <p:spPr bwMode="auto">
          <a:xfrm>
            <a:off x="2111375" y="1792288"/>
            <a:ext cx="838200" cy="0"/>
          </a:xfrm>
          <a:prstGeom prst="straightConnector1">
            <a:avLst/>
          </a:prstGeom>
          <a:noFill/>
          <a:ln w="9525">
            <a:solidFill>
              <a:schemeClr val="tx1"/>
            </a:solidFill>
            <a:round/>
            <a:headEnd/>
            <a:tailEnd type="triangle" w="med" len="med"/>
          </a:ln>
          <a:effectLst/>
        </p:spPr>
      </p:cxnSp>
      <p:cxnSp>
        <p:nvCxnSpPr>
          <p:cNvPr id="26" name="AutoShape 26"/>
          <p:cNvCxnSpPr>
            <a:cxnSpLocks noChangeShapeType="1"/>
            <a:stCxn id="11" idx="2"/>
            <a:endCxn id="13" idx="1"/>
          </p:cNvCxnSpPr>
          <p:nvPr/>
        </p:nvCxnSpPr>
        <p:spPr bwMode="auto">
          <a:xfrm rot="5400000">
            <a:off x="3025775" y="2782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7" name="AutoShape 27"/>
          <p:cNvCxnSpPr>
            <a:cxnSpLocks noChangeShapeType="1"/>
            <a:stCxn id="7" idx="2"/>
            <a:endCxn id="9" idx="1"/>
          </p:cNvCxnSpPr>
          <p:nvPr/>
        </p:nvCxnSpPr>
        <p:spPr bwMode="auto">
          <a:xfrm rot="5400000">
            <a:off x="3025775" y="2020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8" name="AutoShape 28"/>
          <p:cNvCxnSpPr>
            <a:cxnSpLocks noChangeShapeType="1"/>
            <a:stCxn id="15" idx="2"/>
            <a:endCxn id="17" idx="1"/>
          </p:cNvCxnSpPr>
          <p:nvPr/>
        </p:nvCxnSpPr>
        <p:spPr bwMode="auto">
          <a:xfrm rot="5400000">
            <a:off x="3025775" y="3544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cxnSp>
        <p:nvCxnSpPr>
          <p:cNvPr id="29" name="AutoShape 29"/>
          <p:cNvCxnSpPr>
            <a:cxnSpLocks noChangeShapeType="1"/>
            <a:stCxn id="19" idx="2"/>
            <a:endCxn id="21" idx="1"/>
          </p:cNvCxnSpPr>
          <p:nvPr/>
        </p:nvCxnSpPr>
        <p:spPr bwMode="auto">
          <a:xfrm rot="5400000">
            <a:off x="3025775" y="4306888"/>
            <a:ext cx="457200" cy="609600"/>
          </a:xfrm>
          <a:prstGeom prst="bentConnector4">
            <a:avLst>
              <a:gd name="adj1" fmla="val 16667"/>
              <a:gd name="adj2" fmla="val 137500"/>
            </a:avLst>
          </a:prstGeom>
          <a:noFill/>
          <a:ln w="9525">
            <a:solidFill>
              <a:schemeClr val="tx1"/>
            </a:solidFill>
            <a:miter lim="800000"/>
            <a:headEnd/>
            <a:tailEnd type="triangle" w="med" len="med"/>
          </a:ln>
          <a:effectLst/>
        </p:spPr>
      </p:cxnSp>
      <p:sp>
        <p:nvSpPr>
          <p:cNvPr id="30" name="Text Box 30"/>
          <p:cNvSpPr txBox="1">
            <a:spLocks noChangeArrowheads="1"/>
          </p:cNvSpPr>
          <p:nvPr/>
        </p:nvSpPr>
        <p:spPr bwMode="auto">
          <a:xfrm>
            <a:off x="4244975" y="4916488"/>
            <a:ext cx="990600" cy="641350"/>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3600" b="0">
                <a:latin typeface="Times New Roman"/>
                <a:cs typeface="Times New Roman"/>
              </a:rPr>
              <a:t>…</a:t>
            </a:r>
          </a:p>
        </p:txBody>
      </p:sp>
      <p:cxnSp>
        <p:nvCxnSpPr>
          <p:cNvPr id="31" name="AutoShape 31"/>
          <p:cNvCxnSpPr>
            <a:cxnSpLocks noChangeShapeType="1"/>
            <a:stCxn id="23" idx="2"/>
          </p:cNvCxnSpPr>
          <p:nvPr/>
        </p:nvCxnSpPr>
        <p:spPr bwMode="auto">
          <a:xfrm rot="16200000" flipH="1">
            <a:off x="3787775" y="4916488"/>
            <a:ext cx="228600" cy="685800"/>
          </a:xfrm>
          <a:prstGeom prst="bentConnector2">
            <a:avLst/>
          </a:prstGeom>
          <a:noFill/>
          <a:ln w="9525">
            <a:solidFill>
              <a:schemeClr val="tx1"/>
            </a:solidFill>
            <a:miter lim="800000"/>
            <a:headEnd/>
            <a:tailEnd type="triangle" w="med" len="med"/>
          </a:ln>
          <a:effectLst/>
        </p:spPr>
      </p:cxnSp>
      <p:sp>
        <p:nvSpPr>
          <p:cNvPr id="32" name="Text Box 32"/>
          <p:cNvSpPr txBox="1">
            <a:spLocks noChangeArrowheads="1"/>
          </p:cNvSpPr>
          <p:nvPr/>
        </p:nvSpPr>
        <p:spPr bwMode="auto">
          <a:xfrm>
            <a:off x="663574" y="2706688"/>
            <a:ext cx="1876241" cy="1569660"/>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400" b="0" dirty="0">
                <a:latin typeface="Times New Roman"/>
                <a:cs typeface="Times New Roman"/>
              </a:rPr>
              <a:t>Previous chunk is free, so coalesce backwards.</a:t>
            </a:r>
          </a:p>
        </p:txBody>
      </p:sp>
      <p:sp>
        <p:nvSpPr>
          <p:cNvPr id="33" name="Text Box 33"/>
          <p:cNvSpPr txBox="1">
            <a:spLocks noChangeArrowheads="1"/>
          </p:cNvSpPr>
          <p:nvPr/>
        </p:nvSpPr>
        <p:spPr bwMode="auto">
          <a:xfrm>
            <a:off x="5729846" y="4640263"/>
            <a:ext cx="2613026" cy="1200328"/>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400" b="0" dirty="0">
                <a:latin typeface="Times New Roman"/>
                <a:cs typeface="Times New Roman"/>
              </a:rPr>
              <a:t>Next chunk is also free, so coalesce forwards.</a:t>
            </a:r>
          </a:p>
        </p:txBody>
      </p:sp>
      <p:sp>
        <p:nvSpPr>
          <p:cNvPr id="34" name="Rectangle 36"/>
          <p:cNvSpPr>
            <a:spLocks noChangeArrowheads="1"/>
          </p:cNvSpPr>
          <p:nvPr/>
        </p:nvSpPr>
        <p:spPr bwMode="auto">
          <a:xfrm>
            <a:off x="2949575" y="3773488"/>
            <a:ext cx="152400" cy="609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800" b="0">
                <a:latin typeface="Times New Roman"/>
                <a:cs typeface="Times New Roman"/>
              </a:rPr>
              <a:t>F</a:t>
            </a:r>
          </a:p>
          <a:p>
            <a:pPr algn="ctr"/>
            <a:r>
              <a:rPr lang="en-US" sz="800" b="0">
                <a:latin typeface="Times New Roman"/>
                <a:cs typeface="Times New Roman"/>
              </a:rPr>
              <a:t>R</a:t>
            </a:r>
          </a:p>
          <a:p>
            <a:pPr algn="ctr"/>
            <a:r>
              <a:rPr lang="en-US" sz="800" b="0">
                <a:latin typeface="Times New Roman"/>
                <a:cs typeface="Times New Roman"/>
              </a:rPr>
              <a:t>E</a:t>
            </a:r>
          </a:p>
          <a:p>
            <a:pPr algn="ctr"/>
            <a:r>
              <a:rPr lang="en-US" sz="800" b="0">
                <a:latin typeface="Times New Roman"/>
                <a:cs typeface="Times New Roman"/>
              </a:rPr>
              <a:t>E</a:t>
            </a:r>
          </a:p>
        </p:txBody>
      </p:sp>
      <p:sp>
        <p:nvSpPr>
          <p:cNvPr id="35" name="Rectangle 37"/>
          <p:cNvSpPr>
            <a:spLocks noChangeArrowheads="1"/>
          </p:cNvSpPr>
          <p:nvPr/>
        </p:nvSpPr>
        <p:spPr bwMode="auto">
          <a:xfrm>
            <a:off x="3711575" y="3773488"/>
            <a:ext cx="1447800" cy="609600"/>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endParaRPr lang="en-US" sz="800" b="0">
              <a:latin typeface="Times New Roman"/>
              <a:cs typeface="Times New Roman"/>
            </a:endParaRPr>
          </a:p>
        </p:txBody>
      </p:sp>
      <p:sp>
        <p:nvSpPr>
          <p:cNvPr id="36" name="AutoShape 38"/>
          <p:cNvSpPr>
            <a:spLocks noChangeArrowheads="1"/>
          </p:cNvSpPr>
          <p:nvPr/>
        </p:nvSpPr>
        <p:spPr bwMode="auto">
          <a:xfrm>
            <a:off x="5921375" y="3621088"/>
            <a:ext cx="1219200" cy="990600"/>
          </a:xfrm>
          <a:prstGeom prst="leftArrow">
            <a:avLst>
              <a:gd name="adj1" fmla="val 50000"/>
              <a:gd name="adj2" fmla="val 30769"/>
            </a:avLst>
          </a:prstGeom>
          <a:solidFill>
            <a:srgbClr val="00FF00"/>
          </a:solidFill>
          <a:ln w="9525">
            <a:solidFill>
              <a:schemeClr val="tx1"/>
            </a:solidFill>
            <a:miter lim="800000"/>
            <a:headEnd/>
            <a:tailEnd/>
          </a:ln>
          <a:effectLst/>
        </p:spPr>
        <p:txBody>
          <a:bodyPr wrap="none" anchor="ctr">
            <a:prstTxWarp prst="textNoShape">
              <a:avLst/>
            </a:prstTxWarp>
          </a:bodyPr>
          <a:lstStyle/>
          <a:p>
            <a:pPr algn="ctr"/>
            <a:r>
              <a:rPr lang="en-US" b="0">
                <a:latin typeface="Times New Roman"/>
                <a:cs typeface="Times New Roman"/>
              </a:rPr>
              <a:t>FREE</a:t>
            </a:r>
          </a:p>
        </p:txBody>
      </p:sp>
      <p:cxnSp>
        <p:nvCxnSpPr>
          <p:cNvPr id="37" name="AutoShape 40"/>
          <p:cNvCxnSpPr>
            <a:cxnSpLocks noChangeShapeType="1"/>
            <a:stCxn id="15" idx="2"/>
            <a:endCxn id="21" idx="1"/>
          </p:cNvCxnSpPr>
          <p:nvPr/>
        </p:nvCxnSpPr>
        <p:spPr bwMode="auto">
          <a:xfrm rot="5400000">
            <a:off x="2644775" y="3925888"/>
            <a:ext cx="1219200" cy="609600"/>
          </a:xfrm>
          <a:prstGeom prst="bentConnector4">
            <a:avLst>
              <a:gd name="adj1" fmla="val 37500"/>
              <a:gd name="adj2" fmla="val 137500"/>
            </a:avLst>
          </a:prstGeom>
          <a:noFill/>
          <a:ln w="9525">
            <a:solidFill>
              <a:schemeClr val="tx1"/>
            </a:solidFill>
            <a:miter lim="800000"/>
            <a:headEnd/>
            <a:tailEnd type="triangle" w="med" len="med"/>
          </a:ln>
          <a:effectLst/>
        </p:spPr>
      </p:cxnSp>
      <p:cxnSp>
        <p:nvCxnSpPr>
          <p:cNvPr id="38" name="AutoShape 41"/>
          <p:cNvCxnSpPr>
            <a:cxnSpLocks noChangeShapeType="1"/>
            <a:stCxn id="15" idx="2"/>
            <a:endCxn id="30" idx="1"/>
          </p:cNvCxnSpPr>
          <p:nvPr/>
        </p:nvCxnSpPr>
        <p:spPr bwMode="auto">
          <a:xfrm rot="16200000" flipH="1">
            <a:off x="3094037" y="4086226"/>
            <a:ext cx="1616075" cy="685800"/>
          </a:xfrm>
          <a:prstGeom prst="bentConnector2">
            <a:avLst/>
          </a:prstGeom>
          <a:noFill/>
          <a:ln w="9525">
            <a:solidFill>
              <a:schemeClr val="tx1"/>
            </a:solidFill>
            <a:miter lim="800000"/>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500" fill="hold"/>
                                        <p:tgtEl>
                                          <p:spTgt spid="36"/>
                                        </p:tgtEl>
                                        <p:attrNameLst>
                                          <p:attrName>ppt_x</p:attrName>
                                        </p:attrNameLst>
                                      </p:cBhvr>
                                      <p:tavLst>
                                        <p:tav tm="0">
                                          <p:val>
                                            <p:strVal val="1+#ppt_w/2"/>
                                          </p:val>
                                        </p:tav>
                                        <p:tav tm="100000">
                                          <p:val>
                                            <p:strVal val="#ppt_x"/>
                                          </p:val>
                                        </p:tav>
                                      </p:tavLst>
                                    </p:anim>
                                    <p:anim calcmode="lin" valueType="num">
                                      <p:cBhvr additive="base">
                                        <p:cTn id="8" dur="500" fill="hold"/>
                                        <p:tgtEl>
                                          <p:spTgt spid="3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xit" presetSubtype="0" fill="hold" grpId="0" nodeType="clickEffect">
                                  <p:stCondLst>
                                    <p:cond delay="0"/>
                                  </p:stCondLst>
                                  <p:childTnLst>
                                    <p:animEffect transition="out" filter="dissolve">
                                      <p:cBhvr>
                                        <p:cTn id="12" dur="500"/>
                                        <p:tgtEl>
                                          <p:spTgt spid="17"/>
                                        </p:tgtEl>
                                      </p:cBhvr>
                                    </p:animEffect>
                                    <p:set>
                                      <p:cBhvr>
                                        <p:cTn id="13" dur="1" fill="hold">
                                          <p:stCondLst>
                                            <p:cond delay="499"/>
                                          </p:stCondLst>
                                        </p:cTn>
                                        <p:tgtEl>
                                          <p:spTgt spid="17"/>
                                        </p:tgtEl>
                                        <p:attrNameLst>
                                          <p:attrName>style.visibility</p:attrName>
                                        </p:attrNameLst>
                                      </p:cBhvr>
                                      <p:to>
                                        <p:strVal val="hidden"/>
                                      </p:to>
                                    </p:set>
                                  </p:childTnLst>
                                </p:cTn>
                              </p:par>
                              <p:par>
                                <p:cTn id="14" presetID="9"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dissolve">
                                      <p:cBhvr>
                                        <p:cTn id="16" dur="500"/>
                                        <p:tgtEl>
                                          <p:spTgt spid="34"/>
                                        </p:tgtEl>
                                      </p:cBhvr>
                                    </p:animEffect>
                                  </p:childTnLst>
                                </p:cTn>
                              </p:par>
                            </p:childTnLst>
                          </p:cTn>
                        </p:par>
                        <p:par>
                          <p:cTn id="17" fill="hold">
                            <p:stCondLst>
                              <p:cond delay="500"/>
                            </p:stCondLst>
                            <p:childTnLst>
                              <p:par>
                                <p:cTn id="18" presetID="9" presetClass="exit" presetSubtype="0" fill="hold" grpId="0" nodeType="afterEffect">
                                  <p:stCondLst>
                                    <p:cond delay="0"/>
                                  </p:stCondLst>
                                  <p:childTnLst>
                                    <p:animEffect transition="out" filter="dissolve">
                                      <p:cBhvr>
                                        <p:cTn id="19" dur="500"/>
                                        <p:tgtEl>
                                          <p:spTgt spid="20"/>
                                        </p:tgtEl>
                                      </p:cBhvr>
                                    </p:animEffect>
                                    <p:set>
                                      <p:cBhvr>
                                        <p:cTn id="20" dur="1" fill="hold">
                                          <p:stCondLst>
                                            <p:cond delay="499"/>
                                          </p:stCondLst>
                                        </p:cTn>
                                        <p:tgtEl>
                                          <p:spTgt spid="20"/>
                                        </p:tgtEl>
                                        <p:attrNameLst>
                                          <p:attrName>style.visibility</p:attrName>
                                        </p:attrNameLst>
                                      </p:cBhvr>
                                      <p:to>
                                        <p:strVal val="hidden"/>
                                      </p:to>
                                    </p:set>
                                  </p:childTnLst>
                                </p:cTn>
                              </p:par>
                              <p:par>
                                <p:cTn id="21" presetID="9" presetClass="entr" presetSubtype="0" fill="hold" grpId="0" nodeType="with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dissolve">
                                      <p:cBhvr>
                                        <p:cTn id="23" dur="500"/>
                                        <p:tgtEl>
                                          <p:spTgt spid="35"/>
                                        </p:tgtEl>
                                      </p:cBhvr>
                                    </p:animEffect>
                                  </p:childTnLst>
                                </p:cTn>
                              </p:par>
                            </p:childTnLst>
                          </p:cTn>
                        </p:par>
                        <p:par>
                          <p:cTn id="24" fill="hold">
                            <p:stCondLst>
                              <p:cond delay="1000"/>
                            </p:stCondLst>
                            <p:childTnLst>
                              <p:par>
                                <p:cTn id="25" presetID="9" presetClass="exit" presetSubtype="0" fill="hold" grpId="1" nodeType="afterEffect">
                                  <p:stCondLst>
                                    <p:cond delay="0"/>
                                  </p:stCondLst>
                                  <p:childTnLst>
                                    <p:animEffect transition="out" filter="dissolve">
                                      <p:cBhvr>
                                        <p:cTn id="26" dur="500"/>
                                        <p:tgtEl>
                                          <p:spTgt spid="36"/>
                                        </p:tgtEl>
                                      </p:cBhvr>
                                    </p:animEffect>
                                    <p:set>
                                      <p:cBhvr>
                                        <p:cTn id="27" dur="1" fill="hold">
                                          <p:stCondLst>
                                            <p:cond delay="499"/>
                                          </p:stCondLst>
                                        </p:cTn>
                                        <p:tgtEl>
                                          <p:spTgt spid="36"/>
                                        </p:tgtEl>
                                        <p:attrNameLst>
                                          <p:attrName>style.visibility</p:attrName>
                                        </p:attrNameLst>
                                      </p:cBhvr>
                                      <p:to>
                                        <p:strVal val="hidden"/>
                                      </p:to>
                                    </p:set>
                                  </p:childTnLst>
                                </p:cTn>
                              </p:par>
                            </p:childTnLst>
                          </p:cTn>
                        </p:par>
                        <p:par>
                          <p:cTn id="28" fill="hold">
                            <p:stCondLst>
                              <p:cond delay="1500"/>
                            </p:stCondLst>
                            <p:childTnLst>
                              <p:par>
                                <p:cTn id="29" presetID="9" presetClass="entr" presetSubtype="0" fill="hold" grpId="0" nodeType="after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dissolve">
                                      <p:cBhvr>
                                        <p:cTn id="31" dur="500"/>
                                        <p:tgtEl>
                                          <p:spTgt spid="32"/>
                                        </p:tgtEl>
                                      </p:cBhvr>
                                    </p:animEffect>
                                  </p:childTnLst>
                                </p:cTn>
                              </p:par>
                            </p:childTnLst>
                          </p:cTn>
                        </p:par>
                      </p:childTnLst>
                    </p:cTn>
                  </p:par>
                  <p:par>
                    <p:cTn id="32" fill="hold">
                      <p:stCondLst>
                        <p:cond delay="indefinite"/>
                      </p:stCondLst>
                      <p:childTnLst>
                        <p:par>
                          <p:cTn id="33" fill="hold">
                            <p:stCondLst>
                              <p:cond delay="0"/>
                            </p:stCondLst>
                            <p:childTnLst>
                              <p:par>
                                <p:cTn id="34" presetID="0" presetClass="path" presetSubtype="0" accel="50000" decel="50000" fill="hold" grpId="1" nodeType="clickEffect">
                                  <p:stCondLst>
                                    <p:cond delay="0"/>
                                  </p:stCondLst>
                                  <p:childTnLst>
                                    <p:animMotion origin="layout" path="M 5.55556E-7 4.07407E-6 L 0.11719 -0.11204 " pathEditMode="relative" rAng="0" ptsTypes="AA">
                                      <p:cBhvr>
                                        <p:cTn id="35" dur="2000" fill="hold"/>
                                        <p:tgtEl>
                                          <p:spTgt spid="35"/>
                                        </p:tgtEl>
                                        <p:attrNameLst>
                                          <p:attrName>ppt_x</p:attrName>
                                          <p:attrName>ppt_y</p:attrName>
                                        </p:attrNameLst>
                                      </p:cBhvr>
                                      <p:rCtr x="59" y="-56"/>
                                    </p:animMotion>
                                  </p:childTnLst>
                                </p:cTn>
                              </p:par>
                            </p:childTnLst>
                          </p:cTn>
                        </p:par>
                        <p:par>
                          <p:cTn id="36" fill="hold">
                            <p:stCondLst>
                              <p:cond delay="2000"/>
                            </p:stCondLst>
                            <p:childTnLst>
                              <p:par>
                                <p:cTn id="37" presetID="26" presetClass="emph" presetSubtype="0" fill="hold" grpId="0" nodeType="afterEffect">
                                  <p:stCondLst>
                                    <p:cond delay="0"/>
                                  </p:stCondLst>
                                  <p:childTnLst>
                                    <p:animEffect transition="out" filter="fade">
                                      <p:cBhvr>
                                        <p:cTn id="38" dur="500" tmFilter="0, 0; .2, .5; .8, .5; 1, 0"/>
                                        <p:tgtEl>
                                          <p:spTgt spid="14"/>
                                        </p:tgtEl>
                                      </p:cBhvr>
                                    </p:animEffect>
                                    <p:animScale>
                                      <p:cBhvr>
                                        <p:cTn id="39" dur="250" autoRev="1" fill="hold"/>
                                        <p:tgtEl>
                                          <p:spTgt spid="14"/>
                                        </p:tgtEl>
                                      </p:cBhvr>
                                      <p:by x="105000" y="105000"/>
                                    </p:animScale>
                                  </p:childTnLst>
                                </p:cTn>
                              </p:par>
                            </p:childTnLst>
                          </p:cTn>
                        </p:par>
                        <p:par>
                          <p:cTn id="40" fill="hold">
                            <p:stCondLst>
                              <p:cond delay="2500"/>
                            </p:stCondLst>
                            <p:childTnLst>
                              <p:par>
                                <p:cTn id="41" presetID="9" presetClass="exit" presetSubtype="0" fill="hold" nodeType="afterEffect">
                                  <p:stCondLst>
                                    <p:cond delay="0"/>
                                  </p:stCondLst>
                                  <p:childTnLst>
                                    <p:animEffect transition="out" filter="dissolve">
                                      <p:cBhvr>
                                        <p:cTn id="42" dur="500"/>
                                        <p:tgtEl>
                                          <p:spTgt spid="28"/>
                                        </p:tgtEl>
                                      </p:cBhvr>
                                    </p:animEffect>
                                    <p:set>
                                      <p:cBhvr>
                                        <p:cTn id="43" dur="1" fill="hold">
                                          <p:stCondLst>
                                            <p:cond delay="499"/>
                                          </p:stCondLst>
                                        </p:cTn>
                                        <p:tgtEl>
                                          <p:spTgt spid="28"/>
                                        </p:tgtEl>
                                        <p:attrNameLst>
                                          <p:attrName>style.visibility</p:attrName>
                                        </p:attrNameLst>
                                      </p:cBhvr>
                                      <p:to>
                                        <p:strVal val="hidden"/>
                                      </p:to>
                                    </p:set>
                                  </p:childTnLst>
                                </p:cTn>
                              </p:par>
                              <p:par>
                                <p:cTn id="44" presetID="9" presetClass="exit" presetSubtype="0" fill="hold" nodeType="withEffect">
                                  <p:stCondLst>
                                    <p:cond delay="0"/>
                                  </p:stCondLst>
                                  <p:childTnLst>
                                    <p:animEffect transition="out" filter="dissolve">
                                      <p:cBhvr>
                                        <p:cTn id="45" dur="500"/>
                                        <p:tgtEl>
                                          <p:spTgt spid="29"/>
                                        </p:tgtEl>
                                      </p:cBhvr>
                                    </p:animEffect>
                                    <p:set>
                                      <p:cBhvr>
                                        <p:cTn id="46" dur="1" fill="hold">
                                          <p:stCondLst>
                                            <p:cond delay="499"/>
                                          </p:stCondLst>
                                        </p:cTn>
                                        <p:tgtEl>
                                          <p:spTgt spid="29"/>
                                        </p:tgtEl>
                                        <p:attrNameLst>
                                          <p:attrName>style.visibility</p:attrName>
                                        </p:attrNameLst>
                                      </p:cBhvr>
                                      <p:to>
                                        <p:strVal val="hidden"/>
                                      </p:to>
                                    </p:set>
                                  </p:childTnLst>
                                </p:cTn>
                              </p:par>
                              <p:par>
                                <p:cTn id="47" presetID="9" presetClass="exit" presetSubtype="0" fill="hold" grpId="1" nodeType="withEffect">
                                  <p:stCondLst>
                                    <p:cond delay="0"/>
                                  </p:stCondLst>
                                  <p:childTnLst>
                                    <p:animEffect transition="out" filter="dissolve">
                                      <p:cBhvr>
                                        <p:cTn id="48" dur="500"/>
                                        <p:tgtEl>
                                          <p:spTgt spid="34"/>
                                        </p:tgtEl>
                                      </p:cBhvr>
                                    </p:animEffect>
                                    <p:set>
                                      <p:cBhvr>
                                        <p:cTn id="49" dur="1" fill="hold">
                                          <p:stCondLst>
                                            <p:cond delay="499"/>
                                          </p:stCondLst>
                                        </p:cTn>
                                        <p:tgtEl>
                                          <p:spTgt spid="34"/>
                                        </p:tgtEl>
                                        <p:attrNameLst>
                                          <p:attrName>style.visibility</p:attrName>
                                        </p:attrNameLst>
                                      </p:cBhvr>
                                      <p:to>
                                        <p:strVal val="hidden"/>
                                      </p:to>
                                    </p:set>
                                  </p:childTnLst>
                                </p:cTn>
                              </p:par>
                              <p:par>
                                <p:cTn id="50" presetID="9" presetClass="exit" presetSubtype="0" fill="hold" grpId="0" nodeType="withEffect">
                                  <p:stCondLst>
                                    <p:cond delay="0"/>
                                  </p:stCondLst>
                                  <p:childTnLst>
                                    <p:animEffect transition="out" filter="dissolve">
                                      <p:cBhvr>
                                        <p:cTn id="51" dur="500"/>
                                        <p:tgtEl>
                                          <p:spTgt spid="18"/>
                                        </p:tgtEl>
                                      </p:cBhvr>
                                    </p:animEffect>
                                    <p:set>
                                      <p:cBhvr>
                                        <p:cTn id="52" dur="1" fill="hold">
                                          <p:stCondLst>
                                            <p:cond delay="499"/>
                                          </p:stCondLst>
                                        </p:cTn>
                                        <p:tgtEl>
                                          <p:spTgt spid="18"/>
                                        </p:tgtEl>
                                        <p:attrNameLst>
                                          <p:attrName>style.visibility</p:attrName>
                                        </p:attrNameLst>
                                      </p:cBhvr>
                                      <p:to>
                                        <p:strVal val="hidden"/>
                                      </p:to>
                                    </p:set>
                                  </p:childTnLst>
                                </p:cTn>
                              </p:par>
                              <p:par>
                                <p:cTn id="53" presetID="9" presetClass="exit" presetSubtype="0" fill="hold" grpId="0" nodeType="withEffect">
                                  <p:stCondLst>
                                    <p:cond delay="0"/>
                                  </p:stCondLst>
                                  <p:childTnLst>
                                    <p:animEffect transition="out" filter="dissolve">
                                      <p:cBhvr>
                                        <p:cTn id="54" dur="500"/>
                                        <p:tgtEl>
                                          <p:spTgt spid="19"/>
                                        </p:tgtEl>
                                      </p:cBhvr>
                                    </p:animEffect>
                                    <p:set>
                                      <p:cBhvr>
                                        <p:cTn id="55" dur="1" fill="hold">
                                          <p:stCondLst>
                                            <p:cond delay="499"/>
                                          </p:stCondLst>
                                        </p:cTn>
                                        <p:tgtEl>
                                          <p:spTgt spid="19"/>
                                        </p:tgtEl>
                                        <p:attrNameLst>
                                          <p:attrName>style.visibility</p:attrName>
                                        </p:attrNameLst>
                                      </p:cBhvr>
                                      <p:to>
                                        <p:strVal val="hidden"/>
                                      </p:to>
                                    </p:set>
                                  </p:childTnLst>
                                </p:cTn>
                              </p:par>
                            </p:childTnLst>
                          </p:cTn>
                        </p:par>
                        <p:par>
                          <p:cTn id="56" fill="hold">
                            <p:stCondLst>
                              <p:cond delay="3000"/>
                            </p:stCondLst>
                            <p:childTnLst>
                              <p:par>
                                <p:cTn id="57" presetID="9" presetClass="entr" presetSubtype="0" fill="hold" nodeType="afterEffect">
                                  <p:stCondLst>
                                    <p:cond delay="0"/>
                                  </p:stCondLst>
                                  <p:childTnLst>
                                    <p:set>
                                      <p:cBhvr>
                                        <p:cTn id="58" dur="1" fill="hold">
                                          <p:stCondLst>
                                            <p:cond delay="0"/>
                                          </p:stCondLst>
                                        </p:cTn>
                                        <p:tgtEl>
                                          <p:spTgt spid="37"/>
                                        </p:tgtEl>
                                        <p:attrNameLst>
                                          <p:attrName>style.visibility</p:attrName>
                                        </p:attrNameLst>
                                      </p:cBhvr>
                                      <p:to>
                                        <p:strVal val="visible"/>
                                      </p:to>
                                    </p:set>
                                    <p:animEffect transition="in" filter="dissolve">
                                      <p:cBhvr>
                                        <p:cTn id="59" dur="500"/>
                                        <p:tgtEl>
                                          <p:spTgt spid="37"/>
                                        </p:tgtEl>
                                      </p:cBhvr>
                                    </p:animEffect>
                                  </p:childTnLst>
                                </p:cTn>
                              </p:par>
                            </p:childTnLst>
                          </p:cTn>
                        </p:par>
                        <p:par>
                          <p:cTn id="60" fill="hold">
                            <p:stCondLst>
                              <p:cond delay="3500"/>
                            </p:stCondLst>
                            <p:childTnLst>
                              <p:par>
                                <p:cTn id="61" presetID="9" presetClass="entr" presetSubtype="0" fill="hold" grpId="0" nodeType="afterEffect">
                                  <p:stCondLst>
                                    <p:cond delay="0"/>
                                  </p:stCondLst>
                                  <p:childTnLst>
                                    <p:set>
                                      <p:cBhvr>
                                        <p:cTn id="62" dur="1" fill="hold">
                                          <p:stCondLst>
                                            <p:cond delay="0"/>
                                          </p:stCondLst>
                                        </p:cTn>
                                        <p:tgtEl>
                                          <p:spTgt spid="33"/>
                                        </p:tgtEl>
                                        <p:attrNameLst>
                                          <p:attrName>style.visibility</p:attrName>
                                        </p:attrNameLst>
                                      </p:cBhvr>
                                      <p:to>
                                        <p:strVal val="visible"/>
                                      </p:to>
                                    </p:set>
                                    <p:animEffect transition="in" filter="dissolve">
                                      <p:cBhvr>
                                        <p:cTn id="63" dur="500"/>
                                        <p:tgtEl>
                                          <p:spTgt spid="33"/>
                                        </p:tgtEl>
                                      </p:cBhvr>
                                    </p:animEffect>
                                  </p:childTnLst>
                                </p:cTn>
                              </p:par>
                            </p:childTnLst>
                          </p:cTn>
                        </p:par>
                      </p:childTnLst>
                    </p:cTn>
                  </p:par>
                  <p:par>
                    <p:cTn id="64" fill="hold">
                      <p:stCondLst>
                        <p:cond delay="indefinite"/>
                      </p:stCondLst>
                      <p:childTnLst>
                        <p:par>
                          <p:cTn id="65" fill="hold">
                            <p:stCondLst>
                              <p:cond delay="0"/>
                            </p:stCondLst>
                            <p:childTnLst>
                              <p:par>
                                <p:cTn id="66" presetID="0" presetClass="path" presetSubtype="0" accel="50000" decel="50000" fill="hold" grpId="0" nodeType="clickEffect">
                                  <p:stCondLst>
                                    <p:cond delay="0"/>
                                  </p:stCondLst>
                                  <p:childTnLst>
                                    <p:animMotion origin="layout" path="M 0.05209 -0.02199 L 0.2724 -0.22361 " pathEditMode="relative" rAng="0" ptsTypes="AA">
                                      <p:cBhvr>
                                        <p:cTn id="67" dur="2000" fill="hold"/>
                                        <p:tgtEl>
                                          <p:spTgt spid="24"/>
                                        </p:tgtEl>
                                        <p:attrNameLst>
                                          <p:attrName>ppt_x</p:attrName>
                                          <p:attrName>ppt_y</p:attrName>
                                        </p:attrNameLst>
                                      </p:cBhvr>
                                      <p:rCtr x="110" y="-101"/>
                                    </p:animMotion>
                                  </p:childTnLst>
                                </p:cTn>
                              </p:par>
                            </p:childTnLst>
                          </p:cTn>
                        </p:par>
                        <p:par>
                          <p:cTn id="68" fill="hold">
                            <p:stCondLst>
                              <p:cond delay="2000"/>
                            </p:stCondLst>
                            <p:childTnLst>
                              <p:par>
                                <p:cTn id="69" presetID="26" presetClass="emph" presetSubtype="0" fill="hold" grpId="1" nodeType="afterEffect">
                                  <p:stCondLst>
                                    <p:cond delay="0"/>
                                  </p:stCondLst>
                                  <p:childTnLst>
                                    <p:animEffect transition="out" filter="fade">
                                      <p:cBhvr>
                                        <p:cTn id="70" dur="500" tmFilter="0, 0; .2, .5; .8, .5; 1, 0"/>
                                        <p:tgtEl>
                                          <p:spTgt spid="14"/>
                                        </p:tgtEl>
                                      </p:cBhvr>
                                    </p:animEffect>
                                    <p:animScale>
                                      <p:cBhvr>
                                        <p:cTn id="71" dur="250" autoRev="1" fill="hold"/>
                                        <p:tgtEl>
                                          <p:spTgt spid="14"/>
                                        </p:tgtEl>
                                      </p:cBhvr>
                                      <p:by x="105000" y="105000"/>
                                    </p:animScale>
                                  </p:childTnLst>
                                </p:cTn>
                              </p:par>
                            </p:childTnLst>
                          </p:cTn>
                        </p:par>
                        <p:par>
                          <p:cTn id="72" fill="hold">
                            <p:stCondLst>
                              <p:cond delay="2500"/>
                            </p:stCondLst>
                            <p:childTnLst>
                              <p:par>
                                <p:cTn id="73" presetID="9" presetClass="exit" presetSubtype="0" fill="hold" nodeType="afterEffect">
                                  <p:stCondLst>
                                    <p:cond delay="0"/>
                                  </p:stCondLst>
                                  <p:childTnLst>
                                    <p:animEffect transition="out" filter="dissolve">
                                      <p:cBhvr>
                                        <p:cTn id="74" dur="500"/>
                                        <p:tgtEl>
                                          <p:spTgt spid="37"/>
                                        </p:tgtEl>
                                      </p:cBhvr>
                                    </p:animEffect>
                                    <p:set>
                                      <p:cBhvr>
                                        <p:cTn id="75" dur="1" fill="hold">
                                          <p:stCondLst>
                                            <p:cond delay="499"/>
                                          </p:stCondLst>
                                        </p:cTn>
                                        <p:tgtEl>
                                          <p:spTgt spid="37"/>
                                        </p:tgtEl>
                                        <p:attrNameLst>
                                          <p:attrName>style.visibility</p:attrName>
                                        </p:attrNameLst>
                                      </p:cBhvr>
                                      <p:to>
                                        <p:strVal val="hidden"/>
                                      </p:to>
                                    </p:set>
                                  </p:childTnLst>
                                </p:cTn>
                              </p:par>
                              <p:par>
                                <p:cTn id="76" presetID="9" presetClass="exit" presetSubtype="0" fill="hold" grpId="0" nodeType="withEffect">
                                  <p:stCondLst>
                                    <p:cond delay="0"/>
                                  </p:stCondLst>
                                  <p:childTnLst>
                                    <p:animEffect transition="out" filter="dissolve">
                                      <p:cBhvr>
                                        <p:cTn id="77" dur="500"/>
                                        <p:tgtEl>
                                          <p:spTgt spid="21"/>
                                        </p:tgtEl>
                                      </p:cBhvr>
                                    </p:animEffect>
                                    <p:set>
                                      <p:cBhvr>
                                        <p:cTn id="78" dur="1" fill="hold">
                                          <p:stCondLst>
                                            <p:cond delay="499"/>
                                          </p:stCondLst>
                                        </p:cTn>
                                        <p:tgtEl>
                                          <p:spTgt spid="21"/>
                                        </p:tgtEl>
                                        <p:attrNameLst>
                                          <p:attrName>style.visibility</p:attrName>
                                        </p:attrNameLst>
                                      </p:cBhvr>
                                      <p:to>
                                        <p:strVal val="hidden"/>
                                      </p:to>
                                    </p:set>
                                  </p:childTnLst>
                                </p:cTn>
                              </p:par>
                              <p:par>
                                <p:cTn id="79" presetID="9" presetClass="exit" presetSubtype="0" fill="hold" grpId="0" nodeType="withEffect">
                                  <p:stCondLst>
                                    <p:cond delay="0"/>
                                  </p:stCondLst>
                                  <p:childTnLst>
                                    <p:animEffect transition="out" filter="dissolve">
                                      <p:cBhvr>
                                        <p:cTn id="80" dur="500"/>
                                        <p:tgtEl>
                                          <p:spTgt spid="22"/>
                                        </p:tgtEl>
                                      </p:cBhvr>
                                    </p:animEffect>
                                    <p:set>
                                      <p:cBhvr>
                                        <p:cTn id="81" dur="1" fill="hold">
                                          <p:stCondLst>
                                            <p:cond delay="499"/>
                                          </p:stCondLst>
                                        </p:cTn>
                                        <p:tgtEl>
                                          <p:spTgt spid="22"/>
                                        </p:tgtEl>
                                        <p:attrNameLst>
                                          <p:attrName>style.visibility</p:attrName>
                                        </p:attrNameLst>
                                      </p:cBhvr>
                                      <p:to>
                                        <p:strVal val="hidden"/>
                                      </p:to>
                                    </p:set>
                                  </p:childTnLst>
                                </p:cTn>
                              </p:par>
                              <p:par>
                                <p:cTn id="82" presetID="9" presetClass="exit" presetSubtype="0" fill="hold" grpId="0" nodeType="withEffect">
                                  <p:stCondLst>
                                    <p:cond delay="0"/>
                                  </p:stCondLst>
                                  <p:childTnLst>
                                    <p:animEffect transition="out" filter="dissolve">
                                      <p:cBhvr>
                                        <p:cTn id="83" dur="500"/>
                                        <p:tgtEl>
                                          <p:spTgt spid="23"/>
                                        </p:tgtEl>
                                      </p:cBhvr>
                                    </p:animEffect>
                                    <p:set>
                                      <p:cBhvr>
                                        <p:cTn id="84" dur="1" fill="hold">
                                          <p:stCondLst>
                                            <p:cond delay="499"/>
                                          </p:stCondLst>
                                        </p:cTn>
                                        <p:tgtEl>
                                          <p:spTgt spid="23"/>
                                        </p:tgtEl>
                                        <p:attrNameLst>
                                          <p:attrName>style.visibility</p:attrName>
                                        </p:attrNameLst>
                                      </p:cBhvr>
                                      <p:to>
                                        <p:strVal val="hidden"/>
                                      </p:to>
                                    </p:set>
                                  </p:childTnLst>
                                </p:cTn>
                              </p:par>
                              <p:par>
                                <p:cTn id="85" presetID="9" presetClass="exit" presetSubtype="0" fill="hold" nodeType="withEffect">
                                  <p:stCondLst>
                                    <p:cond delay="0"/>
                                  </p:stCondLst>
                                  <p:childTnLst>
                                    <p:animEffect transition="out" filter="dissolve">
                                      <p:cBhvr>
                                        <p:cTn id="86" dur="500"/>
                                        <p:tgtEl>
                                          <p:spTgt spid="31"/>
                                        </p:tgtEl>
                                      </p:cBhvr>
                                    </p:animEffect>
                                    <p:set>
                                      <p:cBhvr>
                                        <p:cTn id="87" dur="1" fill="hold">
                                          <p:stCondLst>
                                            <p:cond delay="499"/>
                                          </p:stCondLst>
                                        </p:cTn>
                                        <p:tgtEl>
                                          <p:spTgt spid="31"/>
                                        </p:tgtEl>
                                        <p:attrNameLst>
                                          <p:attrName>style.visibility</p:attrName>
                                        </p:attrNameLst>
                                      </p:cBhvr>
                                      <p:to>
                                        <p:strVal val="hidden"/>
                                      </p:to>
                                    </p:set>
                                  </p:childTnLst>
                                </p:cTn>
                              </p:par>
                            </p:childTnLst>
                          </p:cTn>
                        </p:par>
                        <p:par>
                          <p:cTn id="88" fill="hold">
                            <p:stCondLst>
                              <p:cond delay="3000"/>
                            </p:stCondLst>
                            <p:childTnLst>
                              <p:par>
                                <p:cTn id="89" presetID="22" presetClass="entr" presetSubtype="1" fill="hold" nodeType="afterEffect">
                                  <p:stCondLst>
                                    <p:cond delay="0"/>
                                  </p:stCondLst>
                                  <p:childTnLst>
                                    <p:set>
                                      <p:cBhvr>
                                        <p:cTn id="90" dur="1" fill="hold">
                                          <p:stCondLst>
                                            <p:cond delay="0"/>
                                          </p:stCondLst>
                                        </p:cTn>
                                        <p:tgtEl>
                                          <p:spTgt spid="38"/>
                                        </p:tgtEl>
                                        <p:attrNameLst>
                                          <p:attrName>style.visibility</p:attrName>
                                        </p:attrNameLst>
                                      </p:cBhvr>
                                      <p:to>
                                        <p:strVal val="visible"/>
                                      </p:to>
                                    </p:set>
                                    <p:animEffect transition="in" filter="wipe(up)">
                                      <p:cBhvr>
                                        <p:cTn id="9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7" grpId="0" animBg="1"/>
      <p:bldP spid="18" grpId="0" animBg="1"/>
      <p:bldP spid="19" grpId="0" animBg="1"/>
      <p:bldP spid="20" grpId="0" animBg="1"/>
      <p:bldP spid="21" grpId="0" animBg="1"/>
      <p:bldP spid="22" grpId="0" animBg="1"/>
      <p:bldP spid="23" grpId="0" animBg="1"/>
      <p:bldP spid="24" grpId="0" animBg="1"/>
      <p:bldP spid="32" grpId="0"/>
      <p:bldP spid="33" grpId="0"/>
      <p:bldP spid="34" grpId="0" animBg="1"/>
      <p:bldP spid="34" grpId="1" animBg="1"/>
      <p:bldP spid="35" grpId="0" animBg="1"/>
      <p:bldP spid="35" grpId="1" animBg="1"/>
      <p:bldP spid="36" grpId="0" animBg="1"/>
      <p:bldP spid="36" grpId="1" animBg="1"/>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Fragmentation and Coalescing</a:t>
            </a:r>
            <a:endParaRPr lang="en-US" dirty="0"/>
          </a:p>
        </p:txBody>
      </p:sp>
      <p:sp>
        <p:nvSpPr>
          <p:cNvPr id="3" name="Content Placeholder 2"/>
          <p:cNvSpPr>
            <a:spLocks noGrp="1"/>
          </p:cNvSpPr>
          <p:nvPr>
            <p:ph idx="1"/>
          </p:nvPr>
        </p:nvSpPr>
        <p:spPr>
          <a:xfrm>
            <a:off x="457200" y="1467900"/>
            <a:ext cx="8229600" cy="4525963"/>
          </a:xfrm>
        </p:spPr>
        <p:txBody>
          <a:bodyPr/>
          <a:lstStyle/>
          <a:p>
            <a:pPr>
              <a:lnSpc>
                <a:spcPct val="83000"/>
              </a:lnSpc>
            </a:pPr>
            <a:r>
              <a:rPr lang="en-GB" dirty="0" smtClean="0"/>
              <a:t>Opposing processes that operate in parallel</a:t>
            </a:r>
          </a:p>
          <a:p>
            <a:pPr lvl="1">
              <a:lnSpc>
                <a:spcPct val="83000"/>
              </a:lnSpc>
            </a:pPr>
            <a:r>
              <a:rPr lang="en-GB" dirty="0" smtClean="0"/>
              <a:t>Which of the two processes will dominate?</a:t>
            </a:r>
          </a:p>
          <a:p>
            <a:pPr>
              <a:lnSpc>
                <a:spcPct val="83000"/>
              </a:lnSpc>
            </a:pPr>
            <a:r>
              <a:rPr lang="en-GB" dirty="0" smtClean="0"/>
              <a:t>What fraction of space is typically allocated?</a:t>
            </a:r>
          </a:p>
          <a:p>
            <a:pPr lvl="1">
              <a:lnSpc>
                <a:spcPct val="83000"/>
              </a:lnSpc>
            </a:pPr>
            <a:r>
              <a:rPr lang="en-GB" dirty="0" smtClean="0"/>
              <a:t>Coalescing works better with more free space</a:t>
            </a:r>
          </a:p>
          <a:p>
            <a:pPr>
              <a:lnSpc>
                <a:spcPct val="83000"/>
              </a:lnSpc>
            </a:pPr>
            <a:r>
              <a:rPr lang="en-GB" dirty="0" smtClean="0"/>
              <a:t>How fast is allocated memory turned over?</a:t>
            </a:r>
          </a:p>
          <a:p>
            <a:pPr lvl="1">
              <a:lnSpc>
                <a:spcPct val="83000"/>
              </a:lnSpc>
            </a:pPr>
            <a:r>
              <a:rPr lang="en-GB" dirty="0" smtClean="0"/>
              <a:t>Chunks held for long time cannot be coalesced</a:t>
            </a:r>
          </a:p>
          <a:p>
            <a:pPr>
              <a:lnSpc>
                <a:spcPct val="83000"/>
              </a:lnSpc>
            </a:pPr>
            <a:r>
              <a:rPr lang="en-GB" dirty="0" smtClean="0"/>
              <a:t>How variable are requested chunk sizes?</a:t>
            </a:r>
          </a:p>
          <a:p>
            <a:pPr lvl="1">
              <a:lnSpc>
                <a:spcPct val="83000"/>
              </a:lnSpc>
            </a:pPr>
            <a:r>
              <a:rPr lang="en-GB" dirty="0" smtClean="0"/>
              <a:t>High variability increases fragmentation rate</a:t>
            </a:r>
          </a:p>
          <a:p>
            <a:pPr>
              <a:lnSpc>
                <a:spcPct val="83000"/>
              </a:lnSpc>
            </a:pPr>
            <a:r>
              <a:rPr lang="en-GB" dirty="0" smtClean="0"/>
              <a:t>How long will the program execute?</a:t>
            </a:r>
          </a:p>
          <a:p>
            <a:pPr lvl="1">
              <a:lnSpc>
                <a:spcPct val="83000"/>
              </a:lnSpc>
            </a:pPr>
            <a:r>
              <a:rPr lang="en-GB" dirty="0" smtClean="0"/>
              <a:t>Fragmentation, like rust, gets worse with time</a:t>
            </a:r>
          </a:p>
          <a:p>
            <a:endParaRPr lang="en-US" sz="36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248"/>
            <a:ext cx="8229600" cy="1143000"/>
          </a:xfrm>
        </p:spPr>
        <p:txBody>
          <a:bodyPr/>
          <a:lstStyle/>
          <a:p>
            <a:r>
              <a:rPr lang="en-US" dirty="0" smtClean="0"/>
              <a:t>Coalescing and Free List Implementation</a:t>
            </a:r>
            <a:endParaRPr lang="en-US" dirty="0"/>
          </a:p>
        </p:txBody>
      </p:sp>
      <p:sp>
        <p:nvSpPr>
          <p:cNvPr id="3" name="Content Placeholder 2"/>
          <p:cNvSpPr>
            <a:spLocks noGrp="1"/>
          </p:cNvSpPr>
          <p:nvPr>
            <p:ph idx="1"/>
          </p:nvPr>
        </p:nvSpPr>
        <p:spPr>
          <a:xfrm>
            <a:off x="457200" y="1666350"/>
            <a:ext cx="8229600" cy="4525963"/>
          </a:xfrm>
        </p:spPr>
        <p:txBody>
          <a:bodyPr/>
          <a:lstStyle/>
          <a:p>
            <a:r>
              <a:rPr lang="en-US" sz="2800" dirty="0" smtClean="0"/>
              <a:t>To coalesce, we must know whether the previous and next chunks are also free</a:t>
            </a:r>
          </a:p>
          <a:p>
            <a:r>
              <a:rPr lang="en-US" sz="2800" dirty="0" smtClean="0"/>
              <a:t>If the neighbors are guaranteed to be in the free list, we can look at them and see if they are free</a:t>
            </a:r>
          </a:p>
          <a:p>
            <a:r>
              <a:rPr lang="en-US" sz="2800" dirty="0" smtClean="0"/>
              <a:t>If allocated chunks are not in the free list, we must look at the free chunks before and after us</a:t>
            </a:r>
          </a:p>
          <a:p>
            <a:pPr lvl="1"/>
            <a:r>
              <a:rPr lang="en-US" sz="2400" dirty="0" smtClean="0"/>
              <a:t>And see if they are our contiguous neighbors</a:t>
            </a:r>
          </a:p>
          <a:p>
            <a:pPr lvl="1"/>
            <a:r>
              <a:rPr lang="en-US" sz="2400" dirty="0" smtClean="0"/>
              <a:t>This suggests that the free list must be maintained in address order</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Memory Used For?</a:t>
            </a:r>
            <a:endParaRPr lang="en-US" dirty="0"/>
          </a:p>
        </p:txBody>
      </p:sp>
      <p:sp>
        <p:nvSpPr>
          <p:cNvPr id="3" name="Content Placeholder 2"/>
          <p:cNvSpPr>
            <a:spLocks noGrp="1"/>
          </p:cNvSpPr>
          <p:nvPr>
            <p:ph idx="1"/>
          </p:nvPr>
        </p:nvSpPr>
        <p:spPr>
          <a:xfrm>
            <a:off x="470428" y="1560510"/>
            <a:ext cx="8229600" cy="4525963"/>
          </a:xfrm>
        </p:spPr>
        <p:txBody>
          <a:bodyPr/>
          <a:lstStyle/>
          <a:p>
            <a:r>
              <a:rPr lang="en-US" dirty="0" smtClean="0"/>
              <a:t>Anything that a program needs to access</a:t>
            </a:r>
          </a:p>
          <a:p>
            <a:pPr lvl="1"/>
            <a:r>
              <a:rPr lang="en-US" dirty="0" smtClean="0"/>
              <a:t>Except control and temporary values, which are kept in registers</a:t>
            </a:r>
          </a:p>
          <a:p>
            <a:r>
              <a:rPr lang="en-US" dirty="0" smtClean="0"/>
              <a:t>The code</a:t>
            </a:r>
          </a:p>
          <a:p>
            <a:pPr lvl="1"/>
            <a:r>
              <a:rPr lang="en-US" dirty="0" smtClean="0"/>
              <a:t>To allow the process to execute instructions</a:t>
            </a:r>
          </a:p>
          <a:p>
            <a:r>
              <a:rPr lang="en-US" dirty="0" smtClean="0"/>
              <a:t>The stack</a:t>
            </a:r>
          </a:p>
          <a:p>
            <a:pPr lvl="1"/>
            <a:r>
              <a:rPr lang="en-US" dirty="0" smtClean="0"/>
              <a:t>To keep track of its state of execution</a:t>
            </a:r>
          </a:p>
          <a:p>
            <a:r>
              <a:rPr lang="en-US" dirty="0" smtClean="0"/>
              <a:t>The heap</a:t>
            </a:r>
          </a:p>
          <a:p>
            <a:pPr lvl="1"/>
            <a:r>
              <a:rPr lang="en-US" dirty="0" smtClean="0"/>
              <a:t>To hold dynamically allocated variables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 Sized Domain Summary</a:t>
            </a:r>
            <a:endParaRPr lang="en-US" dirty="0"/>
          </a:p>
        </p:txBody>
      </p:sp>
      <p:sp>
        <p:nvSpPr>
          <p:cNvPr id="3" name="Content Placeholder 2"/>
          <p:cNvSpPr>
            <a:spLocks noGrp="1"/>
          </p:cNvSpPr>
          <p:nvPr>
            <p:ph idx="1"/>
          </p:nvPr>
        </p:nvSpPr>
        <p:spPr/>
        <p:txBody>
          <a:bodyPr/>
          <a:lstStyle/>
          <a:p>
            <a:r>
              <a:rPr lang="en-GB" dirty="0" smtClean="0"/>
              <a:t>Eliminates internal fragmentation</a:t>
            </a:r>
          </a:p>
          <a:p>
            <a:pPr lvl="1"/>
            <a:r>
              <a:rPr lang="en-GB" dirty="0" smtClean="0"/>
              <a:t>Each chunk is custom made for requestor</a:t>
            </a:r>
          </a:p>
          <a:p>
            <a:r>
              <a:rPr lang="en-GB" dirty="0" smtClean="0"/>
              <a:t>Implementation is more expensive</a:t>
            </a:r>
          </a:p>
          <a:p>
            <a:pPr lvl="1"/>
            <a:r>
              <a:rPr lang="en-GB" dirty="0" smtClean="0"/>
              <a:t>Long searches of complex free lists</a:t>
            </a:r>
          </a:p>
          <a:p>
            <a:pPr lvl="1"/>
            <a:r>
              <a:rPr lang="en-GB" dirty="0" smtClean="0"/>
              <a:t>Carving and coalescing</a:t>
            </a:r>
          </a:p>
          <a:p>
            <a:r>
              <a:rPr lang="en-GB" dirty="0" smtClean="0"/>
              <a:t>External fragmentation is inevitable</a:t>
            </a:r>
          </a:p>
          <a:p>
            <a:pPr lvl="1"/>
            <a:r>
              <a:rPr lang="en-GB" dirty="0" smtClean="0"/>
              <a:t>Coalescing can counteract the fragmentation</a:t>
            </a:r>
          </a:p>
          <a:p>
            <a:r>
              <a:rPr lang="en-GB" dirty="0" smtClean="0"/>
              <a:t>Must we choose the lesser of two evils?</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Option</a:t>
            </a:r>
            <a:endParaRPr lang="en-US" dirty="0"/>
          </a:p>
        </p:txBody>
      </p:sp>
      <p:sp>
        <p:nvSpPr>
          <p:cNvPr id="3" name="Content Placeholder 2"/>
          <p:cNvSpPr>
            <a:spLocks noGrp="1"/>
          </p:cNvSpPr>
          <p:nvPr>
            <p:ph idx="1"/>
          </p:nvPr>
        </p:nvSpPr>
        <p:spPr>
          <a:xfrm>
            <a:off x="457200" y="1371036"/>
            <a:ext cx="8229600" cy="4525963"/>
          </a:xfrm>
        </p:spPr>
        <p:txBody>
          <a:bodyPr/>
          <a:lstStyle/>
          <a:p>
            <a:r>
              <a:rPr lang="en-GB" dirty="0" smtClean="0"/>
              <a:t>Fixed partition allocations result in internal fragmentation</a:t>
            </a:r>
          </a:p>
          <a:p>
            <a:pPr lvl="1"/>
            <a:r>
              <a:rPr lang="en-GB" dirty="0" smtClean="0"/>
              <a:t>Processes don’t use all of the fixed partition</a:t>
            </a:r>
          </a:p>
          <a:p>
            <a:r>
              <a:rPr lang="en-GB" dirty="0" smtClean="0"/>
              <a:t>Dynamic domain allocations result in external fragmentation</a:t>
            </a:r>
          </a:p>
          <a:p>
            <a:pPr lvl="1"/>
            <a:r>
              <a:rPr lang="en-GB" dirty="0" smtClean="0"/>
              <a:t>The elements on the memory free list get smaller and less useful</a:t>
            </a:r>
          </a:p>
          <a:p>
            <a:r>
              <a:rPr lang="en-GB" dirty="0" smtClean="0"/>
              <a:t>Can we strike a balance in between?</a:t>
            </a:r>
          </a:p>
        </p:txBody>
      </p:sp>
      <p:sp>
        <p:nvSpPr>
          <p:cNvPr id="4" name="Rounded Rectangle 3"/>
          <p:cNvSpPr/>
          <p:nvPr/>
        </p:nvSpPr>
        <p:spPr>
          <a:xfrm>
            <a:off x="2537840" y="502733"/>
            <a:ext cx="3983667"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778"/>
            <a:ext cx="8229600" cy="1143000"/>
          </a:xfrm>
        </p:spPr>
        <p:txBody>
          <a:bodyPr/>
          <a:lstStyle/>
          <a:p>
            <a:r>
              <a:rPr lang="en-US" dirty="0" smtClean="0"/>
              <a:t>A Special Case for Fixed Allocations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Freeform 30"/>
          <p:cNvSpPr>
            <a:spLocks/>
          </p:cNvSpPr>
          <p:nvPr/>
        </p:nvSpPr>
        <p:spPr bwMode="auto">
          <a:xfrm>
            <a:off x="1451475" y="4282588"/>
            <a:ext cx="6604000" cy="1600200"/>
          </a:xfrm>
          <a:custGeom>
            <a:avLst/>
            <a:gdLst/>
            <a:ahLst/>
            <a:cxnLst>
              <a:cxn ang="0">
                <a:pos x="4128" y="1008"/>
              </a:cxn>
              <a:cxn ang="0">
                <a:pos x="4128" y="912"/>
              </a:cxn>
              <a:cxn ang="0">
                <a:pos x="4080" y="864"/>
              </a:cxn>
              <a:cxn ang="0">
                <a:pos x="3648" y="672"/>
              </a:cxn>
              <a:cxn ang="0">
                <a:pos x="3168" y="240"/>
              </a:cxn>
              <a:cxn ang="0">
                <a:pos x="2448" y="0"/>
              </a:cxn>
              <a:cxn ang="0">
                <a:pos x="1440" y="240"/>
              </a:cxn>
              <a:cxn ang="0">
                <a:pos x="0" y="1008"/>
              </a:cxn>
            </a:cxnLst>
            <a:rect l="0" t="0" r="r" b="b"/>
            <a:pathLst>
              <a:path w="4160" h="1008">
                <a:moveTo>
                  <a:pt x="4128" y="1008"/>
                </a:moveTo>
                <a:cubicBezTo>
                  <a:pt x="4132" y="972"/>
                  <a:pt x="4136" y="936"/>
                  <a:pt x="4128" y="912"/>
                </a:cubicBezTo>
                <a:cubicBezTo>
                  <a:pt x="4120" y="888"/>
                  <a:pt x="4160" y="904"/>
                  <a:pt x="4080" y="864"/>
                </a:cubicBezTo>
                <a:cubicBezTo>
                  <a:pt x="4000" y="824"/>
                  <a:pt x="3800" y="776"/>
                  <a:pt x="3648" y="672"/>
                </a:cubicBezTo>
                <a:cubicBezTo>
                  <a:pt x="3496" y="568"/>
                  <a:pt x="3368" y="352"/>
                  <a:pt x="3168" y="240"/>
                </a:cubicBezTo>
                <a:cubicBezTo>
                  <a:pt x="2968" y="128"/>
                  <a:pt x="2736" y="0"/>
                  <a:pt x="2448" y="0"/>
                </a:cubicBezTo>
                <a:cubicBezTo>
                  <a:pt x="2160" y="0"/>
                  <a:pt x="1848" y="72"/>
                  <a:pt x="1440" y="240"/>
                </a:cubicBezTo>
                <a:cubicBezTo>
                  <a:pt x="1032" y="408"/>
                  <a:pt x="516" y="708"/>
                  <a:pt x="0" y="1008"/>
                </a:cubicBezTo>
              </a:path>
            </a:pathLst>
          </a:custGeom>
          <a:solidFill>
            <a:srgbClr val="00FF00"/>
          </a:solid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5" name="Freeform 29"/>
          <p:cNvSpPr>
            <a:spLocks/>
          </p:cNvSpPr>
          <p:nvPr/>
        </p:nvSpPr>
        <p:spPr bwMode="auto">
          <a:xfrm>
            <a:off x="1451475" y="5273188"/>
            <a:ext cx="6591300" cy="603250"/>
          </a:xfrm>
          <a:custGeom>
            <a:avLst/>
            <a:gdLst/>
            <a:ahLst/>
            <a:cxnLst>
              <a:cxn ang="0">
                <a:pos x="4128" y="512"/>
              </a:cxn>
              <a:cxn ang="0">
                <a:pos x="4128" y="416"/>
              </a:cxn>
              <a:cxn ang="0">
                <a:pos x="4080" y="368"/>
              </a:cxn>
              <a:cxn ang="0">
                <a:pos x="3696" y="224"/>
              </a:cxn>
              <a:cxn ang="0">
                <a:pos x="2736" y="32"/>
              </a:cxn>
              <a:cxn ang="0">
                <a:pos x="1776" y="80"/>
              </a:cxn>
              <a:cxn ang="0">
                <a:pos x="0" y="512"/>
              </a:cxn>
            </a:cxnLst>
            <a:rect l="0" t="0" r="r" b="b"/>
            <a:pathLst>
              <a:path w="4152" h="512">
                <a:moveTo>
                  <a:pt x="4128" y="512"/>
                </a:moveTo>
                <a:cubicBezTo>
                  <a:pt x="4132" y="476"/>
                  <a:pt x="4136" y="440"/>
                  <a:pt x="4128" y="416"/>
                </a:cubicBezTo>
                <a:cubicBezTo>
                  <a:pt x="4120" y="392"/>
                  <a:pt x="4152" y="400"/>
                  <a:pt x="4080" y="368"/>
                </a:cubicBezTo>
                <a:cubicBezTo>
                  <a:pt x="4008" y="336"/>
                  <a:pt x="3920" y="280"/>
                  <a:pt x="3696" y="224"/>
                </a:cubicBezTo>
                <a:cubicBezTo>
                  <a:pt x="3472" y="168"/>
                  <a:pt x="3056" y="56"/>
                  <a:pt x="2736" y="32"/>
                </a:cubicBezTo>
                <a:cubicBezTo>
                  <a:pt x="2416" y="8"/>
                  <a:pt x="2232" y="0"/>
                  <a:pt x="1776" y="80"/>
                </a:cubicBezTo>
                <a:cubicBezTo>
                  <a:pt x="1320" y="160"/>
                  <a:pt x="660" y="336"/>
                  <a:pt x="0" y="512"/>
                </a:cubicBezTo>
              </a:path>
            </a:pathLst>
          </a:custGeom>
          <a:solidFill>
            <a:srgbClr val="00FF00"/>
          </a:solidFill>
          <a:ln w="9525">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6" name="Line 4"/>
          <p:cNvSpPr>
            <a:spLocks noChangeShapeType="1"/>
          </p:cNvSpPr>
          <p:nvPr/>
        </p:nvSpPr>
        <p:spPr bwMode="auto">
          <a:xfrm>
            <a:off x="1451475" y="2453788"/>
            <a:ext cx="0" cy="34290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7" name="Line 5"/>
          <p:cNvSpPr>
            <a:spLocks noChangeShapeType="1"/>
          </p:cNvSpPr>
          <p:nvPr/>
        </p:nvSpPr>
        <p:spPr bwMode="auto">
          <a:xfrm>
            <a:off x="1451475" y="5882788"/>
            <a:ext cx="6553200" cy="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8" name="Line 8"/>
          <p:cNvSpPr>
            <a:spLocks noChangeShapeType="1"/>
          </p:cNvSpPr>
          <p:nvPr/>
        </p:nvSpPr>
        <p:spPr bwMode="auto">
          <a:xfrm>
            <a:off x="4423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9" name="Line 9"/>
          <p:cNvSpPr>
            <a:spLocks noChangeShapeType="1"/>
          </p:cNvSpPr>
          <p:nvPr/>
        </p:nvSpPr>
        <p:spPr bwMode="auto">
          <a:xfrm>
            <a:off x="5947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0" name="Line 10"/>
          <p:cNvSpPr>
            <a:spLocks noChangeShapeType="1"/>
          </p:cNvSpPr>
          <p:nvPr/>
        </p:nvSpPr>
        <p:spPr bwMode="auto">
          <a:xfrm>
            <a:off x="5185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1" name="Line 12"/>
          <p:cNvSpPr>
            <a:spLocks noChangeShapeType="1"/>
          </p:cNvSpPr>
          <p:nvPr/>
        </p:nvSpPr>
        <p:spPr bwMode="auto">
          <a:xfrm>
            <a:off x="3661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2" name="Line 14"/>
          <p:cNvSpPr>
            <a:spLocks noChangeShapeType="1"/>
          </p:cNvSpPr>
          <p:nvPr/>
        </p:nvSpPr>
        <p:spPr bwMode="auto">
          <a:xfrm>
            <a:off x="6709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3" name="Line 16"/>
          <p:cNvSpPr>
            <a:spLocks noChangeShapeType="1"/>
          </p:cNvSpPr>
          <p:nvPr/>
        </p:nvSpPr>
        <p:spPr bwMode="auto">
          <a:xfrm>
            <a:off x="7471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14" name="Text Box 17"/>
          <p:cNvSpPr txBox="1">
            <a:spLocks noChangeArrowheads="1"/>
          </p:cNvSpPr>
          <p:nvPr/>
        </p:nvSpPr>
        <p:spPr bwMode="auto">
          <a:xfrm>
            <a:off x="349271" y="3780515"/>
            <a:ext cx="1120820" cy="369332"/>
          </a:xfrm>
          <a:prstGeom prst="rect">
            <a:avLst/>
          </a:prstGeom>
          <a:noFill/>
          <a:ln w="9525">
            <a:noFill/>
            <a:miter lim="800000"/>
            <a:headEnd/>
            <a:tailEnd/>
          </a:ln>
          <a:effectLst/>
        </p:spPr>
        <p:txBody>
          <a:bodyPr wrap="none">
            <a:prstTxWarp prst="textNoShape">
              <a:avLst/>
            </a:prstTxWarp>
            <a:spAutoFit/>
          </a:bodyPr>
          <a:lstStyle/>
          <a:p>
            <a:r>
              <a:rPr lang="en-US" sz="1800" b="0" dirty="0">
                <a:latin typeface="Times New Roman"/>
                <a:ea typeface="Arial" charset="0"/>
                <a:cs typeface="Times New Roman"/>
              </a:rPr>
              <a:t>frequency</a:t>
            </a:r>
          </a:p>
        </p:txBody>
      </p:sp>
      <p:sp>
        <p:nvSpPr>
          <p:cNvPr id="15" name="Text Box 18"/>
          <p:cNvSpPr txBox="1">
            <a:spLocks noChangeArrowheads="1"/>
          </p:cNvSpPr>
          <p:nvPr/>
        </p:nvSpPr>
        <p:spPr bwMode="auto">
          <a:xfrm>
            <a:off x="6496550" y="5955813"/>
            <a:ext cx="431800" cy="336550"/>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4K</a:t>
            </a:r>
          </a:p>
        </p:txBody>
      </p:sp>
      <p:sp>
        <p:nvSpPr>
          <p:cNvPr id="16" name="Text Box 19"/>
          <p:cNvSpPr txBox="1">
            <a:spLocks noChangeArrowheads="1"/>
          </p:cNvSpPr>
          <p:nvPr/>
        </p:nvSpPr>
        <p:spPr bwMode="auto">
          <a:xfrm>
            <a:off x="3396163" y="5958988"/>
            <a:ext cx="492443" cy="338554"/>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256</a:t>
            </a:r>
          </a:p>
        </p:txBody>
      </p:sp>
      <p:sp>
        <p:nvSpPr>
          <p:cNvPr id="17" name="Text Box 20"/>
          <p:cNvSpPr txBox="1">
            <a:spLocks noChangeArrowheads="1"/>
          </p:cNvSpPr>
          <p:nvPr/>
        </p:nvSpPr>
        <p:spPr bwMode="auto">
          <a:xfrm>
            <a:off x="1927725" y="5965338"/>
            <a:ext cx="389850" cy="338554"/>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64</a:t>
            </a:r>
          </a:p>
        </p:txBody>
      </p:sp>
      <p:sp>
        <p:nvSpPr>
          <p:cNvPr id="18" name="Text Box 21"/>
          <p:cNvSpPr txBox="1">
            <a:spLocks noChangeArrowheads="1"/>
          </p:cNvSpPr>
          <p:nvPr/>
        </p:nvSpPr>
        <p:spPr bwMode="auto">
          <a:xfrm>
            <a:off x="4963025" y="5958988"/>
            <a:ext cx="431800" cy="336550"/>
          </a:xfrm>
          <a:prstGeom prst="rect">
            <a:avLst/>
          </a:prstGeom>
          <a:noFill/>
          <a:ln w="9525">
            <a:noFill/>
            <a:miter lim="800000"/>
            <a:headEnd/>
            <a:tailEnd/>
          </a:ln>
          <a:effectLst/>
        </p:spPr>
        <p:txBody>
          <a:bodyPr wrap="none">
            <a:prstTxWarp prst="textNoShape">
              <a:avLst/>
            </a:prstTxWarp>
            <a:spAutoFit/>
          </a:bodyPr>
          <a:lstStyle/>
          <a:p>
            <a:r>
              <a:rPr lang="en-US" sz="1600" b="0">
                <a:latin typeface="Times New Roman"/>
                <a:ea typeface="Arial" charset="0"/>
                <a:cs typeface="Times New Roman"/>
              </a:rPr>
              <a:t>1K</a:t>
            </a:r>
          </a:p>
        </p:txBody>
      </p:sp>
      <p:sp>
        <p:nvSpPr>
          <p:cNvPr id="19" name="Text Box 22"/>
          <p:cNvSpPr txBox="1">
            <a:spLocks noChangeArrowheads="1"/>
          </p:cNvSpPr>
          <p:nvPr/>
        </p:nvSpPr>
        <p:spPr bwMode="auto">
          <a:xfrm>
            <a:off x="2137275" y="2025163"/>
            <a:ext cx="4438650" cy="1190625"/>
          </a:xfrm>
          <a:prstGeom prst="rect">
            <a:avLst/>
          </a:prstGeom>
          <a:noFill/>
          <a:ln w="9525">
            <a:noFill/>
            <a:miter lim="800000"/>
            <a:headEnd/>
            <a:tailEnd/>
          </a:ln>
          <a:effectLst/>
        </p:spPr>
        <p:txBody>
          <a:bodyPr>
            <a:prstTxWarp prst="textNoShape">
              <a:avLst/>
            </a:prstTxWarp>
            <a:spAutoFit/>
          </a:bodyPr>
          <a:lstStyle/>
          <a:p>
            <a:r>
              <a:rPr lang="en-US" sz="1800" b="0" dirty="0">
                <a:latin typeface="Times New Roman"/>
                <a:ea typeface="Arial" charset="0"/>
                <a:cs typeface="Times New Roman"/>
              </a:rPr>
              <a:t>Internal fragmentation results from mismatches between chunk sizes and request sizes (which we have assumed to be randomly distributed</a:t>
            </a:r>
            <a:r>
              <a:rPr lang="en-US" sz="1800" b="0" dirty="0" smtClean="0">
                <a:latin typeface="Times New Roman"/>
                <a:ea typeface="Arial" charset="0"/>
                <a:cs typeface="Times New Roman"/>
              </a:rPr>
              <a:t>).</a:t>
            </a:r>
            <a:endParaRPr lang="en-US" sz="1800" b="0" dirty="0">
              <a:latin typeface="Times New Roman"/>
              <a:ea typeface="Arial" charset="0"/>
              <a:cs typeface="Times New Roman"/>
            </a:endParaRPr>
          </a:p>
        </p:txBody>
      </p:sp>
      <p:sp>
        <p:nvSpPr>
          <p:cNvPr id="20" name="Text Box 28"/>
          <p:cNvSpPr txBox="1">
            <a:spLocks noChangeArrowheads="1"/>
          </p:cNvSpPr>
          <p:nvPr/>
        </p:nvSpPr>
        <p:spPr bwMode="auto">
          <a:xfrm>
            <a:off x="3281345" y="3171343"/>
            <a:ext cx="3524250" cy="1190625"/>
          </a:xfrm>
          <a:prstGeom prst="rect">
            <a:avLst/>
          </a:prstGeom>
          <a:noFill/>
          <a:ln w="9525">
            <a:noFill/>
            <a:miter lim="800000"/>
            <a:headEnd/>
            <a:tailEnd/>
          </a:ln>
          <a:effectLst/>
        </p:spPr>
        <p:txBody>
          <a:bodyPr>
            <a:prstTxWarp prst="textNoShape">
              <a:avLst/>
            </a:prstTxWarp>
            <a:spAutoFit/>
          </a:bodyPr>
          <a:lstStyle/>
          <a:p>
            <a:r>
              <a:rPr lang="en-US" sz="1800" b="0" dirty="0">
                <a:latin typeface="Times New Roman"/>
                <a:ea typeface="Arial" charset="0"/>
                <a:cs typeface="Times New Roman"/>
              </a:rPr>
              <a:t>But if we look at what actually happens, it turns out that memory allocation requests aren’t random at all.</a:t>
            </a:r>
          </a:p>
        </p:txBody>
      </p:sp>
      <p:sp>
        <p:nvSpPr>
          <p:cNvPr id="21" name="Line 33"/>
          <p:cNvSpPr>
            <a:spLocks noChangeShapeType="1"/>
          </p:cNvSpPr>
          <p:nvPr/>
        </p:nvSpPr>
        <p:spPr bwMode="auto">
          <a:xfrm flipV="1">
            <a:off x="6709275" y="2453788"/>
            <a:ext cx="0" cy="3124200"/>
          </a:xfrm>
          <a:prstGeom prst="line">
            <a:avLst/>
          </a:prstGeom>
          <a:noFill/>
          <a:ln w="38100">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22" name="Line 34"/>
          <p:cNvSpPr>
            <a:spLocks noChangeShapeType="1"/>
          </p:cNvSpPr>
          <p:nvPr/>
        </p:nvSpPr>
        <p:spPr bwMode="auto">
          <a:xfrm flipV="1">
            <a:off x="2137275" y="4206388"/>
            <a:ext cx="0" cy="1524000"/>
          </a:xfrm>
          <a:prstGeom prst="line">
            <a:avLst/>
          </a:prstGeom>
          <a:noFill/>
          <a:ln w="38100">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23" name="Line 35"/>
          <p:cNvSpPr>
            <a:spLocks noChangeShapeType="1"/>
          </p:cNvSpPr>
          <p:nvPr/>
        </p:nvSpPr>
        <p:spPr bwMode="auto">
          <a:xfrm flipV="1">
            <a:off x="2899275" y="3596788"/>
            <a:ext cx="0" cy="2057400"/>
          </a:xfrm>
          <a:prstGeom prst="line">
            <a:avLst/>
          </a:prstGeom>
          <a:noFill/>
          <a:ln w="38100">
            <a:solidFill>
              <a:srgbClr val="00FF00"/>
            </a:solidFill>
            <a:round/>
            <a:headEnd/>
            <a:tailEnd/>
          </a:ln>
          <a:effectLst/>
        </p:spPr>
        <p:txBody>
          <a:bodyPr>
            <a:prstTxWarp prst="textNoShape">
              <a:avLst/>
            </a:prstTxWarp>
          </a:bodyPr>
          <a:lstStyle/>
          <a:p>
            <a:endParaRPr lang="en-US">
              <a:latin typeface="Times New Roman"/>
              <a:cs typeface="Times New Roman"/>
            </a:endParaRPr>
          </a:p>
        </p:txBody>
      </p:sp>
      <p:sp>
        <p:nvSpPr>
          <p:cNvPr id="24" name="Line 13"/>
          <p:cNvSpPr>
            <a:spLocks noChangeShapeType="1"/>
          </p:cNvSpPr>
          <p:nvPr/>
        </p:nvSpPr>
        <p:spPr bwMode="auto">
          <a:xfrm>
            <a:off x="2899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5" name="Line 11"/>
          <p:cNvSpPr>
            <a:spLocks noChangeShapeType="1"/>
          </p:cNvSpPr>
          <p:nvPr/>
        </p:nvSpPr>
        <p:spPr bwMode="auto">
          <a:xfrm>
            <a:off x="2137275" y="5577988"/>
            <a:ext cx="0" cy="304800"/>
          </a:xfrm>
          <a:prstGeom prst="line">
            <a:avLst/>
          </a:prstGeom>
          <a:noFill/>
          <a:ln w="9525">
            <a:solidFill>
              <a:schemeClr val="tx1"/>
            </a:solidFill>
            <a:round/>
            <a:headEnd/>
            <a:tailEnd/>
          </a:ln>
          <a:effectLst/>
        </p:spPr>
        <p:txBody>
          <a:bodyPr>
            <a:prstTxWarp prst="textNoShape">
              <a:avLst/>
            </a:prstTxWarp>
          </a:bodyPr>
          <a:lstStyle/>
          <a:p>
            <a:endParaRPr lang="en-US">
              <a:latin typeface="Times New Roman"/>
              <a:cs typeface="Times New Roman"/>
            </a:endParaRPr>
          </a:p>
        </p:txBody>
      </p:sp>
      <p:sp>
        <p:nvSpPr>
          <p:cNvPr id="26" name="Rounded Rectangle 25"/>
          <p:cNvSpPr/>
          <p:nvPr/>
        </p:nvSpPr>
        <p:spPr>
          <a:xfrm>
            <a:off x="1625108" y="489503"/>
            <a:ext cx="5888515" cy="1282687"/>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dissolve">
                                      <p:cBhvr>
                                        <p:cTn id="7" dur="500"/>
                                        <p:tgtEl>
                                          <p:spTgt spid="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dissolv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xit" presetSubtype="0" fill="hold" grpId="0" nodeType="clickEffect">
                                  <p:stCondLst>
                                    <p:cond delay="0"/>
                                  </p:stCondLst>
                                  <p:childTnLst>
                                    <p:animEffect transition="out" filter="dissolve">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par>
                          <p:cTn id="18" fill="hold">
                            <p:stCondLst>
                              <p:cond delay="500"/>
                            </p:stCondLst>
                            <p:childTnLst>
                              <p:par>
                                <p:cTn id="19" presetID="2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wipe(down)">
                                      <p:cBhvr>
                                        <p:cTn id="21" dur="500"/>
                                        <p:tgtEl>
                                          <p:spTgt spid="22"/>
                                        </p:tgtEl>
                                      </p:cBhvr>
                                    </p:animEffect>
                                  </p:childTnLst>
                                </p:cTn>
                              </p:par>
                            </p:childTnLst>
                          </p:cTn>
                        </p:par>
                        <p:par>
                          <p:cTn id="22" fill="hold">
                            <p:stCondLst>
                              <p:cond delay="1000"/>
                            </p:stCondLst>
                            <p:childTnLst>
                              <p:par>
                                <p:cTn id="23" presetID="22" presetClass="entr" presetSubtype="4" fill="hold" grpId="0" nodeType="after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wipe(down)">
                                      <p:cBhvr>
                                        <p:cTn id="25" dur="500"/>
                                        <p:tgtEl>
                                          <p:spTgt spid="23"/>
                                        </p:tgtEl>
                                      </p:cBhvr>
                                    </p:animEffect>
                                  </p:childTnLst>
                                </p:cTn>
                              </p:par>
                            </p:childTnLst>
                          </p:cTn>
                        </p:par>
                        <p:par>
                          <p:cTn id="26" fill="hold">
                            <p:stCondLst>
                              <p:cond delay="1500"/>
                            </p:stCondLst>
                            <p:childTnLst>
                              <p:par>
                                <p:cTn id="27" presetID="22" presetClass="entr" presetSubtype="4" fill="hold" grpId="0" nodeType="after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wipe(down)">
                                      <p:cBhvr>
                                        <p:cTn id="29"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0" grpId="0"/>
      <p:bldP spid="21" grpId="0" animBg="1"/>
      <p:bldP spid="22" grpId="0" animBg="1"/>
      <p:bldP spid="23" grpId="0" animBg="1"/>
    </p:bld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Why Aren’t Memory Request </a:t>
            </a:r>
            <a:br>
              <a:rPr lang="en-US" dirty="0" smtClean="0"/>
            </a:br>
            <a:r>
              <a:rPr lang="en-US" dirty="0" smtClean="0"/>
              <a:t>Sizes Randomly Distributed?</a:t>
            </a:r>
            <a:endParaRPr lang="en-US" dirty="0"/>
          </a:p>
        </p:txBody>
      </p:sp>
      <p:sp>
        <p:nvSpPr>
          <p:cNvPr id="3" name="Content Placeholder 2"/>
          <p:cNvSpPr>
            <a:spLocks noGrp="1"/>
          </p:cNvSpPr>
          <p:nvPr>
            <p:ph idx="1"/>
          </p:nvPr>
        </p:nvSpPr>
        <p:spPr/>
        <p:txBody>
          <a:bodyPr/>
          <a:lstStyle/>
          <a:p>
            <a:r>
              <a:rPr lang="en-GB" dirty="0" smtClean="0"/>
              <a:t>In real systems, some sizes are requested much more often than others</a:t>
            </a:r>
          </a:p>
          <a:p>
            <a:r>
              <a:rPr lang="en-GB" dirty="0" smtClean="0"/>
              <a:t>Many key services use fixed-size buffers</a:t>
            </a:r>
          </a:p>
          <a:p>
            <a:pPr lvl="1"/>
            <a:r>
              <a:rPr lang="en-GB" dirty="0" smtClean="0"/>
              <a:t>File systems (for disk I/O)</a:t>
            </a:r>
          </a:p>
          <a:p>
            <a:pPr lvl="1"/>
            <a:r>
              <a:rPr lang="en-GB" dirty="0" smtClean="0"/>
              <a:t>Network protocols (for packet assembly)</a:t>
            </a:r>
          </a:p>
          <a:p>
            <a:pPr lvl="1"/>
            <a:r>
              <a:rPr lang="en-GB" dirty="0" smtClean="0"/>
              <a:t>Standard request descriptors</a:t>
            </a:r>
          </a:p>
          <a:p>
            <a:r>
              <a:rPr lang="en-GB" dirty="0" smtClean="0"/>
              <a:t>These account for much transient use</a:t>
            </a:r>
          </a:p>
          <a:p>
            <a:pPr lvl="1"/>
            <a:r>
              <a:rPr lang="en-GB" dirty="0" smtClean="0"/>
              <a:t>They are continuously allocated and freed</a:t>
            </a:r>
          </a:p>
          <a:p>
            <a:r>
              <a:rPr lang="en-GB" dirty="0" smtClean="0"/>
              <a:t>OS might want to handle them specially</a:t>
            </a:r>
          </a:p>
          <a:p>
            <a:pPr lvl="1"/>
            <a:endParaRPr lang="en-GB" dirty="0" smtClean="0"/>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028"/>
            <a:ext cx="8229600" cy="1143000"/>
          </a:xfrm>
        </p:spPr>
        <p:txBody>
          <a:bodyPr/>
          <a:lstStyle/>
          <a:p>
            <a:r>
              <a:rPr lang="en-US" dirty="0" smtClean="0"/>
              <a:t>Buffer Pools</a:t>
            </a:r>
            <a:endParaRPr lang="en-US" dirty="0"/>
          </a:p>
        </p:txBody>
      </p:sp>
      <p:sp>
        <p:nvSpPr>
          <p:cNvPr id="3" name="Content Placeholder 2"/>
          <p:cNvSpPr>
            <a:spLocks noGrp="1"/>
          </p:cNvSpPr>
          <p:nvPr>
            <p:ph idx="1"/>
          </p:nvPr>
        </p:nvSpPr>
        <p:spPr>
          <a:xfrm>
            <a:off x="457200" y="978390"/>
            <a:ext cx="8229600" cy="4525963"/>
          </a:xfrm>
        </p:spPr>
        <p:txBody>
          <a:bodyPr/>
          <a:lstStyle/>
          <a:p>
            <a:r>
              <a:rPr lang="en-GB" sz="2800" dirty="0" smtClean="0"/>
              <a:t>If there are popular sizes,</a:t>
            </a:r>
          </a:p>
          <a:p>
            <a:pPr lvl="1"/>
            <a:r>
              <a:rPr lang="en-GB" sz="2400" dirty="0" smtClean="0"/>
              <a:t>Reserve special pools of fixed size buffers</a:t>
            </a:r>
          </a:p>
          <a:p>
            <a:pPr lvl="1"/>
            <a:r>
              <a:rPr lang="en-GB" sz="2400" dirty="0" smtClean="0"/>
              <a:t>Satisfy matching requests from those pools</a:t>
            </a:r>
          </a:p>
          <a:p>
            <a:r>
              <a:rPr lang="en-GB" sz="2800" dirty="0" smtClean="0"/>
              <a:t>Benefit: improved efficiency</a:t>
            </a:r>
          </a:p>
          <a:p>
            <a:pPr lvl="1"/>
            <a:r>
              <a:rPr lang="en-GB" sz="2400" dirty="0" smtClean="0"/>
              <a:t>Much simpler than variable domain allocation</a:t>
            </a:r>
          </a:p>
          <a:p>
            <a:pPr lvl="2"/>
            <a:r>
              <a:rPr lang="en-GB" sz="2000" dirty="0" smtClean="0"/>
              <a:t>Eliminates searching, carving, coalescing</a:t>
            </a:r>
          </a:p>
          <a:p>
            <a:pPr lvl="1"/>
            <a:r>
              <a:rPr lang="en-GB" sz="2400" dirty="0" smtClean="0"/>
              <a:t>Reduces (or eliminates) external fragmentation</a:t>
            </a:r>
          </a:p>
          <a:p>
            <a:r>
              <a:rPr lang="en-GB" sz="2800" dirty="0" smtClean="0"/>
              <a:t>But we must know how much to reserve</a:t>
            </a:r>
          </a:p>
          <a:p>
            <a:pPr lvl="1"/>
            <a:r>
              <a:rPr lang="en-GB" sz="2400" dirty="0" smtClean="0"/>
              <a:t>Too little, and the buffer pool will become a bottleneck </a:t>
            </a:r>
          </a:p>
          <a:p>
            <a:pPr lvl="1"/>
            <a:r>
              <a:rPr lang="en-GB" sz="2400" dirty="0" smtClean="0"/>
              <a:t>Too much, and we will have a lot of unused buffer space</a:t>
            </a:r>
          </a:p>
          <a:p>
            <a:r>
              <a:rPr lang="en-GB" sz="2800" u="sng" dirty="0" smtClean="0"/>
              <a:t>Only</a:t>
            </a:r>
            <a:r>
              <a:rPr lang="en-GB" sz="2800" dirty="0" smtClean="0"/>
              <a:t> satisfy perfectly matching requests</a:t>
            </a:r>
          </a:p>
          <a:p>
            <a:pPr lvl="1"/>
            <a:r>
              <a:rPr lang="en-GB" dirty="0" smtClean="0"/>
              <a:t>Otherwise, back to internal fragmentation</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Are Buffer Pools Used?</a:t>
            </a:r>
            <a:endParaRPr lang="en-US" dirty="0"/>
          </a:p>
        </p:txBody>
      </p:sp>
      <p:sp>
        <p:nvSpPr>
          <p:cNvPr id="3" name="Content Placeholder 2"/>
          <p:cNvSpPr>
            <a:spLocks noGrp="1"/>
          </p:cNvSpPr>
          <p:nvPr>
            <p:ph idx="1"/>
          </p:nvPr>
        </p:nvSpPr>
        <p:spPr>
          <a:xfrm>
            <a:off x="457200" y="1507590"/>
            <a:ext cx="8229600" cy="4525963"/>
          </a:xfrm>
        </p:spPr>
        <p:txBody>
          <a:bodyPr/>
          <a:lstStyle/>
          <a:p>
            <a:r>
              <a:rPr lang="en-US" dirty="0" smtClean="0"/>
              <a:t>Process requests a piece of memory for a special purpose</a:t>
            </a:r>
          </a:p>
          <a:p>
            <a:pPr lvl="1"/>
            <a:r>
              <a:rPr lang="en-US" dirty="0" smtClean="0"/>
              <a:t>E.g., to send a message</a:t>
            </a:r>
          </a:p>
          <a:p>
            <a:r>
              <a:rPr lang="en-US" dirty="0" smtClean="0"/>
              <a:t>System supplies one element from buffer pool</a:t>
            </a:r>
          </a:p>
          <a:p>
            <a:r>
              <a:rPr lang="en-US" dirty="0" smtClean="0"/>
              <a:t>Process uses it, completes, frees memory</a:t>
            </a:r>
          </a:p>
          <a:p>
            <a:pPr lvl="1"/>
            <a:r>
              <a:rPr lang="en-US" dirty="0" smtClean="0"/>
              <a:t>Maybe explicitly</a:t>
            </a:r>
          </a:p>
          <a:p>
            <a:pPr lvl="1"/>
            <a:r>
              <a:rPr lang="en-US" dirty="0" smtClean="0"/>
              <a:t>Maybe implicitly, based on how such buffers are used</a:t>
            </a:r>
          </a:p>
          <a:p>
            <a:pPr lvl="2"/>
            <a:r>
              <a:rPr lang="en-US" dirty="0" smtClean="0"/>
              <a:t>E.g., sending the message will free the buffer “behind the process’ back” once the message is gone</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1408"/>
            <a:ext cx="8229600" cy="1143000"/>
          </a:xfrm>
        </p:spPr>
        <p:txBody>
          <a:bodyPr/>
          <a:lstStyle/>
          <a:p>
            <a:r>
              <a:rPr lang="en-US" dirty="0" smtClean="0"/>
              <a:t>Dynamically Sizing Buffer Pools</a:t>
            </a:r>
            <a:endParaRPr lang="en-US" dirty="0"/>
          </a:p>
        </p:txBody>
      </p:sp>
      <p:sp>
        <p:nvSpPr>
          <p:cNvPr id="3" name="Content Placeholder 2"/>
          <p:cNvSpPr>
            <a:spLocks noGrp="1"/>
          </p:cNvSpPr>
          <p:nvPr>
            <p:ph idx="1"/>
          </p:nvPr>
        </p:nvSpPr>
        <p:spPr>
          <a:xfrm>
            <a:off x="457200" y="1520820"/>
            <a:ext cx="8229600" cy="4525963"/>
          </a:xfrm>
        </p:spPr>
        <p:txBody>
          <a:bodyPr/>
          <a:lstStyle/>
          <a:p>
            <a:pPr>
              <a:lnSpc>
                <a:spcPct val="73000"/>
              </a:lnSpc>
            </a:pPr>
            <a:r>
              <a:rPr lang="en-GB" sz="2800" dirty="0" smtClean="0"/>
              <a:t>If we run low on fixed sized buffers</a:t>
            </a:r>
          </a:p>
          <a:p>
            <a:pPr lvl="1">
              <a:lnSpc>
                <a:spcPct val="73000"/>
              </a:lnSpc>
            </a:pPr>
            <a:r>
              <a:rPr lang="en-GB" sz="2400" dirty="0" smtClean="0"/>
              <a:t>Get more memory from the free list</a:t>
            </a:r>
          </a:p>
          <a:p>
            <a:pPr lvl="1">
              <a:lnSpc>
                <a:spcPct val="73000"/>
              </a:lnSpc>
            </a:pPr>
            <a:r>
              <a:rPr lang="en-GB" sz="2400" dirty="0" smtClean="0"/>
              <a:t>Carve it up into more fixed sized buffers</a:t>
            </a:r>
          </a:p>
          <a:p>
            <a:pPr>
              <a:lnSpc>
                <a:spcPct val="73000"/>
              </a:lnSpc>
            </a:pPr>
            <a:r>
              <a:rPr lang="en-GB" sz="2800" dirty="0" smtClean="0"/>
              <a:t>If our free buffer list gets too large</a:t>
            </a:r>
          </a:p>
          <a:p>
            <a:pPr lvl="1">
              <a:lnSpc>
                <a:spcPct val="73000"/>
              </a:lnSpc>
            </a:pPr>
            <a:r>
              <a:rPr lang="en-GB" sz="2400" dirty="0" smtClean="0"/>
              <a:t>Return some buffers to the free list</a:t>
            </a:r>
          </a:p>
          <a:p>
            <a:pPr>
              <a:lnSpc>
                <a:spcPct val="73000"/>
              </a:lnSpc>
            </a:pPr>
            <a:r>
              <a:rPr lang="en-GB" sz="2800" dirty="0" smtClean="0"/>
              <a:t>If the free list gets dangerously low</a:t>
            </a:r>
          </a:p>
          <a:p>
            <a:pPr lvl="1">
              <a:lnSpc>
                <a:spcPct val="73000"/>
              </a:lnSpc>
            </a:pPr>
            <a:r>
              <a:rPr lang="en-GB" sz="2400" dirty="0" smtClean="0"/>
              <a:t>Ask each major service with a buffer pool to return space</a:t>
            </a:r>
          </a:p>
          <a:p>
            <a:pPr>
              <a:lnSpc>
                <a:spcPct val="73000"/>
              </a:lnSpc>
            </a:pPr>
            <a:r>
              <a:rPr lang="en-GB" sz="2800" dirty="0" smtClean="0"/>
              <a:t>This can be tuned by a few parameters:</a:t>
            </a:r>
          </a:p>
          <a:p>
            <a:pPr lvl="1">
              <a:lnSpc>
                <a:spcPct val="73000"/>
              </a:lnSpc>
            </a:pPr>
            <a:r>
              <a:rPr lang="en-GB" sz="2400" dirty="0" smtClean="0"/>
              <a:t>Low space (need more) threshold</a:t>
            </a:r>
          </a:p>
          <a:p>
            <a:pPr lvl="1">
              <a:lnSpc>
                <a:spcPct val="73000"/>
              </a:lnSpc>
            </a:pPr>
            <a:r>
              <a:rPr lang="en-GB" sz="2400" dirty="0" smtClean="0"/>
              <a:t>High space (have too much) threshold</a:t>
            </a:r>
          </a:p>
          <a:p>
            <a:pPr lvl="1">
              <a:lnSpc>
                <a:spcPct val="73000"/>
              </a:lnSpc>
            </a:pPr>
            <a:r>
              <a:rPr lang="en-GB" sz="2400" dirty="0" smtClean="0"/>
              <a:t>Nominal allocation (what we free down to)</a:t>
            </a:r>
          </a:p>
          <a:p>
            <a:pPr>
              <a:lnSpc>
                <a:spcPct val="73000"/>
              </a:lnSpc>
            </a:pPr>
            <a:r>
              <a:rPr lang="en-GB" sz="2800" dirty="0" smtClean="0"/>
              <a:t>Resulting system is highly adaptive to changing loads</a:t>
            </a:r>
          </a:p>
          <a:p>
            <a:endParaRPr lang="en-US" sz="36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Lost Memory</a:t>
            </a:r>
            <a:endParaRPr lang="en-US" dirty="0"/>
          </a:p>
        </p:txBody>
      </p:sp>
      <p:sp>
        <p:nvSpPr>
          <p:cNvPr id="3" name="Content Placeholder 2"/>
          <p:cNvSpPr>
            <a:spLocks noGrp="1"/>
          </p:cNvSpPr>
          <p:nvPr>
            <p:ph idx="1"/>
          </p:nvPr>
        </p:nvSpPr>
        <p:spPr>
          <a:xfrm>
            <a:off x="457200" y="1295910"/>
            <a:ext cx="8229600" cy="4525963"/>
          </a:xfrm>
        </p:spPr>
        <p:txBody>
          <a:bodyPr/>
          <a:lstStyle/>
          <a:p>
            <a:r>
              <a:rPr lang="en-US" dirty="0" smtClean="0"/>
              <a:t>One problem with buffer pools is memory leaks</a:t>
            </a:r>
          </a:p>
          <a:p>
            <a:pPr lvl="1"/>
            <a:r>
              <a:rPr lang="en-US" dirty="0" smtClean="0"/>
              <a:t>The process is done with the memory</a:t>
            </a:r>
          </a:p>
          <a:p>
            <a:pPr lvl="1"/>
            <a:r>
              <a:rPr lang="en-US" dirty="0" smtClean="0"/>
              <a:t>But doesn’t free it</a:t>
            </a:r>
          </a:p>
          <a:p>
            <a:r>
              <a:rPr lang="en-US" dirty="0" smtClean="0"/>
              <a:t>Also a problem when a process manages its own memory space</a:t>
            </a:r>
          </a:p>
          <a:p>
            <a:pPr lvl="1"/>
            <a:r>
              <a:rPr lang="en-US" dirty="0" smtClean="0"/>
              <a:t>E.g., it allocates a big area and maintains its own free list</a:t>
            </a:r>
          </a:p>
          <a:p>
            <a:r>
              <a:rPr lang="en-US" dirty="0" smtClean="0"/>
              <a:t>Long running processes with memory leaks can waste huge amounts of memory</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Garbage Collection</a:t>
            </a:r>
            <a:endParaRPr lang="en-US" dirty="0"/>
          </a:p>
        </p:txBody>
      </p:sp>
      <p:sp>
        <p:nvSpPr>
          <p:cNvPr id="3" name="Content Placeholder 2"/>
          <p:cNvSpPr>
            <a:spLocks noGrp="1"/>
          </p:cNvSpPr>
          <p:nvPr>
            <p:ph idx="1"/>
          </p:nvPr>
        </p:nvSpPr>
        <p:spPr/>
        <p:txBody>
          <a:bodyPr/>
          <a:lstStyle/>
          <a:p>
            <a:r>
              <a:rPr lang="en-US" dirty="0" smtClean="0"/>
              <a:t>One solution to memory leaks</a:t>
            </a:r>
          </a:p>
          <a:p>
            <a:r>
              <a:rPr lang="en-US" dirty="0" smtClean="0"/>
              <a:t>Don’t count on processes to release memory</a:t>
            </a:r>
          </a:p>
          <a:p>
            <a:r>
              <a:rPr lang="en-GB" dirty="0" smtClean="0"/>
              <a:t>Monitor how much free memory we’ve got</a:t>
            </a:r>
          </a:p>
          <a:p>
            <a:r>
              <a:rPr lang="en-GB" dirty="0" smtClean="0"/>
              <a:t>When we run low, start garbage collection</a:t>
            </a:r>
          </a:p>
          <a:p>
            <a:pPr lvl="1"/>
            <a:r>
              <a:rPr lang="en-GB" dirty="0" smtClean="0"/>
              <a:t>Search data space finding every object pointer</a:t>
            </a:r>
          </a:p>
          <a:p>
            <a:pPr lvl="1"/>
            <a:r>
              <a:rPr lang="en-GB" dirty="0" smtClean="0"/>
              <a:t>Note address/size of all accessible objects</a:t>
            </a:r>
          </a:p>
          <a:p>
            <a:pPr lvl="1"/>
            <a:r>
              <a:rPr lang="en-GB" dirty="0" smtClean="0"/>
              <a:t>Compute the compliment (what is inaccessible)</a:t>
            </a:r>
          </a:p>
          <a:p>
            <a:pPr lvl="1"/>
            <a:r>
              <a:rPr lang="en-GB" dirty="0" smtClean="0"/>
              <a:t>Add all inaccessible memory to the free list</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6938"/>
            <a:ext cx="8229600" cy="1143000"/>
          </a:xfrm>
        </p:spPr>
        <p:txBody>
          <a:bodyPr/>
          <a:lstStyle/>
          <a:p>
            <a:r>
              <a:rPr lang="en-US" dirty="0" smtClean="0"/>
              <a:t>How Do We Find All </a:t>
            </a:r>
            <a:br>
              <a:rPr lang="en-US" dirty="0" smtClean="0"/>
            </a:br>
            <a:r>
              <a:rPr lang="en-US" dirty="0" smtClean="0"/>
              <a:t>Accessible Memory?</a:t>
            </a:r>
            <a:endParaRPr lang="en-US" dirty="0"/>
          </a:p>
        </p:txBody>
      </p:sp>
      <p:sp>
        <p:nvSpPr>
          <p:cNvPr id="3" name="Content Placeholder 2"/>
          <p:cNvSpPr>
            <a:spLocks noGrp="1"/>
          </p:cNvSpPr>
          <p:nvPr>
            <p:ph idx="1"/>
          </p:nvPr>
        </p:nvSpPr>
        <p:spPr>
          <a:xfrm>
            <a:off x="457200" y="1732500"/>
            <a:ext cx="8229600" cy="4525963"/>
          </a:xfrm>
        </p:spPr>
        <p:txBody>
          <a:bodyPr/>
          <a:lstStyle/>
          <a:p>
            <a:r>
              <a:rPr lang="en-GB" dirty="0" smtClean="0"/>
              <a:t>Object oriented languages often enable this</a:t>
            </a:r>
          </a:p>
          <a:p>
            <a:pPr lvl="1"/>
            <a:r>
              <a:rPr lang="en-GB" dirty="0" smtClean="0"/>
              <a:t>All object references are tagged</a:t>
            </a:r>
          </a:p>
          <a:p>
            <a:pPr lvl="1"/>
            <a:r>
              <a:rPr lang="en-GB" dirty="0" smtClean="0"/>
              <a:t>All object descriptors include size information</a:t>
            </a:r>
          </a:p>
          <a:p>
            <a:r>
              <a:rPr lang="en-GB" dirty="0" smtClean="0"/>
              <a:t>It is often possible for system resources</a:t>
            </a:r>
          </a:p>
          <a:p>
            <a:pPr lvl="1"/>
            <a:r>
              <a:rPr lang="en-GB" dirty="0" smtClean="0"/>
              <a:t>Where all possible references are known </a:t>
            </a:r>
          </a:p>
          <a:p>
            <a:pPr lvl="2"/>
            <a:r>
              <a:rPr lang="en-GB" dirty="0" smtClean="0"/>
              <a:t>	(E.g., we know who has which files open)</a:t>
            </a:r>
          </a:p>
          <a:p>
            <a:r>
              <a:rPr lang="en-GB" dirty="0" smtClean="0"/>
              <a:t>How about for the general case?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Uses of Memory</a:t>
            </a:r>
            <a:endParaRPr lang="en-US" dirty="0"/>
          </a:p>
        </p:txBody>
      </p:sp>
      <p:sp>
        <p:nvSpPr>
          <p:cNvPr id="3" name="Content Placeholder 2"/>
          <p:cNvSpPr>
            <a:spLocks noGrp="1"/>
          </p:cNvSpPr>
          <p:nvPr>
            <p:ph idx="1"/>
          </p:nvPr>
        </p:nvSpPr>
        <p:spPr/>
        <p:txBody>
          <a:bodyPr/>
          <a:lstStyle/>
          <a:p>
            <a:r>
              <a:rPr lang="en-US" dirty="0" smtClean="0"/>
              <a:t>The operating system needs memory itself</a:t>
            </a:r>
          </a:p>
          <a:p>
            <a:r>
              <a:rPr lang="en-US" dirty="0" smtClean="0"/>
              <a:t>For its own code, stack, and dynamic allocations</a:t>
            </a:r>
          </a:p>
          <a:p>
            <a:r>
              <a:rPr lang="en-US" dirty="0" smtClean="0"/>
              <a:t>For I/O buffers</a:t>
            </a:r>
          </a:p>
          <a:p>
            <a:r>
              <a:rPr lang="en-US" dirty="0" smtClean="0"/>
              <a:t>To hold per-process control data</a:t>
            </a:r>
          </a:p>
          <a:p>
            <a:r>
              <a:rPr lang="en-US" dirty="0" smtClean="0"/>
              <a:t>The OS shares the same physical memory that user processes rely on</a:t>
            </a:r>
          </a:p>
          <a:p>
            <a:r>
              <a:rPr lang="en-US" dirty="0" smtClean="0"/>
              <a:t>The OS provides overall memory management</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Garbage Collection</a:t>
            </a:r>
            <a:endParaRPr lang="en-US" dirty="0"/>
          </a:p>
        </p:txBody>
      </p:sp>
      <p:sp>
        <p:nvSpPr>
          <p:cNvPr id="3" name="Content Placeholder 2"/>
          <p:cNvSpPr>
            <a:spLocks noGrp="1"/>
          </p:cNvSpPr>
          <p:nvPr>
            <p:ph idx="1"/>
          </p:nvPr>
        </p:nvSpPr>
        <p:spPr/>
        <p:txBody>
          <a:bodyPr/>
          <a:lstStyle/>
          <a:p>
            <a:r>
              <a:rPr lang="en-US" dirty="0" smtClean="0"/>
              <a:t>Well, what would you need to do?</a:t>
            </a:r>
          </a:p>
          <a:p>
            <a:r>
              <a:rPr lang="en-US" dirty="0" smtClean="0"/>
              <a:t>Find all the pointers in allocated memory</a:t>
            </a:r>
          </a:p>
          <a:p>
            <a:r>
              <a:rPr lang="en-US" dirty="0" smtClean="0"/>
              <a:t>Determine “how much” each points to</a:t>
            </a:r>
          </a:p>
          <a:p>
            <a:r>
              <a:rPr lang="en-US" dirty="0" smtClean="0"/>
              <a:t>Determine what was and was not still pointed to</a:t>
            </a:r>
          </a:p>
          <a:p>
            <a:r>
              <a:rPr lang="en-US" dirty="0" smtClean="0"/>
              <a:t>Free what isn’t pointed to</a:t>
            </a:r>
          </a:p>
          <a:p>
            <a:r>
              <a:rPr lang="en-US" dirty="0" smtClean="0"/>
              <a:t>Why might that be difficult?</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3708"/>
            <a:ext cx="8229600" cy="1143000"/>
          </a:xfrm>
        </p:spPr>
        <p:txBody>
          <a:bodyPr/>
          <a:lstStyle/>
          <a:p>
            <a:r>
              <a:rPr lang="en-US" dirty="0" smtClean="0"/>
              <a:t>Problems With General Garbage Collection</a:t>
            </a:r>
            <a:endParaRPr lang="en-US" dirty="0"/>
          </a:p>
        </p:txBody>
      </p:sp>
      <p:sp>
        <p:nvSpPr>
          <p:cNvPr id="3" name="Content Placeholder 2"/>
          <p:cNvSpPr>
            <a:spLocks noGrp="1"/>
          </p:cNvSpPr>
          <p:nvPr>
            <p:ph idx="1"/>
          </p:nvPr>
        </p:nvSpPr>
        <p:spPr>
          <a:xfrm>
            <a:off x="457200" y="1534050"/>
            <a:ext cx="8229600" cy="4525963"/>
          </a:xfrm>
        </p:spPr>
        <p:txBody>
          <a:bodyPr/>
          <a:lstStyle/>
          <a:p>
            <a:pPr>
              <a:lnSpc>
                <a:spcPct val="83000"/>
              </a:lnSpc>
            </a:pPr>
            <a:r>
              <a:rPr lang="en-US" dirty="0" smtClean="0"/>
              <a:t>A location in the data or stack segments might </a:t>
            </a:r>
            <a:r>
              <a:rPr lang="en-US" u="sng" dirty="0" smtClean="0"/>
              <a:t>seem</a:t>
            </a:r>
            <a:r>
              <a:rPr lang="en-US" dirty="0" smtClean="0"/>
              <a:t> to contain addresses, but ...</a:t>
            </a:r>
          </a:p>
          <a:p>
            <a:pPr lvl="1">
              <a:lnSpc>
                <a:spcPct val="83000"/>
              </a:lnSpc>
            </a:pPr>
            <a:r>
              <a:rPr lang="en-US" dirty="0" smtClean="0"/>
              <a:t>Are they truly pointers, or might they be other data types whose values happen to resemble addresses?</a:t>
            </a:r>
          </a:p>
          <a:p>
            <a:pPr lvl="1">
              <a:lnSpc>
                <a:spcPct val="83000"/>
              </a:lnSpc>
            </a:pPr>
            <a:r>
              <a:rPr lang="en-US" dirty="0" smtClean="0"/>
              <a:t>Even if they are truly pointers, are they themselves still accessible?  </a:t>
            </a:r>
          </a:p>
          <a:p>
            <a:pPr lvl="1">
              <a:lnSpc>
                <a:spcPct val="83000"/>
              </a:lnSpc>
            </a:pPr>
            <a:r>
              <a:rPr lang="en-US" dirty="0" smtClean="0"/>
              <a:t>We might be able to infer this (recursively) for pointers in dynamically allocated structures …</a:t>
            </a:r>
          </a:p>
          <a:p>
            <a:pPr lvl="1">
              <a:lnSpc>
                <a:spcPct val="83000"/>
              </a:lnSpc>
            </a:pPr>
            <a:r>
              <a:rPr lang="en-US" dirty="0" smtClean="0"/>
              <a:t>But what about pointers in statically allocated (potentially global) areas?  </a:t>
            </a:r>
          </a:p>
          <a:p>
            <a:pPr>
              <a:lnSpc>
                <a:spcPct val="83000"/>
              </a:lnSpc>
            </a:pPr>
            <a:r>
              <a:rPr lang="en-US" dirty="0" smtClean="0"/>
              <a:t>And how much is “pointed to,” one word or a million?</a:t>
            </a:r>
          </a:p>
          <a:p>
            <a:pPr lvl="1">
              <a:lnSpc>
                <a:spcPct val="83000"/>
              </a:lnSpc>
            </a:pPr>
            <a:r>
              <a:rPr lang="en-US" sz="2400" dirty="0" smtClean="0"/>
              <a:t>			</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Compaction and Relocation</a:t>
            </a:r>
            <a:endParaRPr lang="en-US" dirty="0"/>
          </a:p>
        </p:txBody>
      </p:sp>
      <p:sp>
        <p:nvSpPr>
          <p:cNvPr id="3" name="Content Placeholder 2"/>
          <p:cNvSpPr>
            <a:spLocks noGrp="1"/>
          </p:cNvSpPr>
          <p:nvPr>
            <p:ph idx="1"/>
          </p:nvPr>
        </p:nvSpPr>
        <p:spPr>
          <a:xfrm>
            <a:off x="457200" y="1414980"/>
            <a:ext cx="8229600" cy="4525963"/>
          </a:xfrm>
        </p:spPr>
        <p:txBody>
          <a:bodyPr/>
          <a:lstStyle/>
          <a:p>
            <a:r>
              <a:rPr lang="en-GB" sz="2800" dirty="0" smtClean="0"/>
              <a:t>Garbage collection is just another way to free memory</a:t>
            </a:r>
          </a:p>
          <a:p>
            <a:pPr lvl="1"/>
            <a:r>
              <a:rPr lang="en-GB" sz="2400" dirty="0" smtClean="0"/>
              <a:t>Doesn’t greatly help or hurt fragmentation</a:t>
            </a:r>
          </a:p>
          <a:p>
            <a:r>
              <a:rPr lang="en-GB" sz="2800" dirty="0" smtClean="0"/>
              <a:t>Ongoing activity can starve coalescing</a:t>
            </a:r>
          </a:p>
          <a:p>
            <a:pPr lvl="1"/>
            <a:r>
              <a:rPr lang="en-GB" sz="2400" dirty="0" smtClean="0"/>
              <a:t>Chunks reallocated before </a:t>
            </a:r>
            <a:r>
              <a:rPr lang="en-GB" sz="2400" dirty="0" err="1" smtClean="0"/>
              <a:t>neighbors</a:t>
            </a:r>
            <a:r>
              <a:rPr lang="en-GB" sz="2400" dirty="0" smtClean="0"/>
              <a:t> become free</a:t>
            </a:r>
          </a:p>
          <a:p>
            <a:r>
              <a:rPr lang="en-GB" sz="2800" dirty="0" smtClean="0"/>
              <a:t>We could stop accepting new allocations</a:t>
            </a:r>
          </a:p>
          <a:p>
            <a:pPr lvl="1"/>
            <a:r>
              <a:rPr lang="en-GB" sz="2400" dirty="0" smtClean="0"/>
              <a:t>But resulting convoy on memory manager would trash throughput</a:t>
            </a:r>
          </a:p>
          <a:p>
            <a:r>
              <a:rPr lang="en-GB" sz="2800" dirty="0" smtClean="0"/>
              <a:t>We need a way to rearrange active memory</a:t>
            </a:r>
          </a:p>
          <a:p>
            <a:pPr lvl="1"/>
            <a:r>
              <a:rPr lang="en-GB" sz="2400" dirty="0" smtClean="0"/>
              <a:t>Re-pack all processes in one end of memory</a:t>
            </a:r>
          </a:p>
          <a:p>
            <a:pPr lvl="1"/>
            <a:r>
              <a:rPr lang="en-GB" sz="2400" dirty="0" smtClean="0"/>
              <a:t>Create one big chunk of free space at other end</a:t>
            </a:r>
            <a:endParaRPr lang="en-GB" sz="2400" dirty="0"/>
          </a:p>
        </p:txBody>
      </p:sp>
      <p:sp>
        <p:nvSpPr>
          <p:cNvPr id="4" name="Rounded Rectangle 3"/>
          <p:cNvSpPr/>
          <p:nvPr/>
        </p:nvSpPr>
        <p:spPr>
          <a:xfrm>
            <a:off x="1294408" y="502733"/>
            <a:ext cx="6602833"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Compaction</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AutoShape 23"/>
          <p:cNvSpPr>
            <a:spLocks noChangeArrowheads="1"/>
          </p:cNvSpPr>
          <p:nvPr/>
        </p:nvSpPr>
        <p:spPr bwMode="auto">
          <a:xfrm>
            <a:off x="4397375" y="1716088"/>
            <a:ext cx="2819400" cy="3810000"/>
          </a:xfrm>
          <a:prstGeom prst="can">
            <a:avLst>
              <a:gd name="adj" fmla="val 33784"/>
            </a:avLst>
          </a:prstGeom>
          <a:solidFill>
            <a:srgbClr val="FFFF00"/>
          </a:solidFill>
          <a:ln w="9525">
            <a:solidFill>
              <a:schemeClr val="tx1"/>
            </a:solidFill>
            <a:round/>
            <a:headEnd/>
            <a:tailEnd/>
          </a:ln>
          <a:effectLst/>
        </p:spPr>
        <p:txBody>
          <a:bodyPr wrap="none" anchor="ctr">
            <a:prstTxWarp prst="textNoShape">
              <a:avLst/>
            </a:prstTxWarp>
          </a:bodyPr>
          <a:lstStyle/>
          <a:p>
            <a:pPr algn="ctr"/>
            <a:r>
              <a:rPr lang="en-US" sz="2000" b="0">
                <a:latin typeface="Arial" charset="0"/>
                <a:ea typeface="Arial" charset="0"/>
                <a:cs typeface="Arial" charset="0"/>
              </a:rPr>
              <a:t>swap device</a:t>
            </a:r>
          </a:p>
        </p:txBody>
      </p:sp>
      <p:sp>
        <p:nvSpPr>
          <p:cNvPr id="5" name="Rectangle 13"/>
          <p:cNvSpPr>
            <a:spLocks noChangeArrowheads="1"/>
          </p:cNvSpPr>
          <p:nvPr/>
        </p:nvSpPr>
        <p:spPr bwMode="auto">
          <a:xfrm>
            <a:off x="2263775" y="1563688"/>
            <a:ext cx="1371600" cy="3698875"/>
          </a:xfrm>
          <a:prstGeom prst="rect">
            <a:avLst/>
          </a:prstGeom>
          <a:solidFill>
            <a:srgbClr val="00FF00"/>
          </a:solidFill>
          <a:ln w="9525">
            <a:solidFill>
              <a:schemeClr val="tx1"/>
            </a:solidFill>
            <a:miter lim="800000"/>
            <a:headEnd/>
            <a:tailEnd/>
          </a:ln>
          <a:effectLst/>
        </p:spPr>
        <p:txBody>
          <a:bodyPr wrap="none" anchor="ctr">
            <a:prstTxWarp prst="textNoShape">
              <a:avLst/>
            </a:prstTxWarp>
          </a:bodyPr>
          <a:lstStyle/>
          <a:p>
            <a:endParaRPr lang="en-US"/>
          </a:p>
        </p:txBody>
      </p:sp>
      <p:sp>
        <p:nvSpPr>
          <p:cNvPr id="6" name="Rectangle 14"/>
          <p:cNvSpPr>
            <a:spLocks noChangeArrowheads="1"/>
          </p:cNvSpPr>
          <p:nvPr/>
        </p:nvSpPr>
        <p:spPr bwMode="auto">
          <a:xfrm>
            <a:off x="2263775" y="2859088"/>
            <a:ext cx="1371600" cy="9906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C</a:t>
            </a:r>
          </a:p>
        </p:txBody>
      </p:sp>
      <p:sp>
        <p:nvSpPr>
          <p:cNvPr id="7" name="Rectangle 16"/>
          <p:cNvSpPr>
            <a:spLocks noChangeArrowheads="1"/>
          </p:cNvSpPr>
          <p:nvPr/>
        </p:nvSpPr>
        <p:spPr bwMode="auto">
          <a:xfrm>
            <a:off x="2263775" y="4002088"/>
            <a:ext cx="1371600" cy="803275"/>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E</a:t>
            </a:r>
          </a:p>
        </p:txBody>
      </p:sp>
      <p:sp>
        <p:nvSpPr>
          <p:cNvPr id="8" name="Rectangle 17"/>
          <p:cNvSpPr>
            <a:spLocks noChangeArrowheads="1"/>
          </p:cNvSpPr>
          <p:nvPr/>
        </p:nvSpPr>
        <p:spPr bwMode="auto">
          <a:xfrm>
            <a:off x="2263775" y="1563688"/>
            <a:ext cx="1371600" cy="533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F</a:t>
            </a:r>
          </a:p>
        </p:txBody>
      </p:sp>
      <p:sp>
        <p:nvSpPr>
          <p:cNvPr id="9" name="Rectangle 15"/>
          <p:cNvSpPr>
            <a:spLocks noChangeArrowheads="1"/>
          </p:cNvSpPr>
          <p:nvPr/>
        </p:nvSpPr>
        <p:spPr bwMode="auto">
          <a:xfrm>
            <a:off x="2263775" y="2401888"/>
            <a:ext cx="1371600" cy="3048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sz="1800" b="0">
                <a:latin typeface="Arial" charset="0"/>
              </a:rPr>
              <a:t>P</a:t>
            </a:r>
            <a:r>
              <a:rPr lang="en-US" sz="1800" b="0" baseline="-25000">
                <a:latin typeface="Arial" charset="0"/>
              </a:rPr>
              <a:t>D</a:t>
            </a:r>
          </a:p>
        </p:txBody>
      </p:sp>
      <p:sp>
        <p:nvSpPr>
          <p:cNvPr id="14" name="Left Brace 13"/>
          <p:cNvSpPr/>
          <p:nvPr/>
        </p:nvSpPr>
        <p:spPr>
          <a:xfrm>
            <a:off x="1984231" y="4805363"/>
            <a:ext cx="279544" cy="457200"/>
          </a:xfrm>
          <a:prstGeom prst="leftBrace">
            <a:avLst/>
          </a:prstGeom>
          <a:ln w="57150" cap="flat" cmpd="sng" algn="ctr">
            <a:solidFill>
              <a:schemeClr val="tx1"/>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TextBox 14"/>
          <p:cNvSpPr txBox="1"/>
          <p:nvPr/>
        </p:nvSpPr>
        <p:spPr>
          <a:xfrm>
            <a:off x="767236" y="4696582"/>
            <a:ext cx="1216995" cy="646331"/>
          </a:xfrm>
          <a:prstGeom prst="rect">
            <a:avLst/>
          </a:prstGeom>
          <a:noFill/>
        </p:spPr>
        <p:txBody>
          <a:bodyPr wrap="square" rtlCol="0">
            <a:spAutoFit/>
          </a:bodyPr>
          <a:lstStyle/>
          <a:p>
            <a:pPr algn="ctr"/>
            <a:r>
              <a:rPr lang="en-US" dirty="0" smtClean="0">
                <a:latin typeface="Times New Roman"/>
                <a:cs typeface="Times New Roman"/>
              </a:rPr>
              <a:t>Largest free block</a:t>
            </a:r>
            <a:endParaRPr lang="en-US" dirty="0">
              <a:latin typeface="Times New Roman"/>
              <a:cs typeface="Times New Roman"/>
            </a:endParaRPr>
          </a:p>
        </p:txBody>
      </p:sp>
      <p:sp>
        <p:nvSpPr>
          <p:cNvPr id="16" name="TextBox 15"/>
          <p:cNvSpPr txBox="1"/>
          <p:nvPr/>
        </p:nvSpPr>
        <p:spPr>
          <a:xfrm>
            <a:off x="7216775" y="2972938"/>
            <a:ext cx="1566758" cy="954107"/>
          </a:xfrm>
          <a:prstGeom prst="rect">
            <a:avLst/>
          </a:prstGeom>
          <a:noFill/>
        </p:spPr>
        <p:txBody>
          <a:bodyPr wrap="square" rtlCol="0">
            <a:spAutoFit/>
          </a:bodyPr>
          <a:lstStyle/>
          <a:p>
            <a:pPr algn="ctr"/>
            <a:r>
              <a:rPr lang="en-US" sz="2800" b="1" i="1" dirty="0" smtClean="0">
                <a:latin typeface="Times New Roman"/>
                <a:cs typeface="Times New Roman"/>
              </a:rPr>
              <a:t>Now let’s compact!</a:t>
            </a:r>
            <a:endParaRPr lang="en-US" sz="2800" b="1" i="1" dirty="0">
              <a:latin typeface="Times New Roman"/>
              <a:cs typeface="Times New Roman"/>
            </a:endParaRPr>
          </a:p>
        </p:txBody>
      </p:sp>
      <p:sp>
        <p:nvSpPr>
          <p:cNvPr id="20" name="Left Brace 19"/>
          <p:cNvSpPr/>
          <p:nvPr/>
        </p:nvSpPr>
        <p:spPr>
          <a:xfrm>
            <a:off x="1746124" y="4195763"/>
            <a:ext cx="238107" cy="1066800"/>
          </a:xfrm>
          <a:prstGeom prst="leftBrace">
            <a:avLst/>
          </a:prstGeom>
          <a:ln w="57150" cap="flat" cmpd="sng" algn="ctr">
            <a:solidFill>
              <a:srgbClr val="000000"/>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TextBox 20"/>
          <p:cNvSpPr txBox="1"/>
          <p:nvPr/>
        </p:nvSpPr>
        <p:spPr>
          <a:xfrm>
            <a:off x="615392" y="4227172"/>
            <a:ext cx="1216995" cy="646331"/>
          </a:xfrm>
          <a:prstGeom prst="rect">
            <a:avLst/>
          </a:prstGeom>
          <a:noFill/>
        </p:spPr>
        <p:txBody>
          <a:bodyPr wrap="square" rtlCol="0">
            <a:spAutoFit/>
          </a:bodyPr>
          <a:lstStyle/>
          <a:p>
            <a:pPr algn="ctr"/>
            <a:r>
              <a:rPr lang="en-US" dirty="0" smtClean="0">
                <a:latin typeface="Times New Roman"/>
                <a:cs typeface="Times New Roman"/>
              </a:rPr>
              <a:t>Largest free block</a:t>
            </a:r>
            <a:endParaRPr lang="en-US" dirty="0">
              <a:latin typeface="Times New Roman"/>
              <a:cs typeface="Times New Roman"/>
            </a:endParaRPr>
          </a:p>
        </p:txBody>
      </p:sp>
      <p:sp>
        <p:nvSpPr>
          <p:cNvPr id="22" name="TextBox 21"/>
          <p:cNvSpPr txBox="1"/>
          <p:nvPr/>
        </p:nvSpPr>
        <p:spPr>
          <a:xfrm>
            <a:off x="4128263" y="5526088"/>
            <a:ext cx="3425045" cy="954107"/>
          </a:xfrm>
          <a:prstGeom prst="rect">
            <a:avLst/>
          </a:prstGeom>
          <a:noFill/>
        </p:spPr>
        <p:txBody>
          <a:bodyPr wrap="square" rtlCol="0">
            <a:spAutoFit/>
          </a:bodyPr>
          <a:lstStyle/>
          <a:p>
            <a:pPr algn="ctr"/>
            <a:r>
              <a:rPr lang="en-US" sz="2800" b="1" i="1" dirty="0" smtClean="0">
                <a:latin typeface="Times New Roman"/>
                <a:cs typeface="Times New Roman"/>
              </a:rPr>
              <a:t>An obvious improvement!</a:t>
            </a:r>
            <a:endParaRPr lang="en-US" sz="2800" b="1" i="1"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par>
                          <p:cTn id="7" fill="hold">
                            <p:stCondLst>
                              <p:cond delay="0"/>
                            </p:stCondLst>
                            <p:childTnLst>
                              <p:par>
                                <p:cTn id="8" presetID="22" presetClass="entr" presetSubtype="1" fill="hold" grpId="0" nodeType="afterEffect">
                                  <p:stCondLst>
                                    <p:cond delay="1000"/>
                                  </p:stCondLst>
                                  <p:childTnLst>
                                    <p:set>
                                      <p:cBhvr>
                                        <p:cTn id="9" dur="1" fill="hold">
                                          <p:stCondLst>
                                            <p:cond delay="0"/>
                                          </p:stCondLst>
                                        </p:cTn>
                                        <p:tgtEl>
                                          <p:spTgt spid="14"/>
                                        </p:tgtEl>
                                        <p:attrNameLst>
                                          <p:attrName>style.visibility</p:attrName>
                                        </p:attrNameLst>
                                      </p:cBhvr>
                                      <p:to>
                                        <p:strVal val="visible"/>
                                      </p:to>
                                    </p:set>
                                    <p:animEffect transition="in" filter="wipe(up)">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500" fill="hold"/>
                                        <p:tgtEl>
                                          <p:spTgt spid="16"/>
                                        </p:tgtEl>
                                        <p:attrNameLst>
                                          <p:attrName>ppt_w</p:attrName>
                                        </p:attrNameLst>
                                      </p:cBhvr>
                                      <p:tavLst>
                                        <p:tav tm="0">
                                          <p:val>
                                            <p:fltVal val="0"/>
                                          </p:val>
                                        </p:tav>
                                        <p:tav tm="100000">
                                          <p:val>
                                            <p:strVal val="#ppt_w"/>
                                          </p:val>
                                        </p:tav>
                                      </p:tavLst>
                                    </p:anim>
                                    <p:anim calcmode="lin" valueType="num">
                                      <p:cBhvr>
                                        <p:cTn id="16" dur="500" fill="hold"/>
                                        <p:tgtEl>
                                          <p:spTgt spid="16"/>
                                        </p:tgtEl>
                                        <p:attrNameLst>
                                          <p:attrName>ppt_h</p:attrName>
                                        </p:attrNameLst>
                                      </p:cBhvr>
                                      <p:tavLst>
                                        <p:tav tm="0">
                                          <p:val>
                                            <p:fltVal val="0"/>
                                          </p:val>
                                        </p:tav>
                                        <p:tav tm="100000">
                                          <p:val>
                                            <p:strVal val="#ppt_h"/>
                                          </p:val>
                                        </p:tav>
                                      </p:tavLst>
                                    </p:anim>
                                    <p:animEffect transition="in" filter="fade">
                                      <p:cBhvr>
                                        <p:cTn id="17" dur="500"/>
                                        <p:tgtEl>
                                          <p:spTgt spid="16"/>
                                        </p:tgtEl>
                                      </p:cBhvr>
                                    </p:animEffect>
                                  </p:childTnLst>
                                </p:cTn>
                              </p:par>
                              <p:par>
                                <p:cTn id="18" presetID="1" presetClass="exit" presetSubtype="0" fill="hold" grpId="1" nodeType="withEffect">
                                  <p:stCondLst>
                                    <p:cond delay="0"/>
                                  </p:stCondLst>
                                  <p:childTnLst>
                                    <p:set>
                                      <p:cBhvr>
                                        <p:cTn id="19" dur="1" fill="hold">
                                          <p:stCondLst>
                                            <p:cond delay="0"/>
                                          </p:stCondLst>
                                        </p:cTn>
                                        <p:tgtEl>
                                          <p:spTgt spid="15"/>
                                        </p:tgtEl>
                                        <p:attrNameLst>
                                          <p:attrName>style.visibility</p:attrName>
                                        </p:attrNameLst>
                                      </p:cBhvr>
                                      <p:to>
                                        <p:strVal val="hidden"/>
                                      </p:to>
                                    </p:set>
                                  </p:childTnLst>
                                </p:cTn>
                              </p:par>
                            </p:childTnLst>
                          </p:cTn>
                        </p:par>
                        <p:par>
                          <p:cTn id="20" fill="hold">
                            <p:stCondLst>
                              <p:cond delay="500"/>
                            </p:stCondLst>
                            <p:childTnLst>
                              <p:par>
                                <p:cTn id="21" presetID="0" presetClass="path" presetSubtype="0" accel="50000" decel="50000" fill="hold" grpId="1" nodeType="afterEffect">
                                  <p:stCondLst>
                                    <p:cond delay="0"/>
                                  </p:stCondLst>
                                  <p:childTnLst>
                                    <p:animMotion origin="layout" path="M 5.94304E-6 -2.84688E-6 L 0.15336 0.13343 " pathEditMode="relative" ptsTypes="AA">
                                      <p:cBhvr>
                                        <p:cTn id="22" dur="2000" fill="hold"/>
                                        <p:tgtEl>
                                          <p:spTgt spid="14"/>
                                        </p:tgtEl>
                                        <p:attrNameLst>
                                          <p:attrName>ppt_x</p:attrName>
                                          <p:attrName>ppt_y</p:attrName>
                                        </p:attrNameLst>
                                      </p:cBhvr>
                                    </p:animMotion>
                                  </p:childTnLst>
                                </p:cTn>
                              </p:par>
                            </p:childTnLst>
                          </p:cTn>
                        </p:par>
                      </p:childTnLst>
                    </p:cTn>
                  </p:par>
                  <p:par>
                    <p:cTn id="23" fill="hold">
                      <p:stCondLst>
                        <p:cond delay="indefinite"/>
                      </p:stCondLst>
                      <p:childTnLst>
                        <p:par>
                          <p:cTn id="24" fill="hold">
                            <p:stCondLst>
                              <p:cond delay="0"/>
                            </p:stCondLst>
                            <p:childTnLst>
                              <p:par>
                                <p:cTn id="25" presetID="0" presetClass="path" presetSubtype="0" accel="50000" decel="50000" fill="hold" grpId="0" nodeType="clickEffect">
                                  <p:stCondLst>
                                    <p:cond delay="0"/>
                                  </p:stCondLst>
                                  <p:childTnLst>
                                    <p:animMotion origin="layout" path="M 1.4039E-6 1.96078E-6 L 0.28225 0.17059 " pathEditMode="relative" rAng="0" ptsTypes="AA">
                                      <p:cBhvr>
                                        <p:cTn id="26" dur="2000" fill="hold"/>
                                        <p:tgtEl>
                                          <p:spTgt spid="8"/>
                                        </p:tgtEl>
                                        <p:attrNameLst>
                                          <p:attrName>ppt_x</p:attrName>
                                          <p:attrName>ppt_y</p:attrName>
                                        </p:attrNameLst>
                                      </p:cBhvr>
                                      <p:rCtr x="141" y="85"/>
                                    </p:animMotion>
                                  </p:childTnLst>
                                </p:cTn>
                              </p:par>
                            </p:childTnLst>
                          </p:cTn>
                        </p:par>
                        <p:par>
                          <p:cTn id="27" fill="hold">
                            <p:stCondLst>
                              <p:cond delay="2000"/>
                            </p:stCondLst>
                            <p:childTnLst>
                              <p:par>
                                <p:cTn id="28" presetID="0" presetClass="path" presetSubtype="0" accel="50000" decel="50000" fill="hold" grpId="0" nodeType="afterEffect">
                                  <p:stCondLst>
                                    <p:cond delay="0"/>
                                  </p:stCondLst>
                                  <p:childTnLst>
                                    <p:animMotion origin="layout" path="M 1.4039E-6 -2.7451E-6 L 0.37927 0.12941 " pathEditMode="relative" rAng="0" ptsTypes="AA">
                                      <p:cBhvr>
                                        <p:cTn id="29" dur="2000" fill="hold"/>
                                        <p:tgtEl>
                                          <p:spTgt spid="9"/>
                                        </p:tgtEl>
                                        <p:attrNameLst>
                                          <p:attrName>ppt_x</p:attrName>
                                          <p:attrName>ppt_y</p:attrName>
                                        </p:attrNameLst>
                                      </p:cBhvr>
                                      <p:rCtr x="190" y="65"/>
                                    </p:animMotion>
                                  </p:childTnLst>
                                </p:cTn>
                              </p:par>
                            </p:childTnLst>
                          </p:cTn>
                        </p:par>
                        <p:par>
                          <p:cTn id="30" fill="hold">
                            <p:stCondLst>
                              <p:cond delay="4000"/>
                            </p:stCondLst>
                            <p:childTnLst>
                              <p:par>
                                <p:cTn id="31" presetID="0" presetClass="path" presetSubtype="0" accel="50000" decel="50000" fill="hold" grpId="0" nodeType="afterEffect">
                                  <p:stCondLst>
                                    <p:cond delay="0"/>
                                  </p:stCondLst>
                                  <p:childTnLst>
                                    <p:animMotion origin="layout" path="M 1.4039E-6 -2.15686E-6 L 0.25579 0.11177 " pathEditMode="relative" rAng="0" ptsTypes="AA">
                                      <p:cBhvr>
                                        <p:cTn id="32" dur="2000" fill="hold"/>
                                        <p:tgtEl>
                                          <p:spTgt spid="6"/>
                                        </p:tgtEl>
                                        <p:attrNameLst>
                                          <p:attrName>ppt_x</p:attrName>
                                          <p:attrName>ppt_y</p:attrName>
                                        </p:attrNameLst>
                                      </p:cBhvr>
                                      <p:rCtr x="128" y="56"/>
                                    </p:animMotion>
                                  </p:childTnLst>
                                </p:cTn>
                              </p:par>
                            </p:childTnLst>
                          </p:cTn>
                        </p:par>
                        <p:par>
                          <p:cTn id="33" fill="hold">
                            <p:stCondLst>
                              <p:cond delay="6000"/>
                            </p:stCondLst>
                            <p:childTnLst>
                              <p:par>
                                <p:cTn id="34" presetID="0" presetClass="path" presetSubtype="0" accel="50000" decel="50000" fill="hold" grpId="0" nodeType="afterEffect">
                                  <p:stCondLst>
                                    <p:cond delay="0"/>
                                  </p:stCondLst>
                                  <p:childTnLst>
                                    <p:animMotion origin="layout" path="M 1.4039E-6 4.90196E-6 L 0.34399 0.09632 " pathEditMode="relative" rAng="0" ptsTypes="AA">
                                      <p:cBhvr>
                                        <p:cTn id="35" dur="2000" fill="hold"/>
                                        <p:tgtEl>
                                          <p:spTgt spid="7"/>
                                        </p:tgtEl>
                                        <p:attrNameLst>
                                          <p:attrName>ppt_x</p:attrName>
                                          <p:attrName>ppt_y</p:attrName>
                                        </p:attrNameLst>
                                      </p:cBhvr>
                                      <p:rCtr x="172" y="48"/>
                                    </p:animMotion>
                                  </p:childTnLst>
                                </p:cTn>
                              </p:par>
                            </p:childTnLst>
                          </p:cTn>
                        </p:par>
                      </p:childTnLst>
                    </p:cTn>
                  </p:par>
                  <p:par>
                    <p:cTn id="36" fill="hold">
                      <p:stCondLst>
                        <p:cond delay="indefinite"/>
                      </p:stCondLst>
                      <p:childTnLst>
                        <p:par>
                          <p:cTn id="37" fill="hold">
                            <p:stCondLst>
                              <p:cond delay="0"/>
                            </p:stCondLst>
                            <p:childTnLst>
                              <p:par>
                                <p:cTn id="38" presetID="0" presetClass="path" presetSubtype="0" accel="50000" decel="50000" fill="hold" grpId="1" nodeType="clickEffect">
                                  <p:stCondLst>
                                    <p:cond delay="0"/>
                                  </p:stCondLst>
                                  <p:childTnLst>
                                    <p:animMotion origin="layout" path="M 0.25573 0.11181 L 5.55556E-7 -0.18819 " pathEditMode="relative" rAng="0" ptsTypes="AA">
                                      <p:cBhvr>
                                        <p:cTn id="39" dur="2000" fill="hold"/>
                                        <p:tgtEl>
                                          <p:spTgt spid="6"/>
                                        </p:tgtEl>
                                        <p:attrNameLst>
                                          <p:attrName>ppt_x</p:attrName>
                                          <p:attrName>ppt_y</p:attrName>
                                        </p:attrNameLst>
                                      </p:cBhvr>
                                      <p:rCtr x="-128" y="-150"/>
                                    </p:animMotion>
                                  </p:childTnLst>
                                </p:cTn>
                              </p:par>
                            </p:childTnLst>
                          </p:cTn>
                        </p:par>
                        <p:par>
                          <p:cTn id="40" fill="hold">
                            <p:stCondLst>
                              <p:cond delay="2000"/>
                            </p:stCondLst>
                            <p:childTnLst>
                              <p:par>
                                <p:cTn id="41" presetID="0" presetClass="path" presetSubtype="0" accel="50000" decel="50000" fill="hold" grpId="1" nodeType="afterEffect">
                                  <p:stCondLst>
                                    <p:cond delay="0"/>
                                  </p:stCondLst>
                                  <p:childTnLst>
                                    <p:animMotion origin="layout" path="M 0.37917 0.1294 L 5.55556E-7 0.02361 " pathEditMode="relative" rAng="0" ptsTypes="AA">
                                      <p:cBhvr>
                                        <p:cTn id="42" dur="2000" fill="hold"/>
                                        <p:tgtEl>
                                          <p:spTgt spid="9"/>
                                        </p:tgtEl>
                                        <p:attrNameLst>
                                          <p:attrName>ppt_x</p:attrName>
                                          <p:attrName>ppt_y</p:attrName>
                                        </p:attrNameLst>
                                      </p:cBhvr>
                                      <p:rCtr x="-190" y="-53"/>
                                    </p:animMotion>
                                  </p:childTnLst>
                                </p:cTn>
                              </p:par>
                            </p:childTnLst>
                          </p:cTn>
                        </p:par>
                        <p:par>
                          <p:cTn id="43" fill="hold">
                            <p:stCondLst>
                              <p:cond delay="4000"/>
                            </p:stCondLst>
                            <p:childTnLst>
                              <p:par>
                                <p:cTn id="44" presetID="0" presetClass="path" presetSubtype="0" accel="50000" decel="50000" fill="hold" grpId="1" nodeType="afterEffect">
                                  <p:stCondLst>
                                    <p:cond delay="0"/>
                                  </p:stCondLst>
                                  <p:childTnLst>
                                    <p:animMotion origin="layout" path="M 0.34392 0.0963 L 5.55556E-7 -0.16435 " pathEditMode="relative" rAng="0" ptsTypes="AA">
                                      <p:cBhvr>
                                        <p:cTn id="45" dur="2000" fill="hold"/>
                                        <p:tgtEl>
                                          <p:spTgt spid="7"/>
                                        </p:tgtEl>
                                        <p:attrNameLst>
                                          <p:attrName>ppt_x</p:attrName>
                                          <p:attrName>ppt_y</p:attrName>
                                        </p:attrNameLst>
                                      </p:cBhvr>
                                      <p:rCtr x="-172" y="-130"/>
                                    </p:animMotion>
                                  </p:childTnLst>
                                </p:cTn>
                              </p:par>
                            </p:childTnLst>
                          </p:cTn>
                        </p:par>
                        <p:par>
                          <p:cTn id="46" fill="hold">
                            <p:stCondLst>
                              <p:cond delay="6000"/>
                            </p:stCondLst>
                            <p:childTnLst>
                              <p:par>
                                <p:cTn id="47" presetID="0" presetClass="path" presetSubtype="0" accel="50000" decel="50000" fill="hold" grpId="1" nodeType="afterEffect">
                                  <p:stCondLst>
                                    <p:cond delay="0"/>
                                  </p:stCondLst>
                                  <p:childTnLst>
                                    <p:animMotion origin="layout" path="M 0.28212 0.17037 L 5.55556E-7 0.31088 " pathEditMode="relative" rAng="0" ptsTypes="AA">
                                      <p:cBhvr>
                                        <p:cTn id="48" dur="2000" fill="hold"/>
                                        <p:tgtEl>
                                          <p:spTgt spid="8"/>
                                        </p:tgtEl>
                                        <p:attrNameLst>
                                          <p:attrName>ppt_x</p:attrName>
                                          <p:attrName>ppt_y</p:attrName>
                                        </p:attrNameLst>
                                      </p:cBhvr>
                                      <p:rCtr x="-141" y="70"/>
                                    </p:animMotion>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xit" presetSubtype="0" fill="hold" grpId="1" nodeType="withEffect">
                                  <p:stCondLst>
                                    <p:cond delay="0"/>
                                  </p:stCondLst>
                                  <p:childTnLst>
                                    <p:set>
                                      <p:cBhvr>
                                        <p:cTn id="54" dur="1" fill="hold">
                                          <p:stCondLst>
                                            <p:cond delay="0"/>
                                          </p:stCondLst>
                                        </p:cTn>
                                        <p:tgtEl>
                                          <p:spTgt spid="16"/>
                                        </p:tgtEl>
                                        <p:attrNameLst>
                                          <p:attrName>style.visibility</p:attrName>
                                        </p:attrNameLst>
                                      </p:cBhvr>
                                      <p:to>
                                        <p:strVal val="hidden"/>
                                      </p:to>
                                    </p:set>
                                  </p:childTnLst>
                                </p:cTn>
                              </p:par>
                            </p:childTnLst>
                          </p:cTn>
                        </p:par>
                        <p:par>
                          <p:cTn id="55" fill="hold">
                            <p:stCondLst>
                              <p:cond delay="0"/>
                            </p:stCondLst>
                            <p:childTnLst>
                              <p:par>
                                <p:cTn id="56" presetID="22" presetClass="entr" presetSubtype="1" fill="hold" grpId="0" nodeType="afterEffect">
                                  <p:stCondLst>
                                    <p:cond delay="1000"/>
                                  </p:stCondLst>
                                  <p:childTnLst>
                                    <p:set>
                                      <p:cBhvr>
                                        <p:cTn id="57" dur="1" fill="hold">
                                          <p:stCondLst>
                                            <p:cond delay="0"/>
                                          </p:stCondLst>
                                        </p:cTn>
                                        <p:tgtEl>
                                          <p:spTgt spid="20"/>
                                        </p:tgtEl>
                                        <p:attrNameLst>
                                          <p:attrName>style.visibility</p:attrName>
                                        </p:attrNameLst>
                                      </p:cBhvr>
                                      <p:to>
                                        <p:strVal val="visible"/>
                                      </p:to>
                                    </p:set>
                                    <p:animEffect transition="in" filter="wipe(up)">
                                      <p:cBhvr>
                                        <p:cTn id="58" dur="5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0" presetClass="path" presetSubtype="0" accel="50000" decel="50000" fill="hold" grpId="1" nodeType="clickEffect">
                                  <p:stCondLst>
                                    <p:cond delay="0"/>
                                  </p:stCondLst>
                                  <p:childTnLst>
                                    <p:animMotion origin="layout" path="M 5.98472E-6 3.43062E-6 L 0.15926 0.17721 " pathEditMode="relative" ptsTypes="AA">
                                      <p:cBhvr>
                                        <p:cTn id="62" dur="2000" fill="hold"/>
                                        <p:tgtEl>
                                          <p:spTgt spid="20"/>
                                        </p:tgtEl>
                                        <p:attrNameLst>
                                          <p:attrName>ppt_x</p:attrName>
                                          <p:attrName>ppt_y</p:attrName>
                                        </p:attrNameLst>
                                      </p:cBhvr>
                                    </p:animMotion>
                                  </p:childTnLst>
                                </p:cTn>
                              </p:par>
                              <p:par>
                                <p:cTn id="63" presetID="1" presetClass="exit" presetSubtype="0" fill="hold" grpId="1" nodeType="withEffect">
                                  <p:stCondLst>
                                    <p:cond delay="0"/>
                                  </p:stCondLst>
                                  <p:childTnLst>
                                    <p:set>
                                      <p:cBhvr>
                                        <p:cTn id="64" dur="1" fill="hold">
                                          <p:stCondLst>
                                            <p:cond delay="0"/>
                                          </p:stCondLst>
                                        </p:cTn>
                                        <p:tgtEl>
                                          <p:spTgt spid="21"/>
                                        </p:tgtEl>
                                        <p:attrNameLst>
                                          <p:attrName>style.visibility</p:attrName>
                                        </p:attrNameLst>
                                      </p:cBhvr>
                                      <p:to>
                                        <p:strVal val="hidden"/>
                                      </p:to>
                                    </p:set>
                                  </p:childTnLst>
                                </p:cTn>
                              </p:par>
                            </p:childTnLst>
                          </p:cTn>
                        </p:par>
                        <p:par>
                          <p:cTn id="65" fill="hold">
                            <p:stCondLst>
                              <p:cond delay="2000"/>
                            </p:stCondLst>
                            <p:childTnLst>
                              <p:par>
                                <p:cTn id="66" presetID="53" presetClass="entr" presetSubtype="0" fill="hold" grpId="0" nodeType="afterEffect">
                                  <p:stCondLst>
                                    <p:cond delay="2000"/>
                                  </p:stCondLst>
                                  <p:childTnLst>
                                    <p:set>
                                      <p:cBhvr>
                                        <p:cTn id="67" dur="1" fill="hold">
                                          <p:stCondLst>
                                            <p:cond delay="0"/>
                                          </p:stCondLst>
                                        </p:cTn>
                                        <p:tgtEl>
                                          <p:spTgt spid="22"/>
                                        </p:tgtEl>
                                        <p:attrNameLst>
                                          <p:attrName>style.visibility</p:attrName>
                                        </p:attrNameLst>
                                      </p:cBhvr>
                                      <p:to>
                                        <p:strVal val="visible"/>
                                      </p:to>
                                    </p:set>
                                    <p:anim calcmode="lin" valueType="num">
                                      <p:cBhvr>
                                        <p:cTn id="68" dur="500" fill="hold"/>
                                        <p:tgtEl>
                                          <p:spTgt spid="22"/>
                                        </p:tgtEl>
                                        <p:attrNameLst>
                                          <p:attrName>ppt_w</p:attrName>
                                        </p:attrNameLst>
                                      </p:cBhvr>
                                      <p:tavLst>
                                        <p:tav tm="0">
                                          <p:val>
                                            <p:fltVal val="0"/>
                                          </p:val>
                                        </p:tav>
                                        <p:tav tm="100000">
                                          <p:val>
                                            <p:strVal val="#ppt_w"/>
                                          </p:val>
                                        </p:tav>
                                      </p:tavLst>
                                    </p:anim>
                                    <p:anim calcmode="lin" valueType="num">
                                      <p:cBhvr>
                                        <p:cTn id="69" dur="500" fill="hold"/>
                                        <p:tgtEl>
                                          <p:spTgt spid="22"/>
                                        </p:tgtEl>
                                        <p:attrNameLst>
                                          <p:attrName>ppt_h</p:attrName>
                                        </p:attrNameLst>
                                      </p:cBhvr>
                                      <p:tavLst>
                                        <p:tav tm="0">
                                          <p:val>
                                            <p:fltVal val="0"/>
                                          </p:val>
                                        </p:tav>
                                        <p:tav tm="100000">
                                          <p:val>
                                            <p:strVal val="#ppt_h"/>
                                          </p:val>
                                        </p:tav>
                                      </p:tavLst>
                                    </p:anim>
                                    <p:animEffect transition="in" filter="fade">
                                      <p:cBhvr>
                                        <p:cTn id="70"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9" grpId="1" animBg="1"/>
      <p:bldP spid="14" grpId="0" animBg="1"/>
      <p:bldP spid="14" grpId="1" animBg="1"/>
      <p:bldP spid="15" grpId="0"/>
      <p:bldP spid="15" grpId="1"/>
      <p:bldP spid="16" grpId="0"/>
      <p:bldP spid="16" grpId="1"/>
      <p:bldP spid="20" grpId="0" animBg="1"/>
      <p:bldP spid="20" grpId="1" animBg="1"/>
      <p:bldP spid="21" grpId="0"/>
      <p:bldP spid="21" grpId="1"/>
      <p:bldP spid="22" grpId="0"/>
    </p:bld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This Requires Is Relocation . . .</a:t>
            </a:r>
            <a:endParaRPr lang="en-US" dirty="0"/>
          </a:p>
        </p:txBody>
      </p:sp>
      <p:sp>
        <p:nvSpPr>
          <p:cNvPr id="3" name="Content Placeholder 2"/>
          <p:cNvSpPr>
            <a:spLocks noGrp="1"/>
          </p:cNvSpPr>
          <p:nvPr>
            <p:ph idx="1"/>
          </p:nvPr>
        </p:nvSpPr>
        <p:spPr>
          <a:xfrm>
            <a:off x="457200" y="1269450"/>
            <a:ext cx="8229600" cy="4525963"/>
          </a:xfrm>
        </p:spPr>
        <p:txBody>
          <a:bodyPr/>
          <a:lstStyle/>
          <a:p>
            <a:r>
              <a:rPr lang="en-GB" dirty="0" smtClean="0"/>
              <a:t>The ability to move a process</a:t>
            </a:r>
          </a:p>
          <a:p>
            <a:pPr lvl="1"/>
            <a:r>
              <a:rPr lang="en-GB" dirty="0" smtClean="0"/>
              <a:t>From region where it was initially loaded</a:t>
            </a:r>
          </a:p>
          <a:p>
            <a:pPr lvl="1"/>
            <a:r>
              <a:rPr lang="en-GB" dirty="0" smtClean="0"/>
              <a:t>Into a new and different region of memory</a:t>
            </a:r>
          </a:p>
          <a:p>
            <a:r>
              <a:rPr lang="en-GB" dirty="0" smtClean="0"/>
              <a:t>What’s so hard about that?</a:t>
            </a:r>
          </a:p>
          <a:p>
            <a:r>
              <a:rPr lang="en-GB" dirty="0" smtClean="0"/>
              <a:t>All addresses in the program will be wrong</a:t>
            </a:r>
          </a:p>
          <a:p>
            <a:pPr lvl="1"/>
            <a:r>
              <a:rPr lang="en-GB" dirty="0" smtClean="0"/>
              <a:t>References in the code segment</a:t>
            </a:r>
          </a:p>
          <a:p>
            <a:pPr lvl="2"/>
            <a:r>
              <a:rPr lang="en-GB" dirty="0" smtClean="0"/>
              <a:t>Calls and branches to other parts of the code</a:t>
            </a:r>
          </a:p>
          <a:p>
            <a:pPr lvl="2"/>
            <a:r>
              <a:rPr lang="en-GB" dirty="0" smtClean="0"/>
              <a:t>References to variables in the data segment</a:t>
            </a:r>
          </a:p>
          <a:p>
            <a:pPr lvl="1"/>
            <a:r>
              <a:rPr lang="en-GB" dirty="0" smtClean="0"/>
              <a:t>Plus new pointers created during execution</a:t>
            </a:r>
          </a:p>
          <a:p>
            <a:pPr lvl="2"/>
            <a:r>
              <a:rPr lang="en-GB" dirty="0" smtClean="0"/>
              <a:t>That point into data and stack segments</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Relocation Problem</a:t>
            </a:r>
            <a:endParaRPr lang="en-US" dirty="0"/>
          </a:p>
        </p:txBody>
      </p:sp>
      <p:sp>
        <p:nvSpPr>
          <p:cNvPr id="3" name="Content Placeholder 2"/>
          <p:cNvSpPr>
            <a:spLocks noGrp="1"/>
          </p:cNvSpPr>
          <p:nvPr>
            <p:ph idx="1"/>
          </p:nvPr>
        </p:nvSpPr>
        <p:spPr>
          <a:xfrm>
            <a:off x="457200" y="1190070"/>
            <a:ext cx="8229600" cy="4525963"/>
          </a:xfrm>
        </p:spPr>
        <p:txBody>
          <a:bodyPr/>
          <a:lstStyle/>
          <a:p>
            <a:r>
              <a:rPr lang="en-GB" dirty="0" smtClean="0"/>
              <a:t>It is not generally feasible to re-relocate a process</a:t>
            </a:r>
          </a:p>
          <a:p>
            <a:pPr lvl="1"/>
            <a:r>
              <a:rPr lang="en-GB" dirty="0" smtClean="0"/>
              <a:t>Maybe we could relocate references to code</a:t>
            </a:r>
          </a:p>
          <a:p>
            <a:pPr lvl="2"/>
            <a:r>
              <a:rPr lang="en-GB" dirty="0" smtClean="0"/>
              <a:t>If we kept the relocation information around</a:t>
            </a:r>
          </a:p>
          <a:p>
            <a:pPr lvl="1"/>
            <a:r>
              <a:rPr lang="en-GB" dirty="0" smtClean="0"/>
              <a:t>But how can we relocate references to data?</a:t>
            </a:r>
          </a:p>
          <a:p>
            <a:pPr lvl="2"/>
            <a:r>
              <a:rPr lang="en-GB" dirty="0" smtClean="0"/>
              <a:t>Pointer values may have been changed</a:t>
            </a:r>
          </a:p>
          <a:p>
            <a:pPr lvl="2"/>
            <a:r>
              <a:rPr lang="en-GB" dirty="0" smtClean="0"/>
              <a:t>New pointers may have been created</a:t>
            </a:r>
          </a:p>
          <a:p>
            <a:r>
              <a:rPr lang="en-GB" dirty="0" smtClean="0"/>
              <a:t>We could never find/fix all address references</a:t>
            </a:r>
          </a:p>
          <a:p>
            <a:pPr lvl="1"/>
            <a:r>
              <a:rPr lang="en-GB" dirty="0" smtClean="0"/>
              <a:t>Like the general case of garbage collection</a:t>
            </a:r>
          </a:p>
          <a:p>
            <a:r>
              <a:rPr lang="en-GB" dirty="0" smtClean="0"/>
              <a:t>Can we make processes location independent?</a:t>
            </a:r>
          </a:p>
          <a:p>
            <a:endParaRPr lang="en-US" sz="3600" dirty="0"/>
          </a:p>
        </p:txBody>
      </p:sp>
      <p:cxnSp>
        <p:nvCxnSpPr>
          <p:cNvPr id="5" name="Straight Connector 4"/>
          <p:cNvCxnSpPr/>
          <p:nvPr/>
        </p:nvCxnSpPr>
        <p:spPr>
          <a:xfrm>
            <a:off x="925975" y="6257698"/>
            <a:ext cx="7447482" cy="13229"/>
          </a:xfrm>
          <a:prstGeom prst="line">
            <a:avLst/>
          </a:prstGeom>
          <a:ln w="57150" cap="flat" cmpd="sng" algn="ctr">
            <a:solidFill>
              <a:srgbClr val="000000"/>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Virtual Address Spaces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3"/>
          <p:cNvSpPr>
            <a:spLocks noChangeArrowheads="1"/>
          </p:cNvSpPr>
          <p:nvPr/>
        </p:nvSpPr>
        <p:spPr bwMode="auto">
          <a:xfrm>
            <a:off x="712763" y="1755775"/>
            <a:ext cx="3617913" cy="1076325"/>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Line 4"/>
          <p:cNvSpPr>
            <a:spLocks noChangeShapeType="1"/>
          </p:cNvSpPr>
          <p:nvPr/>
        </p:nvSpPr>
        <p:spPr bwMode="auto">
          <a:xfrm>
            <a:off x="712763" y="1487488"/>
            <a:ext cx="1588" cy="268287"/>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Line 5"/>
          <p:cNvSpPr>
            <a:spLocks noChangeShapeType="1"/>
          </p:cNvSpPr>
          <p:nvPr/>
        </p:nvSpPr>
        <p:spPr bwMode="auto">
          <a:xfrm>
            <a:off x="4332263" y="2822575"/>
            <a:ext cx="1588" cy="268288"/>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7" name="Rectangle 6"/>
          <p:cNvSpPr>
            <a:spLocks noChangeArrowheads="1"/>
          </p:cNvSpPr>
          <p:nvPr/>
        </p:nvSpPr>
        <p:spPr bwMode="auto">
          <a:xfrm>
            <a:off x="777851" y="1535113"/>
            <a:ext cx="64120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0x00000000</a:t>
            </a:r>
          </a:p>
        </p:txBody>
      </p:sp>
      <p:sp>
        <p:nvSpPr>
          <p:cNvPr id="8" name="Rectangle 7"/>
          <p:cNvSpPr>
            <a:spLocks noChangeArrowheads="1"/>
          </p:cNvSpPr>
          <p:nvPr/>
        </p:nvSpPr>
        <p:spPr bwMode="auto">
          <a:xfrm>
            <a:off x="3494063" y="2898775"/>
            <a:ext cx="70532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0xFFFFFFFF</a:t>
            </a:r>
          </a:p>
        </p:txBody>
      </p:sp>
      <p:sp>
        <p:nvSpPr>
          <p:cNvPr id="9" name="Rectangle 8"/>
          <p:cNvSpPr>
            <a:spLocks noChangeArrowheads="1"/>
          </p:cNvSpPr>
          <p:nvPr/>
        </p:nvSpPr>
        <p:spPr bwMode="auto">
          <a:xfrm>
            <a:off x="712763" y="1755775"/>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shared code</a:t>
            </a:r>
          </a:p>
        </p:txBody>
      </p:sp>
      <p:sp>
        <p:nvSpPr>
          <p:cNvPr id="10" name="Rectangle 9"/>
          <p:cNvSpPr>
            <a:spLocks noChangeArrowheads="1"/>
          </p:cNvSpPr>
          <p:nvPr/>
        </p:nvSpPr>
        <p:spPr bwMode="auto">
          <a:xfrm>
            <a:off x="1703363" y="1755775"/>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data</a:t>
            </a:r>
          </a:p>
        </p:txBody>
      </p:sp>
      <p:sp>
        <p:nvSpPr>
          <p:cNvPr id="11" name="Rectangle 10"/>
          <p:cNvSpPr>
            <a:spLocks noChangeArrowheads="1"/>
          </p:cNvSpPr>
          <p:nvPr/>
        </p:nvSpPr>
        <p:spPr bwMode="auto">
          <a:xfrm>
            <a:off x="3455963" y="2441575"/>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stack</a:t>
            </a:r>
          </a:p>
        </p:txBody>
      </p:sp>
      <p:sp>
        <p:nvSpPr>
          <p:cNvPr id="12" name="Rectangle 11"/>
          <p:cNvSpPr>
            <a:spLocks noChangeArrowheads="1"/>
          </p:cNvSpPr>
          <p:nvPr/>
        </p:nvSpPr>
        <p:spPr bwMode="auto">
          <a:xfrm>
            <a:off x="712763" y="244157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1</a:t>
            </a:r>
          </a:p>
        </p:txBody>
      </p:sp>
      <p:sp>
        <p:nvSpPr>
          <p:cNvPr id="13" name="Rectangle 12"/>
          <p:cNvSpPr>
            <a:spLocks noChangeArrowheads="1"/>
          </p:cNvSpPr>
          <p:nvPr/>
        </p:nvSpPr>
        <p:spPr bwMode="auto">
          <a:xfrm>
            <a:off x="1398563" y="244157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2</a:t>
            </a:r>
          </a:p>
        </p:txBody>
      </p:sp>
      <p:sp>
        <p:nvSpPr>
          <p:cNvPr id="14" name="Rectangle 13"/>
          <p:cNvSpPr>
            <a:spLocks noChangeArrowheads="1"/>
          </p:cNvSpPr>
          <p:nvPr/>
        </p:nvSpPr>
        <p:spPr bwMode="auto">
          <a:xfrm>
            <a:off x="2084363" y="244157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3</a:t>
            </a:r>
          </a:p>
        </p:txBody>
      </p:sp>
      <p:sp>
        <p:nvSpPr>
          <p:cNvPr id="15" name="Text Box 21"/>
          <p:cNvSpPr txBox="1">
            <a:spLocks noChangeArrowheads="1"/>
          </p:cNvSpPr>
          <p:nvPr/>
        </p:nvSpPr>
        <p:spPr bwMode="auto">
          <a:xfrm>
            <a:off x="4643366" y="1868488"/>
            <a:ext cx="2165443" cy="646331"/>
          </a:xfrm>
          <a:prstGeom prst="rect">
            <a:avLst/>
          </a:prstGeom>
          <a:noFill/>
          <a:ln w="9525">
            <a:noFill/>
            <a:miter lim="800000"/>
            <a:headEnd/>
            <a:tailEnd/>
          </a:ln>
          <a:effectLst/>
        </p:spPr>
        <p:txBody>
          <a:bodyPr wrap="none">
            <a:prstTxWarp prst="textNoShape">
              <a:avLst/>
            </a:prstTxWarp>
            <a:spAutoFit/>
          </a:bodyPr>
          <a:lstStyle/>
          <a:p>
            <a:pPr algn="ctr"/>
            <a:r>
              <a:rPr lang="en-US" i="1" dirty="0">
                <a:latin typeface="Times New Roman"/>
                <a:cs typeface="Times New Roman"/>
              </a:rPr>
              <a:t>V</a:t>
            </a:r>
            <a:r>
              <a:rPr lang="en-US" sz="1800" b="0" i="1" dirty="0" smtClean="0">
                <a:latin typeface="Times New Roman"/>
                <a:cs typeface="Times New Roman"/>
              </a:rPr>
              <a:t>irtual</a:t>
            </a:r>
            <a:r>
              <a:rPr lang="en-US" sz="1800" b="0" dirty="0" smtClean="0">
                <a:latin typeface="Times New Roman"/>
                <a:cs typeface="Times New Roman"/>
              </a:rPr>
              <a:t> </a:t>
            </a:r>
            <a:r>
              <a:rPr lang="en-US" sz="1800" b="0" dirty="0">
                <a:latin typeface="Times New Roman"/>
                <a:cs typeface="Times New Roman"/>
              </a:rPr>
              <a:t>address space </a:t>
            </a:r>
          </a:p>
          <a:p>
            <a:pPr algn="ctr"/>
            <a:r>
              <a:rPr lang="en-US" sz="1800" b="0" dirty="0">
                <a:latin typeface="Times New Roman"/>
                <a:cs typeface="Times New Roman"/>
              </a:rPr>
              <a:t>(as seen by process)</a:t>
            </a:r>
          </a:p>
        </p:txBody>
      </p:sp>
      <p:sp>
        <p:nvSpPr>
          <p:cNvPr id="16" name="Rectangle 25"/>
          <p:cNvSpPr>
            <a:spLocks noChangeArrowheads="1"/>
          </p:cNvSpPr>
          <p:nvPr/>
        </p:nvSpPr>
        <p:spPr bwMode="auto">
          <a:xfrm>
            <a:off x="4217963" y="4535488"/>
            <a:ext cx="3733800" cy="11430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7" name="Text Box 26"/>
          <p:cNvSpPr txBox="1">
            <a:spLocks noChangeArrowheads="1"/>
          </p:cNvSpPr>
          <p:nvPr/>
        </p:nvSpPr>
        <p:spPr bwMode="auto">
          <a:xfrm>
            <a:off x="1282220" y="4840288"/>
            <a:ext cx="2537736" cy="646331"/>
          </a:xfrm>
          <a:prstGeom prst="rect">
            <a:avLst/>
          </a:prstGeom>
          <a:noFill/>
          <a:ln w="9525">
            <a:noFill/>
            <a:miter lim="800000"/>
            <a:headEnd/>
            <a:tailEnd/>
          </a:ln>
          <a:effectLst/>
        </p:spPr>
        <p:txBody>
          <a:bodyPr wrap="none">
            <a:prstTxWarp prst="textNoShape">
              <a:avLst/>
            </a:prstTxWarp>
            <a:spAutoFit/>
          </a:bodyPr>
          <a:lstStyle/>
          <a:p>
            <a:pPr algn="ctr"/>
            <a:r>
              <a:rPr lang="en-US" i="1" dirty="0">
                <a:latin typeface="Times New Roman"/>
                <a:cs typeface="Times New Roman"/>
              </a:rPr>
              <a:t>P</a:t>
            </a:r>
            <a:r>
              <a:rPr lang="en-US" sz="1800" b="0" i="1" dirty="0" smtClean="0">
                <a:latin typeface="Times New Roman"/>
                <a:cs typeface="Times New Roman"/>
              </a:rPr>
              <a:t>hysical</a:t>
            </a:r>
            <a:r>
              <a:rPr lang="en-US" sz="1800" b="0" dirty="0" smtClean="0">
                <a:latin typeface="Times New Roman"/>
                <a:cs typeface="Times New Roman"/>
              </a:rPr>
              <a:t> </a:t>
            </a:r>
            <a:r>
              <a:rPr lang="en-US" sz="1800" b="0" dirty="0">
                <a:latin typeface="Times New Roman"/>
                <a:cs typeface="Times New Roman"/>
              </a:rPr>
              <a:t>address space </a:t>
            </a:r>
          </a:p>
          <a:p>
            <a:pPr algn="ctr"/>
            <a:r>
              <a:rPr lang="en-US" sz="1800" b="0" dirty="0">
                <a:latin typeface="Times New Roman"/>
                <a:cs typeface="Times New Roman"/>
              </a:rPr>
              <a:t>(as on CPU/memory bus)</a:t>
            </a:r>
          </a:p>
        </p:txBody>
      </p:sp>
      <p:sp>
        <p:nvSpPr>
          <p:cNvPr id="18" name="AutoShape 27"/>
          <p:cNvSpPr>
            <a:spLocks noChangeArrowheads="1"/>
          </p:cNvSpPr>
          <p:nvPr/>
        </p:nvSpPr>
        <p:spPr bwMode="auto">
          <a:xfrm>
            <a:off x="3151163" y="3392488"/>
            <a:ext cx="2819400" cy="762000"/>
          </a:xfrm>
          <a:prstGeom prst="cube">
            <a:avLst>
              <a:gd name="adj" fmla="val 25000"/>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600" b="0" dirty="0">
                <a:latin typeface="Times New Roman"/>
                <a:ea typeface="Arial" charset="0"/>
                <a:cs typeface="Times New Roman"/>
              </a:rPr>
              <a:t>address translation unit</a:t>
            </a:r>
          </a:p>
          <a:p>
            <a:pPr algn="ctr"/>
            <a:r>
              <a:rPr lang="en-US" sz="1600" b="0" dirty="0">
                <a:latin typeface="Times New Roman"/>
                <a:ea typeface="Arial" charset="0"/>
                <a:cs typeface="Times New Roman"/>
              </a:rPr>
              <a:t>(magical)</a:t>
            </a:r>
          </a:p>
        </p:txBody>
      </p:sp>
      <p:cxnSp>
        <p:nvCxnSpPr>
          <p:cNvPr id="19" name="AutoShape 28"/>
          <p:cNvCxnSpPr>
            <a:cxnSpLocks noChangeShapeType="1"/>
            <a:stCxn id="9" idx="2"/>
            <a:endCxn id="18" idx="2"/>
          </p:cNvCxnSpPr>
          <p:nvPr/>
        </p:nvCxnSpPr>
        <p:spPr bwMode="auto">
          <a:xfrm rot="16200000" flipH="1">
            <a:off x="1274738" y="1992313"/>
            <a:ext cx="1738313" cy="2014537"/>
          </a:xfrm>
          <a:prstGeom prst="curvedConnector2">
            <a:avLst/>
          </a:prstGeom>
          <a:noFill/>
          <a:ln w="76200">
            <a:solidFill>
              <a:srgbClr val="00FF00"/>
            </a:solidFill>
            <a:round/>
            <a:headEnd/>
            <a:tailEnd type="triangle" w="med" len="med"/>
          </a:ln>
          <a:effectLst/>
        </p:spPr>
      </p:cxnSp>
      <p:sp>
        <p:nvSpPr>
          <p:cNvPr id="20" name="Text Box 29"/>
          <p:cNvSpPr txBox="1">
            <a:spLocks noChangeArrowheads="1"/>
          </p:cNvSpPr>
          <p:nvPr/>
        </p:nvSpPr>
        <p:spPr bwMode="auto">
          <a:xfrm>
            <a:off x="7113563" y="5449888"/>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sp>
        <p:nvSpPr>
          <p:cNvPr id="21" name="Text Box 30"/>
          <p:cNvSpPr txBox="1">
            <a:spLocks noChangeArrowheads="1"/>
          </p:cNvSpPr>
          <p:nvPr/>
        </p:nvSpPr>
        <p:spPr bwMode="auto">
          <a:xfrm>
            <a:off x="5132363" y="4916488"/>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cxnSp>
        <p:nvCxnSpPr>
          <p:cNvPr id="22" name="AutoShape 31"/>
          <p:cNvCxnSpPr>
            <a:cxnSpLocks noChangeShapeType="1"/>
            <a:stCxn id="18" idx="3"/>
            <a:endCxn id="21" idx="0"/>
          </p:cNvCxnSpPr>
          <p:nvPr/>
        </p:nvCxnSpPr>
        <p:spPr bwMode="auto">
          <a:xfrm rot="16200000" flipH="1">
            <a:off x="4464154" y="4155946"/>
            <a:ext cx="762000" cy="759083"/>
          </a:xfrm>
          <a:prstGeom prst="curvedConnector3">
            <a:avLst>
              <a:gd name="adj1" fmla="val 50000"/>
            </a:avLst>
          </a:prstGeom>
          <a:noFill/>
          <a:ln w="76200">
            <a:solidFill>
              <a:srgbClr val="00FF00"/>
            </a:solidFill>
            <a:round/>
            <a:headEnd/>
            <a:tailEnd type="triangle" w="med" len="med"/>
          </a:ln>
          <a:effectLst/>
        </p:spPr>
      </p:cxnSp>
      <p:cxnSp>
        <p:nvCxnSpPr>
          <p:cNvPr id="23" name="AutoShape 32"/>
          <p:cNvCxnSpPr>
            <a:cxnSpLocks noChangeShapeType="1"/>
            <a:stCxn id="10" idx="2"/>
            <a:endCxn id="18" idx="2"/>
          </p:cNvCxnSpPr>
          <p:nvPr/>
        </p:nvCxnSpPr>
        <p:spPr bwMode="auto">
          <a:xfrm rot="16200000" flipH="1">
            <a:off x="1770038" y="2487613"/>
            <a:ext cx="1738313" cy="1023937"/>
          </a:xfrm>
          <a:prstGeom prst="curvedConnector2">
            <a:avLst/>
          </a:prstGeom>
          <a:noFill/>
          <a:ln w="76200">
            <a:solidFill>
              <a:srgbClr val="FF9900"/>
            </a:solidFill>
            <a:round/>
            <a:headEnd/>
            <a:tailEnd type="triangle" w="med" len="med"/>
          </a:ln>
          <a:effectLst/>
        </p:spPr>
      </p:cxnSp>
      <p:cxnSp>
        <p:nvCxnSpPr>
          <p:cNvPr id="24" name="AutoShape 33"/>
          <p:cNvCxnSpPr>
            <a:cxnSpLocks noChangeShapeType="1"/>
            <a:stCxn id="18" idx="5"/>
          </p:cNvCxnSpPr>
          <p:nvPr/>
        </p:nvCxnSpPr>
        <p:spPr bwMode="auto">
          <a:xfrm>
            <a:off x="5970563" y="3678238"/>
            <a:ext cx="1273175" cy="1809750"/>
          </a:xfrm>
          <a:prstGeom prst="curvedConnector2">
            <a:avLst/>
          </a:prstGeom>
          <a:noFill/>
          <a:ln w="76200">
            <a:solidFill>
              <a:srgbClr val="FF9900"/>
            </a:solidFill>
            <a:round/>
            <a:headEnd/>
            <a:tailEnd type="triangl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2000"/>
                                        <p:tgtEl>
                                          <p:spTgt spid="18"/>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ipe(up)">
                                      <p:cBhvr>
                                        <p:cTn id="20" dur="500"/>
                                        <p:tgtEl>
                                          <p:spTgt spid="19"/>
                                        </p:tgtEl>
                                      </p:cBhvr>
                                    </p:animEffect>
                                  </p:childTnLst>
                                </p:cTn>
                              </p:par>
                            </p:childTnLst>
                          </p:cTn>
                        </p:par>
                        <p:par>
                          <p:cTn id="21" fill="hold">
                            <p:stCondLst>
                              <p:cond delay="500"/>
                            </p:stCondLst>
                            <p:childTnLst>
                              <p:par>
                                <p:cTn id="22" presetID="22" presetClass="entr" presetSubtype="1"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up)">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xit" presetSubtype="1" fill="hold" nodeType="clickEffect">
                                  <p:stCondLst>
                                    <p:cond delay="0"/>
                                  </p:stCondLst>
                                  <p:childTnLst>
                                    <p:animEffect transition="out" filter="wipe(up)">
                                      <p:cBhvr>
                                        <p:cTn id="28" dur="500"/>
                                        <p:tgtEl>
                                          <p:spTgt spid="19"/>
                                        </p:tgtEl>
                                      </p:cBhvr>
                                    </p:animEffect>
                                    <p:set>
                                      <p:cBhvr>
                                        <p:cTn id="29" dur="1" fill="hold">
                                          <p:stCondLst>
                                            <p:cond delay="499"/>
                                          </p:stCondLst>
                                        </p:cTn>
                                        <p:tgtEl>
                                          <p:spTgt spid="19"/>
                                        </p:tgtEl>
                                        <p:attrNameLst>
                                          <p:attrName>style.visibility</p:attrName>
                                        </p:attrNameLst>
                                      </p:cBhvr>
                                      <p:to>
                                        <p:strVal val="hidden"/>
                                      </p:to>
                                    </p:set>
                                  </p:childTnLst>
                                </p:cTn>
                              </p:par>
                            </p:childTnLst>
                          </p:cTn>
                        </p:par>
                        <p:par>
                          <p:cTn id="30" fill="hold">
                            <p:stCondLst>
                              <p:cond delay="500"/>
                            </p:stCondLst>
                            <p:childTnLst>
                              <p:par>
                                <p:cTn id="31" presetID="22" presetClass="exit" presetSubtype="1" fill="hold" nodeType="afterEffect">
                                  <p:stCondLst>
                                    <p:cond delay="0"/>
                                  </p:stCondLst>
                                  <p:childTnLst>
                                    <p:animEffect transition="out" filter="wipe(up)">
                                      <p:cBhvr>
                                        <p:cTn id="32" dur="500"/>
                                        <p:tgtEl>
                                          <p:spTgt spid="22"/>
                                        </p:tgtEl>
                                      </p:cBhvr>
                                    </p:animEffect>
                                    <p:set>
                                      <p:cBhvr>
                                        <p:cTn id="33" dur="1" fill="hold">
                                          <p:stCondLst>
                                            <p:cond delay="499"/>
                                          </p:stCondLst>
                                        </p:cTn>
                                        <p:tgtEl>
                                          <p:spTgt spid="22"/>
                                        </p:tgtEl>
                                        <p:attrNameLst>
                                          <p:attrName>style.visibility</p:attrName>
                                        </p:attrNameLst>
                                      </p:cBhvr>
                                      <p:to>
                                        <p:strVal val="hidden"/>
                                      </p:to>
                                    </p:set>
                                  </p:childTnLst>
                                </p:cTn>
                              </p:par>
                            </p:childTnLst>
                          </p:cTn>
                        </p:par>
                        <p:par>
                          <p:cTn id="34" fill="hold">
                            <p:stCondLst>
                              <p:cond delay="1000"/>
                            </p:stCondLst>
                            <p:childTnLst>
                              <p:par>
                                <p:cTn id="35" presetID="22" presetClass="entr" presetSubtype="1" fill="hold" nodeType="after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up)">
                                      <p:cBhvr>
                                        <p:cTn id="37" dur="500"/>
                                        <p:tgtEl>
                                          <p:spTgt spid="23"/>
                                        </p:tgtEl>
                                      </p:cBhvr>
                                    </p:animEffect>
                                  </p:childTnLst>
                                </p:cTn>
                              </p:par>
                            </p:childTnLst>
                          </p:cTn>
                        </p:par>
                        <p:par>
                          <p:cTn id="38" fill="hold">
                            <p:stCondLst>
                              <p:cond delay="1500"/>
                            </p:stCondLst>
                            <p:childTnLst>
                              <p:par>
                                <p:cTn id="39" presetID="22" presetClass="entr" presetSubtype="1" fill="hold" nodeType="after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wipe(up)">
                                      <p:cBhvr>
                                        <p:cTn id="4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8" grpId="0" animBg="1"/>
    </p:bld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Segment Relocation</a:t>
            </a:r>
            <a:endParaRPr lang="en-US" dirty="0"/>
          </a:p>
        </p:txBody>
      </p:sp>
      <p:sp>
        <p:nvSpPr>
          <p:cNvPr id="3" name="Content Placeholder 2"/>
          <p:cNvSpPr>
            <a:spLocks noGrp="1"/>
          </p:cNvSpPr>
          <p:nvPr>
            <p:ph idx="1"/>
          </p:nvPr>
        </p:nvSpPr>
        <p:spPr>
          <a:xfrm>
            <a:off x="457200" y="1176840"/>
            <a:ext cx="8229600" cy="4525963"/>
          </a:xfrm>
        </p:spPr>
        <p:txBody>
          <a:bodyPr/>
          <a:lstStyle/>
          <a:p>
            <a:pPr>
              <a:lnSpc>
                <a:spcPct val="83000"/>
              </a:lnSpc>
            </a:pPr>
            <a:r>
              <a:rPr lang="en-GB" sz="2800" dirty="0" smtClean="0"/>
              <a:t>A natural model</a:t>
            </a:r>
          </a:p>
          <a:p>
            <a:pPr lvl="1">
              <a:lnSpc>
                <a:spcPct val="83000"/>
              </a:lnSpc>
            </a:pPr>
            <a:r>
              <a:rPr lang="en-GB" sz="2400" dirty="0" smtClean="0"/>
              <a:t>Process address space is made up of multiple segments</a:t>
            </a:r>
          </a:p>
          <a:p>
            <a:pPr lvl="1">
              <a:lnSpc>
                <a:spcPct val="83000"/>
              </a:lnSpc>
            </a:pPr>
            <a:r>
              <a:rPr lang="en-GB" sz="2400" dirty="0" smtClean="0"/>
              <a:t>Use the segment as the unit of relocation</a:t>
            </a:r>
          </a:p>
          <a:p>
            <a:pPr lvl="1">
              <a:lnSpc>
                <a:spcPct val="83000"/>
              </a:lnSpc>
            </a:pPr>
            <a:r>
              <a:rPr lang="en-GB" sz="2400" dirty="0" smtClean="0"/>
              <a:t>Long tradition, from the IBM system 360 to Intel x86 architecture</a:t>
            </a:r>
          </a:p>
          <a:p>
            <a:pPr>
              <a:lnSpc>
                <a:spcPct val="83000"/>
              </a:lnSpc>
            </a:pPr>
            <a:r>
              <a:rPr lang="en-GB" sz="2800" dirty="0" smtClean="0"/>
              <a:t>Computer has special relocation registers</a:t>
            </a:r>
          </a:p>
          <a:p>
            <a:pPr lvl="1">
              <a:lnSpc>
                <a:spcPct val="83000"/>
              </a:lnSpc>
            </a:pPr>
            <a:r>
              <a:rPr lang="en-GB" sz="2400" dirty="0" smtClean="0"/>
              <a:t>They are called segment base registers</a:t>
            </a:r>
          </a:p>
          <a:p>
            <a:pPr lvl="1">
              <a:lnSpc>
                <a:spcPct val="83000"/>
              </a:lnSpc>
            </a:pPr>
            <a:r>
              <a:rPr lang="en-GB" sz="2400" dirty="0" smtClean="0"/>
              <a:t>They point to the start (in physical memory) of each segment</a:t>
            </a:r>
          </a:p>
          <a:p>
            <a:pPr lvl="1">
              <a:lnSpc>
                <a:spcPct val="83000"/>
              </a:lnSpc>
            </a:pPr>
            <a:r>
              <a:rPr lang="en-GB" sz="2400" dirty="0" smtClean="0"/>
              <a:t>CPU automatically adds base register to every address</a:t>
            </a:r>
          </a:p>
          <a:p>
            <a:pPr>
              <a:lnSpc>
                <a:spcPct val="83000"/>
              </a:lnSpc>
            </a:pPr>
            <a:r>
              <a:rPr lang="en-GB" sz="2800" dirty="0" smtClean="0"/>
              <a:t>OS uses these to perform virtual address translation</a:t>
            </a:r>
          </a:p>
          <a:p>
            <a:pPr lvl="1">
              <a:lnSpc>
                <a:spcPct val="83000"/>
              </a:lnSpc>
            </a:pPr>
            <a:r>
              <a:rPr lang="en-GB" sz="2400" dirty="0" smtClean="0"/>
              <a:t>Set base register to start of region where program is loaded</a:t>
            </a:r>
          </a:p>
          <a:p>
            <a:pPr lvl="1">
              <a:lnSpc>
                <a:spcPct val="83000"/>
              </a:lnSpc>
            </a:pPr>
            <a:r>
              <a:rPr lang="en-GB" sz="2400" dirty="0" smtClean="0"/>
              <a:t>If program is moved, reset base registers to new location</a:t>
            </a:r>
          </a:p>
          <a:p>
            <a:pPr lvl="1">
              <a:lnSpc>
                <a:spcPct val="83000"/>
              </a:lnSpc>
            </a:pPr>
            <a:r>
              <a:rPr lang="en-GB" sz="2400" dirty="0" smtClean="0"/>
              <a:t>Program works no matter where its segments are loaded</a:t>
            </a:r>
          </a:p>
          <a:p>
            <a:endParaRPr lang="en-US" sz="36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7248"/>
            <a:ext cx="8229600" cy="1143000"/>
          </a:xfrm>
        </p:spPr>
        <p:txBody>
          <a:bodyPr/>
          <a:lstStyle/>
          <a:p>
            <a:r>
              <a:rPr lang="en-US" dirty="0" smtClean="0"/>
              <a:t>How Does Segment </a:t>
            </a:r>
            <a:br>
              <a:rPr lang="en-US" dirty="0" smtClean="0"/>
            </a:br>
            <a:r>
              <a:rPr lang="en-US" dirty="0" smtClean="0"/>
              <a:t>Relocation Work?</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Rectangle 3"/>
          <p:cNvSpPr>
            <a:spLocks noChangeArrowheads="1"/>
          </p:cNvSpPr>
          <p:nvPr/>
        </p:nvSpPr>
        <p:spPr bwMode="auto">
          <a:xfrm>
            <a:off x="871499" y="1980685"/>
            <a:ext cx="3617913" cy="1076325"/>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Line 4"/>
          <p:cNvSpPr>
            <a:spLocks noChangeShapeType="1"/>
          </p:cNvSpPr>
          <p:nvPr/>
        </p:nvSpPr>
        <p:spPr bwMode="auto">
          <a:xfrm>
            <a:off x="871499" y="1712398"/>
            <a:ext cx="1588" cy="268287"/>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Line 5"/>
          <p:cNvSpPr>
            <a:spLocks noChangeShapeType="1"/>
          </p:cNvSpPr>
          <p:nvPr/>
        </p:nvSpPr>
        <p:spPr bwMode="auto">
          <a:xfrm>
            <a:off x="4490999" y="3047485"/>
            <a:ext cx="1588" cy="268288"/>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7" name="Rectangle 6"/>
          <p:cNvSpPr>
            <a:spLocks noChangeArrowheads="1"/>
          </p:cNvSpPr>
          <p:nvPr/>
        </p:nvSpPr>
        <p:spPr bwMode="auto">
          <a:xfrm>
            <a:off x="936587" y="1760023"/>
            <a:ext cx="64120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0x00000000</a:t>
            </a:r>
          </a:p>
        </p:txBody>
      </p:sp>
      <p:sp>
        <p:nvSpPr>
          <p:cNvPr id="8" name="Rectangle 7"/>
          <p:cNvSpPr>
            <a:spLocks noChangeArrowheads="1"/>
          </p:cNvSpPr>
          <p:nvPr/>
        </p:nvSpPr>
        <p:spPr bwMode="auto">
          <a:xfrm>
            <a:off x="3652799" y="3123685"/>
            <a:ext cx="70532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0xFFFFFFFF</a:t>
            </a:r>
          </a:p>
        </p:txBody>
      </p:sp>
      <p:sp>
        <p:nvSpPr>
          <p:cNvPr id="9" name="Rectangle 8"/>
          <p:cNvSpPr>
            <a:spLocks noChangeArrowheads="1"/>
          </p:cNvSpPr>
          <p:nvPr/>
        </p:nvSpPr>
        <p:spPr bwMode="auto">
          <a:xfrm>
            <a:off x="871499" y="1980685"/>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shared code</a:t>
            </a:r>
          </a:p>
        </p:txBody>
      </p:sp>
      <p:sp>
        <p:nvSpPr>
          <p:cNvPr id="10" name="Rectangle 9"/>
          <p:cNvSpPr>
            <a:spLocks noChangeArrowheads="1"/>
          </p:cNvSpPr>
          <p:nvPr/>
        </p:nvSpPr>
        <p:spPr bwMode="auto">
          <a:xfrm>
            <a:off x="1862099" y="1988623"/>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data</a:t>
            </a:r>
          </a:p>
        </p:txBody>
      </p:sp>
      <p:sp>
        <p:nvSpPr>
          <p:cNvPr id="11" name="Rectangle 10"/>
          <p:cNvSpPr>
            <a:spLocks noChangeArrowheads="1"/>
          </p:cNvSpPr>
          <p:nvPr/>
        </p:nvSpPr>
        <p:spPr bwMode="auto">
          <a:xfrm>
            <a:off x="3614699" y="2666485"/>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stack</a:t>
            </a:r>
          </a:p>
        </p:txBody>
      </p:sp>
      <p:sp>
        <p:nvSpPr>
          <p:cNvPr id="12" name="Rectangle 11"/>
          <p:cNvSpPr>
            <a:spLocks noChangeArrowheads="1"/>
          </p:cNvSpPr>
          <p:nvPr/>
        </p:nvSpPr>
        <p:spPr bwMode="auto">
          <a:xfrm>
            <a:off x="871499" y="266648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1</a:t>
            </a:r>
          </a:p>
        </p:txBody>
      </p:sp>
      <p:sp>
        <p:nvSpPr>
          <p:cNvPr id="13" name="Rectangle 12"/>
          <p:cNvSpPr>
            <a:spLocks noChangeArrowheads="1"/>
          </p:cNvSpPr>
          <p:nvPr/>
        </p:nvSpPr>
        <p:spPr bwMode="auto">
          <a:xfrm>
            <a:off x="1557299" y="266648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2</a:t>
            </a:r>
          </a:p>
        </p:txBody>
      </p:sp>
      <p:sp>
        <p:nvSpPr>
          <p:cNvPr id="14" name="Rectangle 13"/>
          <p:cNvSpPr>
            <a:spLocks noChangeArrowheads="1"/>
          </p:cNvSpPr>
          <p:nvPr/>
        </p:nvSpPr>
        <p:spPr bwMode="auto">
          <a:xfrm>
            <a:off x="2243099" y="2666485"/>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3</a:t>
            </a:r>
          </a:p>
        </p:txBody>
      </p:sp>
      <p:sp>
        <p:nvSpPr>
          <p:cNvPr id="15" name="Text Box 14"/>
          <p:cNvSpPr txBox="1">
            <a:spLocks noChangeArrowheads="1"/>
          </p:cNvSpPr>
          <p:nvPr/>
        </p:nvSpPr>
        <p:spPr bwMode="auto">
          <a:xfrm>
            <a:off x="2243052" y="1574285"/>
            <a:ext cx="2165443" cy="369332"/>
          </a:xfrm>
          <a:prstGeom prst="rect">
            <a:avLst/>
          </a:prstGeom>
          <a:noFill/>
          <a:ln w="9525">
            <a:noFill/>
            <a:miter lim="800000"/>
            <a:headEnd/>
            <a:tailEnd/>
          </a:ln>
          <a:effectLst/>
        </p:spPr>
        <p:txBody>
          <a:bodyPr wrap="none">
            <a:prstTxWarp prst="textNoShape">
              <a:avLst/>
            </a:prstTxWarp>
            <a:spAutoFit/>
          </a:bodyPr>
          <a:lstStyle/>
          <a:p>
            <a:pPr algn="ctr"/>
            <a:r>
              <a:rPr lang="en-US" i="1" dirty="0">
                <a:latin typeface="Times New Roman"/>
                <a:cs typeface="Times New Roman"/>
              </a:rPr>
              <a:t>V</a:t>
            </a:r>
            <a:r>
              <a:rPr lang="en-US" sz="1800" b="0" i="1" dirty="0" smtClean="0">
                <a:latin typeface="Times New Roman"/>
                <a:cs typeface="Times New Roman"/>
              </a:rPr>
              <a:t>irtual</a:t>
            </a:r>
            <a:r>
              <a:rPr lang="en-US" sz="1800" b="0" dirty="0" smtClean="0">
                <a:latin typeface="Times New Roman"/>
                <a:cs typeface="Times New Roman"/>
              </a:rPr>
              <a:t> </a:t>
            </a:r>
            <a:r>
              <a:rPr lang="en-US" sz="1800" b="0" dirty="0">
                <a:latin typeface="Times New Roman"/>
                <a:cs typeface="Times New Roman"/>
              </a:rPr>
              <a:t>address space </a:t>
            </a:r>
          </a:p>
        </p:txBody>
      </p:sp>
      <p:sp>
        <p:nvSpPr>
          <p:cNvPr id="16" name="Rectangle 16"/>
          <p:cNvSpPr>
            <a:spLocks noChangeArrowheads="1"/>
          </p:cNvSpPr>
          <p:nvPr/>
        </p:nvSpPr>
        <p:spPr bwMode="auto">
          <a:xfrm>
            <a:off x="4757699" y="4455598"/>
            <a:ext cx="3733800" cy="14478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7" name="Text Box 17"/>
          <p:cNvSpPr txBox="1">
            <a:spLocks noChangeArrowheads="1"/>
          </p:cNvSpPr>
          <p:nvPr/>
        </p:nvSpPr>
        <p:spPr bwMode="auto">
          <a:xfrm>
            <a:off x="6659480" y="3998398"/>
            <a:ext cx="1832019" cy="369332"/>
          </a:xfrm>
          <a:prstGeom prst="rect">
            <a:avLst/>
          </a:prstGeom>
          <a:noFill/>
          <a:ln w="9525">
            <a:noFill/>
            <a:miter lim="800000"/>
            <a:headEnd/>
            <a:tailEnd/>
          </a:ln>
          <a:effectLst/>
        </p:spPr>
        <p:txBody>
          <a:bodyPr wrap="none">
            <a:prstTxWarp prst="textNoShape">
              <a:avLst/>
            </a:prstTxWarp>
            <a:spAutoFit/>
          </a:bodyPr>
          <a:lstStyle/>
          <a:p>
            <a:pPr algn="r"/>
            <a:r>
              <a:rPr lang="en-US" i="1" dirty="0">
                <a:latin typeface="Times New Roman"/>
                <a:cs typeface="Times New Roman"/>
              </a:rPr>
              <a:t>P</a:t>
            </a:r>
            <a:r>
              <a:rPr lang="en-US" sz="1800" b="0" i="1" dirty="0" smtClean="0">
                <a:latin typeface="Times New Roman"/>
                <a:cs typeface="Times New Roman"/>
              </a:rPr>
              <a:t>hysical</a:t>
            </a:r>
            <a:r>
              <a:rPr lang="en-US" sz="1800" b="0" dirty="0" smtClean="0">
                <a:latin typeface="Times New Roman"/>
                <a:cs typeface="Times New Roman"/>
              </a:rPr>
              <a:t> </a:t>
            </a:r>
            <a:r>
              <a:rPr lang="en-US" sz="1800" b="0" dirty="0">
                <a:latin typeface="Times New Roman"/>
                <a:cs typeface="Times New Roman"/>
              </a:rPr>
              <a:t>memory </a:t>
            </a:r>
          </a:p>
        </p:txBody>
      </p:sp>
      <p:sp>
        <p:nvSpPr>
          <p:cNvPr id="18" name="Text Box 21"/>
          <p:cNvSpPr txBox="1">
            <a:spLocks noChangeArrowheads="1"/>
          </p:cNvSpPr>
          <p:nvPr/>
        </p:nvSpPr>
        <p:spPr bwMode="auto">
          <a:xfrm>
            <a:off x="5672099" y="5141398"/>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sp>
        <p:nvSpPr>
          <p:cNvPr id="19" name="Rectangle 25"/>
          <p:cNvSpPr>
            <a:spLocks noChangeArrowheads="1"/>
          </p:cNvSpPr>
          <p:nvPr/>
        </p:nvSpPr>
        <p:spPr bwMode="auto">
          <a:xfrm>
            <a:off x="4986299" y="4988998"/>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code</a:t>
            </a:r>
          </a:p>
        </p:txBody>
      </p:sp>
      <p:sp>
        <p:nvSpPr>
          <p:cNvPr id="20" name="Rectangle 26"/>
          <p:cNvSpPr>
            <a:spLocks noChangeArrowheads="1"/>
          </p:cNvSpPr>
          <p:nvPr/>
        </p:nvSpPr>
        <p:spPr bwMode="auto">
          <a:xfrm>
            <a:off x="7491374" y="4988998"/>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data</a:t>
            </a:r>
          </a:p>
        </p:txBody>
      </p:sp>
      <p:sp>
        <p:nvSpPr>
          <p:cNvPr id="21" name="Rectangle 27"/>
          <p:cNvSpPr>
            <a:spLocks noChangeArrowheads="1"/>
          </p:cNvSpPr>
          <p:nvPr/>
        </p:nvSpPr>
        <p:spPr bwMode="auto">
          <a:xfrm>
            <a:off x="5824499" y="4607998"/>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stack</a:t>
            </a:r>
          </a:p>
        </p:txBody>
      </p:sp>
      <p:sp>
        <p:nvSpPr>
          <p:cNvPr id="22" name="Rectangle 28"/>
          <p:cNvSpPr>
            <a:spLocks noChangeArrowheads="1"/>
          </p:cNvSpPr>
          <p:nvPr/>
        </p:nvSpPr>
        <p:spPr bwMode="auto">
          <a:xfrm>
            <a:off x="6846849" y="5452548"/>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a:t>
            </a:r>
          </a:p>
        </p:txBody>
      </p:sp>
      <p:sp>
        <p:nvSpPr>
          <p:cNvPr id="23" name="Rectangle 29"/>
          <p:cNvSpPr>
            <a:spLocks noChangeArrowheads="1"/>
          </p:cNvSpPr>
          <p:nvPr/>
        </p:nvSpPr>
        <p:spPr bwMode="auto">
          <a:xfrm>
            <a:off x="1252499" y="34649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dirty="0">
                <a:latin typeface="Times New Roman"/>
                <a:ea typeface="Arial" charset="0"/>
                <a:cs typeface="Times New Roman"/>
              </a:rPr>
              <a:t>code base register</a:t>
            </a:r>
          </a:p>
        </p:txBody>
      </p:sp>
      <p:sp>
        <p:nvSpPr>
          <p:cNvPr id="24" name="Rectangle 30"/>
          <p:cNvSpPr>
            <a:spLocks noChangeArrowheads="1"/>
          </p:cNvSpPr>
          <p:nvPr/>
        </p:nvSpPr>
        <p:spPr bwMode="auto">
          <a:xfrm>
            <a:off x="2928899" y="34649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data base register</a:t>
            </a:r>
          </a:p>
        </p:txBody>
      </p:sp>
      <p:sp>
        <p:nvSpPr>
          <p:cNvPr id="25" name="Rectangle 31"/>
          <p:cNvSpPr>
            <a:spLocks noChangeArrowheads="1"/>
          </p:cNvSpPr>
          <p:nvPr/>
        </p:nvSpPr>
        <p:spPr bwMode="auto">
          <a:xfrm>
            <a:off x="2928899" y="39983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stack base register</a:t>
            </a:r>
          </a:p>
        </p:txBody>
      </p:sp>
      <p:sp>
        <p:nvSpPr>
          <p:cNvPr id="26" name="Rectangle 32"/>
          <p:cNvSpPr>
            <a:spLocks noChangeArrowheads="1"/>
          </p:cNvSpPr>
          <p:nvPr/>
        </p:nvSpPr>
        <p:spPr bwMode="auto">
          <a:xfrm>
            <a:off x="1252499" y="3998398"/>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aux base register</a:t>
            </a:r>
          </a:p>
        </p:txBody>
      </p:sp>
      <p:cxnSp>
        <p:nvCxnSpPr>
          <p:cNvPr id="27" name="AutoShape 33"/>
          <p:cNvCxnSpPr>
            <a:cxnSpLocks noChangeShapeType="1"/>
            <a:stCxn id="9" idx="2"/>
            <a:endCxn id="23" idx="1"/>
          </p:cNvCxnSpPr>
          <p:nvPr/>
        </p:nvCxnSpPr>
        <p:spPr bwMode="auto">
          <a:xfrm rot="5400000">
            <a:off x="642899" y="2964935"/>
            <a:ext cx="1262063" cy="42863"/>
          </a:xfrm>
          <a:prstGeom prst="curvedConnector4">
            <a:avLst>
              <a:gd name="adj1" fmla="val 43898"/>
              <a:gd name="adj2" fmla="val 633333"/>
            </a:avLst>
          </a:prstGeom>
          <a:noFill/>
          <a:ln w="57150">
            <a:solidFill>
              <a:srgbClr val="00FF00"/>
            </a:solidFill>
            <a:round/>
            <a:headEnd/>
            <a:tailEnd type="triangle" w="med" len="med"/>
          </a:ln>
          <a:effectLst/>
        </p:spPr>
      </p:cxnSp>
      <p:cxnSp>
        <p:nvCxnSpPr>
          <p:cNvPr id="28" name="AutoShape 36"/>
          <p:cNvCxnSpPr>
            <a:cxnSpLocks noChangeShapeType="1"/>
            <a:stCxn id="23" idx="2"/>
            <a:endCxn id="19" idx="1"/>
          </p:cNvCxnSpPr>
          <p:nvPr/>
        </p:nvCxnSpPr>
        <p:spPr bwMode="auto">
          <a:xfrm rot="16200000" flipH="1">
            <a:off x="2797136" y="2987161"/>
            <a:ext cx="1406525" cy="2971800"/>
          </a:xfrm>
          <a:prstGeom prst="curvedConnector2">
            <a:avLst/>
          </a:prstGeom>
          <a:noFill/>
          <a:ln w="57150">
            <a:solidFill>
              <a:srgbClr val="00FF00"/>
            </a:solidFill>
            <a:round/>
            <a:headEnd/>
            <a:tailEnd type="triangle" w="med" len="med"/>
          </a:ln>
          <a:effectLst/>
        </p:spPr>
      </p:cxnSp>
      <p:cxnSp>
        <p:nvCxnSpPr>
          <p:cNvPr id="29" name="AutoShape 38"/>
          <p:cNvCxnSpPr>
            <a:cxnSpLocks noChangeShapeType="1"/>
            <a:stCxn id="24" idx="3"/>
            <a:endCxn id="20" idx="0"/>
          </p:cNvCxnSpPr>
          <p:nvPr/>
        </p:nvCxnSpPr>
        <p:spPr bwMode="auto">
          <a:xfrm>
            <a:off x="4452899" y="3617398"/>
            <a:ext cx="3462338" cy="1371600"/>
          </a:xfrm>
          <a:prstGeom prst="curvedConnector2">
            <a:avLst/>
          </a:prstGeom>
          <a:noFill/>
          <a:ln w="57150">
            <a:solidFill>
              <a:srgbClr val="FF9900"/>
            </a:solidFill>
            <a:round/>
            <a:headEnd/>
            <a:tailEnd type="triangle" w="med" len="med"/>
          </a:ln>
          <a:effectLst/>
        </p:spPr>
      </p:cxnSp>
      <p:cxnSp>
        <p:nvCxnSpPr>
          <p:cNvPr id="30" name="AutoShape 39"/>
          <p:cNvCxnSpPr>
            <a:cxnSpLocks noChangeShapeType="1"/>
            <a:stCxn id="10" idx="2"/>
            <a:endCxn id="24" idx="0"/>
          </p:cNvCxnSpPr>
          <p:nvPr/>
        </p:nvCxnSpPr>
        <p:spPr bwMode="auto">
          <a:xfrm rot="16200000" flipH="1">
            <a:off x="2437568" y="2211667"/>
            <a:ext cx="1101725" cy="1404937"/>
          </a:xfrm>
          <a:prstGeom prst="curvedConnector3">
            <a:avLst>
              <a:gd name="adj1" fmla="val 50000"/>
            </a:avLst>
          </a:prstGeom>
          <a:noFill/>
          <a:ln w="57150">
            <a:solidFill>
              <a:srgbClr val="FF9900"/>
            </a:solidFill>
            <a:round/>
            <a:headEnd/>
            <a:tailEnd type="triangle" w="med" len="med"/>
          </a:ln>
          <a:effectLst/>
        </p:spPr>
      </p:cxnSp>
      <p:cxnSp>
        <p:nvCxnSpPr>
          <p:cNvPr id="31" name="AutoShape 43"/>
          <p:cNvCxnSpPr>
            <a:cxnSpLocks noChangeShapeType="1"/>
            <a:stCxn id="25" idx="3"/>
            <a:endCxn id="21" idx="0"/>
          </p:cNvCxnSpPr>
          <p:nvPr/>
        </p:nvCxnSpPr>
        <p:spPr bwMode="auto">
          <a:xfrm>
            <a:off x="4452899" y="4150798"/>
            <a:ext cx="1795463" cy="457200"/>
          </a:xfrm>
          <a:prstGeom prst="curvedConnector2">
            <a:avLst/>
          </a:prstGeom>
          <a:noFill/>
          <a:ln w="57150">
            <a:solidFill>
              <a:srgbClr val="FF9900"/>
            </a:solidFill>
            <a:round/>
            <a:headEnd/>
            <a:tailEnd type="triangle" w="med" len="med"/>
          </a:ln>
          <a:effectLst/>
        </p:spPr>
      </p:cxnSp>
      <p:cxnSp>
        <p:nvCxnSpPr>
          <p:cNvPr id="32" name="AutoShape 44"/>
          <p:cNvCxnSpPr>
            <a:cxnSpLocks noChangeShapeType="1"/>
            <a:stCxn id="11" idx="2"/>
            <a:endCxn id="25" idx="0"/>
          </p:cNvCxnSpPr>
          <p:nvPr/>
        </p:nvCxnSpPr>
        <p:spPr bwMode="auto">
          <a:xfrm rot="5400000">
            <a:off x="3386099" y="3345935"/>
            <a:ext cx="957263" cy="347663"/>
          </a:xfrm>
          <a:prstGeom prst="curvedConnector3">
            <a:avLst>
              <a:gd name="adj1" fmla="val 49917"/>
            </a:avLst>
          </a:prstGeom>
          <a:noFill/>
          <a:ln w="57150">
            <a:solidFill>
              <a:srgbClr val="FF9900"/>
            </a:solidFill>
            <a:round/>
            <a:headEnd/>
            <a:tailEnd type="triangle" w="med" len="med"/>
          </a:ln>
          <a:effectLst/>
        </p:spPr>
      </p:cxnSp>
      <p:cxnSp>
        <p:nvCxnSpPr>
          <p:cNvPr id="33" name="AutoShape 45"/>
          <p:cNvCxnSpPr>
            <a:cxnSpLocks noChangeShapeType="1"/>
            <a:stCxn id="12" idx="1"/>
            <a:endCxn id="26" idx="1"/>
          </p:cNvCxnSpPr>
          <p:nvPr/>
        </p:nvCxnSpPr>
        <p:spPr bwMode="auto">
          <a:xfrm rot="10800000" flipH="1" flipV="1">
            <a:off x="871499" y="2853810"/>
            <a:ext cx="381000" cy="1296988"/>
          </a:xfrm>
          <a:prstGeom prst="curvedConnector3">
            <a:avLst>
              <a:gd name="adj1" fmla="val -60000"/>
            </a:avLst>
          </a:prstGeom>
          <a:noFill/>
          <a:ln w="57150">
            <a:solidFill>
              <a:srgbClr val="00FF00"/>
            </a:solidFill>
            <a:round/>
            <a:headEnd/>
            <a:tailEnd type="triangle" w="med" len="med"/>
          </a:ln>
          <a:effectLst/>
        </p:spPr>
      </p:cxnSp>
      <p:cxnSp>
        <p:nvCxnSpPr>
          <p:cNvPr id="34" name="AutoShape 46"/>
          <p:cNvCxnSpPr>
            <a:cxnSpLocks noChangeShapeType="1"/>
            <a:stCxn id="26" idx="2"/>
            <a:endCxn id="22" idx="1"/>
          </p:cNvCxnSpPr>
          <p:nvPr/>
        </p:nvCxnSpPr>
        <p:spPr bwMode="auto">
          <a:xfrm rot="16200000" flipH="1">
            <a:off x="3762336" y="2555361"/>
            <a:ext cx="1336675" cy="4832350"/>
          </a:xfrm>
          <a:prstGeom prst="curvedConnector2">
            <a:avLst/>
          </a:prstGeom>
          <a:noFill/>
          <a:ln w="57150">
            <a:solidFill>
              <a:srgbClr val="00FF00"/>
            </a:solidFill>
            <a:round/>
            <a:headEnd/>
            <a:tailEnd type="triangle" w="med" len="med"/>
          </a:ln>
          <a:effectLst/>
        </p:spPr>
      </p:cxnSp>
      <p:sp>
        <p:nvSpPr>
          <p:cNvPr id="35" name="Text Box 47"/>
          <p:cNvSpPr txBox="1">
            <a:spLocks noChangeArrowheads="1"/>
          </p:cNvSpPr>
          <p:nvPr/>
        </p:nvSpPr>
        <p:spPr bwMode="auto">
          <a:xfrm>
            <a:off x="1366144" y="4531798"/>
            <a:ext cx="3057247" cy="400110"/>
          </a:xfrm>
          <a:prstGeom prst="rect">
            <a:avLst/>
          </a:prstGeom>
          <a:noFill/>
          <a:ln w="9525">
            <a:noFill/>
            <a:miter lim="800000"/>
            <a:headEnd/>
            <a:tailEnd/>
          </a:ln>
          <a:effectLst/>
        </p:spPr>
        <p:txBody>
          <a:bodyPr wrap="none">
            <a:prstTxWarp prst="textNoShape">
              <a:avLst/>
            </a:prstTxWarp>
            <a:spAutoFit/>
          </a:bodyPr>
          <a:lstStyle/>
          <a:p>
            <a:pPr algn="ctr"/>
            <a:r>
              <a:rPr lang="en-US" sz="2000" b="0" i="1" dirty="0">
                <a:latin typeface="Times New Roman"/>
                <a:cs typeface="Times New Roman"/>
              </a:rPr>
              <a:t>physical = virtual</a:t>
            </a:r>
            <a:r>
              <a:rPr lang="en-US" sz="2000" b="0" dirty="0">
                <a:latin typeface="Times New Roman"/>
                <a:cs typeface="Times New Roman"/>
              </a:rPr>
              <a:t> + </a:t>
            </a:r>
            <a:r>
              <a:rPr lang="en-US" sz="2000" b="0" i="1" dirty="0" err="1">
                <a:latin typeface="Times New Roman"/>
                <a:cs typeface="Times New Roman"/>
              </a:rPr>
              <a:t>base</a:t>
            </a:r>
            <a:r>
              <a:rPr lang="en-US" sz="2000" b="0" i="1" baseline="-25000" dirty="0" err="1">
                <a:latin typeface="Times New Roman"/>
                <a:cs typeface="Times New Roman"/>
              </a:rPr>
              <a:t>seg</a:t>
            </a:r>
            <a:r>
              <a:rPr lang="en-US" sz="1800" b="0" dirty="0">
                <a:latin typeface="Times New Roman"/>
                <a:cs typeface="Times New Roman"/>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2000"/>
                                        <p:tgtEl>
                                          <p:spTgt spid="23"/>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fade">
                                      <p:cBhvr>
                                        <p:cTn id="11" dur="2000"/>
                                        <p:tgtEl>
                                          <p:spTgt spid="26"/>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2000"/>
                                        <p:tgtEl>
                                          <p:spTgt spid="24"/>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2000"/>
                                        <p:tgtEl>
                                          <p:spTgt spid="25"/>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4" nodeType="clickEffect">
                                  <p:stCondLst>
                                    <p:cond delay="0"/>
                                  </p:stCondLst>
                                  <p:childTnLst>
                                    <p:set>
                                      <p:cBhvr>
                                        <p:cTn id="23" dur="1" fill="hold">
                                          <p:stCondLst>
                                            <p:cond delay="0"/>
                                          </p:stCondLst>
                                        </p:cTn>
                                        <p:tgtEl>
                                          <p:spTgt spid="3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500" tmFilter="0, 0; .2, .5; .8, .5; 1, 0"/>
                                        <p:tgtEl>
                                          <p:spTgt spid="9"/>
                                        </p:tgtEl>
                                      </p:cBhvr>
                                    </p:animEffect>
                                    <p:animScale>
                                      <p:cBhvr>
                                        <p:cTn id="28" dur="250" autoRev="1" fill="hold"/>
                                        <p:tgtEl>
                                          <p:spTgt spid="9"/>
                                        </p:tgtEl>
                                      </p:cBhvr>
                                      <p:by x="105000" y="105000"/>
                                    </p:animScale>
                                  </p:childTnLst>
                                </p:cTn>
                              </p:par>
                            </p:childTnLst>
                          </p:cTn>
                        </p:par>
                        <p:par>
                          <p:cTn id="29" fill="hold">
                            <p:stCondLst>
                              <p:cond delay="500"/>
                            </p:stCondLst>
                            <p:childTnLst>
                              <p:par>
                                <p:cTn id="30" presetID="22" presetClass="entr" presetSubtype="1" fill="hold" nodeType="after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wipe(up)">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35"/>
                                        </p:tgtEl>
                                      </p:cBhvr>
                                    </p:animEffect>
                                    <p:animScale>
                                      <p:cBhvr>
                                        <p:cTn id="37" dur="250" autoRev="1" fill="hold"/>
                                        <p:tgtEl>
                                          <p:spTgt spid="35"/>
                                        </p:tgtEl>
                                      </p:cBhvr>
                                      <p:by x="105000" y="105000"/>
                                    </p:animScale>
                                  </p:childTnLst>
                                </p:cTn>
                              </p:par>
                            </p:childTnLst>
                          </p:cTn>
                        </p:par>
                        <p:par>
                          <p:cTn id="38" fill="hold">
                            <p:stCondLst>
                              <p:cond delay="500"/>
                            </p:stCondLst>
                            <p:childTnLst>
                              <p:par>
                                <p:cTn id="39" presetID="22" presetClass="entr" presetSubtype="1" fill="hold" nodeType="after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wipe(up)">
                                      <p:cBhvr>
                                        <p:cTn id="41" dur="500"/>
                                        <p:tgtEl>
                                          <p:spTgt spid="28"/>
                                        </p:tgtEl>
                                      </p:cBhvr>
                                    </p:animEffect>
                                  </p:childTnLst>
                                </p:cTn>
                              </p:par>
                            </p:childTnLst>
                          </p:cTn>
                        </p:par>
                        <p:par>
                          <p:cTn id="42" fill="hold">
                            <p:stCondLst>
                              <p:cond delay="1000"/>
                            </p:stCondLst>
                            <p:childTnLst>
                              <p:par>
                                <p:cTn id="43" presetID="22" presetClass="exit" presetSubtype="1" fill="hold" nodeType="afterEffect">
                                  <p:stCondLst>
                                    <p:cond delay="0"/>
                                  </p:stCondLst>
                                  <p:childTnLst>
                                    <p:animEffect transition="out" filter="wipe(up)">
                                      <p:cBhvr>
                                        <p:cTn id="44" dur="500"/>
                                        <p:tgtEl>
                                          <p:spTgt spid="27"/>
                                        </p:tgtEl>
                                      </p:cBhvr>
                                    </p:animEffect>
                                    <p:set>
                                      <p:cBhvr>
                                        <p:cTn id="45" dur="1" fill="hold">
                                          <p:stCondLst>
                                            <p:cond delay="499"/>
                                          </p:stCondLst>
                                        </p:cTn>
                                        <p:tgtEl>
                                          <p:spTgt spid="27"/>
                                        </p:tgtEl>
                                        <p:attrNameLst>
                                          <p:attrName>style.visibility</p:attrName>
                                        </p:attrNameLst>
                                      </p:cBhvr>
                                      <p:to>
                                        <p:strVal val="hidden"/>
                                      </p:to>
                                    </p:set>
                                  </p:childTnLst>
                                </p:cTn>
                              </p:par>
                            </p:childTnLst>
                          </p:cTn>
                        </p:par>
                        <p:par>
                          <p:cTn id="46" fill="hold">
                            <p:stCondLst>
                              <p:cond delay="1500"/>
                            </p:stCondLst>
                            <p:childTnLst>
                              <p:par>
                                <p:cTn id="47" presetID="22" presetClass="exit" presetSubtype="1" fill="hold" nodeType="afterEffect">
                                  <p:stCondLst>
                                    <p:cond delay="0"/>
                                  </p:stCondLst>
                                  <p:childTnLst>
                                    <p:animEffect transition="out" filter="wipe(up)">
                                      <p:cBhvr>
                                        <p:cTn id="48" dur="500"/>
                                        <p:tgtEl>
                                          <p:spTgt spid="28"/>
                                        </p:tgtEl>
                                      </p:cBhvr>
                                    </p:animEffect>
                                    <p:set>
                                      <p:cBhvr>
                                        <p:cTn id="49" dur="1" fill="hold">
                                          <p:stCondLst>
                                            <p:cond delay="499"/>
                                          </p:stCondLst>
                                        </p:cTn>
                                        <p:tgtEl>
                                          <p:spTgt spid="28"/>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6" presetClass="emph" presetSubtype="0" fill="hold" grpId="0" nodeType="clickEffect">
                                  <p:stCondLst>
                                    <p:cond delay="0"/>
                                  </p:stCondLst>
                                  <p:childTnLst>
                                    <p:animEffect transition="out" filter="fade">
                                      <p:cBhvr>
                                        <p:cTn id="53" dur="500" tmFilter="0, 0; .2, .5; .8, .5; 1, 0"/>
                                        <p:tgtEl>
                                          <p:spTgt spid="10"/>
                                        </p:tgtEl>
                                      </p:cBhvr>
                                    </p:animEffect>
                                    <p:animScale>
                                      <p:cBhvr>
                                        <p:cTn id="54" dur="250" autoRev="1" fill="hold"/>
                                        <p:tgtEl>
                                          <p:spTgt spid="10"/>
                                        </p:tgtEl>
                                      </p:cBhvr>
                                      <p:by x="105000" y="105000"/>
                                    </p:animScale>
                                  </p:childTnLst>
                                </p:cTn>
                              </p:par>
                            </p:childTnLst>
                          </p:cTn>
                        </p:par>
                        <p:par>
                          <p:cTn id="55" fill="hold">
                            <p:stCondLst>
                              <p:cond delay="500"/>
                            </p:stCondLst>
                            <p:childTnLst>
                              <p:par>
                                <p:cTn id="56" presetID="22" presetClass="entr" presetSubtype="1" fill="hold" nodeType="after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wipe(up)">
                                      <p:cBhvr>
                                        <p:cTn id="58" dur="500"/>
                                        <p:tgtEl>
                                          <p:spTgt spid="30"/>
                                        </p:tgtEl>
                                      </p:cBhvr>
                                    </p:animEffect>
                                  </p:childTnLst>
                                </p:cTn>
                              </p:par>
                            </p:childTnLst>
                          </p:cTn>
                        </p:par>
                      </p:childTnLst>
                    </p:cTn>
                  </p:par>
                  <p:par>
                    <p:cTn id="59" fill="hold">
                      <p:stCondLst>
                        <p:cond delay="indefinite"/>
                      </p:stCondLst>
                      <p:childTnLst>
                        <p:par>
                          <p:cTn id="60" fill="hold">
                            <p:stCondLst>
                              <p:cond delay="0"/>
                            </p:stCondLst>
                            <p:childTnLst>
                              <p:par>
                                <p:cTn id="61" presetID="26" presetClass="emph" presetSubtype="0" fill="hold" grpId="1" nodeType="clickEffect">
                                  <p:stCondLst>
                                    <p:cond delay="0"/>
                                  </p:stCondLst>
                                  <p:childTnLst>
                                    <p:animEffect transition="out" filter="fade">
                                      <p:cBhvr>
                                        <p:cTn id="62" dur="500" tmFilter="0, 0; .2, .5; .8, .5; 1, 0"/>
                                        <p:tgtEl>
                                          <p:spTgt spid="35"/>
                                        </p:tgtEl>
                                      </p:cBhvr>
                                    </p:animEffect>
                                    <p:animScale>
                                      <p:cBhvr>
                                        <p:cTn id="63" dur="250" autoRev="1" fill="hold"/>
                                        <p:tgtEl>
                                          <p:spTgt spid="35"/>
                                        </p:tgtEl>
                                      </p:cBhvr>
                                      <p:by x="105000" y="105000"/>
                                    </p:animScale>
                                  </p:childTnLst>
                                </p:cTn>
                              </p:par>
                            </p:childTnLst>
                          </p:cTn>
                        </p:par>
                        <p:par>
                          <p:cTn id="64" fill="hold">
                            <p:stCondLst>
                              <p:cond delay="500"/>
                            </p:stCondLst>
                            <p:childTnLst>
                              <p:par>
                                <p:cTn id="65" presetID="22" presetClass="entr" presetSubtype="1" fill="hold" nodeType="afterEffect">
                                  <p:stCondLst>
                                    <p:cond delay="0"/>
                                  </p:stCondLst>
                                  <p:childTnLst>
                                    <p:set>
                                      <p:cBhvr>
                                        <p:cTn id="66" dur="1" fill="hold">
                                          <p:stCondLst>
                                            <p:cond delay="0"/>
                                          </p:stCondLst>
                                        </p:cTn>
                                        <p:tgtEl>
                                          <p:spTgt spid="29"/>
                                        </p:tgtEl>
                                        <p:attrNameLst>
                                          <p:attrName>style.visibility</p:attrName>
                                        </p:attrNameLst>
                                      </p:cBhvr>
                                      <p:to>
                                        <p:strVal val="visible"/>
                                      </p:to>
                                    </p:set>
                                    <p:animEffect transition="in" filter="wipe(up)">
                                      <p:cBhvr>
                                        <p:cTn id="67" dur="500"/>
                                        <p:tgtEl>
                                          <p:spTgt spid="29"/>
                                        </p:tgtEl>
                                      </p:cBhvr>
                                    </p:animEffect>
                                  </p:childTnLst>
                                </p:cTn>
                              </p:par>
                            </p:childTnLst>
                          </p:cTn>
                        </p:par>
                        <p:par>
                          <p:cTn id="68" fill="hold">
                            <p:stCondLst>
                              <p:cond delay="1000"/>
                            </p:stCondLst>
                            <p:childTnLst>
                              <p:par>
                                <p:cTn id="69" presetID="22" presetClass="exit" presetSubtype="1" fill="hold" nodeType="afterEffect">
                                  <p:stCondLst>
                                    <p:cond delay="0"/>
                                  </p:stCondLst>
                                  <p:childTnLst>
                                    <p:animEffect transition="out" filter="wipe(up)">
                                      <p:cBhvr>
                                        <p:cTn id="70" dur="500"/>
                                        <p:tgtEl>
                                          <p:spTgt spid="30"/>
                                        </p:tgtEl>
                                      </p:cBhvr>
                                    </p:animEffect>
                                    <p:set>
                                      <p:cBhvr>
                                        <p:cTn id="71" dur="1" fill="hold">
                                          <p:stCondLst>
                                            <p:cond delay="499"/>
                                          </p:stCondLst>
                                        </p:cTn>
                                        <p:tgtEl>
                                          <p:spTgt spid="30"/>
                                        </p:tgtEl>
                                        <p:attrNameLst>
                                          <p:attrName>style.visibility</p:attrName>
                                        </p:attrNameLst>
                                      </p:cBhvr>
                                      <p:to>
                                        <p:strVal val="hidden"/>
                                      </p:to>
                                    </p:set>
                                  </p:childTnLst>
                                </p:cTn>
                              </p:par>
                            </p:childTnLst>
                          </p:cTn>
                        </p:par>
                        <p:par>
                          <p:cTn id="72" fill="hold">
                            <p:stCondLst>
                              <p:cond delay="1500"/>
                            </p:stCondLst>
                            <p:childTnLst>
                              <p:par>
                                <p:cTn id="73" presetID="22" presetClass="exit" presetSubtype="1" fill="hold" nodeType="afterEffect">
                                  <p:stCondLst>
                                    <p:cond delay="0"/>
                                  </p:stCondLst>
                                  <p:childTnLst>
                                    <p:animEffect transition="out" filter="wipe(up)">
                                      <p:cBhvr>
                                        <p:cTn id="74" dur="500"/>
                                        <p:tgtEl>
                                          <p:spTgt spid="29"/>
                                        </p:tgtEl>
                                      </p:cBhvr>
                                    </p:animEffect>
                                    <p:set>
                                      <p:cBhvr>
                                        <p:cTn id="75" dur="1" fill="hold">
                                          <p:stCondLst>
                                            <p:cond delay="499"/>
                                          </p:stCondLst>
                                        </p:cTn>
                                        <p:tgtEl>
                                          <p:spTgt spid="29"/>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26" presetClass="emph" presetSubtype="0" fill="hold" grpId="0" nodeType="clickEffect">
                                  <p:stCondLst>
                                    <p:cond delay="0"/>
                                  </p:stCondLst>
                                  <p:childTnLst>
                                    <p:animEffect transition="out" filter="fade">
                                      <p:cBhvr>
                                        <p:cTn id="79" dur="500" tmFilter="0, 0; .2, .5; .8, .5; 1, 0"/>
                                        <p:tgtEl>
                                          <p:spTgt spid="11"/>
                                        </p:tgtEl>
                                      </p:cBhvr>
                                    </p:animEffect>
                                    <p:animScale>
                                      <p:cBhvr>
                                        <p:cTn id="80" dur="250" autoRev="1" fill="hold"/>
                                        <p:tgtEl>
                                          <p:spTgt spid="11"/>
                                        </p:tgtEl>
                                      </p:cBhvr>
                                      <p:by x="105000" y="105000"/>
                                    </p:animScale>
                                  </p:childTnLst>
                                </p:cTn>
                              </p:par>
                            </p:childTnLst>
                          </p:cTn>
                        </p:par>
                        <p:par>
                          <p:cTn id="81" fill="hold">
                            <p:stCondLst>
                              <p:cond delay="500"/>
                            </p:stCondLst>
                            <p:childTnLst>
                              <p:par>
                                <p:cTn id="82" presetID="22" presetClass="entr" presetSubtype="1" fill="hold" nodeType="afterEffect">
                                  <p:stCondLst>
                                    <p:cond delay="0"/>
                                  </p:stCondLst>
                                  <p:childTnLst>
                                    <p:set>
                                      <p:cBhvr>
                                        <p:cTn id="83" dur="1" fill="hold">
                                          <p:stCondLst>
                                            <p:cond delay="0"/>
                                          </p:stCondLst>
                                        </p:cTn>
                                        <p:tgtEl>
                                          <p:spTgt spid="32"/>
                                        </p:tgtEl>
                                        <p:attrNameLst>
                                          <p:attrName>style.visibility</p:attrName>
                                        </p:attrNameLst>
                                      </p:cBhvr>
                                      <p:to>
                                        <p:strVal val="visible"/>
                                      </p:to>
                                    </p:set>
                                    <p:animEffect transition="in" filter="wipe(up)">
                                      <p:cBhvr>
                                        <p:cTn id="84" dur="500"/>
                                        <p:tgtEl>
                                          <p:spTgt spid="32"/>
                                        </p:tgtEl>
                                      </p:cBhvr>
                                    </p:animEffect>
                                  </p:childTnLst>
                                </p:cTn>
                              </p:par>
                            </p:childTnLst>
                          </p:cTn>
                        </p:par>
                      </p:childTnLst>
                    </p:cTn>
                  </p:par>
                  <p:par>
                    <p:cTn id="85" fill="hold">
                      <p:stCondLst>
                        <p:cond delay="indefinite"/>
                      </p:stCondLst>
                      <p:childTnLst>
                        <p:par>
                          <p:cTn id="86" fill="hold">
                            <p:stCondLst>
                              <p:cond delay="0"/>
                            </p:stCondLst>
                            <p:childTnLst>
                              <p:par>
                                <p:cTn id="87" presetID="26" presetClass="emph" presetSubtype="0" fill="hold" grpId="2" nodeType="clickEffect">
                                  <p:stCondLst>
                                    <p:cond delay="0"/>
                                  </p:stCondLst>
                                  <p:childTnLst>
                                    <p:animEffect transition="out" filter="fade">
                                      <p:cBhvr>
                                        <p:cTn id="88" dur="500" tmFilter="0, 0; .2, .5; .8, .5; 1, 0"/>
                                        <p:tgtEl>
                                          <p:spTgt spid="35"/>
                                        </p:tgtEl>
                                      </p:cBhvr>
                                    </p:animEffect>
                                    <p:animScale>
                                      <p:cBhvr>
                                        <p:cTn id="89" dur="250" autoRev="1" fill="hold"/>
                                        <p:tgtEl>
                                          <p:spTgt spid="35"/>
                                        </p:tgtEl>
                                      </p:cBhvr>
                                      <p:by x="105000" y="105000"/>
                                    </p:animScale>
                                  </p:childTnLst>
                                </p:cTn>
                              </p:par>
                            </p:childTnLst>
                          </p:cTn>
                        </p:par>
                        <p:par>
                          <p:cTn id="90" fill="hold">
                            <p:stCondLst>
                              <p:cond delay="500"/>
                            </p:stCondLst>
                            <p:childTnLst>
                              <p:par>
                                <p:cTn id="91" presetID="22" presetClass="entr" presetSubtype="1" fill="hold" nodeType="afterEffect">
                                  <p:stCondLst>
                                    <p:cond delay="0"/>
                                  </p:stCondLst>
                                  <p:childTnLst>
                                    <p:set>
                                      <p:cBhvr>
                                        <p:cTn id="92" dur="1" fill="hold">
                                          <p:stCondLst>
                                            <p:cond delay="0"/>
                                          </p:stCondLst>
                                        </p:cTn>
                                        <p:tgtEl>
                                          <p:spTgt spid="31"/>
                                        </p:tgtEl>
                                        <p:attrNameLst>
                                          <p:attrName>style.visibility</p:attrName>
                                        </p:attrNameLst>
                                      </p:cBhvr>
                                      <p:to>
                                        <p:strVal val="visible"/>
                                      </p:to>
                                    </p:set>
                                    <p:animEffect transition="in" filter="wipe(up)">
                                      <p:cBhvr>
                                        <p:cTn id="93" dur="500"/>
                                        <p:tgtEl>
                                          <p:spTgt spid="31"/>
                                        </p:tgtEl>
                                      </p:cBhvr>
                                    </p:animEffect>
                                  </p:childTnLst>
                                </p:cTn>
                              </p:par>
                            </p:childTnLst>
                          </p:cTn>
                        </p:par>
                        <p:par>
                          <p:cTn id="94" fill="hold">
                            <p:stCondLst>
                              <p:cond delay="1000"/>
                            </p:stCondLst>
                            <p:childTnLst>
                              <p:par>
                                <p:cTn id="95" presetID="22" presetClass="exit" presetSubtype="1" fill="hold" nodeType="afterEffect">
                                  <p:stCondLst>
                                    <p:cond delay="0"/>
                                  </p:stCondLst>
                                  <p:childTnLst>
                                    <p:animEffect transition="out" filter="wipe(up)">
                                      <p:cBhvr>
                                        <p:cTn id="96" dur="500"/>
                                        <p:tgtEl>
                                          <p:spTgt spid="32"/>
                                        </p:tgtEl>
                                      </p:cBhvr>
                                    </p:animEffect>
                                    <p:set>
                                      <p:cBhvr>
                                        <p:cTn id="97" dur="1" fill="hold">
                                          <p:stCondLst>
                                            <p:cond delay="499"/>
                                          </p:stCondLst>
                                        </p:cTn>
                                        <p:tgtEl>
                                          <p:spTgt spid="32"/>
                                        </p:tgtEl>
                                        <p:attrNameLst>
                                          <p:attrName>style.visibility</p:attrName>
                                        </p:attrNameLst>
                                      </p:cBhvr>
                                      <p:to>
                                        <p:strVal val="hidden"/>
                                      </p:to>
                                    </p:set>
                                  </p:childTnLst>
                                </p:cTn>
                              </p:par>
                            </p:childTnLst>
                          </p:cTn>
                        </p:par>
                        <p:par>
                          <p:cTn id="98" fill="hold">
                            <p:stCondLst>
                              <p:cond delay="1500"/>
                            </p:stCondLst>
                            <p:childTnLst>
                              <p:par>
                                <p:cTn id="99" presetID="22" presetClass="exit" presetSubtype="1" fill="hold" nodeType="afterEffect">
                                  <p:stCondLst>
                                    <p:cond delay="0"/>
                                  </p:stCondLst>
                                  <p:childTnLst>
                                    <p:animEffect transition="out" filter="wipe(up)">
                                      <p:cBhvr>
                                        <p:cTn id="100" dur="500"/>
                                        <p:tgtEl>
                                          <p:spTgt spid="31"/>
                                        </p:tgtEl>
                                      </p:cBhvr>
                                    </p:animEffect>
                                    <p:set>
                                      <p:cBhvr>
                                        <p:cTn id="101" dur="1" fill="hold">
                                          <p:stCondLst>
                                            <p:cond delay="499"/>
                                          </p:stCondLst>
                                        </p:cTn>
                                        <p:tgtEl>
                                          <p:spTgt spid="31"/>
                                        </p:tgtEl>
                                        <p:attrNameLst>
                                          <p:attrName>style.visibility</p:attrName>
                                        </p:attrNameLst>
                                      </p:cBhvr>
                                      <p:to>
                                        <p:strVal val="hidden"/>
                                      </p:to>
                                    </p:set>
                                  </p:childTnLst>
                                </p:cTn>
                              </p:par>
                            </p:childTnLst>
                          </p:cTn>
                        </p:par>
                      </p:childTnLst>
                    </p:cTn>
                  </p:par>
                  <p:par>
                    <p:cTn id="102" fill="hold">
                      <p:stCondLst>
                        <p:cond delay="indefinite"/>
                      </p:stCondLst>
                      <p:childTnLst>
                        <p:par>
                          <p:cTn id="103" fill="hold">
                            <p:stCondLst>
                              <p:cond delay="0"/>
                            </p:stCondLst>
                            <p:childTnLst>
                              <p:par>
                                <p:cTn id="104" presetID="26" presetClass="emph" presetSubtype="0" fill="hold" grpId="0" nodeType="clickEffect">
                                  <p:stCondLst>
                                    <p:cond delay="0"/>
                                  </p:stCondLst>
                                  <p:childTnLst>
                                    <p:animEffect transition="out" filter="fade">
                                      <p:cBhvr>
                                        <p:cTn id="105" dur="500" tmFilter="0, 0; .2, .5; .8, .5; 1, 0"/>
                                        <p:tgtEl>
                                          <p:spTgt spid="12"/>
                                        </p:tgtEl>
                                      </p:cBhvr>
                                    </p:animEffect>
                                    <p:animScale>
                                      <p:cBhvr>
                                        <p:cTn id="106" dur="250" autoRev="1" fill="hold"/>
                                        <p:tgtEl>
                                          <p:spTgt spid="12"/>
                                        </p:tgtEl>
                                      </p:cBhvr>
                                      <p:by x="105000" y="105000"/>
                                    </p:animScale>
                                  </p:childTnLst>
                                </p:cTn>
                              </p:par>
                            </p:childTnLst>
                          </p:cTn>
                        </p:par>
                        <p:par>
                          <p:cTn id="107" fill="hold">
                            <p:stCondLst>
                              <p:cond delay="500"/>
                            </p:stCondLst>
                            <p:childTnLst>
                              <p:par>
                                <p:cTn id="108" presetID="22" presetClass="entr" presetSubtype="1" fill="hold" nodeType="afterEffect">
                                  <p:stCondLst>
                                    <p:cond delay="0"/>
                                  </p:stCondLst>
                                  <p:childTnLst>
                                    <p:set>
                                      <p:cBhvr>
                                        <p:cTn id="109" dur="1" fill="hold">
                                          <p:stCondLst>
                                            <p:cond delay="0"/>
                                          </p:stCondLst>
                                        </p:cTn>
                                        <p:tgtEl>
                                          <p:spTgt spid="33"/>
                                        </p:tgtEl>
                                        <p:attrNameLst>
                                          <p:attrName>style.visibility</p:attrName>
                                        </p:attrNameLst>
                                      </p:cBhvr>
                                      <p:to>
                                        <p:strVal val="visible"/>
                                      </p:to>
                                    </p:set>
                                    <p:animEffect transition="in" filter="wipe(up)">
                                      <p:cBhvr>
                                        <p:cTn id="110" dur="500"/>
                                        <p:tgtEl>
                                          <p:spTgt spid="33"/>
                                        </p:tgtEl>
                                      </p:cBhvr>
                                    </p:animEffect>
                                  </p:childTnLst>
                                </p:cTn>
                              </p:par>
                            </p:childTnLst>
                          </p:cTn>
                        </p:par>
                      </p:childTnLst>
                    </p:cTn>
                  </p:par>
                  <p:par>
                    <p:cTn id="111" fill="hold">
                      <p:stCondLst>
                        <p:cond delay="indefinite"/>
                      </p:stCondLst>
                      <p:childTnLst>
                        <p:par>
                          <p:cTn id="112" fill="hold">
                            <p:stCondLst>
                              <p:cond delay="0"/>
                            </p:stCondLst>
                            <p:childTnLst>
                              <p:par>
                                <p:cTn id="113" presetID="26" presetClass="emph" presetSubtype="0" fill="hold" grpId="3" nodeType="clickEffect">
                                  <p:stCondLst>
                                    <p:cond delay="0"/>
                                  </p:stCondLst>
                                  <p:childTnLst>
                                    <p:animEffect transition="out" filter="fade">
                                      <p:cBhvr>
                                        <p:cTn id="114" dur="500" tmFilter="0, 0; .2, .5; .8, .5; 1, 0"/>
                                        <p:tgtEl>
                                          <p:spTgt spid="35"/>
                                        </p:tgtEl>
                                      </p:cBhvr>
                                    </p:animEffect>
                                    <p:animScale>
                                      <p:cBhvr>
                                        <p:cTn id="115" dur="250" autoRev="1" fill="hold"/>
                                        <p:tgtEl>
                                          <p:spTgt spid="35"/>
                                        </p:tgtEl>
                                      </p:cBhvr>
                                      <p:by x="105000" y="105000"/>
                                    </p:animScale>
                                  </p:childTnLst>
                                </p:cTn>
                              </p:par>
                            </p:childTnLst>
                          </p:cTn>
                        </p:par>
                        <p:par>
                          <p:cTn id="116" fill="hold">
                            <p:stCondLst>
                              <p:cond delay="500"/>
                            </p:stCondLst>
                            <p:childTnLst>
                              <p:par>
                                <p:cTn id="117" presetID="22" presetClass="entr" presetSubtype="1" fill="hold" nodeType="after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wipe(up)">
                                      <p:cBhvr>
                                        <p:cTn id="119" dur="500"/>
                                        <p:tgtEl>
                                          <p:spTgt spid="34"/>
                                        </p:tgtEl>
                                      </p:cBhvr>
                                    </p:animEffect>
                                  </p:childTnLst>
                                </p:cTn>
                              </p:par>
                            </p:childTnLst>
                          </p:cTn>
                        </p:par>
                        <p:par>
                          <p:cTn id="120" fill="hold">
                            <p:stCondLst>
                              <p:cond delay="1000"/>
                            </p:stCondLst>
                            <p:childTnLst>
                              <p:par>
                                <p:cTn id="121" presetID="22" presetClass="exit" presetSubtype="1" fill="hold" nodeType="afterEffect">
                                  <p:stCondLst>
                                    <p:cond delay="0"/>
                                  </p:stCondLst>
                                  <p:childTnLst>
                                    <p:animEffect transition="out" filter="wipe(up)">
                                      <p:cBhvr>
                                        <p:cTn id="122" dur="500"/>
                                        <p:tgtEl>
                                          <p:spTgt spid="33"/>
                                        </p:tgtEl>
                                      </p:cBhvr>
                                    </p:animEffect>
                                    <p:set>
                                      <p:cBhvr>
                                        <p:cTn id="123" dur="1" fill="hold">
                                          <p:stCondLst>
                                            <p:cond delay="499"/>
                                          </p:stCondLst>
                                        </p:cTn>
                                        <p:tgtEl>
                                          <p:spTgt spid="33"/>
                                        </p:tgtEl>
                                        <p:attrNameLst>
                                          <p:attrName>style.visibility</p:attrName>
                                        </p:attrNameLst>
                                      </p:cBhvr>
                                      <p:to>
                                        <p:strVal val="hidden"/>
                                      </p:to>
                                    </p:set>
                                  </p:childTnLst>
                                </p:cTn>
                              </p:par>
                            </p:childTnLst>
                          </p:cTn>
                        </p:par>
                        <p:par>
                          <p:cTn id="124" fill="hold">
                            <p:stCondLst>
                              <p:cond delay="1500"/>
                            </p:stCondLst>
                            <p:childTnLst>
                              <p:par>
                                <p:cTn id="125" presetID="22" presetClass="exit" presetSubtype="1" fill="hold" nodeType="afterEffect">
                                  <p:stCondLst>
                                    <p:cond delay="0"/>
                                  </p:stCondLst>
                                  <p:childTnLst>
                                    <p:animEffect transition="out" filter="wipe(up)">
                                      <p:cBhvr>
                                        <p:cTn id="126" dur="500"/>
                                        <p:tgtEl>
                                          <p:spTgt spid="34"/>
                                        </p:tgtEl>
                                      </p:cBhvr>
                                    </p:animEffect>
                                    <p:set>
                                      <p:cBhvr>
                                        <p:cTn id="127" dur="1" fill="hold">
                                          <p:stCondLst>
                                            <p:cond delay="499"/>
                                          </p:stCondLst>
                                        </p:cTn>
                                        <p:tgtEl>
                                          <p:spTgt spid="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23" grpId="0" animBg="1"/>
      <p:bldP spid="24" grpId="0" animBg="1"/>
      <p:bldP spid="25" grpId="0" animBg="1"/>
      <p:bldP spid="26" grpId="0" animBg="1"/>
      <p:bldP spid="35" grpId="0"/>
      <p:bldP spid="35" grpId="1"/>
      <p:bldP spid="35" grpId="2"/>
      <p:bldP spid="35" grpId="3"/>
      <p:bldP spid="35" grpId="4"/>
    </p:bld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Relocating a Segment</a:t>
            </a:r>
            <a:endParaRPr lang="en-US" dirty="0"/>
          </a:p>
        </p:txBody>
      </p:sp>
      <p:sp>
        <p:nvSpPr>
          <p:cNvPr id="3" name="Content Placeholder 2"/>
          <p:cNvSpPr>
            <a:spLocks noGrp="1"/>
          </p:cNvSpPr>
          <p:nvPr>
            <p:ph idx="1"/>
          </p:nvPr>
        </p:nvSpPr>
        <p:spPr>
          <a:xfrm>
            <a:off x="457200" y="1777715"/>
            <a:ext cx="8229600" cy="4525963"/>
          </a:xfrm>
        </p:spPr>
        <p:txBody>
          <a:bodyPr/>
          <a:lstStyle/>
          <a:p>
            <a:pPr>
              <a:buNone/>
            </a:pPr>
            <a:r>
              <a:rPr lang="en-US" dirty="0" smtClean="0"/>
              <a:t> </a:t>
            </a:r>
            <a:endParaRPr lang="en-US" dirty="0"/>
          </a:p>
        </p:txBody>
      </p:sp>
      <p:sp>
        <p:nvSpPr>
          <p:cNvPr id="4" name="Rectangle 3"/>
          <p:cNvSpPr>
            <a:spLocks noChangeArrowheads="1"/>
          </p:cNvSpPr>
          <p:nvPr/>
        </p:nvSpPr>
        <p:spPr bwMode="auto">
          <a:xfrm>
            <a:off x="871499" y="2158200"/>
            <a:ext cx="3617913" cy="1076325"/>
          </a:xfrm>
          <a:prstGeom prst="rect">
            <a:avLst/>
          </a:prstGeom>
          <a:solidFill>
            <a:schemeClr val="tx1"/>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5" name="Line 4"/>
          <p:cNvSpPr>
            <a:spLocks noChangeShapeType="1"/>
          </p:cNvSpPr>
          <p:nvPr/>
        </p:nvSpPr>
        <p:spPr bwMode="auto">
          <a:xfrm>
            <a:off x="871499" y="1889913"/>
            <a:ext cx="1588" cy="268287"/>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Line 5"/>
          <p:cNvSpPr>
            <a:spLocks noChangeShapeType="1"/>
          </p:cNvSpPr>
          <p:nvPr/>
        </p:nvSpPr>
        <p:spPr bwMode="auto">
          <a:xfrm>
            <a:off x="4490999" y="3225000"/>
            <a:ext cx="1588" cy="268288"/>
          </a:xfrm>
          <a:prstGeom prst="line">
            <a:avLst/>
          </a:prstGeom>
          <a:noFill/>
          <a:ln w="0">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7" name="Rectangle 6"/>
          <p:cNvSpPr>
            <a:spLocks noChangeArrowheads="1"/>
          </p:cNvSpPr>
          <p:nvPr/>
        </p:nvSpPr>
        <p:spPr bwMode="auto">
          <a:xfrm>
            <a:off x="936587" y="1937538"/>
            <a:ext cx="64120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0x00000000</a:t>
            </a:r>
          </a:p>
        </p:txBody>
      </p:sp>
      <p:sp>
        <p:nvSpPr>
          <p:cNvPr id="8" name="Rectangle 7"/>
          <p:cNvSpPr>
            <a:spLocks noChangeArrowheads="1"/>
          </p:cNvSpPr>
          <p:nvPr/>
        </p:nvSpPr>
        <p:spPr bwMode="auto">
          <a:xfrm>
            <a:off x="3652799" y="3301200"/>
            <a:ext cx="705321" cy="153888"/>
          </a:xfrm>
          <a:prstGeom prst="rect">
            <a:avLst/>
          </a:prstGeom>
          <a:noFill/>
          <a:ln w="9525">
            <a:noFill/>
            <a:miter lim="800000"/>
            <a:headEnd/>
            <a:tailEnd/>
          </a:ln>
        </p:spPr>
        <p:txBody>
          <a:bodyPr wrap="none" lIns="0" tIns="0" rIns="0" bIns="0">
            <a:prstTxWarp prst="textNoShape">
              <a:avLst/>
            </a:prstTxWarp>
            <a:spAutoFit/>
          </a:bodyPr>
          <a:lstStyle/>
          <a:p>
            <a:pPr defTabSz="784225"/>
            <a:r>
              <a:rPr lang="en-US" sz="1000" b="0">
                <a:latin typeface="Times New Roman"/>
                <a:ea typeface="Arial" charset="0"/>
                <a:cs typeface="Times New Roman"/>
              </a:rPr>
              <a:t>0xFFFFFFFF</a:t>
            </a:r>
          </a:p>
        </p:txBody>
      </p:sp>
      <p:sp>
        <p:nvSpPr>
          <p:cNvPr id="9" name="Rectangle 8"/>
          <p:cNvSpPr>
            <a:spLocks noChangeArrowheads="1"/>
          </p:cNvSpPr>
          <p:nvPr/>
        </p:nvSpPr>
        <p:spPr bwMode="auto">
          <a:xfrm>
            <a:off x="871499" y="2158200"/>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shared code</a:t>
            </a:r>
          </a:p>
        </p:txBody>
      </p:sp>
      <p:sp>
        <p:nvSpPr>
          <p:cNvPr id="10" name="Rectangle 9"/>
          <p:cNvSpPr>
            <a:spLocks noChangeArrowheads="1"/>
          </p:cNvSpPr>
          <p:nvPr/>
        </p:nvSpPr>
        <p:spPr bwMode="auto">
          <a:xfrm>
            <a:off x="1862099" y="2166138"/>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data</a:t>
            </a:r>
          </a:p>
        </p:txBody>
      </p:sp>
      <p:sp>
        <p:nvSpPr>
          <p:cNvPr id="11" name="Rectangle 10"/>
          <p:cNvSpPr>
            <a:spLocks noChangeArrowheads="1"/>
          </p:cNvSpPr>
          <p:nvPr/>
        </p:nvSpPr>
        <p:spPr bwMode="auto">
          <a:xfrm>
            <a:off x="3614699" y="2844000"/>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private stack</a:t>
            </a:r>
          </a:p>
        </p:txBody>
      </p:sp>
      <p:sp>
        <p:nvSpPr>
          <p:cNvPr id="12" name="Rectangle 11"/>
          <p:cNvSpPr>
            <a:spLocks noChangeArrowheads="1"/>
          </p:cNvSpPr>
          <p:nvPr/>
        </p:nvSpPr>
        <p:spPr bwMode="auto">
          <a:xfrm>
            <a:off x="871499" y="2844000"/>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1</a:t>
            </a:r>
          </a:p>
        </p:txBody>
      </p:sp>
      <p:sp>
        <p:nvSpPr>
          <p:cNvPr id="13" name="Rectangle 12"/>
          <p:cNvSpPr>
            <a:spLocks noChangeArrowheads="1"/>
          </p:cNvSpPr>
          <p:nvPr/>
        </p:nvSpPr>
        <p:spPr bwMode="auto">
          <a:xfrm>
            <a:off x="1557299" y="2844000"/>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2</a:t>
            </a:r>
          </a:p>
        </p:txBody>
      </p:sp>
      <p:sp>
        <p:nvSpPr>
          <p:cNvPr id="14" name="Rectangle 13"/>
          <p:cNvSpPr>
            <a:spLocks noChangeArrowheads="1"/>
          </p:cNvSpPr>
          <p:nvPr/>
        </p:nvSpPr>
        <p:spPr bwMode="auto">
          <a:xfrm>
            <a:off x="2243099" y="2844000"/>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 3</a:t>
            </a:r>
          </a:p>
        </p:txBody>
      </p:sp>
      <p:sp>
        <p:nvSpPr>
          <p:cNvPr id="15" name="Rectangle 16"/>
          <p:cNvSpPr>
            <a:spLocks noChangeArrowheads="1"/>
          </p:cNvSpPr>
          <p:nvPr/>
        </p:nvSpPr>
        <p:spPr bwMode="auto">
          <a:xfrm>
            <a:off x="4757699" y="4633113"/>
            <a:ext cx="3733800" cy="14478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endParaRPr lang="en-US">
              <a:latin typeface="Times New Roman"/>
              <a:cs typeface="Times New Roman"/>
            </a:endParaRPr>
          </a:p>
        </p:txBody>
      </p:sp>
      <p:sp>
        <p:nvSpPr>
          <p:cNvPr id="16" name="Text Box 17"/>
          <p:cNvSpPr txBox="1">
            <a:spLocks noChangeArrowheads="1"/>
          </p:cNvSpPr>
          <p:nvPr/>
        </p:nvSpPr>
        <p:spPr bwMode="auto">
          <a:xfrm>
            <a:off x="6659480" y="4175913"/>
            <a:ext cx="1832019" cy="369332"/>
          </a:xfrm>
          <a:prstGeom prst="rect">
            <a:avLst/>
          </a:prstGeom>
          <a:noFill/>
          <a:ln w="9525">
            <a:noFill/>
            <a:miter lim="800000"/>
            <a:headEnd/>
            <a:tailEnd/>
          </a:ln>
          <a:effectLst/>
        </p:spPr>
        <p:txBody>
          <a:bodyPr wrap="none">
            <a:prstTxWarp prst="textNoShape">
              <a:avLst/>
            </a:prstTxWarp>
            <a:spAutoFit/>
          </a:bodyPr>
          <a:lstStyle/>
          <a:p>
            <a:pPr algn="r"/>
            <a:r>
              <a:rPr lang="en-US" i="1" dirty="0">
                <a:latin typeface="Times New Roman"/>
                <a:cs typeface="Times New Roman"/>
              </a:rPr>
              <a:t>P</a:t>
            </a:r>
            <a:r>
              <a:rPr lang="en-US" sz="1800" b="0" i="1" dirty="0" smtClean="0">
                <a:latin typeface="Times New Roman"/>
                <a:cs typeface="Times New Roman"/>
              </a:rPr>
              <a:t>hysical</a:t>
            </a:r>
            <a:r>
              <a:rPr lang="en-US" sz="1800" b="0" dirty="0" smtClean="0">
                <a:latin typeface="Times New Roman"/>
                <a:cs typeface="Times New Roman"/>
              </a:rPr>
              <a:t> </a:t>
            </a:r>
            <a:r>
              <a:rPr lang="en-US" sz="1800" b="0" dirty="0">
                <a:latin typeface="Times New Roman"/>
                <a:cs typeface="Times New Roman"/>
              </a:rPr>
              <a:t>memory </a:t>
            </a:r>
          </a:p>
        </p:txBody>
      </p:sp>
      <p:sp>
        <p:nvSpPr>
          <p:cNvPr id="17" name="Text Box 21"/>
          <p:cNvSpPr txBox="1">
            <a:spLocks noChangeArrowheads="1"/>
          </p:cNvSpPr>
          <p:nvPr/>
        </p:nvSpPr>
        <p:spPr bwMode="auto">
          <a:xfrm>
            <a:off x="5672099" y="5318913"/>
            <a:ext cx="184666" cy="369332"/>
          </a:xfrm>
          <a:prstGeom prst="rect">
            <a:avLst/>
          </a:prstGeom>
          <a:noFill/>
          <a:ln w="9525">
            <a:noFill/>
            <a:miter lim="800000"/>
            <a:headEnd/>
            <a:tailEnd/>
          </a:ln>
          <a:effectLst/>
        </p:spPr>
        <p:txBody>
          <a:bodyPr wrap="none">
            <a:prstTxWarp prst="textNoShape">
              <a:avLst/>
            </a:prstTxWarp>
            <a:spAutoFit/>
          </a:bodyPr>
          <a:lstStyle/>
          <a:p>
            <a:r>
              <a:rPr lang="en-US" b="0">
                <a:latin typeface="Times New Roman"/>
                <a:cs typeface="Times New Roman"/>
              </a:rPr>
              <a:t> </a:t>
            </a:r>
          </a:p>
        </p:txBody>
      </p:sp>
      <p:sp>
        <p:nvSpPr>
          <p:cNvPr id="18" name="Rectangle 25"/>
          <p:cNvSpPr>
            <a:spLocks noChangeArrowheads="1"/>
          </p:cNvSpPr>
          <p:nvPr/>
        </p:nvSpPr>
        <p:spPr bwMode="auto">
          <a:xfrm>
            <a:off x="4986299" y="5166513"/>
            <a:ext cx="846138" cy="374650"/>
          </a:xfrm>
          <a:prstGeom prst="rect">
            <a:avLst/>
          </a:prstGeom>
          <a:solidFill>
            <a:srgbClr val="00FF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code</a:t>
            </a:r>
          </a:p>
        </p:txBody>
      </p:sp>
      <p:sp>
        <p:nvSpPr>
          <p:cNvPr id="19" name="Rectangle 26"/>
          <p:cNvSpPr>
            <a:spLocks noChangeArrowheads="1"/>
          </p:cNvSpPr>
          <p:nvPr/>
        </p:nvSpPr>
        <p:spPr bwMode="auto">
          <a:xfrm>
            <a:off x="7491374" y="5166513"/>
            <a:ext cx="847725"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data</a:t>
            </a:r>
          </a:p>
        </p:txBody>
      </p:sp>
      <p:sp>
        <p:nvSpPr>
          <p:cNvPr id="20" name="Rectangle 27"/>
          <p:cNvSpPr>
            <a:spLocks noChangeArrowheads="1"/>
          </p:cNvSpPr>
          <p:nvPr/>
        </p:nvSpPr>
        <p:spPr bwMode="auto">
          <a:xfrm>
            <a:off x="5824499" y="4785513"/>
            <a:ext cx="846138" cy="374650"/>
          </a:xfrm>
          <a:prstGeom prst="rect">
            <a:avLst/>
          </a:prstGeom>
          <a:solidFill>
            <a:srgbClr val="FF9900"/>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stack</a:t>
            </a:r>
          </a:p>
        </p:txBody>
      </p:sp>
      <p:sp>
        <p:nvSpPr>
          <p:cNvPr id="21" name="Rectangle 28"/>
          <p:cNvSpPr>
            <a:spLocks noChangeArrowheads="1"/>
          </p:cNvSpPr>
          <p:nvPr/>
        </p:nvSpPr>
        <p:spPr bwMode="auto">
          <a:xfrm>
            <a:off x="6846849" y="5630063"/>
            <a:ext cx="577850" cy="374650"/>
          </a:xfrm>
          <a:prstGeom prst="rect">
            <a:avLst/>
          </a:prstGeom>
          <a:solidFill>
            <a:srgbClr val="66FFFF"/>
          </a:solidFill>
          <a:ln w="9525">
            <a:solidFill>
              <a:schemeClr val="tx1"/>
            </a:solidFill>
            <a:miter lim="800000"/>
            <a:headEnd/>
            <a:tailEnd/>
          </a:ln>
          <a:effectLst/>
        </p:spPr>
        <p:txBody>
          <a:bodyPr wrap="none" lIns="78373" tIns="39187" rIns="78373" bIns="39187" anchor="ctr">
            <a:prstTxWarp prst="textNoShape">
              <a:avLst/>
            </a:prstTxWarp>
          </a:bodyPr>
          <a:lstStyle/>
          <a:p>
            <a:pPr algn="ctr" defTabSz="784225"/>
            <a:r>
              <a:rPr lang="en-US" sz="1000" b="0">
                <a:latin typeface="Times New Roman"/>
                <a:ea typeface="Arial" charset="0"/>
                <a:cs typeface="Times New Roman"/>
              </a:rPr>
              <a:t>DLL</a:t>
            </a:r>
          </a:p>
        </p:txBody>
      </p:sp>
      <p:sp>
        <p:nvSpPr>
          <p:cNvPr id="22" name="Rectangle 29"/>
          <p:cNvSpPr>
            <a:spLocks noChangeArrowheads="1"/>
          </p:cNvSpPr>
          <p:nvPr/>
        </p:nvSpPr>
        <p:spPr bwMode="auto">
          <a:xfrm>
            <a:off x="1252499" y="36425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dirty="0">
                <a:latin typeface="Times New Roman"/>
                <a:ea typeface="Arial" charset="0"/>
                <a:cs typeface="Times New Roman"/>
              </a:rPr>
              <a:t>code base register</a:t>
            </a:r>
          </a:p>
        </p:txBody>
      </p:sp>
      <p:sp>
        <p:nvSpPr>
          <p:cNvPr id="23" name="Rectangle 30"/>
          <p:cNvSpPr>
            <a:spLocks noChangeArrowheads="1"/>
          </p:cNvSpPr>
          <p:nvPr/>
        </p:nvSpPr>
        <p:spPr bwMode="auto">
          <a:xfrm>
            <a:off x="2928899" y="36425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data base register</a:t>
            </a:r>
          </a:p>
        </p:txBody>
      </p:sp>
      <p:sp>
        <p:nvSpPr>
          <p:cNvPr id="24" name="Rectangle 31"/>
          <p:cNvSpPr>
            <a:spLocks noChangeArrowheads="1"/>
          </p:cNvSpPr>
          <p:nvPr/>
        </p:nvSpPr>
        <p:spPr bwMode="auto">
          <a:xfrm>
            <a:off x="2928899" y="41759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stack base register</a:t>
            </a:r>
          </a:p>
        </p:txBody>
      </p:sp>
      <p:sp>
        <p:nvSpPr>
          <p:cNvPr id="25" name="Rectangle 32"/>
          <p:cNvSpPr>
            <a:spLocks noChangeArrowheads="1"/>
          </p:cNvSpPr>
          <p:nvPr/>
        </p:nvSpPr>
        <p:spPr bwMode="auto">
          <a:xfrm>
            <a:off x="1252499" y="4175913"/>
            <a:ext cx="1524000" cy="304800"/>
          </a:xfrm>
          <a:prstGeom prst="rect">
            <a:avLst/>
          </a:prstGeom>
          <a:solidFill>
            <a:srgbClr val="CC99FF"/>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aux base register</a:t>
            </a:r>
          </a:p>
        </p:txBody>
      </p:sp>
      <p:cxnSp>
        <p:nvCxnSpPr>
          <p:cNvPr id="30" name="AutoShape 43"/>
          <p:cNvCxnSpPr>
            <a:cxnSpLocks noChangeShapeType="1"/>
            <a:stCxn id="24" idx="3"/>
          </p:cNvCxnSpPr>
          <p:nvPr/>
        </p:nvCxnSpPr>
        <p:spPr bwMode="auto">
          <a:xfrm>
            <a:off x="4452899" y="4328313"/>
            <a:ext cx="2206581" cy="457200"/>
          </a:xfrm>
          <a:prstGeom prst="curvedConnector3">
            <a:avLst>
              <a:gd name="adj1" fmla="val 50000"/>
            </a:avLst>
          </a:prstGeom>
          <a:noFill/>
          <a:ln w="57150">
            <a:solidFill>
              <a:srgbClr val="FF9900"/>
            </a:solidFill>
            <a:round/>
            <a:headEnd/>
            <a:tailEnd type="triangle" w="med" len="med"/>
          </a:ln>
          <a:effectLst/>
        </p:spPr>
      </p:cxnSp>
      <p:cxnSp>
        <p:nvCxnSpPr>
          <p:cNvPr id="31" name="AutoShape 44"/>
          <p:cNvCxnSpPr>
            <a:cxnSpLocks noChangeShapeType="1"/>
            <a:stCxn id="11" idx="2"/>
            <a:endCxn id="24" idx="0"/>
          </p:cNvCxnSpPr>
          <p:nvPr/>
        </p:nvCxnSpPr>
        <p:spPr bwMode="auto">
          <a:xfrm rot="5400000">
            <a:off x="3386099" y="3523450"/>
            <a:ext cx="957263" cy="347663"/>
          </a:xfrm>
          <a:prstGeom prst="curvedConnector3">
            <a:avLst>
              <a:gd name="adj1" fmla="val 49917"/>
            </a:avLst>
          </a:prstGeom>
          <a:noFill/>
          <a:ln w="57150">
            <a:solidFill>
              <a:srgbClr val="FF9900"/>
            </a:solidFill>
            <a:round/>
            <a:headEnd/>
            <a:tailEnd type="triangle" w="med" len="med"/>
          </a:ln>
          <a:effectLst/>
        </p:spPr>
      </p:cxnSp>
      <p:sp>
        <p:nvSpPr>
          <p:cNvPr id="34" name="Text Box 47"/>
          <p:cNvSpPr txBox="1">
            <a:spLocks noChangeArrowheads="1"/>
          </p:cNvSpPr>
          <p:nvPr/>
        </p:nvSpPr>
        <p:spPr bwMode="auto">
          <a:xfrm>
            <a:off x="1366144" y="4709313"/>
            <a:ext cx="3057247" cy="400110"/>
          </a:xfrm>
          <a:prstGeom prst="rect">
            <a:avLst/>
          </a:prstGeom>
          <a:noFill/>
          <a:ln w="9525">
            <a:noFill/>
            <a:miter lim="800000"/>
            <a:headEnd/>
            <a:tailEnd/>
          </a:ln>
          <a:effectLst/>
        </p:spPr>
        <p:txBody>
          <a:bodyPr wrap="none">
            <a:prstTxWarp prst="textNoShape">
              <a:avLst/>
            </a:prstTxWarp>
            <a:spAutoFit/>
          </a:bodyPr>
          <a:lstStyle/>
          <a:p>
            <a:pPr algn="ctr"/>
            <a:r>
              <a:rPr lang="en-US" sz="2000" b="0" i="1" dirty="0">
                <a:latin typeface="Times New Roman"/>
                <a:cs typeface="Times New Roman"/>
              </a:rPr>
              <a:t>physical = virtual</a:t>
            </a:r>
            <a:r>
              <a:rPr lang="en-US" sz="2000" b="0" dirty="0">
                <a:latin typeface="Times New Roman"/>
                <a:cs typeface="Times New Roman"/>
              </a:rPr>
              <a:t> + </a:t>
            </a:r>
            <a:r>
              <a:rPr lang="en-US" sz="2000" b="0" i="1" dirty="0" err="1">
                <a:latin typeface="Times New Roman"/>
                <a:cs typeface="Times New Roman"/>
              </a:rPr>
              <a:t>base</a:t>
            </a:r>
            <a:r>
              <a:rPr lang="en-US" sz="2000" b="0" i="1" baseline="-25000" dirty="0" err="1">
                <a:latin typeface="Times New Roman"/>
                <a:cs typeface="Times New Roman"/>
              </a:rPr>
              <a:t>seg</a:t>
            </a:r>
            <a:r>
              <a:rPr lang="en-US" sz="1800" b="0" dirty="0">
                <a:latin typeface="Times New Roman"/>
                <a:cs typeface="Times New Roman"/>
              </a:rPr>
              <a:t> </a:t>
            </a:r>
          </a:p>
        </p:txBody>
      </p:sp>
      <p:sp>
        <p:nvSpPr>
          <p:cNvPr id="35" name="TextBox 34"/>
          <p:cNvSpPr txBox="1"/>
          <p:nvPr/>
        </p:nvSpPr>
        <p:spPr>
          <a:xfrm>
            <a:off x="4939786" y="1777715"/>
            <a:ext cx="3541026" cy="1384995"/>
          </a:xfrm>
          <a:prstGeom prst="rect">
            <a:avLst/>
          </a:prstGeom>
          <a:noFill/>
        </p:spPr>
        <p:txBody>
          <a:bodyPr wrap="square" rtlCol="0">
            <a:spAutoFit/>
          </a:bodyPr>
          <a:lstStyle/>
          <a:p>
            <a:pPr algn="ctr"/>
            <a:r>
              <a:rPr lang="en-US" sz="2800" dirty="0" smtClean="0">
                <a:latin typeface="Times New Roman"/>
                <a:cs typeface="Times New Roman"/>
              </a:rPr>
              <a:t>Let’s say we need to move the stack in physical memory</a:t>
            </a:r>
            <a:endParaRPr lang="en-US" sz="2800" dirty="0">
              <a:latin typeface="Times New Roman"/>
              <a:cs typeface="Times New Roman"/>
            </a:endParaRPr>
          </a:p>
        </p:txBody>
      </p:sp>
      <p:sp>
        <p:nvSpPr>
          <p:cNvPr id="36" name="TextBox 35"/>
          <p:cNvSpPr txBox="1"/>
          <p:nvPr/>
        </p:nvSpPr>
        <p:spPr>
          <a:xfrm>
            <a:off x="457200" y="1082181"/>
            <a:ext cx="4048054" cy="954107"/>
          </a:xfrm>
          <a:prstGeom prst="rect">
            <a:avLst/>
          </a:prstGeom>
          <a:noFill/>
        </p:spPr>
        <p:txBody>
          <a:bodyPr wrap="square" rtlCol="0">
            <a:spAutoFit/>
          </a:bodyPr>
          <a:lstStyle/>
          <a:p>
            <a:pPr algn="ctr"/>
            <a:r>
              <a:rPr lang="en-US" sz="2800" dirty="0" smtClean="0">
                <a:latin typeface="Times New Roman"/>
                <a:cs typeface="Times New Roman"/>
              </a:rPr>
              <a:t>The virtual address of the stack </a:t>
            </a:r>
            <a:r>
              <a:rPr lang="en-US" sz="2800" u="sng" dirty="0" smtClean="0">
                <a:latin typeface="Times New Roman"/>
                <a:cs typeface="Times New Roman"/>
              </a:rPr>
              <a:t>doesn’t</a:t>
            </a:r>
            <a:r>
              <a:rPr lang="en-US" sz="2800" dirty="0" smtClean="0">
                <a:latin typeface="Times New Roman"/>
                <a:cs typeface="Times New Roman"/>
              </a:rPr>
              <a:t> change</a:t>
            </a:r>
            <a:endParaRPr lang="en-US" sz="2800" dirty="0">
              <a:latin typeface="Times New Roman"/>
              <a:cs typeface="Times New Roman"/>
            </a:endParaRPr>
          </a:p>
        </p:txBody>
      </p:sp>
      <p:sp>
        <p:nvSpPr>
          <p:cNvPr id="40" name="Rectangle 31"/>
          <p:cNvSpPr>
            <a:spLocks noChangeArrowheads="1"/>
          </p:cNvSpPr>
          <p:nvPr/>
        </p:nvSpPr>
        <p:spPr bwMode="auto">
          <a:xfrm>
            <a:off x="2931094" y="4177153"/>
            <a:ext cx="1524000" cy="304800"/>
          </a:xfrm>
          <a:prstGeom prst="rect">
            <a:avLst/>
          </a:prstGeom>
          <a:solidFill>
            <a:schemeClr val="accent3">
              <a:lumMod val="60000"/>
              <a:lumOff val="40000"/>
            </a:schemeClr>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ea typeface="Arial" charset="0"/>
                <a:cs typeface="Times New Roman"/>
              </a:rPr>
              <a:t>stack base register</a:t>
            </a:r>
          </a:p>
        </p:txBody>
      </p:sp>
      <p:sp>
        <p:nvSpPr>
          <p:cNvPr id="41" name="TextBox 40"/>
          <p:cNvSpPr txBox="1"/>
          <p:nvPr/>
        </p:nvSpPr>
        <p:spPr>
          <a:xfrm>
            <a:off x="688900" y="5166513"/>
            <a:ext cx="3260763" cy="1384995"/>
          </a:xfrm>
          <a:prstGeom prst="rect">
            <a:avLst/>
          </a:prstGeom>
          <a:noFill/>
        </p:spPr>
        <p:txBody>
          <a:bodyPr wrap="square" rtlCol="0">
            <a:spAutoFit/>
          </a:bodyPr>
          <a:lstStyle/>
          <a:p>
            <a:pPr algn="ctr"/>
            <a:r>
              <a:rPr lang="en-US" sz="2800" dirty="0" smtClean="0">
                <a:latin typeface="Times New Roman"/>
                <a:cs typeface="Times New Roman"/>
              </a:rPr>
              <a:t>We just change the value in the stack base register</a:t>
            </a:r>
            <a:endParaRPr lang="en-US" sz="2800" dirty="0">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par>
                          <p:cTn id="7" fill="hold">
                            <p:stCondLst>
                              <p:cond delay="0"/>
                            </p:stCondLst>
                            <p:childTnLst>
                              <p:par>
                                <p:cTn id="8" presetID="0" presetClass="path" presetSubtype="0" accel="50000" decel="50000" fill="hold" grpId="0" nodeType="afterEffect">
                                  <p:stCondLst>
                                    <p:cond delay="2000"/>
                                  </p:stCondLst>
                                  <p:childTnLst>
                                    <p:animMotion origin="layout" path="M -1.21465E-8 -1.9824E-6 L 0.09405 -0.01204 " pathEditMode="relative" rAng="0" ptsTypes="AA">
                                      <p:cBhvr>
                                        <p:cTn id="9" dur="2000" fill="hold"/>
                                        <p:tgtEl>
                                          <p:spTgt spid="20"/>
                                        </p:tgtEl>
                                        <p:attrNameLst>
                                          <p:attrName>ppt_x</p:attrName>
                                          <p:attrName>ppt_y</p:attrName>
                                        </p:attrNameLst>
                                      </p:cBhvr>
                                      <p:rCtr x="47" y="-6"/>
                                    </p:animMotion>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6"/>
                                        </p:tgtEl>
                                        <p:attrNameLst>
                                          <p:attrName>style.visibility</p:attrName>
                                        </p:attrNameLst>
                                      </p:cBhvr>
                                      <p:to>
                                        <p:strVal val="visible"/>
                                      </p:to>
                                    </p:set>
                                  </p:childTnLst>
                                </p:cTn>
                              </p:par>
                              <p:par>
                                <p:cTn id="14" presetID="1" presetClass="exit" presetSubtype="0" fill="hold" grpId="1" nodeType="withEffect">
                                  <p:stCondLst>
                                    <p:cond delay="0"/>
                                  </p:stCondLst>
                                  <p:childTnLst>
                                    <p:set>
                                      <p:cBhvr>
                                        <p:cTn id="15" dur="1" fill="hold">
                                          <p:stCondLst>
                                            <p:cond delay="0"/>
                                          </p:stCondLst>
                                        </p:cTn>
                                        <p:tgtEl>
                                          <p:spTgt spid="35"/>
                                        </p:tgtEl>
                                        <p:attrNameLst>
                                          <p:attrName>style.visibility</p:attrName>
                                        </p:attrNameLst>
                                      </p:cBhvr>
                                      <p:to>
                                        <p:strVal val="hidden"/>
                                      </p:to>
                                    </p:set>
                                  </p:childTnLst>
                                </p:cTn>
                              </p:par>
                            </p:childTnLst>
                          </p:cTn>
                        </p:par>
                        <p:par>
                          <p:cTn id="16" fill="hold">
                            <p:stCondLst>
                              <p:cond delay="0"/>
                            </p:stCondLst>
                            <p:childTnLst>
                              <p:par>
                                <p:cTn id="17" presetID="35" presetClass="emph" presetSubtype="0" fill="hold" grpId="0" nodeType="afterEffect">
                                  <p:stCondLst>
                                    <p:cond delay="1000"/>
                                  </p:stCondLst>
                                  <p:childTnLst>
                                    <p:anim calcmode="discrete" valueType="str">
                                      <p:cBhvr>
                                        <p:cTn id="18" dur="1000" fill="hold"/>
                                        <p:tgtEl>
                                          <p:spTgt spid="11"/>
                                        </p:tgtEl>
                                        <p:attrNameLst>
                                          <p:attrName>style.visibility</p:attrName>
                                        </p:attrNameLst>
                                      </p:cBhvr>
                                      <p:tavLst>
                                        <p:tav tm="0">
                                          <p:val>
                                            <p:strVal val="hidden"/>
                                          </p:val>
                                        </p:tav>
                                        <p:tav tm="50000">
                                          <p:val>
                                            <p:strVal val="visible"/>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par>
                          <p:cTn id="23" fill="hold">
                            <p:stCondLst>
                              <p:cond delay="0"/>
                            </p:stCondLst>
                            <p:childTnLst>
                              <p:par>
                                <p:cTn id="24" presetID="10" presetClass="entr" presetSubtype="0" fill="hold" grpId="0" nodeType="afterEffect">
                                  <p:stCondLst>
                                    <p:cond delay="100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2000"/>
                                        <p:tgtEl>
                                          <p:spTgt spid="4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wipe(up)">
                                      <p:cBhvr>
                                        <p:cTn id="31" dur="500"/>
                                        <p:tgtEl>
                                          <p:spTgt spid="31"/>
                                        </p:tgtEl>
                                      </p:cBhvr>
                                    </p:animEffect>
                                  </p:childTnLst>
                                </p:cTn>
                              </p:par>
                            </p:childTnLst>
                          </p:cTn>
                        </p:par>
                        <p:par>
                          <p:cTn id="32" fill="hold">
                            <p:stCondLst>
                              <p:cond delay="500"/>
                            </p:stCondLst>
                            <p:childTnLst>
                              <p:par>
                                <p:cTn id="33" presetID="35" presetClass="emph" presetSubtype="0" fill="hold" grpId="0" nodeType="afterEffect">
                                  <p:stCondLst>
                                    <p:cond delay="0"/>
                                  </p:stCondLst>
                                  <p:childTnLst>
                                    <p:anim calcmode="discrete" valueType="str">
                                      <p:cBhvr>
                                        <p:cTn id="34" dur="2000" fill="hold"/>
                                        <p:tgtEl>
                                          <p:spTgt spid="34"/>
                                        </p:tgtEl>
                                        <p:attrNameLst>
                                          <p:attrName>style.visibility</p:attrName>
                                        </p:attrNameLst>
                                      </p:cBhvr>
                                      <p:tavLst>
                                        <p:tav tm="0">
                                          <p:val>
                                            <p:strVal val="hidden"/>
                                          </p:val>
                                        </p:tav>
                                        <p:tav tm="50000">
                                          <p:val>
                                            <p:strVal val="visible"/>
                                          </p:val>
                                        </p:tav>
                                      </p:tavLst>
                                    </p:anim>
                                  </p:childTnLst>
                                </p:cTn>
                              </p:par>
                            </p:childTnLst>
                          </p:cTn>
                        </p:par>
                        <p:par>
                          <p:cTn id="35" fill="hold">
                            <p:stCondLst>
                              <p:cond delay="2500"/>
                            </p:stCondLst>
                            <p:childTnLst>
                              <p:par>
                                <p:cTn id="36" presetID="22" presetClass="entr" presetSubtype="8" fill="hold" nodeType="after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wipe(left)">
                                      <p:cBhvr>
                                        <p:cTn id="38"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0" grpId="0" animBg="1"/>
      <p:bldP spid="34" grpId="0"/>
      <p:bldP spid="35" grpId="0"/>
      <p:bldP spid="35" grpId="1"/>
      <p:bldP spid="36" grpId="0"/>
      <p:bldP spid="40" grpId="0" animBg="1"/>
      <p:bldP spid="41"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7558"/>
            <a:ext cx="8229600" cy="1143000"/>
          </a:xfrm>
        </p:spPr>
        <p:txBody>
          <a:bodyPr/>
          <a:lstStyle/>
          <a:p>
            <a:r>
              <a:rPr lang="en-US" dirty="0" smtClean="0"/>
              <a:t>Aspects of the Memory Management Problem</a:t>
            </a:r>
            <a:endParaRPr lang="en-US" dirty="0"/>
          </a:p>
        </p:txBody>
      </p:sp>
      <p:sp>
        <p:nvSpPr>
          <p:cNvPr id="3" name="Content Placeholder 2"/>
          <p:cNvSpPr>
            <a:spLocks noGrp="1"/>
          </p:cNvSpPr>
          <p:nvPr>
            <p:ph idx="1"/>
          </p:nvPr>
        </p:nvSpPr>
        <p:spPr>
          <a:xfrm>
            <a:off x="457200" y="1444704"/>
            <a:ext cx="8229600" cy="4525963"/>
          </a:xfrm>
        </p:spPr>
        <p:txBody>
          <a:bodyPr/>
          <a:lstStyle/>
          <a:p>
            <a:r>
              <a:rPr lang="en-US" sz="2800" dirty="0" smtClean="0"/>
              <a:t>Most processes can’t perfectly predict how much memory they will use</a:t>
            </a:r>
          </a:p>
          <a:p>
            <a:r>
              <a:rPr lang="en-US" sz="2800" dirty="0" smtClean="0"/>
              <a:t>The processes expect to find their existing data when they need it where they left it</a:t>
            </a:r>
          </a:p>
          <a:p>
            <a:r>
              <a:rPr lang="en-US" sz="2800" dirty="0" smtClean="0"/>
              <a:t>The entire amount of data required by all processes may exceed physical memory</a:t>
            </a:r>
          </a:p>
          <a:p>
            <a:r>
              <a:rPr lang="en-US" sz="2800" dirty="0" smtClean="0"/>
              <a:t>Switching between processes must be fast</a:t>
            </a:r>
          </a:p>
          <a:p>
            <a:pPr lvl="1"/>
            <a:r>
              <a:rPr lang="en-US" sz="2400" dirty="0" smtClean="0"/>
              <a:t>So you can’t much delay for copying data from one place to another</a:t>
            </a:r>
          </a:p>
          <a:p>
            <a:r>
              <a:rPr lang="en-US" sz="2800" dirty="0" smtClean="0"/>
              <a:t>The cost of memory management itself must not be too high</a:t>
            </a:r>
            <a:endParaRPr lang="en-US" sz="28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Relocation and Safety</a:t>
            </a:r>
            <a:endParaRPr lang="en-US" dirty="0"/>
          </a:p>
        </p:txBody>
      </p:sp>
      <p:sp>
        <p:nvSpPr>
          <p:cNvPr id="3" name="Content Placeholder 2"/>
          <p:cNvSpPr>
            <a:spLocks noGrp="1"/>
          </p:cNvSpPr>
          <p:nvPr>
            <p:ph idx="1"/>
          </p:nvPr>
        </p:nvSpPr>
        <p:spPr/>
        <p:txBody>
          <a:bodyPr/>
          <a:lstStyle/>
          <a:p>
            <a:pPr>
              <a:lnSpc>
                <a:spcPct val="83000"/>
              </a:lnSpc>
            </a:pPr>
            <a:r>
              <a:rPr lang="en-GB" sz="2800" dirty="0" smtClean="0"/>
              <a:t>A relocation mechanism (like base registers) is good</a:t>
            </a:r>
          </a:p>
          <a:p>
            <a:pPr lvl="1">
              <a:lnSpc>
                <a:spcPct val="83000"/>
              </a:lnSpc>
            </a:pPr>
            <a:r>
              <a:rPr lang="en-GB" sz="2400" dirty="0" smtClean="0"/>
              <a:t>It solves the relocation problem</a:t>
            </a:r>
          </a:p>
          <a:p>
            <a:pPr lvl="1">
              <a:lnSpc>
                <a:spcPct val="83000"/>
              </a:lnSpc>
            </a:pPr>
            <a:r>
              <a:rPr lang="en-GB" sz="2400" dirty="0" smtClean="0"/>
              <a:t>Enables us to move process segments in physical memory</a:t>
            </a:r>
          </a:p>
          <a:p>
            <a:pPr lvl="1">
              <a:lnSpc>
                <a:spcPct val="83000"/>
              </a:lnSpc>
            </a:pPr>
            <a:r>
              <a:rPr lang="en-GB" sz="2400" dirty="0" smtClean="0"/>
              <a:t>Such relocation turns out to be insufficient</a:t>
            </a:r>
          </a:p>
          <a:p>
            <a:pPr>
              <a:lnSpc>
                <a:spcPct val="83000"/>
              </a:lnSpc>
            </a:pPr>
            <a:r>
              <a:rPr lang="en-GB" sz="2800" dirty="0" smtClean="0"/>
              <a:t>We also need protection</a:t>
            </a:r>
          </a:p>
          <a:p>
            <a:pPr lvl="1">
              <a:lnSpc>
                <a:spcPct val="83000"/>
              </a:lnSpc>
            </a:pPr>
            <a:r>
              <a:rPr lang="en-GB" sz="2400" dirty="0" smtClean="0"/>
              <a:t>Prevent process from reaching outside its allocated memory</a:t>
            </a:r>
          </a:p>
          <a:p>
            <a:pPr lvl="2">
              <a:lnSpc>
                <a:spcPct val="83000"/>
              </a:lnSpc>
            </a:pPr>
            <a:r>
              <a:rPr lang="en-GB" sz="2000" dirty="0" smtClean="0"/>
              <a:t>E.g., by overrunning the end of  a mapped segment</a:t>
            </a:r>
          </a:p>
          <a:p>
            <a:pPr>
              <a:lnSpc>
                <a:spcPct val="83000"/>
              </a:lnSpc>
            </a:pPr>
            <a:r>
              <a:rPr lang="en-GB" sz="2800" dirty="0" smtClean="0"/>
              <a:t>Segments also need a length (or limit) register</a:t>
            </a:r>
          </a:p>
          <a:p>
            <a:pPr lvl="1">
              <a:lnSpc>
                <a:spcPct val="83000"/>
              </a:lnSpc>
            </a:pPr>
            <a:r>
              <a:rPr lang="en-GB" sz="2400" dirty="0" smtClean="0"/>
              <a:t>Specifies maximum legal offset (from start of segment)</a:t>
            </a:r>
          </a:p>
          <a:p>
            <a:pPr lvl="1">
              <a:lnSpc>
                <a:spcPct val="83000"/>
              </a:lnSpc>
            </a:pPr>
            <a:r>
              <a:rPr lang="en-GB" sz="2400" dirty="0" smtClean="0"/>
              <a:t>Any address greater than this is illegal (in the hole)</a:t>
            </a:r>
          </a:p>
          <a:p>
            <a:pPr lvl="1">
              <a:lnSpc>
                <a:spcPct val="83000"/>
              </a:lnSpc>
            </a:pPr>
            <a:r>
              <a:rPr lang="en-GB" sz="2400" dirty="0" smtClean="0"/>
              <a:t>CPU should report it via a </a:t>
            </a:r>
            <a:r>
              <a:rPr lang="en-GB" sz="2400" u="sng" dirty="0" smtClean="0"/>
              <a:t>segmentation </a:t>
            </a:r>
            <a:r>
              <a:rPr lang="en-GB" sz="2400" dirty="0" smtClean="0"/>
              <a:t>exception (trap)</a:t>
            </a:r>
            <a:endParaRPr lang="en-US" sz="3200"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6938"/>
            <a:ext cx="8229600" cy="1143000"/>
          </a:xfrm>
        </p:spPr>
        <p:txBody>
          <a:bodyPr/>
          <a:lstStyle/>
          <a:p>
            <a:r>
              <a:rPr lang="en-US" dirty="0" smtClean="0"/>
              <a:t>How Much of Our Problem </a:t>
            </a:r>
            <a:br>
              <a:rPr lang="en-US" dirty="0" smtClean="0"/>
            </a:br>
            <a:r>
              <a:rPr lang="en-US" dirty="0" smtClean="0"/>
              <a:t>Does Relocation Solve?</a:t>
            </a:r>
            <a:endParaRPr lang="en-US" dirty="0"/>
          </a:p>
        </p:txBody>
      </p:sp>
      <p:sp>
        <p:nvSpPr>
          <p:cNvPr id="3" name="Content Placeholder 2"/>
          <p:cNvSpPr>
            <a:spLocks noGrp="1"/>
          </p:cNvSpPr>
          <p:nvPr>
            <p:ph idx="1"/>
          </p:nvPr>
        </p:nvSpPr>
        <p:spPr/>
        <p:txBody>
          <a:bodyPr/>
          <a:lstStyle/>
          <a:p>
            <a:r>
              <a:rPr lang="en-US" dirty="0" smtClean="0"/>
              <a:t>We can use variable sized domains</a:t>
            </a:r>
          </a:p>
          <a:p>
            <a:pPr lvl="1"/>
            <a:r>
              <a:rPr lang="en-US" dirty="0" smtClean="0"/>
              <a:t>Cutting down on internal fragmentation</a:t>
            </a:r>
          </a:p>
          <a:p>
            <a:r>
              <a:rPr lang="en-US" dirty="0" smtClean="0"/>
              <a:t>We can move domains around</a:t>
            </a:r>
          </a:p>
          <a:p>
            <a:pPr lvl="1"/>
            <a:r>
              <a:rPr lang="en-US" dirty="0" smtClean="0"/>
              <a:t>Which helps coalescing be more effective</a:t>
            </a:r>
          </a:p>
          <a:p>
            <a:pPr lvl="1"/>
            <a:r>
              <a:rPr lang="en-US" dirty="0" smtClean="0"/>
              <a:t>But still requires contiguous chunks of data for segments</a:t>
            </a:r>
          </a:p>
          <a:p>
            <a:pPr lvl="1"/>
            <a:r>
              <a:rPr lang="en-US" dirty="0" smtClean="0"/>
              <a:t>So external fragmentation is still a problem</a:t>
            </a:r>
          </a:p>
          <a:p>
            <a:r>
              <a:rPr lang="en-US" dirty="0" smtClean="0"/>
              <a:t>We need to get rid of the requirement of contiguous segments </a:t>
            </a:r>
          </a:p>
          <a:p>
            <a:pPr lvl="1"/>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Memory Management Strategies</a:t>
            </a:r>
            <a:endParaRPr lang="en-US" dirty="0"/>
          </a:p>
        </p:txBody>
      </p:sp>
      <p:sp>
        <p:nvSpPr>
          <p:cNvPr id="3" name="Content Placeholder 2"/>
          <p:cNvSpPr>
            <a:spLocks noGrp="1"/>
          </p:cNvSpPr>
          <p:nvPr>
            <p:ph idx="1"/>
          </p:nvPr>
        </p:nvSpPr>
        <p:spPr/>
        <p:txBody>
          <a:bodyPr/>
          <a:lstStyle/>
          <a:p>
            <a:r>
              <a:rPr lang="en-US" dirty="0" smtClean="0"/>
              <a:t>Fixed partition allocations</a:t>
            </a:r>
          </a:p>
          <a:p>
            <a:r>
              <a:rPr lang="en-US" dirty="0" smtClean="0"/>
              <a:t>Dynamic domains </a:t>
            </a:r>
          </a:p>
          <a:p>
            <a:r>
              <a:rPr lang="en-US" dirty="0" smtClean="0"/>
              <a:t>Paging</a:t>
            </a:r>
          </a:p>
          <a:p>
            <a:r>
              <a:rPr lang="en-US" dirty="0" smtClean="0"/>
              <a:t>Virtual memory</a:t>
            </a:r>
          </a:p>
          <a:p>
            <a:r>
              <a:rPr lang="en-US" dirty="0" smtClean="0"/>
              <a:t>We’ll talk about the last two in the next class</a:t>
            </a:r>
            <a:endParaRPr lang="en-US" dirty="0"/>
          </a:p>
        </p:txBody>
      </p:sp>
      <p:sp>
        <p:nvSpPr>
          <p:cNvPr id="4" name="Rounded Rectangle 3"/>
          <p:cNvSpPr/>
          <p:nvPr/>
        </p:nvSpPr>
        <p:spPr>
          <a:xfrm>
            <a:off x="753000" y="502733"/>
            <a:ext cx="7631295"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Partition Allocation</a:t>
            </a:r>
            <a:endParaRPr lang="en-US" dirty="0"/>
          </a:p>
        </p:txBody>
      </p:sp>
      <p:sp>
        <p:nvSpPr>
          <p:cNvPr id="3" name="Content Placeholder 2"/>
          <p:cNvSpPr>
            <a:spLocks noGrp="1"/>
          </p:cNvSpPr>
          <p:nvPr>
            <p:ph idx="1"/>
          </p:nvPr>
        </p:nvSpPr>
        <p:spPr>
          <a:xfrm>
            <a:off x="457200" y="1535410"/>
            <a:ext cx="8229600" cy="4525963"/>
          </a:xfrm>
        </p:spPr>
        <p:txBody>
          <a:bodyPr/>
          <a:lstStyle/>
          <a:p>
            <a:pPr>
              <a:lnSpc>
                <a:spcPct val="83000"/>
              </a:lnSpc>
            </a:pPr>
            <a:r>
              <a:rPr lang="en-GB" sz="3600" dirty="0" smtClean="0"/>
              <a:t>Pre-allocate partitions for </a:t>
            </a:r>
            <a:r>
              <a:rPr lang="en-GB" sz="3600" i="1" dirty="0" err="1" smtClean="0"/>
              <a:t>n</a:t>
            </a:r>
            <a:r>
              <a:rPr lang="en-GB" sz="3600" i="1" dirty="0" smtClean="0"/>
              <a:t> </a:t>
            </a:r>
            <a:r>
              <a:rPr lang="en-GB" sz="3600" dirty="0" smtClean="0"/>
              <a:t>processes</a:t>
            </a:r>
          </a:p>
          <a:p>
            <a:pPr lvl="1">
              <a:lnSpc>
                <a:spcPct val="83000"/>
              </a:lnSpc>
            </a:pPr>
            <a:r>
              <a:rPr lang="en-GB" sz="3200" dirty="0" smtClean="0"/>
              <a:t>Usually one partition per process</a:t>
            </a:r>
          </a:p>
          <a:p>
            <a:pPr lvl="2">
              <a:lnSpc>
                <a:spcPct val="83000"/>
              </a:lnSpc>
            </a:pPr>
            <a:r>
              <a:rPr lang="en-GB" sz="2800" dirty="0" smtClean="0"/>
              <a:t>So </a:t>
            </a:r>
            <a:r>
              <a:rPr lang="en-GB" sz="2800" i="1" dirty="0" err="1" smtClean="0"/>
              <a:t>n</a:t>
            </a:r>
            <a:r>
              <a:rPr lang="en-GB" sz="2800" i="1" dirty="0" smtClean="0"/>
              <a:t> </a:t>
            </a:r>
            <a:r>
              <a:rPr lang="en-GB" sz="2800" dirty="0" smtClean="0"/>
              <a:t>partitions</a:t>
            </a:r>
          </a:p>
          <a:p>
            <a:pPr lvl="1">
              <a:lnSpc>
                <a:spcPct val="83000"/>
              </a:lnSpc>
            </a:pPr>
            <a:r>
              <a:rPr lang="en-GB" sz="3200" dirty="0" smtClean="0"/>
              <a:t>Reserving space for largest possible process</a:t>
            </a:r>
          </a:p>
          <a:p>
            <a:pPr>
              <a:lnSpc>
                <a:spcPct val="83000"/>
              </a:lnSpc>
            </a:pPr>
            <a:r>
              <a:rPr lang="en-GB" sz="3600" dirty="0" smtClean="0"/>
              <a:t>Partitions come in one or a few set sizes</a:t>
            </a:r>
          </a:p>
          <a:p>
            <a:pPr>
              <a:lnSpc>
                <a:spcPct val="83000"/>
              </a:lnSpc>
            </a:pPr>
            <a:r>
              <a:rPr lang="en-GB" sz="3600" dirty="0" smtClean="0"/>
              <a:t>Very easy to implement</a:t>
            </a:r>
          </a:p>
          <a:p>
            <a:pPr lvl="1">
              <a:lnSpc>
                <a:spcPct val="83000"/>
              </a:lnSpc>
            </a:pPr>
            <a:r>
              <a:rPr lang="en-GB" sz="3200" dirty="0" smtClean="0"/>
              <a:t>Common in old batch processing systems</a:t>
            </a:r>
          </a:p>
          <a:p>
            <a:pPr lvl="1">
              <a:lnSpc>
                <a:spcPct val="83000"/>
              </a:lnSpc>
            </a:pPr>
            <a:r>
              <a:rPr lang="en-GB" sz="3200" dirty="0" smtClean="0"/>
              <a:t>Allocation/</a:t>
            </a:r>
            <a:r>
              <a:rPr lang="en-GB" sz="3200" dirty="0" err="1" smtClean="0"/>
              <a:t>deallocation</a:t>
            </a:r>
            <a:r>
              <a:rPr lang="en-GB" sz="3200" dirty="0" smtClean="0"/>
              <a:t> very cheap and easy</a:t>
            </a:r>
          </a:p>
          <a:p>
            <a:pPr>
              <a:lnSpc>
                <a:spcPct val="83000"/>
              </a:lnSpc>
            </a:pPr>
            <a:r>
              <a:rPr lang="en-GB" sz="3600" dirty="0" smtClean="0"/>
              <a:t>Well suited to well-known job mix</a:t>
            </a:r>
          </a:p>
        </p:txBody>
      </p:sp>
      <p:sp>
        <p:nvSpPr>
          <p:cNvPr id="4" name="Rounded Rectangle 3"/>
          <p:cNvSpPr/>
          <p:nvPr/>
        </p:nvSpPr>
        <p:spPr>
          <a:xfrm>
            <a:off x="1543447" y="502733"/>
            <a:ext cx="6037407"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4018"/>
            <a:ext cx="8229600" cy="1143000"/>
          </a:xfrm>
        </p:spPr>
        <p:txBody>
          <a:bodyPr/>
          <a:lstStyle/>
          <a:p>
            <a:r>
              <a:rPr lang="en-US" dirty="0" smtClean="0"/>
              <a:t>Memory Protection and Fixed Partitions</a:t>
            </a:r>
            <a:endParaRPr lang="en-US" dirty="0"/>
          </a:p>
        </p:txBody>
      </p:sp>
      <p:sp>
        <p:nvSpPr>
          <p:cNvPr id="3" name="Content Placeholder 2"/>
          <p:cNvSpPr>
            <a:spLocks noGrp="1"/>
          </p:cNvSpPr>
          <p:nvPr>
            <p:ph idx="1"/>
          </p:nvPr>
        </p:nvSpPr>
        <p:spPr/>
        <p:txBody>
          <a:bodyPr/>
          <a:lstStyle/>
          <a:p>
            <a:r>
              <a:rPr lang="en-US" dirty="0" smtClean="0"/>
              <a:t>Need to enforce the boundaries of each partition</a:t>
            </a:r>
          </a:p>
          <a:p>
            <a:r>
              <a:rPr lang="en-US" dirty="0" smtClean="0"/>
              <a:t>To prevent one process from accessing another’s memory</a:t>
            </a:r>
          </a:p>
          <a:p>
            <a:r>
              <a:rPr lang="en-US" dirty="0" smtClean="0"/>
              <a:t>Could use hardware similar to domain registers for this purpose</a:t>
            </a:r>
          </a:p>
          <a:p>
            <a:r>
              <a:rPr lang="en-US" dirty="0" smtClean="0"/>
              <a:t>On the flip side, hard to arrange for shared memory </a:t>
            </a:r>
          </a:p>
          <a:p>
            <a:pPr lvl="1"/>
            <a:r>
              <a:rPr lang="en-US" dirty="0" smtClean="0"/>
              <a:t>Especially if only one segment per process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20957</TotalTime>
  <Words>3769</Words>
  <Application>Microsoft Macintosh PowerPoint</Application>
  <PresentationFormat>On-screen Show (4:3)</PresentationFormat>
  <Paragraphs>801</Paragraphs>
  <Slides>61</Slides>
  <Notes>3</Notes>
  <HiddenSlides>0</HiddenSlides>
  <MMClips>0</MMClips>
  <ScaleCrop>false</ScaleCrop>
  <HeadingPairs>
    <vt:vector size="4" baseType="variant">
      <vt:variant>
        <vt:lpstr>Design Template</vt:lpstr>
      </vt:variant>
      <vt:variant>
        <vt:i4>1</vt:i4>
      </vt:variant>
      <vt:variant>
        <vt:lpstr>Slide Titles</vt:lpstr>
      </vt:variant>
      <vt:variant>
        <vt:i4>61</vt:i4>
      </vt:variant>
    </vt:vector>
  </HeadingPairs>
  <TitlesOfParts>
    <vt:vector size="62" baseType="lpstr">
      <vt:lpstr>Default Theme</vt:lpstr>
      <vt:lpstr>Memory Management CS 111 Operating System Principles  Peter Reiher </vt:lpstr>
      <vt:lpstr>Outline</vt:lpstr>
      <vt:lpstr>Memory Management</vt:lpstr>
      <vt:lpstr>What Is Memory Used For?</vt:lpstr>
      <vt:lpstr>Other Uses of Memory</vt:lpstr>
      <vt:lpstr>Aspects of the Memory Management Problem</vt:lpstr>
      <vt:lpstr>Memory Management Strategies</vt:lpstr>
      <vt:lpstr>Fixed Partition Allocation</vt:lpstr>
      <vt:lpstr>Memory Protection and Fixed Partitions</vt:lpstr>
      <vt:lpstr>Problems With Fixed Partition Allocation </vt:lpstr>
      <vt:lpstr>Fragmentation</vt:lpstr>
      <vt:lpstr>Fragmentation Example </vt:lpstr>
      <vt:lpstr>Internal Fragmentation</vt:lpstr>
      <vt:lpstr>More on Internal Fragmentation</vt:lpstr>
      <vt:lpstr>Multiple Fixed Partitions</vt:lpstr>
      <vt:lpstr>Summary of Fixed Partition Allocation </vt:lpstr>
      <vt:lpstr>Dynamic Domain Allocation</vt:lpstr>
      <vt:lpstr>Problems With Domains</vt:lpstr>
      <vt:lpstr>Relocation and Expansion</vt:lpstr>
      <vt:lpstr>The Expansion Problem</vt:lpstr>
      <vt:lpstr>Illustrating the Problem</vt:lpstr>
      <vt:lpstr>Address Spaces Bigger Than Physical Memory</vt:lpstr>
      <vt:lpstr>How To Keep Track of Variable Sized Domains?</vt:lpstr>
      <vt:lpstr>Managing the Free List</vt:lpstr>
      <vt:lpstr>The Free List</vt:lpstr>
      <vt:lpstr>Free Chunk Carving</vt:lpstr>
      <vt:lpstr>Variable Domain and Fragmentation</vt:lpstr>
      <vt:lpstr>External Fragmentation</vt:lpstr>
      <vt:lpstr>External Fragmentation: Causes and Effects</vt:lpstr>
      <vt:lpstr>How To Avoid Creating Small Fragments?</vt:lpstr>
      <vt:lpstr>Best Fit</vt:lpstr>
      <vt:lpstr>Worst Fit</vt:lpstr>
      <vt:lpstr>First Fit</vt:lpstr>
      <vt:lpstr>Next Fit</vt:lpstr>
      <vt:lpstr>Next Fit Properties</vt:lpstr>
      <vt:lpstr>Coalescing Domains</vt:lpstr>
      <vt:lpstr>Free Chunk Coalescing</vt:lpstr>
      <vt:lpstr>Fragmentation and Coalescing</vt:lpstr>
      <vt:lpstr>Coalescing and Free List Implementation</vt:lpstr>
      <vt:lpstr>Variable Sized Domain Summary</vt:lpstr>
      <vt:lpstr>Another Option</vt:lpstr>
      <vt:lpstr>A Special Case for Fixed Allocations</vt:lpstr>
      <vt:lpstr>Why Aren’t Memory Request  Sizes Randomly Distributed?</vt:lpstr>
      <vt:lpstr>Buffer Pools</vt:lpstr>
      <vt:lpstr>How Are Buffer Pools Used?</vt:lpstr>
      <vt:lpstr>Dynamically Sizing Buffer Pools</vt:lpstr>
      <vt:lpstr>Lost Memory</vt:lpstr>
      <vt:lpstr>Garbage Collection</vt:lpstr>
      <vt:lpstr>How Do We Find All  Accessible Memory?</vt:lpstr>
      <vt:lpstr>General Garbage Collection</vt:lpstr>
      <vt:lpstr>Problems With General Garbage Collection</vt:lpstr>
      <vt:lpstr>Compaction and Relocation</vt:lpstr>
      <vt:lpstr>Memory Compaction</vt:lpstr>
      <vt:lpstr>All This Requires Is Relocation . . .</vt:lpstr>
      <vt:lpstr>The Relocation Problem</vt:lpstr>
      <vt:lpstr>Virtual Address Spaces</vt:lpstr>
      <vt:lpstr>Memory Segment Relocation</vt:lpstr>
      <vt:lpstr>How Does Segment  Relocation Work?</vt:lpstr>
      <vt:lpstr>Relocating a Segment</vt:lpstr>
      <vt:lpstr>Relocation and Safety</vt:lpstr>
      <vt:lpstr>How Much of Our Problem  Does Relocation Solve?</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37</cp:revision>
  <cp:lastPrinted>2015-06-26T21:56:18Z</cp:lastPrinted>
  <dcterms:created xsi:type="dcterms:W3CDTF">2015-07-07T23:08:07Z</dcterms:created>
  <dcterms:modified xsi:type="dcterms:W3CDTF">2015-07-07T23:14:07Z</dcterms:modified>
</cp:coreProperties>
</file>