
<file path=[Content_Types].xml><?xml version="1.0" encoding="utf-8"?>
<Types xmlns="http://schemas.openxmlformats.org/package/2006/content-types">
  <Default Extension="pdf" ContentType="application/pdf"/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Default Extension="jpeg" ContentType="image/jpeg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5"/>
  </p:notesMasterIdLst>
  <p:handoutMasterIdLst>
    <p:handoutMasterId r:id="rId66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notesMaster" Target="notesMasters/notesMaster1.xml"/><Relationship Id="rId66" Type="http://schemas.openxmlformats.org/officeDocument/2006/relationships/handoutMaster" Target="handoutMasters/handoutMaster1.xml"/><Relationship Id="rId67" Type="http://schemas.openxmlformats.org/officeDocument/2006/relationships/printerSettings" Target="printerSettings/printerSettings1.bin"/><Relationship Id="rId68" Type="http://schemas.openxmlformats.org/officeDocument/2006/relationships/presProps" Target="presProps.xml"/><Relationship Id="rId69" Type="http://schemas.openxmlformats.org/officeDocument/2006/relationships/viewProps" Target="viewProp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theme" Target="theme/theme1.xml"/><Relationship Id="rId71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6/30/15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6/30/15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noFill/>
                <a:latin typeface="Times New Roman"/>
                <a:cs typeface="Times New Roman"/>
              </a:rPr>
              <a:t>Should the pre-allocation step be a critical section itself?  Is there another option?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noFill/>
                <a:latin typeface="Times New Roman"/>
                <a:cs typeface="Times New Roman"/>
              </a:rPr>
              <a:t>How dangerous would it really be to use this solution internally in an OS?  Would that ever be a good idea?</a:t>
            </a:r>
            <a:endParaRPr lang="en-US" smtClean="0">
              <a:noFill/>
              <a:latin typeface="Times New Roman"/>
              <a:cs typeface="Times New Roman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6/30/15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6/30/15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6/30/15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6/30/15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6/30/15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6/30/15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6/30/15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6/30/15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6/30/15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6/30/15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6/30/15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6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148615" y="6224916"/>
            <a:ext cx="105367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Summer</a:t>
            </a:r>
            <a:r>
              <a:rPr lang="en-US" sz="1200" baseline="0" dirty="0" smtClean="0">
                <a:latin typeface="Times New Roman" pitchFamily="-107" charset="0"/>
              </a:rPr>
              <a:t> 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Concurrency Solutions and Deadlock</a:t>
            </a:r>
            <a:r>
              <a:rPr lang="en-US" dirty="0" smtClean="0">
                <a:cs typeface="ＭＳ Ｐゴシック" charset="-128"/>
              </a:rPr>
              <a:t/>
            </a:r>
            <a:br>
              <a:rPr lang="en-US" dirty="0" smtClean="0"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 Principles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2765029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Race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06921" y="1600200"/>
            <a:ext cx="32629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 dirty="0" smtClean="0">
                <a:solidFill>
                  <a:srgbClr val="0000FF"/>
                </a:solidFill>
                <a:latin typeface="Courier New"/>
                <a:cs typeface="Courier New"/>
              </a:rPr>
              <a:t>void sleep( </a:t>
            </a:r>
            <a:r>
              <a:rPr lang="en-GB" sz="16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eventp</a:t>
            </a:r>
            <a:r>
              <a:rPr lang="en-GB" sz="1600" dirty="0" smtClean="0">
                <a:solidFill>
                  <a:srgbClr val="0000FF"/>
                </a:solidFill>
                <a:latin typeface="Courier New"/>
                <a:cs typeface="Courier New"/>
              </a:rPr>
              <a:t> *</a:t>
            </a:r>
            <a:r>
              <a:rPr lang="en-GB" sz="16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e</a:t>
            </a:r>
            <a:r>
              <a:rPr lang="en-GB" sz="1600" dirty="0" smtClean="0">
                <a:solidFill>
                  <a:srgbClr val="0000FF"/>
                </a:solidFill>
                <a:latin typeface="Courier New"/>
                <a:cs typeface="Courier New"/>
              </a:rPr>
              <a:t> ) {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32865" y="2003970"/>
            <a:ext cx="35091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while(e</a:t>
            </a:r>
            <a:r>
              <a:rPr lang="en-GB" sz="1600" dirty="0" smtClean="0">
                <a:solidFill>
                  <a:srgbClr val="0000FF"/>
                </a:solidFill>
                <a:latin typeface="Courier New"/>
                <a:cs typeface="Courier New"/>
              </a:rPr>
              <a:t>-&gt;posted == FALSE) {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51001" y="2301900"/>
            <a:ext cx="32629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void wakeup( </a:t>
            </a:r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eventp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e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) {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63717" y="2573370"/>
            <a:ext cx="21547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struct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proce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p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70609" y="2963910"/>
            <a:ext cx="22778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e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-&gt;posted = TRUE;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64273" y="3195690"/>
            <a:ext cx="40017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p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get_from_queue(&amp;e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-&gt;queue);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57937" y="3493620"/>
            <a:ext cx="11697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if (</a:t>
            </a:r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p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) {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51601" y="3884160"/>
            <a:ext cx="424797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 }  /* if !</a:t>
            </a:r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p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, nobody’s waiting */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9535" y="3369124"/>
            <a:ext cx="3830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Nope, nobody’s in the queue!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3549" y="4379010"/>
            <a:ext cx="38478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add_to_queue</a:t>
            </a:r>
            <a:r>
              <a:rPr lang="en-GB" sz="1400" dirty="0" smtClean="0">
                <a:solidFill>
                  <a:srgbClr val="0000FF"/>
                </a:solidFill>
                <a:latin typeface="Courier New"/>
                <a:cs typeface="Courier New"/>
              </a:rPr>
              <a:t>( &amp;</a:t>
            </a:r>
            <a:r>
              <a:rPr lang="en-GB" sz="14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e</a:t>
            </a:r>
            <a:r>
              <a:rPr lang="en-GB" sz="1400" dirty="0" smtClean="0">
                <a:solidFill>
                  <a:srgbClr val="0000FF"/>
                </a:solidFill>
                <a:latin typeface="Courier New"/>
                <a:cs typeface="Courier New"/>
              </a:rPr>
              <a:t>-&gt;queue, </a:t>
            </a:r>
            <a:r>
              <a:rPr lang="en-GB" sz="14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myproc</a:t>
            </a:r>
            <a:r>
              <a:rPr lang="en-GB" sz="1400" dirty="0" smtClean="0">
                <a:solidFill>
                  <a:srgbClr val="0000FF"/>
                </a:solidFill>
                <a:latin typeface="Courier New"/>
                <a:cs typeface="Courier New"/>
              </a:rPr>
              <a:t> );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13" y="4650480"/>
            <a:ext cx="30936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myproc</a:t>
            </a:r>
            <a:r>
              <a:rPr lang="en-GB" sz="1400" dirty="0" smtClean="0">
                <a:solidFill>
                  <a:srgbClr val="0000FF"/>
                </a:solidFill>
                <a:latin typeface="Courier New"/>
                <a:cs typeface="Courier New"/>
              </a:rPr>
              <a:t>-&gt;</a:t>
            </a:r>
            <a:r>
              <a:rPr lang="en-GB" sz="14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runsate</a:t>
            </a:r>
            <a:r>
              <a:rPr lang="en-GB" sz="1400" dirty="0" smtClean="0">
                <a:solidFill>
                  <a:srgbClr val="0000FF"/>
                </a:solidFill>
                <a:latin typeface="Courier New"/>
                <a:cs typeface="Courier New"/>
              </a:rPr>
              <a:t> |= BLOCKED;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4105" y="4895490"/>
            <a:ext cx="170060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 dirty="0" smtClean="0">
                <a:solidFill>
                  <a:srgbClr val="0000FF"/>
                </a:solidFill>
                <a:latin typeface="Courier New"/>
                <a:cs typeface="Courier New"/>
              </a:rPr>
              <a:t>yield();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 dirty="0" smtClean="0">
                <a:solidFill>
                  <a:srgbClr val="0000FF"/>
                </a:solidFill>
                <a:latin typeface="Courier New"/>
                <a:cs typeface="Courier New"/>
              </a:rPr>
              <a:t>  }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 dirty="0" smtClean="0">
                <a:solidFill>
                  <a:srgbClr val="0000FF"/>
                </a:solidFill>
                <a:latin typeface="Courier New"/>
                <a:cs typeface="Courier New"/>
              </a:rPr>
              <a:t>   }</a:t>
            </a:r>
            <a:endParaRPr lang="en-US" sz="1400" dirty="0">
              <a:solidFill>
                <a:srgbClr val="0000FF"/>
              </a:solidFill>
              <a:latin typeface="Courier New"/>
              <a:cs typeface="Courier New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51001" y="1707921"/>
            <a:ext cx="3538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Yep, somebody’s locked it!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47696" y="1100118"/>
            <a:ext cx="185178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Thread A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84884" y="1106988"/>
            <a:ext cx="185319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Thread B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32319" y="5053773"/>
            <a:ext cx="18025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The effect? 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90828" y="5570123"/>
            <a:ext cx="31265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Thread A is sleeping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731176" y="5576993"/>
            <a:ext cx="39597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But there’s no one to wake him up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32865" y="2409621"/>
            <a:ext cx="3146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CONTEXT SWITCH!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39757" y="3911481"/>
            <a:ext cx="3146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CONTEXT SWITCH!</a:t>
            </a:r>
            <a:endParaRPr lang="en-US" sz="24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2" grpId="1"/>
      <p:bldP spid="13" grpId="0"/>
      <p:bldP spid="14" grpId="0"/>
      <p:bldP spid="15" grpId="0"/>
      <p:bldP spid="16" grpId="0"/>
      <p:bldP spid="16" grpId="1"/>
      <p:bldP spid="17" grpId="0"/>
      <p:bldP spid="18" grpId="0"/>
      <p:bldP spid="19" grpId="0"/>
      <p:bldP spid="20" grpId="0"/>
      <p:bldP spid="21" grpId="0"/>
      <p:bldP spid="22" grpId="0"/>
      <p:bldP spid="22" grpId="1"/>
      <p:bldP spid="23" grpId="0"/>
      <p:bldP spid="23" grpId="1"/>
      <p:bldP spid="23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is clearly a critical section in </a:t>
            </a:r>
            <a:r>
              <a:rPr lang="en-GB" sz="2800" dirty="0" smtClean="0">
                <a:latin typeface="Courier New"/>
                <a:cs typeface="Courier New"/>
              </a:rPr>
              <a:t>sleep()</a:t>
            </a:r>
            <a:endParaRPr lang="en-GB" dirty="0" smtClean="0">
              <a:latin typeface="Courier New"/>
              <a:cs typeface="Courier New"/>
            </a:endParaRPr>
          </a:p>
          <a:p>
            <a:pPr lvl="1"/>
            <a:r>
              <a:rPr lang="en-GB" dirty="0" smtClean="0"/>
              <a:t>Starting before we test the posted flag</a:t>
            </a:r>
          </a:p>
          <a:p>
            <a:pPr lvl="1"/>
            <a:r>
              <a:rPr lang="en-GB" dirty="0" smtClean="0"/>
              <a:t>Ending after we put ourselves on the notify list</a:t>
            </a:r>
          </a:p>
          <a:p>
            <a:r>
              <a:rPr lang="en-GB" dirty="0" smtClean="0"/>
              <a:t>During this section, we need to prevent</a:t>
            </a:r>
          </a:p>
          <a:p>
            <a:pPr lvl="1"/>
            <a:r>
              <a:rPr lang="en-GB" dirty="0" smtClean="0"/>
              <a:t>Wakeups of the event</a:t>
            </a:r>
          </a:p>
          <a:p>
            <a:pPr lvl="1"/>
            <a:r>
              <a:rPr lang="en-GB" dirty="0" smtClean="0"/>
              <a:t>Other people waiting on the event</a:t>
            </a:r>
          </a:p>
          <a:p>
            <a:r>
              <a:rPr lang="en-GB" dirty="0" smtClean="0"/>
              <a:t>This is a mutual-exclusion problem</a:t>
            </a:r>
          </a:p>
          <a:p>
            <a:pPr lvl="1"/>
            <a:r>
              <a:rPr lang="en-GB" dirty="0" smtClean="0"/>
              <a:t>Fortunately, we already know how to solve those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 Contention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r>
              <a:rPr lang="en-GB" dirty="0" smtClean="0"/>
              <a:t>The riddle of parallel multi-tasking:</a:t>
            </a:r>
          </a:p>
          <a:p>
            <a:pPr lvl="1"/>
            <a:r>
              <a:rPr lang="en-GB" dirty="0" smtClean="0"/>
              <a:t>If one task is blocked, CPU runs another</a:t>
            </a:r>
          </a:p>
          <a:p>
            <a:pPr lvl="1"/>
            <a:r>
              <a:rPr lang="en-GB" dirty="0" smtClean="0"/>
              <a:t>But concurrent use of shared resources is difficult</a:t>
            </a:r>
          </a:p>
          <a:p>
            <a:pPr lvl="1"/>
            <a:r>
              <a:rPr lang="en-GB" dirty="0" smtClean="0"/>
              <a:t>Critical sections serialize tasks, eliminating parallelism</a:t>
            </a:r>
          </a:p>
          <a:p>
            <a:r>
              <a:rPr lang="en-GB" dirty="0" smtClean="0"/>
              <a:t>What if everyone needs to share one resource?</a:t>
            </a:r>
          </a:p>
          <a:p>
            <a:pPr lvl="1"/>
            <a:r>
              <a:rPr lang="en-GB" dirty="0" smtClean="0"/>
              <a:t>One process gets the resource</a:t>
            </a:r>
          </a:p>
          <a:p>
            <a:pPr lvl="1"/>
            <a:r>
              <a:rPr lang="en-GB" dirty="0" smtClean="0"/>
              <a:t>Other processes get in line behind him</a:t>
            </a:r>
          </a:p>
          <a:p>
            <a:pPr lvl="1"/>
            <a:r>
              <a:rPr lang="en-GB" dirty="0" smtClean="0"/>
              <a:t>Parallelism is eliminated;  B runs after A finishes</a:t>
            </a:r>
          </a:p>
          <a:p>
            <a:pPr lvl="1"/>
            <a:r>
              <a:rPr lang="en-GB" dirty="0" smtClean="0"/>
              <a:t>That resource becomes a bottle-neck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420741" y="502733"/>
            <a:ext cx="4246277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It Isn’t </a:t>
            </a:r>
            <a:r>
              <a:rPr lang="en-US" u="sng" dirty="0" smtClean="0"/>
              <a:t>That</a:t>
            </a:r>
            <a:r>
              <a:rPr lang="en-US" dirty="0" smtClean="0"/>
              <a:t> Bad?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5600"/>
            <a:ext cx="8229600" cy="4525963"/>
          </a:xfrm>
        </p:spPr>
        <p:txBody>
          <a:bodyPr/>
          <a:lstStyle/>
          <a:p>
            <a:r>
              <a:rPr lang="en-US" sz="2800" dirty="0" smtClean="0"/>
              <a:t>Say each thread is only somewhat likely to need a resource</a:t>
            </a:r>
          </a:p>
          <a:p>
            <a:r>
              <a:rPr lang="en-GB" sz="2800" dirty="0" smtClean="0"/>
              <a:t>Consider the following system</a:t>
            </a:r>
          </a:p>
          <a:p>
            <a:pPr lvl="1"/>
            <a:r>
              <a:rPr lang="en-GB" sz="2400" dirty="0" smtClean="0"/>
              <a:t>Ten processes, each runs once per second</a:t>
            </a:r>
          </a:p>
          <a:p>
            <a:pPr lvl="1"/>
            <a:r>
              <a:rPr lang="en-GB" sz="2400" dirty="0" smtClean="0"/>
              <a:t>One resource they all use 5% of time (5ms/sec)</a:t>
            </a:r>
          </a:p>
          <a:p>
            <a:pPr lvl="1"/>
            <a:r>
              <a:rPr lang="en-GB" sz="2400" dirty="0" smtClean="0"/>
              <a:t>Half of all time slices end with a </a:t>
            </a:r>
            <a:r>
              <a:rPr lang="en-GB" sz="2400" dirty="0" err="1" smtClean="0"/>
              <a:t>preemption</a:t>
            </a:r>
            <a:endParaRPr lang="en-GB" sz="2400" dirty="0" smtClean="0"/>
          </a:p>
          <a:p>
            <a:r>
              <a:rPr lang="en-GB" sz="2800" dirty="0" smtClean="0"/>
              <a:t>Chances of </a:t>
            </a:r>
            <a:r>
              <a:rPr lang="en-GB" sz="2800" dirty="0" err="1" smtClean="0"/>
              <a:t>preemption</a:t>
            </a:r>
            <a:r>
              <a:rPr lang="en-GB" sz="2800" dirty="0" smtClean="0"/>
              <a:t> while in critical section</a:t>
            </a:r>
          </a:p>
          <a:p>
            <a:pPr lvl="1"/>
            <a:r>
              <a:rPr lang="en-GB" sz="2400" dirty="0" smtClean="0"/>
              <a:t>Per slice: 2.5%, per sec: 22%, over 10 sec: 92% </a:t>
            </a:r>
          </a:p>
          <a:p>
            <a:r>
              <a:rPr lang="en-GB" sz="2800" dirty="0" smtClean="0"/>
              <a:t>Chances a 2nd process will need resource</a:t>
            </a:r>
          </a:p>
          <a:p>
            <a:pPr lvl="1"/>
            <a:r>
              <a:rPr lang="en-GB" sz="2400" dirty="0" smtClean="0"/>
              <a:t>5% in next time slice, 37% in next second</a:t>
            </a:r>
          </a:p>
          <a:p>
            <a:r>
              <a:rPr lang="en-GB" sz="2800" dirty="0" smtClean="0"/>
              <a:t>But once this happens, a line forms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Convoys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92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All processes regularly need the resource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But now there is a waiting line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Nobody can “just use the resource”, must get in line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The delay becomes </a:t>
            </a:r>
            <a:r>
              <a:rPr lang="en-GB" u="sng" dirty="0" smtClean="0"/>
              <a:t>much</a:t>
            </a:r>
            <a:r>
              <a:rPr lang="en-GB" dirty="0" smtClean="0"/>
              <a:t> longer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We don’t just wait a few </a:t>
            </a:r>
            <a:r>
              <a:rPr lang="en-GB" dirty="0" err="1" smtClean="0">
                <a:latin typeface="Symbol" charset="2"/>
              </a:rPr>
              <a:t>m</a:t>
            </a:r>
            <a:r>
              <a:rPr lang="en-GB" dirty="0" smtClean="0">
                <a:latin typeface="Symbol" charset="2"/>
              </a:rPr>
              <a:t>-</a:t>
            </a:r>
            <a:r>
              <a:rPr lang="en-GB" dirty="0" smtClean="0"/>
              <a:t>sec until resource is free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We must wait until everyone in front of us finishes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And while we wait, more people get into the line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Delays rise, throughput falls, parallelism ceases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Not merely a theoretical transient response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Convoy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1793893" y="157105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1793893" y="5457258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38215" y="3018858"/>
            <a:ext cx="1466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Arial" charset="0"/>
              </a:rPr>
              <a:t>throughput 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232293" y="5441383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rial" charset="0"/>
              </a:rPr>
              <a:t>offered load</a:t>
            </a:r>
            <a:endParaRPr lang="en-US" sz="2000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1793893" y="2028258"/>
            <a:ext cx="3429000" cy="34290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795980" y="2028258"/>
            <a:ext cx="722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00FF00"/>
                </a:solidFill>
                <a:latin typeface="Arial" charset="0"/>
              </a:rPr>
              <a:t>ideal</a:t>
            </a:r>
            <a:endParaRPr lang="en-US" sz="2000">
              <a:solidFill>
                <a:srgbClr val="00FF00"/>
              </a:solidFill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775218" y="3704658"/>
            <a:ext cx="989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3300"/>
                </a:solidFill>
                <a:latin typeface="Arial" charset="0"/>
              </a:rPr>
              <a:t>convoy</a:t>
            </a:r>
            <a:endParaRPr lang="en-US" sz="2000">
              <a:solidFill>
                <a:srgbClr val="FF3300"/>
              </a:solidFill>
            </a:endParaRP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5222893" y="2028258"/>
            <a:ext cx="1828800" cy="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2"/>
          <p:cNvSpPr>
            <a:spLocks/>
          </p:cNvSpPr>
          <p:nvPr/>
        </p:nvSpPr>
        <p:spPr bwMode="auto">
          <a:xfrm>
            <a:off x="1793893" y="3095058"/>
            <a:ext cx="3200400" cy="2362200"/>
          </a:xfrm>
          <a:custGeom>
            <a:avLst/>
            <a:gdLst/>
            <a:ahLst/>
            <a:cxnLst>
              <a:cxn ang="0">
                <a:pos x="0" y="1488"/>
              </a:cxn>
              <a:cxn ang="0">
                <a:pos x="1200" y="336"/>
              </a:cxn>
              <a:cxn ang="0">
                <a:pos x="2016" y="0"/>
              </a:cxn>
            </a:cxnLst>
            <a:rect l="0" t="0" r="r" b="b"/>
            <a:pathLst>
              <a:path w="2016" h="1488">
                <a:moveTo>
                  <a:pt x="0" y="1488"/>
                </a:moveTo>
                <a:cubicBezTo>
                  <a:pt x="432" y="1036"/>
                  <a:pt x="864" y="584"/>
                  <a:pt x="1200" y="336"/>
                </a:cubicBezTo>
                <a:cubicBezTo>
                  <a:pt x="1536" y="88"/>
                  <a:pt x="1776" y="44"/>
                  <a:pt x="2016" y="0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4994293" y="3095058"/>
            <a:ext cx="0" cy="19812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4994293" y="5076258"/>
            <a:ext cx="21336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1" grpId="0" animBg="1"/>
      <p:bldP spid="12" grpId="0" animBg="1"/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Avoiding Contention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Eliminate the critical section entirely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Eliminate shared resource, use atomic instructions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Eliminate </a:t>
            </a:r>
            <a:r>
              <a:rPr lang="en-GB" dirty="0" err="1" smtClean="0"/>
              <a:t>preemption</a:t>
            </a:r>
            <a:r>
              <a:rPr lang="en-GB" dirty="0" smtClean="0"/>
              <a:t> during critical section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By disabling interrupts … not always an option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Reduce lingering time in critical section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Minimize amount of code in critical section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Reduce likelihood of blocking in critical section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Reduce frequency of critical section entry 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Reduce use of the serialized resource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Spread requests out over more resources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 Granularity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6888"/>
            <a:ext cx="8229600" cy="4525963"/>
          </a:xfrm>
        </p:spPr>
        <p:txBody>
          <a:bodyPr/>
          <a:lstStyle/>
          <a:p>
            <a:r>
              <a:rPr lang="en-GB" sz="2800" dirty="0" smtClean="0"/>
              <a:t>How much should one lock cover?</a:t>
            </a:r>
          </a:p>
          <a:p>
            <a:pPr lvl="1"/>
            <a:r>
              <a:rPr lang="en-GB" sz="2400" dirty="0" smtClean="0"/>
              <a:t>One object or many</a:t>
            </a:r>
          </a:p>
          <a:p>
            <a:pPr lvl="1"/>
            <a:r>
              <a:rPr lang="en-GB" sz="2400" dirty="0" smtClean="0"/>
              <a:t>Important performance and usability implications</a:t>
            </a:r>
          </a:p>
          <a:p>
            <a:r>
              <a:rPr lang="en-GB" dirty="0" smtClean="0"/>
              <a:t>Coarse grained - one lock for many objects</a:t>
            </a:r>
          </a:p>
          <a:p>
            <a:pPr lvl="1"/>
            <a:r>
              <a:rPr lang="en-GB" sz="2400" dirty="0" smtClean="0"/>
              <a:t>Simpler, and more idiot-proof</a:t>
            </a:r>
          </a:p>
          <a:p>
            <a:pPr lvl="1"/>
            <a:r>
              <a:rPr lang="en-GB" sz="2400" dirty="0" smtClean="0"/>
              <a:t>Results in greater resource contention</a:t>
            </a:r>
          </a:p>
          <a:p>
            <a:r>
              <a:rPr lang="en-GB" sz="2800" dirty="0" smtClean="0"/>
              <a:t>Fine grained - one lock per object</a:t>
            </a:r>
          </a:p>
          <a:p>
            <a:pPr lvl="1"/>
            <a:r>
              <a:rPr lang="en-GB" sz="2400" dirty="0" smtClean="0"/>
              <a:t>Spreading activity over many locks reduces contention</a:t>
            </a:r>
          </a:p>
          <a:p>
            <a:pPr lvl="1"/>
            <a:r>
              <a:rPr lang="en-GB" sz="2400" dirty="0" smtClean="0"/>
              <a:t>Time/space overhead, more locks, more gets/releases</a:t>
            </a:r>
          </a:p>
          <a:p>
            <a:pPr lvl="1"/>
            <a:r>
              <a:rPr lang="en-GB" sz="2400" dirty="0" smtClean="0"/>
              <a:t>Error-prone: harder to decide what to lock when</a:t>
            </a:r>
          </a:p>
          <a:p>
            <a:pPr lvl="1"/>
            <a:r>
              <a:rPr lang="en-GB" sz="2400" dirty="0" smtClean="0"/>
              <a:t>Some operations may require locking multiple objects (which creates a potential for deadlock)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4950"/>
            <a:ext cx="8229600" cy="1143000"/>
          </a:xfrm>
        </p:spPr>
        <p:txBody>
          <a:bodyPr/>
          <a:lstStyle/>
          <a:p>
            <a:r>
              <a:rPr lang="en-US" dirty="0" smtClean="0"/>
              <a:t>Other Important </a:t>
            </a:r>
            <a:br>
              <a:rPr lang="en-US" dirty="0" smtClean="0"/>
            </a:br>
            <a:r>
              <a:rPr lang="en-US" dirty="0" smtClean="0"/>
              <a:t>Synchronization Primitives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7248"/>
            <a:ext cx="8229600" cy="4525963"/>
          </a:xfrm>
        </p:spPr>
        <p:txBody>
          <a:bodyPr/>
          <a:lstStyle/>
          <a:p>
            <a:r>
              <a:rPr lang="en-US" dirty="0" smtClean="0"/>
              <a:t>Semaphores</a:t>
            </a:r>
          </a:p>
          <a:p>
            <a:r>
              <a:rPr lang="en-US" dirty="0" err="1" smtClean="0"/>
              <a:t>Mutexes</a:t>
            </a:r>
            <a:endParaRPr lang="en-US" dirty="0" smtClean="0"/>
          </a:p>
          <a:p>
            <a:r>
              <a:rPr lang="en-US" dirty="0" smtClean="0"/>
              <a:t>Monitors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283136" y="447870"/>
            <a:ext cx="6627333" cy="127264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Semaphores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r>
              <a:rPr lang="en-US" sz="2800" dirty="0" smtClean="0"/>
              <a:t>Counters for sequence </a:t>
            </a:r>
            <a:r>
              <a:rPr lang="en-US" sz="2800" dirty="0" err="1" smtClean="0"/>
              <a:t>coord</a:t>
            </a:r>
            <a:r>
              <a:rPr lang="en-US" sz="2800" dirty="0" smtClean="0"/>
              <a:t>. and mutual exclusion</a:t>
            </a:r>
          </a:p>
          <a:p>
            <a:r>
              <a:rPr lang="en-US" sz="2800" dirty="0" smtClean="0"/>
              <a:t>Can be binary counters or more general</a:t>
            </a:r>
          </a:p>
          <a:p>
            <a:pPr lvl="1"/>
            <a:r>
              <a:rPr lang="en-US" sz="2400" dirty="0" smtClean="0"/>
              <a:t>E.g., if you have multiple copies of the resource</a:t>
            </a:r>
          </a:p>
          <a:p>
            <a:r>
              <a:rPr lang="en-US" sz="2800" dirty="0" smtClean="0"/>
              <a:t>Call </a:t>
            </a:r>
            <a:r>
              <a:rPr lang="en-US" sz="2800" dirty="0" smtClean="0">
                <a:latin typeface="Courier New"/>
                <a:cs typeface="Courier New"/>
              </a:rPr>
              <a:t>wait()</a:t>
            </a:r>
            <a:r>
              <a:rPr lang="en-US" sz="2800" dirty="0" smtClean="0"/>
              <a:t> on the semaphore to obtain exclusive access to a critical section</a:t>
            </a:r>
          </a:p>
          <a:p>
            <a:pPr lvl="1"/>
            <a:r>
              <a:rPr lang="en-US" sz="2400" dirty="0" smtClean="0"/>
              <a:t>For binary semaphores, you wait till whoever had it signals they are done</a:t>
            </a:r>
          </a:p>
          <a:p>
            <a:r>
              <a:rPr lang="en-US" sz="2800" dirty="0" smtClean="0"/>
              <a:t>Call </a:t>
            </a:r>
            <a:r>
              <a:rPr lang="en-US" sz="2800" dirty="0" smtClean="0">
                <a:latin typeface="Courier New"/>
                <a:cs typeface="Courier New"/>
              </a:rPr>
              <a:t>signal()</a:t>
            </a:r>
            <a:r>
              <a:rPr lang="en-US" sz="2800" dirty="0" smtClean="0"/>
              <a:t> when you’re done</a:t>
            </a:r>
          </a:p>
          <a:p>
            <a:r>
              <a:rPr lang="en-US" sz="2800" dirty="0" smtClean="0"/>
              <a:t>For sequence coordination, signal on a shared semaphore when you finish first step</a:t>
            </a:r>
          </a:p>
          <a:p>
            <a:pPr lvl="1"/>
            <a:r>
              <a:rPr lang="en-US" sz="2400" dirty="0" smtClean="0"/>
              <a:t>Wait before you do second step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Concurrency issues</a:t>
            </a:r>
          </a:p>
          <a:p>
            <a:pPr lvl="1"/>
            <a:r>
              <a:rPr lang="en-GB" dirty="0" smtClean="0"/>
              <a:t>Asynchronous completion</a:t>
            </a:r>
          </a:p>
          <a:p>
            <a:r>
              <a:rPr lang="en-GB" dirty="0" smtClean="0"/>
              <a:t>Other synchronization primitives</a:t>
            </a:r>
          </a:p>
          <a:p>
            <a:r>
              <a:rPr lang="en-GB" dirty="0" smtClean="0"/>
              <a:t>Deadlock</a:t>
            </a:r>
          </a:p>
          <a:p>
            <a:pPr lvl="1"/>
            <a:r>
              <a:rPr lang="en-GB" dirty="0" smtClean="0"/>
              <a:t>Causes</a:t>
            </a:r>
          </a:p>
          <a:p>
            <a:pPr lvl="1"/>
            <a:r>
              <a:rPr lang="en-GB" dirty="0" smtClean="0"/>
              <a:t>Solution approaches</a:t>
            </a:r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450028" y="553767"/>
            <a:ext cx="2244915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Mutexes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synchronization construct to serialize access to a critical section</a:t>
            </a:r>
          </a:p>
          <a:p>
            <a:r>
              <a:rPr lang="en-US" dirty="0" smtClean="0"/>
              <a:t>Typically implemented using semaphores</a:t>
            </a:r>
          </a:p>
          <a:p>
            <a:r>
              <a:rPr lang="en-US" dirty="0" err="1" smtClean="0"/>
              <a:t>Mutexes</a:t>
            </a:r>
            <a:r>
              <a:rPr lang="en-US" dirty="0" smtClean="0"/>
              <a:t> are one per critical section</a:t>
            </a:r>
          </a:p>
          <a:p>
            <a:pPr lvl="1"/>
            <a:r>
              <a:rPr lang="en-US" dirty="0" smtClean="0"/>
              <a:t>Unlike semaphores, which protect multiple copies of a resource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910"/>
            <a:ext cx="8229600" cy="4525963"/>
          </a:xfrm>
        </p:spPr>
        <p:txBody>
          <a:bodyPr/>
          <a:lstStyle/>
          <a:p>
            <a:r>
              <a:rPr lang="en-GB" sz="2800" dirty="0" smtClean="0"/>
              <a:t>An object oriented synchronization primitive</a:t>
            </a:r>
          </a:p>
          <a:p>
            <a:pPr lvl="1"/>
            <a:r>
              <a:rPr lang="en-GB" sz="2400" dirty="0" smtClean="0"/>
              <a:t>Sort of very OO </a:t>
            </a:r>
            <a:r>
              <a:rPr lang="en-GB" sz="2400" dirty="0" err="1" smtClean="0"/>
              <a:t>mutexes</a:t>
            </a:r>
            <a:endParaRPr lang="en-GB" sz="2400" dirty="0" smtClean="0"/>
          </a:p>
          <a:p>
            <a:pPr lvl="1"/>
            <a:r>
              <a:rPr lang="en-GB" sz="2400" dirty="0" smtClean="0"/>
              <a:t>Exclusion requirements depend on object/methods</a:t>
            </a:r>
          </a:p>
          <a:p>
            <a:pPr lvl="1"/>
            <a:r>
              <a:rPr lang="en-GB" sz="2400" dirty="0" smtClean="0"/>
              <a:t>Implementation should be encapsulated in object</a:t>
            </a:r>
          </a:p>
          <a:p>
            <a:pPr lvl="1"/>
            <a:r>
              <a:rPr lang="en-GB" sz="2400" dirty="0" smtClean="0"/>
              <a:t>Clients shouldn't need to know the exclusion rules</a:t>
            </a:r>
          </a:p>
          <a:p>
            <a:r>
              <a:rPr lang="en-GB" sz="2800" dirty="0" smtClean="0"/>
              <a:t>A monitor is not merely a lock</a:t>
            </a:r>
          </a:p>
          <a:p>
            <a:pPr lvl="1"/>
            <a:r>
              <a:rPr lang="en-GB" sz="2400" dirty="0" smtClean="0"/>
              <a:t>It is an object class, with instances, state, and methods</a:t>
            </a:r>
          </a:p>
          <a:p>
            <a:pPr lvl="1"/>
            <a:r>
              <a:rPr lang="en-GB" sz="2400" dirty="0" smtClean="0"/>
              <a:t>All object methods protected by a semaphore</a:t>
            </a:r>
          </a:p>
          <a:p>
            <a:r>
              <a:rPr lang="en-GB" sz="2800" dirty="0" smtClean="0"/>
              <a:t>Monitors have some very nice properties</a:t>
            </a:r>
          </a:p>
          <a:p>
            <a:pPr lvl="1"/>
            <a:r>
              <a:rPr lang="en-GB" sz="2400" dirty="0" smtClean="0"/>
              <a:t>Easy to use for clients, hides unnecessary details</a:t>
            </a:r>
          </a:p>
          <a:p>
            <a:pPr lvl="1"/>
            <a:r>
              <a:rPr lang="en-GB" sz="2400" dirty="0" smtClean="0"/>
              <a:t>High confidence of  adequate protection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 deadlock?</a:t>
            </a:r>
          </a:p>
          <a:p>
            <a:r>
              <a:rPr lang="en-US" dirty="0" smtClean="0"/>
              <a:t>A situation where two entities have each locked some resource</a:t>
            </a:r>
          </a:p>
          <a:p>
            <a:r>
              <a:rPr lang="en-US" dirty="0" smtClean="0"/>
              <a:t>Each needs the other’s locked resource to continue</a:t>
            </a:r>
          </a:p>
          <a:p>
            <a:r>
              <a:rPr lang="en-US" dirty="0" smtClean="0"/>
              <a:t>Neither will unlock till they lock both resources</a:t>
            </a:r>
          </a:p>
          <a:p>
            <a:r>
              <a:rPr lang="en-US" dirty="0" smtClean="0"/>
              <a:t>Hence, neither can ever make progress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346049" y="502733"/>
            <a:ext cx="2467355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Deadlocks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730"/>
            <a:ext cx="8229600" cy="4525963"/>
          </a:xfrm>
        </p:spPr>
        <p:txBody>
          <a:bodyPr/>
          <a:lstStyle/>
          <a:p>
            <a:r>
              <a:rPr lang="en-GB" sz="2800" dirty="0" smtClean="0"/>
              <a:t>A major peril in cooperating parallel processes</a:t>
            </a:r>
          </a:p>
          <a:p>
            <a:pPr lvl="1"/>
            <a:r>
              <a:rPr lang="en-GB" sz="2400" dirty="0" smtClean="0"/>
              <a:t>They are relatively common in complex applications</a:t>
            </a:r>
          </a:p>
          <a:p>
            <a:pPr lvl="1"/>
            <a:r>
              <a:rPr lang="en-GB" sz="2400" dirty="0" smtClean="0"/>
              <a:t>They result in catastrophic system failures</a:t>
            </a:r>
          </a:p>
          <a:p>
            <a:r>
              <a:rPr lang="en-GB" sz="2800" dirty="0" smtClean="0"/>
              <a:t>Finding them through debugging is very difficult</a:t>
            </a:r>
          </a:p>
          <a:p>
            <a:pPr lvl="1"/>
            <a:r>
              <a:rPr lang="en-GB" sz="2400" dirty="0" smtClean="0"/>
              <a:t>They happen intermittently and are hard to diagnose</a:t>
            </a:r>
          </a:p>
          <a:p>
            <a:pPr lvl="1"/>
            <a:r>
              <a:rPr lang="en-GB" sz="2400" dirty="0" smtClean="0"/>
              <a:t>They are much easier to prevent at design time</a:t>
            </a:r>
          </a:p>
          <a:p>
            <a:r>
              <a:rPr lang="en-GB" sz="2800" dirty="0" smtClean="0"/>
              <a:t>Once you understand them, you can avoid them</a:t>
            </a:r>
          </a:p>
          <a:p>
            <a:pPr lvl="1"/>
            <a:r>
              <a:rPr lang="en-GB" sz="2400" dirty="0" smtClean="0"/>
              <a:t>Most deadlocks result from careless/ignorant design</a:t>
            </a:r>
          </a:p>
          <a:p>
            <a:pPr lvl="1"/>
            <a:r>
              <a:rPr lang="en-GB" sz="2400" dirty="0" smtClean="0"/>
              <a:t>An ounce of prevention is worth a pound of cure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Deadlocks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0070"/>
            <a:ext cx="8229600" cy="4525963"/>
          </a:xfrm>
        </p:spPr>
        <p:txBody>
          <a:bodyPr/>
          <a:lstStyle/>
          <a:p>
            <a:r>
              <a:rPr lang="en-GB" dirty="0" smtClean="0"/>
              <a:t>Commodity resource deadlocks</a:t>
            </a:r>
          </a:p>
          <a:p>
            <a:pPr lvl="1"/>
            <a:r>
              <a:rPr lang="en-GB" dirty="0" smtClean="0"/>
              <a:t>E.g., memory, queue space</a:t>
            </a:r>
          </a:p>
          <a:p>
            <a:r>
              <a:rPr lang="en-GB" dirty="0" smtClean="0"/>
              <a:t>General resource deadlocks</a:t>
            </a:r>
          </a:p>
          <a:p>
            <a:pPr lvl="1"/>
            <a:r>
              <a:rPr lang="en-GB" dirty="0" smtClean="0"/>
              <a:t>E.g., files, critical sections</a:t>
            </a:r>
          </a:p>
          <a:p>
            <a:r>
              <a:rPr lang="en-GB" dirty="0" smtClean="0"/>
              <a:t>Heterogeneous multi-resource deadlocks</a:t>
            </a:r>
          </a:p>
          <a:p>
            <a:pPr lvl="1"/>
            <a:r>
              <a:rPr lang="en-GB" dirty="0" smtClean="0"/>
              <a:t>E.g., P1 needs a file P2 holds, P2 needs memory which P1 is using</a:t>
            </a:r>
          </a:p>
          <a:p>
            <a:r>
              <a:rPr lang="en-GB" dirty="0" smtClean="0"/>
              <a:t>Producer-consumer deadlocks</a:t>
            </a:r>
          </a:p>
          <a:p>
            <a:pPr lvl="1"/>
            <a:r>
              <a:rPr lang="en-GB" dirty="0" smtClean="0"/>
              <a:t>E.g., P1 needs a file P2 is creating, P2 needs a message from P1 to properly create the file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7836"/>
            <a:ext cx="8229600" cy="1143000"/>
          </a:xfrm>
        </p:spPr>
        <p:txBody>
          <a:bodyPr/>
          <a:lstStyle/>
          <a:p>
            <a:r>
              <a:rPr lang="en-US" dirty="0" smtClean="0"/>
              <a:t>Four Basic Conditions </a:t>
            </a:r>
            <a:br>
              <a:rPr lang="en-US" dirty="0" smtClean="0"/>
            </a:br>
            <a:r>
              <a:rPr lang="en-US" dirty="0" smtClean="0"/>
              <a:t>For Deadlocks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7144"/>
            <a:ext cx="8229600" cy="4525963"/>
          </a:xfrm>
        </p:spPr>
        <p:txBody>
          <a:bodyPr/>
          <a:lstStyle/>
          <a:p>
            <a:r>
              <a:rPr lang="en-US" dirty="0" smtClean="0"/>
              <a:t>For a deadlock to occur, all of these conditions must hold: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Mutual exclusion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Incremental allocation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pre-emption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Circular waiting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874071" y="464561"/>
            <a:ext cx="5229478" cy="130914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5054"/>
            <a:ext cx="8229600" cy="1143000"/>
          </a:xfrm>
        </p:spPr>
        <p:txBody>
          <a:bodyPr/>
          <a:lstStyle/>
          <a:p>
            <a:r>
              <a:rPr lang="en-US" dirty="0" smtClean="0"/>
              <a:t>Deadlock Conditions: 1. 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resources in question can each only be used by one entity at a time</a:t>
            </a:r>
          </a:p>
          <a:p>
            <a:r>
              <a:rPr lang="en-US" dirty="0" smtClean="0"/>
              <a:t>If multiple entities can use a resource, then just give it to all of them</a:t>
            </a:r>
          </a:p>
          <a:p>
            <a:r>
              <a:rPr lang="en-US" dirty="0" smtClean="0"/>
              <a:t>If only one can use it, once you’ve given it to one, no one else gets it</a:t>
            </a:r>
          </a:p>
          <a:p>
            <a:pPr lvl="1"/>
            <a:r>
              <a:rPr lang="en-US" dirty="0" smtClean="0"/>
              <a:t>Until the resource holder releases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dirty="0" smtClean="0"/>
              <a:t>Deadlock Condition 2: </a:t>
            </a:r>
            <a:br>
              <a:rPr lang="en-US" dirty="0" smtClean="0"/>
            </a:br>
            <a:r>
              <a:rPr lang="en-US" dirty="0" smtClean="0"/>
              <a:t>Incremental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Processes/threads are allowed to ask for resources whenever they want</a:t>
            </a:r>
          </a:p>
          <a:p>
            <a:pPr lvl="1"/>
            <a:r>
              <a:rPr lang="en-US" dirty="0" smtClean="0"/>
              <a:t>As opposed to getting everything they need before they start</a:t>
            </a:r>
          </a:p>
          <a:p>
            <a:r>
              <a:rPr lang="en-US" dirty="0" smtClean="0"/>
              <a:t>If they must pre-allocate all resources, either:</a:t>
            </a:r>
          </a:p>
          <a:p>
            <a:pPr lvl="1"/>
            <a:r>
              <a:rPr lang="en-US" dirty="0" smtClean="0"/>
              <a:t>They get all they need and run to completion</a:t>
            </a:r>
          </a:p>
          <a:p>
            <a:pPr lvl="1"/>
            <a:r>
              <a:rPr lang="en-US" dirty="0" smtClean="0"/>
              <a:t>They don’t get all they need and abort</a:t>
            </a:r>
          </a:p>
          <a:p>
            <a:r>
              <a:rPr lang="en-US" dirty="0" smtClean="0"/>
              <a:t>In either case, no deadlock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US" dirty="0" smtClean="0"/>
              <a:t>Deadlock Condition 3:  No </a:t>
            </a:r>
            <a:br>
              <a:rPr lang="en-US" dirty="0" smtClean="0"/>
            </a:br>
            <a:r>
              <a:rPr lang="en-US" dirty="0" smtClean="0"/>
              <a:t>Pre-emption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an entity has reserved a resource, you can’t take it away from him</a:t>
            </a:r>
          </a:p>
          <a:p>
            <a:pPr lvl="1"/>
            <a:r>
              <a:rPr lang="en-US" dirty="0" smtClean="0"/>
              <a:t>Not even temporarily</a:t>
            </a:r>
          </a:p>
          <a:p>
            <a:r>
              <a:rPr lang="en-US" dirty="0" smtClean="0"/>
              <a:t>If you can, deadlocks are simply resolved by taking someone’s resource away</a:t>
            </a:r>
          </a:p>
          <a:p>
            <a:pPr lvl="1"/>
            <a:r>
              <a:rPr lang="en-US" dirty="0" smtClean="0"/>
              <a:t>To give to someone else</a:t>
            </a:r>
          </a:p>
          <a:p>
            <a:r>
              <a:rPr lang="en-US" dirty="0" smtClean="0"/>
              <a:t>But if you can’t take it away from anyone, you’re stuck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8318"/>
            <a:ext cx="8229600" cy="1143000"/>
          </a:xfrm>
        </p:spPr>
        <p:txBody>
          <a:bodyPr/>
          <a:lstStyle/>
          <a:p>
            <a:r>
              <a:rPr lang="en-US" dirty="0" smtClean="0"/>
              <a:t>Deadlock Condition 4: Circular Waiting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waits on B which waits on A</a:t>
            </a:r>
          </a:p>
          <a:p>
            <a:r>
              <a:rPr lang="en-US" dirty="0" smtClean="0"/>
              <a:t>In graph terms, there’s a cycle in a graph of resource requests</a:t>
            </a:r>
          </a:p>
          <a:p>
            <a:r>
              <a:rPr lang="en-US" dirty="0" smtClean="0"/>
              <a:t>Could involve a lot more than two entities</a:t>
            </a:r>
          </a:p>
          <a:p>
            <a:r>
              <a:rPr lang="en-US" dirty="0" smtClean="0"/>
              <a:t>But if there is no such cycle, someone can complete without anyone releasing a resource</a:t>
            </a:r>
          </a:p>
          <a:p>
            <a:pPr lvl="1"/>
            <a:r>
              <a:rPr lang="en-US" dirty="0" smtClean="0"/>
              <a:t>Allowing even a long chain of dependencies to eventually unwind</a:t>
            </a:r>
          </a:p>
          <a:p>
            <a:pPr lvl="1"/>
            <a:r>
              <a:rPr lang="en-US" dirty="0" smtClean="0"/>
              <a:t>Maybe not very fast, though . . 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Asynchronous Completion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second big problem with parallelism</a:t>
            </a:r>
          </a:p>
          <a:p>
            <a:pPr lvl="1"/>
            <a:r>
              <a:rPr lang="en-GB" dirty="0" smtClean="0"/>
              <a:t>How to wait for an event that may take a while</a:t>
            </a:r>
          </a:p>
          <a:p>
            <a:pPr lvl="1"/>
            <a:r>
              <a:rPr lang="en-GB" u="sng" dirty="0" smtClean="0"/>
              <a:t>Without wasteful spins/busy-waits</a:t>
            </a:r>
          </a:p>
          <a:p>
            <a:r>
              <a:rPr lang="en-GB" dirty="0" smtClean="0"/>
              <a:t>Examples of asynchronous completions</a:t>
            </a:r>
          </a:p>
          <a:p>
            <a:pPr lvl="1"/>
            <a:r>
              <a:rPr lang="en-GB" dirty="0" smtClean="0"/>
              <a:t>Waiting for a held lock to be released</a:t>
            </a:r>
          </a:p>
          <a:p>
            <a:pPr lvl="1"/>
            <a:r>
              <a:rPr lang="en-GB" dirty="0" smtClean="0"/>
              <a:t>Waiting for an I/O operation to complete</a:t>
            </a:r>
          </a:p>
          <a:p>
            <a:pPr lvl="1"/>
            <a:r>
              <a:rPr lang="en-GB" dirty="0" smtClean="0"/>
              <a:t>Waiting for a response to a network request</a:t>
            </a:r>
          </a:p>
          <a:p>
            <a:pPr lvl="1"/>
            <a:r>
              <a:rPr lang="en-GB" dirty="0" smtClean="0"/>
              <a:t>Delaying execution for a fixed period of time</a:t>
            </a:r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481553" y="502733"/>
            <a:ext cx="6204037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Wait-For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80467" y="1600200"/>
            <a:ext cx="2857294" cy="846707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Thread 1</a:t>
            </a:r>
            <a:endParaRPr lang="en-US" sz="3200" b="1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5" name="Oval 4"/>
          <p:cNvSpPr/>
          <p:nvPr/>
        </p:nvSpPr>
        <p:spPr>
          <a:xfrm>
            <a:off x="5337854" y="1600200"/>
            <a:ext cx="2857294" cy="846707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Thread 2</a:t>
            </a:r>
            <a:endParaRPr lang="en-US" sz="3200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75255" y="3598507"/>
            <a:ext cx="1653526" cy="21299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noFill/>
                <a:latin typeface="Times New Roman"/>
                <a:cs typeface="Times New Roman"/>
              </a:rPr>
              <a:t>Critical </a:t>
            </a:r>
          </a:p>
          <a:p>
            <a:pPr algn="ctr"/>
            <a:r>
              <a:rPr lang="en-US" sz="3600" dirty="0" smtClean="0">
                <a:noFill/>
                <a:latin typeface="Times New Roman"/>
                <a:cs typeface="Times New Roman"/>
              </a:rPr>
              <a:t>Section A</a:t>
            </a:r>
            <a:endParaRPr lang="en-US" sz="3600" dirty="0">
              <a:noFill/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92858" y="3598507"/>
            <a:ext cx="1653526" cy="21299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noFill/>
                <a:latin typeface="Times New Roman"/>
                <a:cs typeface="Times New Roman"/>
              </a:rPr>
              <a:t>Critical </a:t>
            </a:r>
          </a:p>
          <a:p>
            <a:pPr algn="ctr"/>
            <a:r>
              <a:rPr lang="en-US" sz="3600" dirty="0" smtClean="0">
                <a:noFill/>
                <a:latin typeface="Times New Roman"/>
                <a:cs typeface="Times New Roman"/>
              </a:rPr>
              <a:t>Section B</a:t>
            </a:r>
            <a:endParaRPr lang="en-US" sz="3600" dirty="0">
              <a:noFill/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0376" y="2804717"/>
            <a:ext cx="15477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Thread 1 acquires a lock for Critical Section A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44912" y="2751787"/>
            <a:ext cx="15477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Thread 2 acquires a lock for Critical Section B</a:t>
            </a:r>
            <a:endParaRPr lang="en-US" sz="2000" dirty="0">
              <a:latin typeface="Times New Roman"/>
              <a:cs typeface="Times New Roman"/>
            </a:endParaRPr>
          </a:p>
        </p:txBody>
      </p:sp>
      <p:cxnSp>
        <p:nvCxnSpPr>
          <p:cNvPr id="11" name="Straight Arrow Connector 10"/>
          <p:cNvCxnSpPr>
            <a:stCxn id="6" idx="0"/>
          </p:cNvCxnSpPr>
          <p:nvPr/>
        </p:nvCxnSpPr>
        <p:spPr>
          <a:xfrm rot="16200000" flipV="1">
            <a:off x="2112837" y="2609325"/>
            <a:ext cx="1151600" cy="826763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5757203" y="2609325"/>
            <a:ext cx="1151600" cy="826763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70376" y="4530382"/>
            <a:ext cx="15477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Thread 1 requests a lock for Critical Section B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44912" y="4444642"/>
            <a:ext cx="15477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Thread 2 requests a lock for Critical Section A</a:t>
            </a:r>
            <a:endParaRPr lang="en-US" sz="2000" dirty="0">
              <a:latin typeface="Times New Roman"/>
              <a:cs typeface="Times New Roman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16200000" flipV="1">
            <a:off x="3129672" y="2419817"/>
            <a:ext cx="2087935" cy="1838438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triangl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Freeform 28"/>
          <p:cNvSpPr/>
          <p:nvPr/>
        </p:nvSpPr>
        <p:spPr>
          <a:xfrm>
            <a:off x="3135086" y="2421054"/>
            <a:ext cx="4561527" cy="4390091"/>
          </a:xfrm>
          <a:custGeom>
            <a:avLst/>
            <a:gdLst>
              <a:gd name="connsiteX0" fmla="*/ 4034604 w 4561527"/>
              <a:gd name="connsiteY0" fmla="*/ 0 h 4390091"/>
              <a:gd name="connsiteX1" fmla="*/ 3889093 w 4561527"/>
              <a:gd name="connsiteY1" fmla="*/ 3836644 h 4390091"/>
              <a:gd name="connsiteX2" fmla="*/ 0 w 4561527"/>
              <a:gd name="connsiteY2" fmla="*/ 3320681 h 4390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61527" h="4390091">
                <a:moveTo>
                  <a:pt x="4034604" y="0"/>
                </a:moveTo>
                <a:cubicBezTo>
                  <a:pt x="4298065" y="1641598"/>
                  <a:pt x="4561527" y="3283197"/>
                  <a:pt x="3889093" y="3836644"/>
                </a:cubicBezTo>
                <a:cubicBezTo>
                  <a:pt x="3216659" y="4390091"/>
                  <a:pt x="0" y="3320681"/>
                  <a:pt x="0" y="3320681"/>
                </a:cubicBezTo>
              </a:path>
            </a:pathLst>
          </a:custGeom>
          <a:ln>
            <a:solidFill>
              <a:srgbClr val="000000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346745" y="1163610"/>
            <a:ext cx="247749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Times New Roman"/>
                <a:cs typeface="Times New Roman"/>
              </a:rPr>
              <a:t>No problem!</a:t>
            </a:r>
            <a:endParaRPr lang="en-US" sz="3200" b="1" i="1" dirty="0">
              <a:latin typeface="Times New Roman"/>
              <a:cs typeface="Times New Roman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35669" y="2347950"/>
            <a:ext cx="207814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Times New Roman"/>
                <a:cs typeface="Times New Roman"/>
              </a:rPr>
              <a:t>Deadlock!</a:t>
            </a:r>
            <a:endParaRPr lang="en-US" sz="3200" b="1" i="1" dirty="0">
              <a:latin typeface="Times New Roman"/>
              <a:cs typeface="Times New Roman"/>
            </a:endParaRPr>
          </a:p>
        </p:txBody>
      </p:sp>
      <p:pic>
        <p:nvPicPr>
          <p:cNvPr id="32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2139248" y="5507502"/>
            <a:ext cx="549622" cy="654096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</p:pic>
      <p:pic>
        <p:nvPicPr>
          <p:cNvPr id="33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6421639" y="5485297"/>
            <a:ext cx="549622" cy="654096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</p:pic>
      <p:sp>
        <p:nvSpPr>
          <p:cNvPr id="34" name="TextBox 33"/>
          <p:cNvSpPr txBox="1"/>
          <p:nvPr/>
        </p:nvSpPr>
        <p:spPr>
          <a:xfrm>
            <a:off x="410060" y="521045"/>
            <a:ext cx="21392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We can’t give him the lock right now, but . . .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812525" y="613655"/>
            <a:ext cx="19443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>
                <a:latin typeface="Times New Roman"/>
                <a:cs typeface="Times New Roman"/>
              </a:rPr>
              <a:t>Hmmmm</a:t>
            </a:r>
            <a:r>
              <a:rPr lang="en-US" sz="2400" b="1" i="1" dirty="0" smtClean="0">
                <a:latin typeface="Times New Roman"/>
                <a:cs typeface="Times New Roman"/>
              </a:rPr>
              <a:t> . . . </a:t>
            </a:r>
            <a:endParaRPr lang="en-US" sz="2400" b="1" i="1" dirty="0">
              <a:latin typeface="Times New Roman"/>
              <a:cs typeface="Times New Roman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rot="16200000" flipH="1">
            <a:off x="3247291" y="2725553"/>
            <a:ext cx="1468521" cy="1362225"/>
          </a:xfrm>
          <a:prstGeom prst="straightConnector1">
            <a:avLst/>
          </a:prstGeom>
          <a:ln w="25400" cap="flat" cmpd="sng" algn="ctr">
            <a:solidFill>
              <a:srgbClr val="FF0000"/>
            </a:solidFill>
            <a:prstDash val="dashDot"/>
            <a:round/>
            <a:headEnd type="none" w="med" len="med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 flipH="1" flipV="1">
            <a:off x="5371520" y="2691635"/>
            <a:ext cx="926102" cy="675962"/>
          </a:xfrm>
          <a:prstGeom prst="straightConnector1">
            <a:avLst/>
          </a:prstGeom>
          <a:ln w="25400" cap="flat" cmpd="sng" algn="ctr">
            <a:solidFill>
              <a:srgbClr val="FF0000"/>
            </a:solidFill>
            <a:prstDash val="dashDot"/>
            <a:round/>
            <a:headEnd type="none" w="med" len="med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Freeform 40"/>
          <p:cNvSpPr/>
          <p:nvPr/>
        </p:nvSpPr>
        <p:spPr>
          <a:xfrm>
            <a:off x="3287486" y="2573454"/>
            <a:ext cx="4561527" cy="4390091"/>
          </a:xfrm>
          <a:custGeom>
            <a:avLst/>
            <a:gdLst>
              <a:gd name="connsiteX0" fmla="*/ 4034604 w 4561527"/>
              <a:gd name="connsiteY0" fmla="*/ 0 h 4390091"/>
              <a:gd name="connsiteX1" fmla="*/ 3889093 w 4561527"/>
              <a:gd name="connsiteY1" fmla="*/ 3836644 h 4390091"/>
              <a:gd name="connsiteX2" fmla="*/ 0 w 4561527"/>
              <a:gd name="connsiteY2" fmla="*/ 3320681 h 4390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61527" h="4390091">
                <a:moveTo>
                  <a:pt x="4034604" y="0"/>
                </a:moveTo>
                <a:cubicBezTo>
                  <a:pt x="4298065" y="1641598"/>
                  <a:pt x="4561527" y="3283197"/>
                  <a:pt x="3889093" y="3836644"/>
                </a:cubicBezTo>
                <a:cubicBezTo>
                  <a:pt x="3216659" y="4390091"/>
                  <a:pt x="0" y="3320681"/>
                  <a:pt x="0" y="3320681"/>
                </a:cubicBezTo>
              </a:path>
            </a:pathLst>
          </a:custGeom>
          <a:ln w="25400" cap="flat" cmpd="sng" algn="ctr">
            <a:solidFill>
              <a:srgbClr val="FF0000"/>
            </a:solidFill>
            <a:prstDash val="dashDot"/>
            <a:round/>
            <a:headEnd type="none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/>
          <p:nvPr/>
        </p:nvCxnSpPr>
        <p:spPr>
          <a:xfrm rot="16200000" flipV="1">
            <a:off x="2557269" y="2790775"/>
            <a:ext cx="827152" cy="563949"/>
          </a:xfrm>
          <a:prstGeom prst="straightConnector1">
            <a:avLst/>
          </a:prstGeom>
          <a:ln w="25400" cap="flat" cmpd="sng" algn="ctr">
            <a:solidFill>
              <a:srgbClr val="FF0000"/>
            </a:solidFill>
            <a:prstDash val="dashDot"/>
            <a:round/>
            <a:headEnd type="none" w="med" len="med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4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0"/>
                            </p:stCondLst>
                            <p:childTnLst>
                              <p:par>
                                <p:cTn id="108" presetID="53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  <p:bldP spid="8" grpId="1"/>
      <p:bldP spid="9" grpId="0"/>
      <p:bldP spid="9" grpId="1"/>
      <p:bldP spid="13" grpId="0"/>
      <p:bldP spid="13" grpId="1"/>
      <p:bldP spid="14" grpId="0"/>
      <p:bldP spid="14" grpId="1"/>
      <p:bldP spid="29" grpId="0" animBg="1"/>
      <p:bldP spid="30" grpId="0"/>
      <p:bldP spid="30" grpId="1"/>
      <p:bldP spid="30" grpId="2"/>
      <p:bldP spid="30" grpId="3"/>
      <p:bldP spid="30" grpId="4"/>
      <p:bldP spid="30" grpId="5"/>
      <p:bldP spid="31" grpId="0"/>
      <p:bldP spid="34" grpId="0"/>
      <p:bldP spid="34" grpId="1"/>
      <p:bldP spid="35" grpId="0"/>
      <p:bldP spid="41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Avoidance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 methods that guarantee that no deadlock can occur, by their nature</a:t>
            </a:r>
          </a:p>
          <a:p>
            <a:r>
              <a:rPr lang="en-GB" dirty="0" smtClean="0"/>
              <a:t>Advance reservations</a:t>
            </a:r>
          </a:p>
          <a:p>
            <a:pPr lvl="1"/>
            <a:r>
              <a:rPr lang="en-GB" dirty="0" smtClean="0"/>
              <a:t>The problems of under/over-booking</a:t>
            </a:r>
          </a:p>
          <a:p>
            <a:r>
              <a:rPr lang="en-GB" dirty="0" smtClean="0"/>
              <a:t>Practical commodity resource management</a:t>
            </a:r>
          </a:p>
          <a:p>
            <a:r>
              <a:rPr lang="en-GB" dirty="0" smtClean="0"/>
              <a:t>Dealing with rejection</a:t>
            </a:r>
          </a:p>
          <a:p>
            <a:r>
              <a:rPr lang="en-GB" dirty="0" smtClean="0"/>
              <a:t>Reserving critical resources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65087" y="502733"/>
            <a:ext cx="4832636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dirty="0" smtClean="0"/>
              <a:t>Avoiding Deadlock Using Reservations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Advance reservations for commodity resources</a:t>
            </a:r>
          </a:p>
          <a:p>
            <a:pPr lvl="1"/>
            <a:r>
              <a:rPr lang="en-GB" dirty="0" smtClean="0"/>
              <a:t>Resource manager tracks outstanding reservations</a:t>
            </a:r>
          </a:p>
          <a:p>
            <a:pPr lvl="1"/>
            <a:r>
              <a:rPr lang="en-GB" dirty="0" smtClean="0"/>
              <a:t>Only grants reservations if resources are available</a:t>
            </a:r>
          </a:p>
          <a:p>
            <a:r>
              <a:rPr lang="en-GB" dirty="0" smtClean="0"/>
              <a:t>Over-subscriptions are detected early</a:t>
            </a:r>
          </a:p>
          <a:p>
            <a:pPr lvl="1"/>
            <a:r>
              <a:rPr lang="en-GB" dirty="0" smtClean="0"/>
              <a:t>Before processes ever get the resources</a:t>
            </a:r>
          </a:p>
          <a:p>
            <a:r>
              <a:rPr lang="en-GB" dirty="0" smtClean="0"/>
              <a:t>Client must be prepared to deal with failures</a:t>
            </a:r>
          </a:p>
          <a:p>
            <a:pPr lvl="1"/>
            <a:r>
              <a:rPr lang="en-GB" dirty="0" smtClean="0"/>
              <a:t> But these do not result in deadlocks</a:t>
            </a:r>
          </a:p>
          <a:p>
            <a:r>
              <a:rPr lang="en-GB" dirty="0" smtClean="0"/>
              <a:t>Dilemma: over-booking vs. under-utilization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Overbooking Vs. Under Utilization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r>
              <a:rPr lang="en-US" dirty="0" smtClean="0"/>
              <a:t>Processes generally cannot perfectly predict their resource needs</a:t>
            </a:r>
          </a:p>
          <a:p>
            <a:r>
              <a:rPr lang="en-US" dirty="0" smtClean="0"/>
              <a:t>To ensure they have enough, they tend to ask for more than they will ever need</a:t>
            </a:r>
          </a:p>
          <a:p>
            <a:r>
              <a:rPr lang="en-US" dirty="0" smtClean="0"/>
              <a:t>Either the OS:</a:t>
            </a:r>
          </a:p>
          <a:p>
            <a:pPr lvl="1"/>
            <a:r>
              <a:rPr lang="en-US" dirty="0" smtClean="0"/>
              <a:t>Grants requests till everything’s reserved</a:t>
            </a:r>
          </a:p>
          <a:p>
            <a:pPr lvl="2"/>
            <a:r>
              <a:rPr lang="en-US" dirty="0" smtClean="0"/>
              <a:t>In which case most of it won’t be used</a:t>
            </a:r>
          </a:p>
          <a:p>
            <a:pPr lvl="1"/>
            <a:r>
              <a:rPr lang="en-US" dirty="0" smtClean="0"/>
              <a:t>Or grants requests beyond the available amount</a:t>
            </a:r>
          </a:p>
          <a:p>
            <a:pPr lvl="2"/>
            <a:r>
              <a:rPr lang="en-US" dirty="0" smtClean="0"/>
              <a:t>In which case sometimes someone won’t get a resource he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Reservation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Clients seldom need all resources all the time</a:t>
            </a:r>
          </a:p>
          <a:p>
            <a:r>
              <a:rPr lang="en-GB" dirty="0" smtClean="0"/>
              <a:t>All clients won't need max allocation at the same time</a:t>
            </a:r>
          </a:p>
          <a:p>
            <a:r>
              <a:rPr lang="en-GB" sz="2800" dirty="0" smtClean="0"/>
              <a:t>Question: can one safely over-book resources?</a:t>
            </a:r>
          </a:p>
          <a:p>
            <a:pPr lvl="1"/>
            <a:r>
              <a:rPr lang="en-GB" sz="2400" dirty="0" smtClean="0"/>
              <a:t>For example, seats on an airplane </a:t>
            </a:r>
          </a:p>
          <a:p>
            <a:r>
              <a:rPr lang="en-GB" sz="2800" dirty="0" smtClean="0"/>
              <a:t>What is a “safe” resource allocation?</a:t>
            </a:r>
          </a:p>
          <a:p>
            <a:pPr lvl="1"/>
            <a:r>
              <a:rPr lang="en-GB" sz="2400" dirty="0" smtClean="0"/>
              <a:t>One where everyone will be able to complete</a:t>
            </a:r>
          </a:p>
          <a:p>
            <a:pPr lvl="1"/>
            <a:r>
              <a:rPr lang="en-GB" sz="2400" dirty="0" smtClean="0"/>
              <a:t>Some people may have to wait for others to complete</a:t>
            </a:r>
          </a:p>
          <a:p>
            <a:pPr lvl="1"/>
            <a:r>
              <a:rPr lang="en-GB" sz="2400" dirty="0" smtClean="0"/>
              <a:t>We must be sure there are no deadlocks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US" dirty="0" smtClean="0"/>
              <a:t>Commodity Resource </a:t>
            </a:r>
            <a:br>
              <a:rPr lang="en-US" dirty="0" smtClean="0"/>
            </a:br>
            <a:r>
              <a:rPr lang="en-US" dirty="0" smtClean="0"/>
              <a:t>Management in Real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1858"/>
            <a:ext cx="8229600" cy="4525963"/>
          </a:xfrm>
        </p:spPr>
        <p:txBody>
          <a:bodyPr/>
          <a:lstStyle/>
          <a:p>
            <a:r>
              <a:rPr lang="en-GB" sz="2800" dirty="0" smtClean="0"/>
              <a:t>Advanced reservation mechanisms are common</a:t>
            </a:r>
          </a:p>
          <a:p>
            <a:pPr lvl="1"/>
            <a:r>
              <a:rPr lang="en-GB" sz="2400" dirty="0" smtClean="0"/>
              <a:t>Unix </a:t>
            </a:r>
            <a:r>
              <a:rPr lang="en-GB" sz="2400" dirty="0" err="1" smtClean="0">
                <a:latin typeface="Courier New"/>
                <a:cs typeface="Courier New"/>
              </a:rPr>
              <a:t>brk</a:t>
            </a:r>
            <a:r>
              <a:rPr lang="en-GB" sz="2400" dirty="0" smtClean="0">
                <a:latin typeface="Courier New"/>
                <a:cs typeface="Courier New"/>
              </a:rPr>
              <a:t>()</a:t>
            </a:r>
            <a:r>
              <a:rPr lang="en-GB" sz="2400" dirty="0" smtClean="0"/>
              <a:t> and </a:t>
            </a:r>
            <a:r>
              <a:rPr lang="en-GB" sz="2400" dirty="0" err="1" smtClean="0">
                <a:latin typeface="Courier New"/>
                <a:cs typeface="Courier New"/>
              </a:rPr>
              <a:t>sbrk</a:t>
            </a:r>
            <a:r>
              <a:rPr lang="en-GB" sz="2400" dirty="0" smtClean="0">
                <a:latin typeface="Courier New"/>
                <a:cs typeface="Courier New"/>
              </a:rPr>
              <a:t>()</a:t>
            </a:r>
            <a:r>
              <a:rPr lang="en-GB" sz="2400" dirty="0" smtClean="0"/>
              <a:t> system calls</a:t>
            </a:r>
          </a:p>
          <a:p>
            <a:pPr lvl="1"/>
            <a:r>
              <a:rPr lang="en-GB" sz="2400" dirty="0" smtClean="0"/>
              <a:t>Disk quotas, Quality of Service contracts</a:t>
            </a:r>
          </a:p>
          <a:p>
            <a:r>
              <a:rPr lang="en-GB" sz="2800" dirty="0" smtClean="0"/>
              <a:t>Once granted, system must guarantee reservations</a:t>
            </a:r>
          </a:p>
          <a:p>
            <a:pPr lvl="1"/>
            <a:r>
              <a:rPr lang="en-GB" sz="2400" dirty="0" smtClean="0"/>
              <a:t>Allocation failures only happen at reservation time </a:t>
            </a:r>
          </a:p>
          <a:p>
            <a:pPr lvl="1"/>
            <a:r>
              <a:rPr lang="en-GB" sz="2400" dirty="0" smtClean="0"/>
              <a:t>Hopefully before the new computation has begun</a:t>
            </a:r>
          </a:p>
          <a:p>
            <a:pPr lvl="1"/>
            <a:r>
              <a:rPr lang="en-GB" sz="2400" dirty="0" smtClean="0"/>
              <a:t>Failures will not happen at request time</a:t>
            </a:r>
          </a:p>
          <a:p>
            <a:pPr lvl="1"/>
            <a:r>
              <a:rPr lang="en-GB" sz="2400" dirty="0" smtClean="0"/>
              <a:t>System </a:t>
            </a:r>
            <a:r>
              <a:rPr lang="en-GB" sz="2400" dirty="0" err="1" smtClean="0"/>
              <a:t>behavior</a:t>
            </a:r>
            <a:r>
              <a:rPr lang="en-GB" sz="2400" dirty="0" smtClean="0"/>
              <a:t> more predictable, easier to handle</a:t>
            </a:r>
          </a:p>
          <a:p>
            <a:r>
              <a:rPr lang="en-GB" sz="2800" dirty="0" smtClean="0"/>
              <a:t>But clients must deal with reservation failures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Reservation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GB" dirty="0" smtClean="0"/>
              <a:t>Resource reservation eliminates deadlock</a:t>
            </a:r>
          </a:p>
          <a:p>
            <a:r>
              <a:rPr lang="en-GB" dirty="0" smtClean="0"/>
              <a:t>Apps must still deal with reservation failures</a:t>
            </a:r>
          </a:p>
          <a:p>
            <a:pPr lvl="1"/>
            <a:r>
              <a:rPr lang="en-GB" dirty="0" smtClean="0"/>
              <a:t>Application design should handle failures gracefully</a:t>
            </a:r>
          </a:p>
          <a:p>
            <a:pPr lvl="2"/>
            <a:r>
              <a:rPr lang="en-GB" dirty="0" smtClean="0"/>
              <a:t>E.g., refuse to perform new request, but continue running</a:t>
            </a:r>
          </a:p>
          <a:p>
            <a:pPr lvl="1"/>
            <a:r>
              <a:rPr lang="en-GB" dirty="0" smtClean="0"/>
              <a:t>App must have a way of reporting failure to requester</a:t>
            </a:r>
          </a:p>
          <a:p>
            <a:pPr lvl="2"/>
            <a:r>
              <a:rPr lang="en-GB" dirty="0" smtClean="0"/>
              <a:t>E.g., error messages or return codes</a:t>
            </a:r>
          </a:p>
          <a:p>
            <a:pPr lvl="1"/>
            <a:r>
              <a:rPr lang="en-GB" dirty="0" smtClean="0"/>
              <a:t>App must be able to continue running</a:t>
            </a:r>
          </a:p>
          <a:p>
            <a:pPr lvl="2"/>
            <a:r>
              <a:rPr lang="en-GB" dirty="0" smtClean="0"/>
              <a:t>All critical resources must be reserved at start-up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3698"/>
            <a:ext cx="8229600" cy="1143000"/>
          </a:xfrm>
        </p:spPr>
        <p:txBody>
          <a:bodyPr/>
          <a:lstStyle/>
          <a:p>
            <a:r>
              <a:rPr lang="en-US" dirty="0" smtClean="0"/>
              <a:t>System Services and Reservations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8076"/>
            <a:ext cx="8229600" cy="4525963"/>
          </a:xfrm>
        </p:spPr>
        <p:txBody>
          <a:bodyPr/>
          <a:lstStyle/>
          <a:p>
            <a:r>
              <a:rPr lang="en-GB" sz="2800" dirty="0" smtClean="0"/>
              <a:t>System services must never deadlock for memory</a:t>
            </a:r>
          </a:p>
          <a:p>
            <a:r>
              <a:rPr lang="en-GB" sz="2800" dirty="0" smtClean="0"/>
              <a:t>Potential deadlock: swap manager</a:t>
            </a:r>
          </a:p>
          <a:p>
            <a:pPr lvl="1"/>
            <a:r>
              <a:rPr lang="en-GB" sz="2400" dirty="0" smtClean="0"/>
              <a:t>Invoked to swap out processes to free up memory</a:t>
            </a:r>
          </a:p>
          <a:p>
            <a:pPr lvl="1"/>
            <a:r>
              <a:rPr lang="en-GB" sz="2400" dirty="0" smtClean="0"/>
              <a:t>May need to allocate memory to build I/O request</a:t>
            </a:r>
          </a:p>
          <a:p>
            <a:pPr lvl="1"/>
            <a:r>
              <a:rPr lang="en-GB" sz="2400" dirty="0" smtClean="0"/>
              <a:t>If no memory available, unable to swap out processes</a:t>
            </a:r>
          </a:p>
          <a:p>
            <a:pPr lvl="1"/>
            <a:r>
              <a:rPr lang="en-GB" sz="2400" dirty="0" smtClean="0"/>
              <a:t>So it can’t free up memory, and system wedges</a:t>
            </a:r>
          </a:p>
          <a:p>
            <a:r>
              <a:rPr lang="en-GB" sz="2800" dirty="0" smtClean="0"/>
              <a:t>Solution:</a:t>
            </a:r>
          </a:p>
          <a:p>
            <a:pPr lvl="1"/>
            <a:r>
              <a:rPr lang="en-GB" sz="2400" dirty="0" smtClean="0"/>
              <a:t>Pre-allocate and hoard a few request buffers</a:t>
            </a:r>
          </a:p>
          <a:p>
            <a:pPr lvl="1"/>
            <a:r>
              <a:rPr lang="en-GB" sz="2400" dirty="0" smtClean="0"/>
              <a:t>Keep reusing the same ones over and over again</a:t>
            </a:r>
          </a:p>
          <a:p>
            <a:pPr lvl="1"/>
            <a:r>
              <a:rPr lang="en-GB" sz="2400" dirty="0" smtClean="0"/>
              <a:t>Little bit of hoarded memory is a small price to pay to avoid deadlock</a:t>
            </a:r>
          </a:p>
          <a:p>
            <a:r>
              <a:rPr lang="en-GB" sz="2800" dirty="0" smtClean="0"/>
              <a:t>That’s just one example </a:t>
            </a:r>
            <a:r>
              <a:rPr lang="en-GB" sz="2800" smtClean="0"/>
              <a:t>system service, </a:t>
            </a:r>
            <a:r>
              <a:rPr lang="en-GB" sz="2800" dirty="0" smtClean="0"/>
              <a:t>of course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Deadlock avoidance tries to ensure no lock ever causes deadlock</a:t>
            </a:r>
          </a:p>
          <a:p>
            <a:r>
              <a:rPr lang="en-GB" dirty="0" smtClean="0"/>
              <a:t>Deadlock prevention tries to assure that a particular lock doesn’t cause deadlock </a:t>
            </a:r>
          </a:p>
          <a:p>
            <a:r>
              <a:rPr lang="en-GB" dirty="0" smtClean="0"/>
              <a:t>By attacking one of the four necessary conditions for deadlock</a:t>
            </a:r>
          </a:p>
          <a:p>
            <a:r>
              <a:rPr lang="en-GB" dirty="0" smtClean="0"/>
              <a:t>If any one of these conditions doesn’t hold, no deadlock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151859" y="502733"/>
            <a:ext cx="4912005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0788"/>
            <a:ext cx="8229600" cy="1143000"/>
          </a:xfrm>
        </p:spPr>
        <p:txBody>
          <a:bodyPr/>
          <a:lstStyle/>
          <a:p>
            <a:r>
              <a:rPr lang="en-US" dirty="0" smtClean="0"/>
              <a:t>Four Basic Conditions </a:t>
            </a:r>
            <a:br>
              <a:rPr lang="en-US" dirty="0" smtClean="0"/>
            </a:br>
            <a:r>
              <a:rPr lang="en-US" dirty="0" smtClean="0"/>
              <a:t>For Deadlocks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 deadlock to occur, these conditions must hold: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Mutual exclusion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Incremental allocation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pre-emption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Circular waiting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1686"/>
            <a:ext cx="8229600" cy="1143000"/>
          </a:xfrm>
        </p:spPr>
        <p:txBody>
          <a:bodyPr/>
          <a:lstStyle/>
          <a:p>
            <a:r>
              <a:rPr lang="en-US" dirty="0" smtClean="0"/>
              <a:t>Using Spin Waits to Solve the Asynchronous Completion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 A needs something from thread B</a:t>
            </a:r>
          </a:p>
          <a:p>
            <a:pPr lvl="1"/>
            <a:r>
              <a:rPr lang="en-US" dirty="0" smtClean="0"/>
              <a:t>Like the result of a computation</a:t>
            </a:r>
          </a:p>
          <a:p>
            <a:r>
              <a:rPr lang="en-US" dirty="0" smtClean="0"/>
              <a:t>Thread B isn’t done yet</a:t>
            </a:r>
          </a:p>
          <a:p>
            <a:r>
              <a:rPr lang="en-US" dirty="0" smtClean="0"/>
              <a:t>Thread A stays in a busy loop waiting</a:t>
            </a:r>
          </a:p>
          <a:p>
            <a:r>
              <a:rPr lang="en-US" dirty="0" smtClean="0"/>
              <a:t>Sooner or later thread B completes </a:t>
            </a:r>
          </a:p>
          <a:p>
            <a:r>
              <a:rPr lang="en-US" dirty="0" smtClean="0"/>
              <a:t>Thread A exits the loop and makes use of B’s result</a:t>
            </a:r>
          </a:p>
          <a:p>
            <a:r>
              <a:rPr lang="en-US" dirty="0" smtClean="0"/>
              <a:t>Definitely provides correct behavior, but . . .</a:t>
            </a:r>
            <a:endParaRPr lang="en-GB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Deadlock requires mutual exclusion</a:t>
            </a:r>
          </a:p>
          <a:p>
            <a:pPr lvl="1"/>
            <a:r>
              <a:rPr lang="en-GB" dirty="0" smtClean="0"/>
              <a:t>P1 having the resource precludes P2 from getting it</a:t>
            </a:r>
          </a:p>
          <a:p>
            <a:r>
              <a:rPr lang="en-GB" dirty="0" smtClean="0"/>
              <a:t>You can't deadlock over a shareable resource</a:t>
            </a:r>
          </a:p>
          <a:p>
            <a:pPr lvl="1"/>
            <a:r>
              <a:rPr lang="en-GB" dirty="0" smtClean="0"/>
              <a:t>Perhaps maintained with atomic instructions</a:t>
            </a:r>
          </a:p>
          <a:p>
            <a:pPr lvl="1"/>
            <a:r>
              <a:rPr lang="en-GB" dirty="0" smtClean="0"/>
              <a:t>Even reader/writer locking can help</a:t>
            </a:r>
          </a:p>
          <a:p>
            <a:pPr lvl="2"/>
            <a:r>
              <a:rPr lang="en-GB" dirty="0" smtClean="0"/>
              <a:t>Readers can share, writers may be handled other ways</a:t>
            </a:r>
          </a:p>
          <a:p>
            <a:r>
              <a:rPr lang="en-GB" dirty="0" smtClean="0"/>
              <a:t>You can't deadlock on your private resources</a:t>
            </a:r>
          </a:p>
          <a:p>
            <a:pPr lvl="1"/>
            <a:r>
              <a:rPr lang="en-GB" dirty="0" smtClean="0"/>
              <a:t>Can we give each process its own private resource?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Incremental Allocation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pPr marL="717550" indent="-609600"/>
            <a:r>
              <a:rPr lang="en-GB" sz="2800" dirty="0" smtClean="0"/>
              <a:t>Deadlock requires you to block holding resources while you ask for others</a:t>
            </a:r>
          </a:p>
          <a:p>
            <a:pPr marL="717550" indent="-609600">
              <a:buFontTx/>
              <a:buAutoNum type="arabicPeriod"/>
            </a:pPr>
            <a:r>
              <a:rPr lang="en-GB" sz="2800" dirty="0" smtClean="0"/>
              <a:t>Allocate all of your resources in a single operation</a:t>
            </a:r>
          </a:p>
          <a:p>
            <a:pPr marL="1109663" lvl="1" indent="-533400"/>
            <a:r>
              <a:rPr lang="en-GB" sz="2400" dirty="0" smtClean="0"/>
              <a:t>If you can’t get everything, system returns failure and locks nothing</a:t>
            </a:r>
          </a:p>
          <a:p>
            <a:pPr marL="1109663" lvl="1" indent="-533400"/>
            <a:r>
              <a:rPr lang="en-GB" sz="2400" dirty="0" smtClean="0"/>
              <a:t>When you return, you have </a:t>
            </a:r>
            <a:r>
              <a:rPr lang="en-GB" sz="2400" u="sng" dirty="0" smtClean="0"/>
              <a:t>all or nothing</a:t>
            </a:r>
            <a:endParaRPr lang="en-GB" sz="2400" dirty="0" smtClean="0"/>
          </a:p>
          <a:p>
            <a:pPr marL="717550" indent="-609600">
              <a:buFontTx/>
              <a:buAutoNum type="arabicPeriod"/>
            </a:pPr>
            <a:r>
              <a:rPr lang="en-GB" sz="2800" dirty="0" smtClean="0"/>
              <a:t>Non-blocking requests</a:t>
            </a:r>
          </a:p>
          <a:p>
            <a:pPr marL="1109663" lvl="1" indent="-533400"/>
            <a:r>
              <a:rPr lang="en-GB" sz="2400" dirty="0" smtClean="0"/>
              <a:t>A request that can't be satisfied immediately will fail</a:t>
            </a:r>
          </a:p>
          <a:p>
            <a:pPr marL="717550" indent="-609600">
              <a:buFontTx/>
              <a:buAutoNum type="arabicPeriod"/>
            </a:pPr>
            <a:r>
              <a:rPr lang="en-GB" sz="2800" dirty="0" smtClean="0"/>
              <a:t>Disallow blocking while holding resources</a:t>
            </a:r>
          </a:p>
          <a:p>
            <a:pPr marL="1109663" lvl="1" indent="-533400"/>
            <a:r>
              <a:rPr lang="en-GB" sz="2400" dirty="0" smtClean="0"/>
              <a:t>You must release all held locks prior to blocking</a:t>
            </a:r>
          </a:p>
          <a:p>
            <a:pPr marL="1109663" lvl="1" indent="-533400"/>
            <a:r>
              <a:rPr lang="en-GB" sz="2400" dirty="0" smtClean="0"/>
              <a:t>Reacquire them again after you return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Releasing Locks Before Blocking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00"/>
            <a:ext cx="8229600" cy="4525963"/>
          </a:xfrm>
        </p:spPr>
        <p:txBody>
          <a:bodyPr/>
          <a:lstStyle/>
          <a:p>
            <a:r>
              <a:rPr lang="en-US" dirty="0" smtClean="0"/>
              <a:t>Could be blocking for a reason not related to resource locking</a:t>
            </a:r>
          </a:p>
          <a:p>
            <a:r>
              <a:rPr lang="en-US" dirty="0" smtClean="0"/>
              <a:t>How can releasing locks before you block help?  </a:t>
            </a:r>
          </a:p>
          <a:p>
            <a:r>
              <a:rPr lang="en-US" dirty="0" smtClean="0"/>
              <a:t>Won’t the deadlock just occur when you attempt to reacquire them?</a:t>
            </a:r>
          </a:p>
          <a:p>
            <a:pPr lvl="1"/>
            <a:r>
              <a:rPr lang="en-US" dirty="0" smtClean="0"/>
              <a:t>When you reacquire them, you will be required to do so in a single all-or-none transaction</a:t>
            </a:r>
          </a:p>
          <a:p>
            <a:pPr lvl="1"/>
            <a:r>
              <a:rPr lang="en-US" dirty="0" smtClean="0"/>
              <a:t> Such a transaction does not involve hold-and-block, and so cannot result in a deadlock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No Pre-emption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Deadlock can be broken by resource confiscation</a:t>
            </a:r>
          </a:p>
          <a:p>
            <a:pPr lvl="1"/>
            <a:r>
              <a:rPr lang="en-GB" sz="2400" dirty="0" smtClean="0"/>
              <a:t>Resource “leases” with time-outs and “lock breaking”</a:t>
            </a:r>
          </a:p>
          <a:p>
            <a:pPr lvl="1"/>
            <a:r>
              <a:rPr lang="en-GB" sz="2400" dirty="0" smtClean="0"/>
              <a:t>Resource can be seized &amp; reallocated to new client</a:t>
            </a:r>
          </a:p>
          <a:p>
            <a:r>
              <a:rPr lang="en-GB" sz="2800" dirty="0" smtClean="0"/>
              <a:t>Revocation must be enforced</a:t>
            </a:r>
          </a:p>
          <a:p>
            <a:pPr lvl="1"/>
            <a:r>
              <a:rPr lang="en-GB" sz="2400" dirty="0" smtClean="0"/>
              <a:t>Invalidate previous owner's resource handle</a:t>
            </a:r>
          </a:p>
          <a:p>
            <a:pPr lvl="1"/>
            <a:r>
              <a:rPr lang="en-GB" sz="2400" dirty="0" smtClean="0"/>
              <a:t>If revocation is not possible, kill previous owner</a:t>
            </a:r>
          </a:p>
          <a:p>
            <a:r>
              <a:rPr lang="en-GB" sz="2800" dirty="0" smtClean="0"/>
              <a:t>Some resources may be damaged by lock breaking</a:t>
            </a:r>
          </a:p>
          <a:p>
            <a:pPr lvl="1"/>
            <a:r>
              <a:rPr lang="en-GB" sz="2400" dirty="0" smtClean="0"/>
              <a:t>Previous owner was in the middle of critical section</a:t>
            </a:r>
          </a:p>
          <a:p>
            <a:pPr lvl="1"/>
            <a:r>
              <a:rPr lang="en-GB" sz="2400" dirty="0" smtClean="0"/>
              <a:t>May need mechanisms to audit/repair resource</a:t>
            </a:r>
          </a:p>
          <a:p>
            <a:r>
              <a:rPr lang="en-GB" sz="2800" dirty="0" smtClean="0"/>
              <a:t>Resources must be designed with revocation in mind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8318"/>
            <a:ext cx="8229600" cy="1143000"/>
          </a:xfrm>
        </p:spPr>
        <p:txBody>
          <a:bodyPr/>
          <a:lstStyle/>
          <a:p>
            <a:r>
              <a:rPr lang="en-US" dirty="0" smtClean="0"/>
              <a:t>When Can The OS “Seize” a Resource?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it can revoke access by invalidating a process’ resource handle</a:t>
            </a:r>
          </a:p>
          <a:p>
            <a:pPr lvl="1"/>
            <a:r>
              <a:rPr lang="en-US" dirty="0" smtClean="0"/>
              <a:t>If process has to use a system service to access the resource, that service can no longer honor requests</a:t>
            </a:r>
            <a:endParaRPr lang="en-US" i="1" dirty="0" smtClean="0"/>
          </a:p>
          <a:p>
            <a:r>
              <a:rPr lang="en-US" dirty="0" smtClean="0"/>
              <a:t>When is it not possible to revoke a process’ access to a resource?</a:t>
            </a:r>
          </a:p>
          <a:p>
            <a:pPr lvl="1"/>
            <a:r>
              <a:rPr lang="en-US" dirty="0" smtClean="0"/>
              <a:t>If the process has direct access to the object</a:t>
            </a:r>
          </a:p>
          <a:p>
            <a:pPr lvl="2"/>
            <a:r>
              <a:rPr lang="en-US" dirty="0" smtClean="0"/>
              <a:t>E.g., the object is part of the process’ address space </a:t>
            </a:r>
          </a:p>
          <a:p>
            <a:pPr lvl="2"/>
            <a:r>
              <a:rPr lang="en-US" dirty="0" smtClean="0"/>
              <a:t>Revoking access requires destroying  the address space </a:t>
            </a:r>
          </a:p>
          <a:p>
            <a:pPr lvl="2"/>
            <a:r>
              <a:rPr lang="en-US" dirty="0" smtClean="0"/>
              <a:t>Usually killing </a:t>
            </a:r>
            <a:r>
              <a:rPr lang="en-US" smtClean="0"/>
              <a:t>the process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 Circular 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GB" dirty="0" smtClean="0"/>
              <a:t>Use </a:t>
            </a:r>
            <a:r>
              <a:rPr lang="en-GB" i="1" dirty="0" smtClean="0"/>
              <a:t>total resource ordering</a:t>
            </a:r>
          </a:p>
          <a:p>
            <a:pPr lvl="1"/>
            <a:r>
              <a:rPr lang="en-GB" dirty="0" smtClean="0"/>
              <a:t>All requesters allocate resources in same order</a:t>
            </a:r>
          </a:p>
          <a:p>
            <a:pPr lvl="1"/>
            <a:r>
              <a:rPr lang="en-GB" dirty="0" smtClean="0"/>
              <a:t>First allocate R1 and then R2 afterwards</a:t>
            </a:r>
          </a:p>
          <a:p>
            <a:pPr lvl="1"/>
            <a:r>
              <a:rPr lang="en-GB" dirty="0" smtClean="0"/>
              <a:t>Someone else may have R2 but he doesn't need R1</a:t>
            </a:r>
          </a:p>
          <a:p>
            <a:r>
              <a:rPr lang="en-GB" dirty="0" smtClean="0"/>
              <a:t>Assumes we know how to order the resources</a:t>
            </a:r>
          </a:p>
          <a:p>
            <a:pPr lvl="1"/>
            <a:r>
              <a:rPr lang="en-GB" dirty="0" smtClean="0"/>
              <a:t>Order by resource type (e.g. groups before members)</a:t>
            </a:r>
          </a:p>
          <a:p>
            <a:pPr lvl="1"/>
            <a:r>
              <a:rPr lang="en-GB" dirty="0" smtClean="0"/>
              <a:t>Order by relationship (e.g. parents before children)</a:t>
            </a:r>
          </a:p>
          <a:p>
            <a:r>
              <a:rPr lang="en-GB" dirty="0" smtClean="0"/>
              <a:t>May require complex and inefficient releasing and re-acquiring of locks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Approach Should You Use?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There is no one universal solution to all deadlocks</a:t>
            </a:r>
          </a:p>
          <a:p>
            <a:pPr lvl="1"/>
            <a:r>
              <a:rPr lang="en-GB" sz="2400" dirty="0" smtClean="0"/>
              <a:t>Fortunately, we don't need one solution for all resources</a:t>
            </a:r>
          </a:p>
          <a:p>
            <a:pPr lvl="1"/>
            <a:r>
              <a:rPr lang="en-GB" sz="2400" dirty="0" smtClean="0"/>
              <a:t>We only need a solution for each resource</a:t>
            </a:r>
          </a:p>
          <a:p>
            <a:r>
              <a:rPr lang="en-GB" sz="2800" dirty="0" smtClean="0"/>
              <a:t>Solve each individual problem any way you can</a:t>
            </a:r>
          </a:p>
          <a:p>
            <a:pPr lvl="1"/>
            <a:r>
              <a:rPr lang="en-GB" sz="2400" dirty="0" smtClean="0"/>
              <a:t>Make resources sharable wherever possible</a:t>
            </a:r>
          </a:p>
          <a:p>
            <a:pPr lvl="1"/>
            <a:r>
              <a:rPr lang="en-GB" sz="2400" dirty="0" smtClean="0"/>
              <a:t>Use reservations for commodity resources</a:t>
            </a:r>
          </a:p>
          <a:p>
            <a:pPr lvl="1"/>
            <a:r>
              <a:rPr lang="en-GB" sz="2400" dirty="0" smtClean="0"/>
              <a:t>Ordered locking or no hold-and-block where possible</a:t>
            </a:r>
          </a:p>
          <a:p>
            <a:pPr lvl="1"/>
            <a:r>
              <a:rPr lang="en-GB" sz="2400" dirty="0" smtClean="0"/>
              <a:t>As a last resort, leases and lock breaking</a:t>
            </a:r>
          </a:p>
          <a:p>
            <a:r>
              <a:rPr lang="en-GB" sz="2800" dirty="0" smtClean="0"/>
              <a:t>OS must prevent deadlocks in all system services</a:t>
            </a:r>
          </a:p>
          <a:p>
            <a:pPr lvl="1"/>
            <a:r>
              <a:rPr lang="en-GB" sz="2400" dirty="0" smtClean="0"/>
              <a:t> Applications are responsible for their own </a:t>
            </a:r>
            <a:r>
              <a:rPr lang="en-GB" sz="2400" dirty="0" err="1" smtClean="0"/>
              <a:t>behavior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More Deadlock “Solution”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Ignore the problem</a:t>
            </a:r>
          </a:p>
          <a:p>
            <a:r>
              <a:rPr lang="en-US" dirty="0" smtClean="0"/>
              <a:t>In many cases, deadlocks are very improbable</a:t>
            </a:r>
          </a:p>
          <a:p>
            <a:r>
              <a:rPr lang="en-US" dirty="0" smtClean="0"/>
              <a:t>Doing anything to avoid or prevent them might be very expensive</a:t>
            </a:r>
          </a:p>
          <a:p>
            <a:r>
              <a:rPr lang="en-US" dirty="0" smtClean="0"/>
              <a:t>So just forget about them and hope for the best</a:t>
            </a:r>
          </a:p>
          <a:p>
            <a:r>
              <a:rPr lang="en-US" dirty="0" smtClean="0"/>
              <a:t>But what if the best doesn’t happen?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1478"/>
            <a:ext cx="8229600" cy="1143000"/>
          </a:xfrm>
        </p:spPr>
        <p:txBody>
          <a:bodyPr/>
          <a:lstStyle/>
          <a:p>
            <a:r>
              <a:rPr lang="en-US" dirty="0" smtClean="0"/>
              <a:t>Deadlock Detection and Recovery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deadlocks to occur</a:t>
            </a:r>
          </a:p>
          <a:p>
            <a:r>
              <a:rPr lang="en-US" dirty="0" smtClean="0"/>
              <a:t>Detect them once they have happened</a:t>
            </a:r>
          </a:p>
          <a:p>
            <a:pPr lvl="1"/>
            <a:r>
              <a:rPr lang="en-US" dirty="0" smtClean="0"/>
              <a:t>Preferably as soon as possible after they occur</a:t>
            </a:r>
          </a:p>
          <a:p>
            <a:r>
              <a:rPr lang="en-US" dirty="0" smtClean="0"/>
              <a:t>Do something to break the deadlock and allow someone to make progress</a:t>
            </a:r>
          </a:p>
          <a:p>
            <a:r>
              <a:rPr lang="en-US" dirty="0" smtClean="0"/>
              <a:t>Is this a good approach?</a:t>
            </a:r>
          </a:p>
          <a:p>
            <a:pPr lvl="1"/>
            <a:r>
              <a:rPr lang="en-US" dirty="0" smtClean="0"/>
              <a:t>Either in general or when you don’t want to avoid or prevent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65959" y="569573"/>
            <a:ext cx="779224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Deadlock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identify all resources that can be locked</a:t>
            </a:r>
          </a:p>
          <a:p>
            <a:r>
              <a:rPr lang="en-US" dirty="0" smtClean="0"/>
              <a:t>Need to maintain wait-for graph or equivalent structure</a:t>
            </a:r>
          </a:p>
          <a:p>
            <a:r>
              <a:rPr lang="en-US" dirty="0" smtClean="0"/>
              <a:t>When lock requested, structure is updated and checked for deadlock</a:t>
            </a:r>
          </a:p>
          <a:p>
            <a:pPr lvl="1"/>
            <a:r>
              <a:rPr lang="en-US" dirty="0" smtClean="0"/>
              <a:t>In which case, might it not be better just to reject the lock request?</a:t>
            </a:r>
          </a:p>
          <a:p>
            <a:pPr lvl="1"/>
            <a:r>
              <a:rPr lang="en-US" dirty="0" smtClean="0"/>
              <a:t>And not let the requester block?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Well, Why Not?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7453"/>
            <a:ext cx="8229600" cy="4525963"/>
          </a:xfrm>
        </p:spPr>
        <p:txBody>
          <a:bodyPr/>
          <a:lstStyle/>
          <a:p>
            <a:r>
              <a:rPr lang="en-GB" dirty="0" smtClean="0"/>
              <a:t>Waiting serves no purpose for the waiting thread</a:t>
            </a:r>
          </a:p>
          <a:p>
            <a:pPr lvl="1"/>
            <a:r>
              <a:rPr lang="en-GB" dirty="0" smtClean="0"/>
              <a:t>“Waiting” is not a “useful computation”</a:t>
            </a:r>
          </a:p>
          <a:p>
            <a:r>
              <a:rPr lang="en-GB" dirty="0" smtClean="0"/>
              <a:t>Spin waits reduce system throughput</a:t>
            </a:r>
          </a:p>
          <a:p>
            <a:pPr lvl="1"/>
            <a:r>
              <a:rPr lang="en-GB" dirty="0" smtClean="0"/>
              <a:t>Spinning consumes CPU cycles</a:t>
            </a:r>
          </a:p>
          <a:p>
            <a:pPr lvl="1"/>
            <a:r>
              <a:rPr lang="en-GB" dirty="0" smtClean="0"/>
              <a:t>These cycles can’t be used by other threads</a:t>
            </a:r>
          </a:p>
          <a:p>
            <a:pPr lvl="1"/>
            <a:r>
              <a:rPr lang="en-GB" dirty="0" smtClean="0"/>
              <a:t>It would be better for waiting thread to “yield”</a:t>
            </a:r>
          </a:p>
          <a:p>
            <a:r>
              <a:rPr lang="en-GB" dirty="0" smtClean="0"/>
              <a:t>They are actually counter-productive</a:t>
            </a:r>
          </a:p>
          <a:p>
            <a:pPr lvl="1"/>
            <a:r>
              <a:rPr lang="en-GB" dirty="0" smtClean="0"/>
              <a:t>Delays the thread that will post the completion</a:t>
            </a:r>
          </a:p>
          <a:p>
            <a:pPr lvl="1"/>
            <a:r>
              <a:rPr lang="en-GB" dirty="0" smtClean="0"/>
              <a:t>Memory traffic slows I/O and other processors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4846"/>
            <a:ext cx="8229600" cy="1143000"/>
          </a:xfrm>
        </p:spPr>
        <p:txBody>
          <a:bodyPr/>
          <a:lstStyle/>
          <a:p>
            <a:r>
              <a:rPr lang="en-US" dirty="0" smtClean="0"/>
              <a:t>Deadlock Detection and Health 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GB" sz="2800" dirty="0" smtClean="0"/>
              <a:t>Deadlock detection seldom makes sense</a:t>
            </a:r>
          </a:p>
          <a:p>
            <a:pPr lvl="1"/>
            <a:r>
              <a:rPr lang="en-GB" sz="2400" dirty="0" smtClean="0"/>
              <a:t>It is extremely complex to implement</a:t>
            </a:r>
          </a:p>
          <a:p>
            <a:pPr lvl="1"/>
            <a:r>
              <a:rPr lang="en-GB" sz="2400" dirty="0" smtClean="0"/>
              <a:t>Only detects “true deadlocks” for a known resources</a:t>
            </a:r>
          </a:p>
          <a:p>
            <a:pPr lvl="1"/>
            <a:r>
              <a:rPr lang="en-GB" sz="2400" dirty="0" smtClean="0"/>
              <a:t>Not always clear cut what you should do if you detect one</a:t>
            </a:r>
          </a:p>
          <a:p>
            <a:r>
              <a:rPr lang="en-GB" sz="2800" dirty="0" smtClean="0"/>
              <a:t>Service/application “health monitoring” makes more sense</a:t>
            </a:r>
          </a:p>
          <a:p>
            <a:pPr lvl="1"/>
            <a:r>
              <a:rPr lang="en-GB" sz="2400" dirty="0" smtClean="0"/>
              <a:t>Monitor application progress/submit test transactions</a:t>
            </a:r>
          </a:p>
          <a:p>
            <a:pPr lvl="1"/>
            <a:r>
              <a:rPr lang="en-GB" sz="2400" dirty="0" smtClean="0"/>
              <a:t>If response takes too long, declare service “hung”</a:t>
            </a:r>
          </a:p>
          <a:p>
            <a:r>
              <a:rPr lang="en-GB" sz="2800" dirty="0" smtClean="0"/>
              <a:t>Health monitoring is easy to implement</a:t>
            </a:r>
          </a:p>
          <a:p>
            <a:r>
              <a:rPr lang="en-GB" sz="2800" dirty="0" smtClean="0"/>
              <a:t>It can detect a wide range of problems</a:t>
            </a:r>
          </a:p>
          <a:p>
            <a:pPr lvl="1"/>
            <a:r>
              <a:rPr lang="en-GB" sz="2400" dirty="0" smtClean="0"/>
              <a:t>Deadlocks, live-locks, infinite loops &amp; waits, crashes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US" dirty="0" smtClean="0"/>
              <a:t>Related Problems Health Monitoring Can Handle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Live-lock</a:t>
            </a:r>
          </a:p>
          <a:p>
            <a:pPr lvl="1"/>
            <a:r>
              <a:rPr lang="en-GB" sz="2400" dirty="0" smtClean="0"/>
              <a:t>Process is running, but won't free R1 until it gets message</a:t>
            </a:r>
          </a:p>
          <a:p>
            <a:pPr lvl="1"/>
            <a:r>
              <a:rPr lang="en-GB" sz="2400" dirty="0" smtClean="0"/>
              <a:t>Process that will send the message is blocked for R1</a:t>
            </a:r>
          </a:p>
          <a:p>
            <a:r>
              <a:rPr lang="en-GB" sz="2800" dirty="0" smtClean="0"/>
              <a:t>Sleeping Beauty, waiting for “Prince Charming”</a:t>
            </a:r>
          </a:p>
          <a:p>
            <a:pPr lvl="1"/>
            <a:r>
              <a:rPr lang="en-GB" sz="2400" dirty="0" smtClean="0"/>
              <a:t>A process is blocked, awaiting some completion</a:t>
            </a:r>
          </a:p>
          <a:p>
            <a:pPr lvl="1"/>
            <a:r>
              <a:rPr lang="en-GB" sz="2400" dirty="0" smtClean="0"/>
              <a:t>But, for some reason, it will never happen</a:t>
            </a:r>
          </a:p>
          <a:p>
            <a:r>
              <a:rPr lang="en-GB" sz="2800" dirty="0" smtClean="0"/>
              <a:t>Neither of these is a true deadlock</a:t>
            </a:r>
          </a:p>
          <a:p>
            <a:pPr lvl="1"/>
            <a:r>
              <a:rPr lang="en-GB" sz="2400" dirty="0" smtClean="0"/>
              <a:t>Wouldn't be found by deadlock detection algorithm</a:t>
            </a:r>
          </a:p>
          <a:p>
            <a:pPr lvl="1"/>
            <a:r>
              <a:rPr lang="en-GB" sz="2400" dirty="0" smtClean="0"/>
              <a:t>Both leave the system just as hung as a deadlock</a:t>
            </a:r>
          </a:p>
          <a:p>
            <a:r>
              <a:rPr lang="en-GB" sz="2800" dirty="0" smtClean="0"/>
              <a:t>Health monitoring handles them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Monitor Process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8600"/>
            <a:ext cx="8229600" cy="4525963"/>
          </a:xfrm>
        </p:spPr>
        <p:txBody>
          <a:bodyPr/>
          <a:lstStyle/>
          <a:p>
            <a:r>
              <a:rPr lang="en-GB" dirty="0" smtClean="0"/>
              <a:t>Look for obvious failures</a:t>
            </a:r>
          </a:p>
          <a:p>
            <a:pPr lvl="1"/>
            <a:r>
              <a:rPr lang="en-GB" dirty="0" smtClean="0"/>
              <a:t>Process exits or core dumps</a:t>
            </a:r>
          </a:p>
          <a:p>
            <a:r>
              <a:rPr lang="en-GB" dirty="0" smtClean="0"/>
              <a:t>Passive observation to detect hangs</a:t>
            </a:r>
          </a:p>
          <a:p>
            <a:pPr lvl="1"/>
            <a:r>
              <a:rPr lang="en-GB" dirty="0" smtClean="0"/>
              <a:t>Is process consuming CPU time, or is it blocked?</a:t>
            </a:r>
          </a:p>
          <a:p>
            <a:pPr lvl="1"/>
            <a:r>
              <a:rPr lang="en-GB" dirty="0" smtClean="0"/>
              <a:t>Is process doing network and/or disk I/O?</a:t>
            </a:r>
          </a:p>
          <a:p>
            <a:r>
              <a:rPr lang="en-GB" dirty="0" smtClean="0"/>
              <a:t>External health monitoring</a:t>
            </a:r>
          </a:p>
          <a:p>
            <a:pPr lvl="1"/>
            <a:r>
              <a:rPr lang="en-GB" dirty="0" smtClean="0"/>
              <a:t>“Pings”, null requests, standard test requests</a:t>
            </a:r>
          </a:p>
          <a:p>
            <a:r>
              <a:rPr lang="en-GB" dirty="0" smtClean="0"/>
              <a:t>Internal instrumentation</a:t>
            </a:r>
          </a:p>
          <a:p>
            <a:pPr lvl="1"/>
            <a:r>
              <a:rPr lang="en-GB" dirty="0" smtClean="0"/>
              <a:t>White box audits, exercisers, and monitoring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4950"/>
            <a:ext cx="8229600" cy="1143000"/>
          </a:xfrm>
        </p:spPr>
        <p:txBody>
          <a:bodyPr/>
          <a:lstStyle/>
          <a:p>
            <a:r>
              <a:rPr lang="en-US" dirty="0" smtClean="0"/>
              <a:t>What To Do With “Unhealthy” Processes?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Kill and restart “all of the affected software”</a:t>
            </a:r>
          </a:p>
          <a:p>
            <a:r>
              <a:rPr lang="en-GB" sz="2400" dirty="0" smtClean="0"/>
              <a:t>How many and which processes to kill?</a:t>
            </a:r>
          </a:p>
          <a:p>
            <a:pPr lvl="1"/>
            <a:r>
              <a:rPr lang="en-GB" sz="2400" dirty="0" smtClean="0"/>
              <a:t>As many as necessary, but as few as possible</a:t>
            </a:r>
          </a:p>
          <a:p>
            <a:pPr lvl="1"/>
            <a:r>
              <a:rPr lang="en-GB" sz="2400" dirty="0" smtClean="0"/>
              <a:t>The hung processes may not be the ones that are broken</a:t>
            </a:r>
          </a:p>
          <a:p>
            <a:r>
              <a:rPr lang="en-GB" sz="2400" dirty="0" smtClean="0"/>
              <a:t>How will kills and restarts affect current clients?</a:t>
            </a:r>
          </a:p>
          <a:p>
            <a:pPr lvl="1"/>
            <a:r>
              <a:rPr lang="en-GB" sz="2400" dirty="0" smtClean="0"/>
              <a:t>That depends on the service APIs and/or protocols</a:t>
            </a:r>
          </a:p>
          <a:p>
            <a:pPr lvl="1"/>
            <a:r>
              <a:rPr lang="en-GB" sz="2400" dirty="0" smtClean="0"/>
              <a:t>Apps must be designed for cold/warm/partial restarts</a:t>
            </a:r>
          </a:p>
          <a:p>
            <a:r>
              <a:rPr lang="en-GB" sz="2400" dirty="0" smtClean="0"/>
              <a:t>Highly available systems define restart groups</a:t>
            </a:r>
          </a:p>
          <a:p>
            <a:pPr lvl="1"/>
            <a:r>
              <a:rPr lang="en-GB" sz="2400" dirty="0" smtClean="0"/>
              <a:t>Groups of processes to be started/killed as a group</a:t>
            </a:r>
          </a:p>
          <a:p>
            <a:pPr lvl="1"/>
            <a:r>
              <a:rPr lang="en-GB" sz="2400" dirty="0" smtClean="0"/>
              <a:t>Define inter-group dependencies (restart B after A)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Recovery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Retry if possible ... but not forever</a:t>
            </a:r>
          </a:p>
          <a:p>
            <a:pPr lvl="1"/>
            <a:r>
              <a:rPr lang="en-GB" sz="2400" dirty="0" smtClean="0"/>
              <a:t>Client should not be kept waiting indefinitely</a:t>
            </a:r>
          </a:p>
          <a:p>
            <a:pPr lvl="1"/>
            <a:r>
              <a:rPr lang="en-GB" sz="2400" dirty="0" smtClean="0"/>
              <a:t>Resources are being held while waiting to retry</a:t>
            </a:r>
          </a:p>
          <a:p>
            <a:r>
              <a:rPr lang="en-GB" sz="2800" dirty="0" smtClean="0"/>
              <a:t>Roll-back failed operations and return an error</a:t>
            </a:r>
          </a:p>
          <a:p>
            <a:r>
              <a:rPr lang="en-GB" sz="2800" dirty="0" smtClean="0"/>
              <a:t>Continue with reduced capacity or functionality</a:t>
            </a:r>
          </a:p>
          <a:p>
            <a:pPr lvl="1"/>
            <a:r>
              <a:rPr lang="en-GB" sz="2400" dirty="0" smtClean="0"/>
              <a:t>Accept requests you can handle, reject those you can't</a:t>
            </a:r>
          </a:p>
          <a:p>
            <a:r>
              <a:rPr lang="en-GB" sz="2800" dirty="0" smtClean="0"/>
              <a:t>Automatic restarts (cold, warm, partial)</a:t>
            </a:r>
          </a:p>
          <a:p>
            <a:r>
              <a:rPr lang="en-GB" sz="2800" dirty="0" smtClean="0"/>
              <a:t>Escalation mechanisms for failed recoveries</a:t>
            </a:r>
          </a:p>
          <a:p>
            <a:pPr lvl="1"/>
            <a:r>
              <a:rPr lang="en-GB" sz="2400" dirty="0" smtClean="0"/>
              <a:t>Restart more groups, reboot more machines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Inversion and 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Priority inversion isn’t necessarily deadlock, but it’s related</a:t>
            </a:r>
          </a:p>
          <a:p>
            <a:pPr lvl="1"/>
            <a:r>
              <a:rPr lang="en-GB" sz="2400" dirty="0" smtClean="0"/>
              <a:t>A low priority process P1 has </a:t>
            </a:r>
            <a:r>
              <a:rPr lang="en-GB" sz="2400" dirty="0" err="1" smtClean="0"/>
              <a:t>mutex</a:t>
            </a:r>
            <a:r>
              <a:rPr lang="en-GB" sz="2400" dirty="0" smtClean="0"/>
              <a:t> M1 and is </a:t>
            </a:r>
            <a:r>
              <a:rPr lang="en-GB" sz="2400" dirty="0" err="1" smtClean="0"/>
              <a:t>preempted</a:t>
            </a:r>
            <a:endParaRPr lang="en-GB" sz="2400" dirty="0" smtClean="0"/>
          </a:p>
          <a:p>
            <a:pPr lvl="1"/>
            <a:r>
              <a:rPr lang="en-GB" sz="2400" dirty="0" smtClean="0"/>
              <a:t>A high priority process P2 blocks for </a:t>
            </a:r>
            <a:r>
              <a:rPr lang="en-GB" sz="2400" dirty="0" err="1" smtClean="0"/>
              <a:t>mutex</a:t>
            </a:r>
            <a:r>
              <a:rPr lang="en-GB" sz="2400" dirty="0" smtClean="0"/>
              <a:t> M1 </a:t>
            </a:r>
          </a:p>
          <a:p>
            <a:pPr lvl="1"/>
            <a:r>
              <a:rPr lang="en-GB" sz="2400" dirty="0" smtClean="0"/>
              <a:t>Process P2 is effectively reduced to priority of P1 </a:t>
            </a:r>
          </a:p>
          <a:p>
            <a:r>
              <a:rPr lang="en-GB" sz="2800" dirty="0" smtClean="0"/>
              <a:t>Solution: </a:t>
            </a:r>
            <a:r>
              <a:rPr lang="en-GB" sz="2800" dirty="0" err="1" smtClean="0"/>
              <a:t>mutex</a:t>
            </a:r>
            <a:r>
              <a:rPr lang="en-GB" sz="2800" dirty="0" smtClean="0"/>
              <a:t> priority inheritance</a:t>
            </a:r>
          </a:p>
          <a:p>
            <a:pPr lvl="1"/>
            <a:r>
              <a:rPr lang="en-GB" sz="2400" dirty="0" smtClean="0"/>
              <a:t>Check for problem when blocking for </a:t>
            </a:r>
            <a:r>
              <a:rPr lang="en-GB" sz="2400" dirty="0" err="1" smtClean="0"/>
              <a:t>mutex</a:t>
            </a:r>
            <a:endParaRPr lang="en-GB" sz="2400" dirty="0" smtClean="0"/>
          </a:p>
          <a:p>
            <a:pPr lvl="1"/>
            <a:r>
              <a:rPr lang="en-GB" sz="2400" dirty="0" smtClean="0"/>
              <a:t>Compare priority of current </a:t>
            </a:r>
            <a:r>
              <a:rPr lang="en-GB" sz="2400" dirty="0" err="1" smtClean="0"/>
              <a:t>mutex</a:t>
            </a:r>
            <a:r>
              <a:rPr lang="en-GB" sz="2400" dirty="0" smtClean="0"/>
              <a:t> owner with blocker</a:t>
            </a:r>
          </a:p>
          <a:p>
            <a:pPr lvl="1"/>
            <a:r>
              <a:rPr lang="en-GB" sz="2400" dirty="0" smtClean="0"/>
              <a:t>Temporarily promote holder to blocker's priority</a:t>
            </a:r>
          </a:p>
          <a:p>
            <a:pPr lvl="1"/>
            <a:r>
              <a:rPr lang="en-GB" sz="2400" dirty="0" smtClean="0"/>
              <a:t>Return to normal priority after </a:t>
            </a:r>
            <a:r>
              <a:rPr lang="en-GB" sz="2400" dirty="0" err="1" smtClean="0"/>
              <a:t>mutex</a:t>
            </a:r>
            <a:r>
              <a:rPr lang="en-GB" sz="2400" dirty="0" smtClean="0"/>
              <a:t> is released</a:t>
            </a:r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818359" y="502733"/>
            <a:ext cx="748744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Priority Inversion on Mars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65600"/>
            <a:ext cx="8229600" cy="1960563"/>
          </a:xfrm>
        </p:spPr>
        <p:txBody>
          <a:bodyPr/>
          <a:lstStyle/>
          <a:p>
            <a:r>
              <a:rPr lang="en-US" dirty="0" smtClean="0"/>
              <a:t>A real priority inversion problem occurred on the Mars Pathfinder rover</a:t>
            </a:r>
          </a:p>
          <a:p>
            <a:r>
              <a:rPr lang="en-US" dirty="0" smtClean="0"/>
              <a:t>Caused serious problems with system resets</a:t>
            </a:r>
          </a:p>
          <a:p>
            <a:r>
              <a:rPr lang="en-US" dirty="0" smtClean="0"/>
              <a:t>Difficult to find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1417638"/>
            <a:ext cx="3200400" cy="254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Pathfinder Priority Inversion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Special purpose hardware running </a:t>
            </a:r>
            <a:r>
              <a:rPr lang="en-US" dirty="0" err="1" smtClean="0"/>
              <a:t>VxWorks</a:t>
            </a:r>
            <a:r>
              <a:rPr lang="en-US" dirty="0" smtClean="0"/>
              <a:t> real time OS</a:t>
            </a:r>
          </a:p>
          <a:p>
            <a:r>
              <a:rPr lang="en-US" dirty="0" smtClean="0"/>
              <a:t>Used preemptive priority scheduling	</a:t>
            </a:r>
          </a:p>
          <a:p>
            <a:pPr lvl="1"/>
            <a:r>
              <a:rPr lang="en-US" dirty="0" smtClean="0"/>
              <a:t>So a high priority task should get the processor </a:t>
            </a:r>
          </a:p>
          <a:p>
            <a:r>
              <a:rPr lang="en-US" dirty="0" smtClean="0"/>
              <a:t>Multiple components shared an “information bus”</a:t>
            </a:r>
          </a:p>
          <a:p>
            <a:pPr lvl="1"/>
            <a:r>
              <a:rPr lang="en-US" dirty="0" smtClean="0"/>
              <a:t>Used to communicate between components</a:t>
            </a:r>
          </a:p>
          <a:p>
            <a:pPr lvl="1"/>
            <a:r>
              <a:rPr lang="en-US" dirty="0" smtClean="0"/>
              <a:t>Essentially a shared memory region</a:t>
            </a:r>
          </a:p>
          <a:p>
            <a:pPr lvl="1"/>
            <a:r>
              <a:rPr lang="en-US" dirty="0" smtClean="0"/>
              <a:t>Protected by a </a:t>
            </a:r>
            <a:r>
              <a:rPr lang="en-US" dirty="0" err="1" smtClean="0"/>
              <a:t>mutex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Tale of Three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sz="2800" dirty="0" smtClean="0"/>
              <a:t>A high priority bus management task (at P1) needed to run frequently</a:t>
            </a:r>
          </a:p>
          <a:p>
            <a:pPr lvl="1"/>
            <a:r>
              <a:rPr lang="en-US" sz="2400" dirty="0" smtClean="0"/>
              <a:t>For brief periods, during which it locked the bus</a:t>
            </a:r>
          </a:p>
          <a:p>
            <a:r>
              <a:rPr lang="en-US" sz="2800" dirty="0" smtClean="0"/>
              <a:t>A low priority meteorological task (at P3) ran occasionally</a:t>
            </a:r>
          </a:p>
          <a:p>
            <a:pPr lvl="1"/>
            <a:r>
              <a:rPr lang="en-US" sz="2400" dirty="0" smtClean="0"/>
              <a:t>Also for brief periods, during which it locked the bus</a:t>
            </a:r>
          </a:p>
          <a:p>
            <a:r>
              <a:rPr lang="en-US" sz="2800" dirty="0" smtClean="0"/>
              <a:t>A medium priority communications task (at P2) ran rarely</a:t>
            </a:r>
          </a:p>
          <a:p>
            <a:pPr lvl="1"/>
            <a:r>
              <a:rPr lang="en-US" sz="2400" dirty="0" smtClean="0"/>
              <a:t>But for a long time when it ran</a:t>
            </a:r>
          </a:p>
          <a:p>
            <a:pPr lvl="1"/>
            <a:r>
              <a:rPr lang="en-US" sz="2400" dirty="0" smtClean="0"/>
              <a:t>But it didn’t use the bus, so it didn’t need the lock</a:t>
            </a:r>
          </a:p>
          <a:p>
            <a:r>
              <a:rPr lang="en-US" sz="2800" dirty="0" smtClean="0"/>
              <a:t>P1&gt;P2&gt;P3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Went Wrong?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700"/>
            <a:ext cx="8229600" cy="4525963"/>
          </a:xfrm>
        </p:spPr>
        <p:txBody>
          <a:bodyPr/>
          <a:lstStyle/>
          <a:p>
            <a:r>
              <a:rPr lang="en-US" dirty="0" smtClean="0"/>
              <a:t>Rarely, the following happened:</a:t>
            </a:r>
          </a:p>
          <a:p>
            <a:pPr lvl="1"/>
            <a:r>
              <a:rPr lang="en-US" dirty="0" smtClean="0"/>
              <a:t>The meteorological task ran and acquired the lock</a:t>
            </a:r>
          </a:p>
          <a:p>
            <a:pPr lvl="1"/>
            <a:r>
              <a:rPr lang="en-US" dirty="0" smtClean="0"/>
              <a:t>And then the bus management task would run</a:t>
            </a:r>
          </a:p>
          <a:p>
            <a:pPr lvl="1"/>
            <a:r>
              <a:rPr lang="en-US" dirty="0" smtClean="0"/>
              <a:t>It would block waiting for the lock</a:t>
            </a:r>
          </a:p>
          <a:p>
            <a:pPr lvl="2"/>
            <a:r>
              <a:rPr lang="en-US" dirty="0" smtClean="0"/>
              <a:t>Don’t pre-empt low priority if you’re blocked anyway</a:t>
            </a:r>
          </a:p>
          <a:p>
            <a:r>
              <a:rPr lang="en-US" dirty="0" smtClean="0"/>
              <a:t>Since meteorological task was short, usually not a problem</a:t>
            </a:r>
          </a:p>
          <a:p>
            <a:r>
              <a:rPr lang="en-US" dirty="0" smtClean="0"/>
              <a:t>But if the long communications task woke up in that short interval, what would happen?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Solution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5600"/>
            <a:ext cx="8229600" cy="4525963"/>
          </a:xfrm>
        </p:spPr>
        <p:txBody>
          <a:bodyPr/>
          <a:lstStyle/>
          <a:p>
            <a:r>
              <a:rPr lang="en-GB" i="1" dirty="0" smtClean="0"/>
              <a:t>Completion blocks</a:t>
            </a:r>
          </a:p>
          <a:p>
            <a:r>
              <a:rPr lang="en-GB" dirty="0" smtClean="0"/>
              <a:t>Create a synchronization object</a:t>
            </a:r>
          </a:p>
          <a:p>
            <a:pPr lvl="1"/>
            <a:r>
              <a:rPr lang="en-GB" dirty="0" smtClean="0"/>
              <a:t>Associate that object with a resource or request</a:t>
            </a:r>
          </a:p>
          <a:p>
            <a:r>
              <a:rPr lang="en-GB" dirty="0" smtClean="0"/>
              <a:t>Requester blocks awaiting event on that object</a:t>
            </a:r>
          </a:p>
          <a:p>
            <a:pPr lvl="1"/>
            <a:r>
              <a:rPr lang="en-GB" dirty="0" smtClean="0"/>
              <a:t>Yield the CPU until awaited event happens</a:t>
            </a:r>
          </a:p>
          <a:p>
            <a:r>
              <a:rPr lang="en-GB" dirty="0" smtClean="0"/>
              <a:t>Upon completion, the event is “posted”</a:t>
            </a:r>
          </a:p>
          <a:p>
            <a:pPr lvl="1"/>
            <a:r>
              <a:rPr lang="en-GB" dirty="0" smtClean="0"/>
              <a:t>Thread that notices/causes event posts the object</a:t>
            </a:r>
          </a:p>
          <a:p>
            <a:r>
              <a:rPr lang="en-GB" dirty="0" smtClean="0"/>
              <a:t>Posting event to object unblocks the waiter</a:t>
            </a:r>
          </a:p>
          <a:p>
            <a:pPr lvl="1"/>
            <a:r>
              <a:rPr lang="en-GB" dirty="0" smtClean="0"/>
              <a:t>Requester is dispatched, and processes the event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Priority Inversion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09700" y="5524500"/>
            <a:ext cx="635000" cy="4572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M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27200" y="1790700"/>
            <a:ext cx="635000" cy="4064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B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43100" y="3581400"/>
            <a:ext cx="6591300" cy="6858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C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-1251347" y="3765153"/>
            <a:ext cx="4356894" cy="1588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491853" y="6126163"/>
            <a:ext cx="6661547" cy="1589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33058" y="2197100"/>
            <a:ext cx="677108" cy="2517467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Priority</a:t>
            </a:r>
            <a:endParaRPr lang="en-US" sz="3200" dirty="0">
              <a:latin typeface="Times New Roman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75100" y="6026152"/>
            <a:ext cx="103626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Time</a:t>
            </a:r>
            <a:endParaRPr lang="en-US" sz="3200" dirty="0">
              <a:latin typeface="Times New Roman"/>
              <a:cs typeface="Times New Roman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10166" y="4191000"/>
            <a:ext cx="1116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ritannic Bold"/>
                <a:cs typeface="Britannic Bold"/>
              </a:rPr>
              <a:t>Lock Bus</a:t>
            </a:r>
            <a:endParaRPr lang="en-US" dirty="0">
              <a:latin typeface="Britannic Bold"/>
              <a:cs typeface="Britannic Bol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84920" y="3168134"/>
            <a:ext cx="1116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ritannic Bold"/>
                <a:cs typeface="Britannic Bold"/>
              </a:rPr>
              <a:t>Lock Bus</a:t>
            </a:r>
            <a:endParaRPr lang="en-US" dirty="0">
              <a:latin typeface="Britannic Bold"/>
              <a:cs typeface="Britannic Bold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739900" y="1790700"/>
            <a:ext cx="635000" cy="4064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B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rot="5400000">
            <a:off x="1018007" y="5007746"/>
            <a:ext cx="973092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V="1">
            <a:off x="1355748" y="2709284"/>
            <a:ext cx="973092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409700" y="5524500"/>
            <a:ext cx="635000" cy="457200"/>
          </a:xfrm>
          <a:prstGeom prst="rect">
            <a:avLst/>
          </a:prstGeom>
          <a:solidFill>
            <a:srgbClr val="A6A6A6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M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pic>
        <p:nvPicPr>
          <p:cNvPr id="15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1930400" y="5494292"/>
            <a:ext cx="378210" cy="450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22"/>
          <p:cNvSpPr txBox="1"/>
          <p:nvPr/>
        </p:nvSpPr>
        <p:spPr>
          <a:xfrm>
            <a:off x="3517900" y="2996569"/>
            <a:ext cx="2249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Times New Roman"/>
                <a:cs typeface="Times New Roman"/>
              </a:rPr>
              <a:t>C is running, at P2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01256" y="4944408"/>
            <a:ext cx="5752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/>
                <a:cs typeface="Times New Roman"/>
              </a:rPr>
              <a:t>M can’t interrupt C, since it only has priority P3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17634" y="1600200"/>
            <a:ext cx="56881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/>
                <a:cs typeface="Times New Roman"/>
              </a:rPr>
              <a:t>B’s priority of P1 is higher than C’s, but B can’t run because it’s waiting on a lock held by M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92710" y="5306418"/>
            <a:ext cx="5752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/>
                <a:cs typeface="Times New Roman"/>
              </a:rPr>
              <a:t>M won’t release the lock until it runs again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020256" y="4267200"/>
            <a:ext cx="5752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/>
                <a:cs typeface="Times New Roman"/>
              </a:rPr>
              <a:t>But M won’t run again until C completes</a:t>
            </a:r>
            <a:endParaRPr lang="en-US" sz="2000" b="1" dirty="0"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362890" y="2307848"/>
            <a:ext cx="2570619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latin typeface="Times New Roman"/>
                <a:cs typeface="Times New Roman"/>
              </a:rPr>
              <a:t>RESULT?</a:t>
            </a:r>
            <a:endParaRPr lang="en-US" sz="4000" b="1" i="1" dirty="0">
              <a:latin typeface="Times New Roman"/>
              <a:cs typeface="Times New Roman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1956" y="2358648"/>
            <a:ext cx="8431844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latin typeface="Times New Roman"/>
                <a:cs typeface="Times New Roman"/>
              </a:rPr>
              <a:t>A HIGH PRIORITY TASK DOESN’T RUN AND </a:t>
            </a:r>
            <a:r>
              <a:rPr lang="en-US" sz="3600" b="1" i="1" smtClean="0">
                <a:latin typeface="Times New Roman"/>
                <a:cs typeface="Times New Roman"/>
              </a:rPr>
              <a:t>A LOWER </a:t>
            </a:r>
            <a:r>
              <a:rPr lang="en-US" sz="3600" b="1" i="1" dirty="0" smtClean="0">
                <a:latin typeface="Times New Roman"/>
                <a:cs typeface="Times New Roman"/>
              </a:rPr>
              <a:t>PRIORITY TASK DOES</a:t>
            </a:r>
            <a:endParaRPr lang="en-US" sz="3600" b="1" i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13" grpId="0"/>
      <p:bldP spid="14" grpId="0"/>
      <p:bldP spid="16" grpId="0"/>
      <p:bldP spid="16" grpId="1"/>
      <p:bldP spid="17" grpId="0"/>
      <p:bldP spid="17" grpId="1"/>
      <p:bldP spid="18" grpId="0" animBg="1"/>
      <p:bldP spid="22" grpId="0" animBg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 animBg="1"/>
      <p:bldP spid="29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Ultimate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watchdog timer would go off every so often</a:t>
            </a:r>
          </a:p>
          <a:p>
            <a:pPr lvl="1"/>
            <a:r>
              <a:rPr lang="en-US" dirty="0" smtClean="0"/>
              <a:t>At a high priority</a:t>
            </a:r>
          </a:p>
          <a:p>
            <a:pPr lvl="1"/>
            <a:r>
              <a:rPr lang="en-US" dirty="0" smtClean="0"/>
              <a:t>It didn’t need the bus</a:t>
            </a:r>
          </a:p>
          <a:p>
            <a:pPr lvl="1"/>
            <a:r>
              <a:rPr lang="en-US" dirty="0" smtClean="0"/>
              <a:t>A health monitoring mechanism</a:t>
            </a:r>
          </a:p>
          <a:p>
            <a:r>
              <a:rPr lang="en-US" dirty="0" smtClean="0"/>
              <a:t>If the bus management task hadn’t run for a long time, something was wrong</a:t>
            </a:r>
          </a:p>
          <a:p>
            <a:r>
              <a:rPr lang="en-US" dirty="0" smtClean="0"/>
              <a:t>So the watchdog code reset the system</a:t>
            </a:r>
          </a:p>
          <a:p>
            <a:r>
              <a:rPr lang="en-US" dirty="0" smtClean="0"/>
              <a:t>Every so often, the system would reboot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4600"/>
            <a:ext cx="8229600" cy="4525963"/>
          </a:xfrm>
        </p:spPr>
        <p:txBody>
          <a:bodyPr/>
          <a:lstStyle/>
          <a:p>
            <a:r>
              <a:rPr lang="en-US" sz="2800" dirty="0" smtClean="0"/>
              <a:t>This was a priority inversion</a:t>
            </a:r>
          </a:p>
          <a:p>
            <a:pPr lvl="1"/>
            <a:r>
              <a:rPr lang="en-US" sz="2400" dirty="0" smtClean="0"/>
              <a:t>The lower priority communications task ran before the higher priority bus management task</a:t>
            </a:r>
          </a:p>
          <a:p>
            <a:r>
              <a:rPr lang="en-US" sz="2800" dirty="0" smtClean="0"/>
              <a:t>That needed to be changed</a:t>
            </a:r>
          </a:p>
          <a:p>
            <a:r>
              <a:rPr lang="en-US" sz="2800" dirty="0" smtClean="0"/>
              <a:t>How?</a:t>
            </a:r>
          </a:p>
          <a:p>
            <a:r>
              <a:rPr lang="en-US" sz="2800" dirty="0" smtClean="0"/>
              <a:t>Temporarily increase the priority of the meteorological task</a:t>
            </a:r>
          </a:p>
          <a:p>
            <a:pPr lvl="1"/>
            <a:r>
              <a:rPr lang="en-US" sz="2400" dirty="0" smtClean="0"/>
              <a:t>While the high priority bus management task was block by it</a:t>
            </a:r>
          </a:p>
          <a:p>
            <a:pPr lvl="1"/>
            <a:r>
              <a:rPr lang="en-US" sz="2400" dirty="0" smtClean="0"/>
              <a:t>So the communications task wouldn’t preempt it</a:t>
            </a:r>
          </a:p>
          <a:p>
            <a:pPr lvl="1"/>
            <a:r>
              <a:rPr lang="en-US" sz="2400" i="1" dirty="0" smtClean="0"/>
              <a:t>Priority inheritance</a:t>
            </a:r>
            <a:r>
              <a:rPr lang="en-US" sz="2400" dirty="0" smtClean="0"/>
              <a:t>: a general solution to this kind of problem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714500" y="1790700"/>
            <a:ext cx="635000" cy="4064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B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Fix in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rot="5400000" flipH="1" flipV="1">
            <a:off x="-1251347" y="3765153"/>
            <a:ext cx="4356894" cy="1588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1491853" y="6126163"/>
            <a:ext cx="6661547" cy="1589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33058" y="2197100"/>
            <a:ext cx="677108" cy="2517467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Priority</a:t>
            </a:r>
            <a:endParaRPr lang="en-US" sz="3200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75100" y="6026152"/>
            <a:ext cx="103626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/>
                <a:cs typeface="Times New Roman"/>
              </a:rPr>
              <a:t>Time</a:t>
            </a:r>
            <a:endParaRPr lang="en-US" sz="3200" dirty="0">
              <a:latin typeface="Times New Roman"/>
              <a:cs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14500" y="1790700"/>
            <a:ext cx="635000" cy="4064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B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16200000" flipV="1">
            <a:off x="1355748" y="2709284"/>
            <a:ext cx="973092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284920" y="3276600"/>
            <a:ext cx="1116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Britannic Bold"/>
                <a:cs typeface="Britannic Bold"/>
              </a:rPr>
              <a:t>Lock Bus</a:t>
            </a:r>
            <a:endParaRPr lang="en-US" dirty="0">
              <a:latin typeface="Britannic Bold"/>
              <a:cs typeface="Britannic Bold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09700" y="5524500"/>
            <a:ext cx="635000" cy="4572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M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pic>
        <p:nvPicPr>
          <p:cNvPr id="10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1930400" y="5494292"/>
            <a:ext cx="378210" cy="450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1943100" y="3581400"/>
            <a:ext cx="6591300" cy="68580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C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943100" y="3581400"/>
            <a:ext cx="65913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noFill/>
                <a:latin typeface="Times New Roman"/>
                <a:cs typeface="Times New Roman"/>
              </a:rPr>
              <a:t>C</a:t>
            </a:r>
            <a:endParaRPr lang="en-US" sz="3200" dirty="0">
              <a:noFill/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33059" y="1305982"/>
            <a:ext cx="37264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When M releases the lock it loses high priority</a:t>
            </a:r>
            <a:endParaRPr lang="en-US" sz="2800" dirty="0">
              <a:latin typeface="Times New Roman"/>
              <a:cs typeface="Times New Roman"/>
            </a:endParaRPr>
          </a:p>
        </p:txBody>
      </p:sp>
      <p:pic>
        <p:nvPicPr>
          <p:cNvPr id="19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2212151" y="1998480"/>
            <a:ext cx="378210" cy="450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/>
          <p:nvPr/>
        </p:nvSpPr>
        <p:spPr>
          <a:xfrm>
            <a:off x="3639559" y="4559399"/>
            <a:ext cx="30914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B now gets the lock and unblocks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1956" y="2358648"/>
            <a:ext cx="8431844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latin typeface="Times New Roman"/>
                <a:cs typeface="Times New Roman"/>
              </a:rPr>
              <a:t>Tasks run in proper priority order and Pathfinder can keep exploring Mars!</a:t>
            </a:r>
            <a:endParaRPr lang="en-US" sz="3600" b="1" i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11111E-6 L -0.00278 -0.5414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27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22222E-6 L -0.00139 -0.5365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268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-0.54144 L -0.00278 0.00023 " pathEditMode="relative" ptsTypes="AA">
                                      <p:cBhvr>
                                        <p:cTn id="4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2" grpId="0" animBg="1"/>
      <p:bldP spid="12" grpId="1" animBg="1"/>
      <p:bldP spid="15" grpId="0"/>
      <p:bldP spid="15" grpId="1"/>
      <p:bldP spid="11" grpId="0" animBg="1"/>
      <p:bldP spid="11" grpId="1" animBg="1"/>
      <p:bldP spid="16" grpId="0" animBg="1"/>
      <p:bldP spid="17" grpId="0" animBg="1"/>
      <p:bldP spid="18" grpId="0"/>
      <p:bldP spid="20" grpId="0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and Unblocking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0382"/>
            <a:ext cx="8229600" cy="4525963"/>
          </a:xfrm>
        </p:spPr>
        <p:txBody>
          <a:bodyPr/>
          <a:lstStyle/>
          <a:p>
            <a:r>
              <a:rPr lang="en-GB" sz="2800" dirty="0" smtClean="0"/>
              <a:t>Exactly as discussed in scheduling lecture</a:t>
            </a:r>
          </a:p>
          <a:p>
            <a:r>
              <a:rPr lang="en-GB" sz="2800" dirty="0" smtClean="0"/>
              <a:t>Blocking</a:t>
            </a:r>
          </a:p>
          <a:p>
            <a:pPr lvl="1"/>
            <a:r>
              <a:rPr lang="en-GB" sz="2400" dirty="0" smtClean="0"/>
              <a:t>Remove specified process from the “ready” queue</a:t>
            </a:r>
          </a:p>
          <a:p>
            <a:pPr lvl="1"/>
            <a:r>
              <a:rPr lang="en-GB" sz="2400" dirty="0" smtClean="0"/>
              <a:t>Yield the CPU (let scheduler run someone else)</a:t>
            </a:r>
          </a:p>
          <a:p>
            <a:r>
              <a:rPr lang="en-GB" sz="2800" dirty="0" smtClean="0"/>
              <a:t>Unblocking</a:t>
            </a:r>
          </a:p>
          <a:p>
            <a:pPr lvl="1"/>
            <a:r>
              <a:rPr lang="en-GB" sz="2400" dirty="0" smtClean="0"/>
              <a:t>Return specified process to the “ready” queue</a:t>
            </a:r>
          </a:p>
          <a:p>
            <a:pPr lvl="1"/>
            <a:r>
              <a:rPr lang="en-GB" sz="2400" dirty="0" smtClean="0"/>
              <a:t>Inform scheduler of wakeup (possible </a:t>
            </a:r>
            <a:r>
              <a:rPr lang="en-GB" sz="2400" dirty="0" err="1" smtClean="0"/>
              <a:t>preemption</a:t>
            </a:r>
            <a:r>
              <a:rPr lang="en-GB" sz="2400" dirty="0" smtClean="0"/>
              <a:t>)</a:t>
            </a:r>
          </a:p>
          <a:p>
            <a:r>
              <a:rPr lang="en-GB" sz="2800" dirty="0" smtClean="0"/>
              <a:t>Only trick is arranging to be unblocked</a:t>
            </a:r>
          </a:p>
          <a:p>
            <a:pPr lvl="1"/>
            <a:r>
              <a:rPr lang="en-GB" sz="2400" dirty="0" smtClean="0"/>
              <a:t>Because it is so embarrassing to sleep forever</a:t>
            </a:r>
          </a:p>
          <a:p>
            <a:r>
              <a:rPr lang="en-GB" sz="2800" dirty="0" smtClean="0"/>
              <a:t>Complexities if multiple entities are blocked on a resource – Who gets unblocked when it’s freed?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Possible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sleep/wakeup race condition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109015"/>
            <a:ext cx="388165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 dirty="0" smtClean="0">
                <a:latin typeface="Courier New"/>
                <a:cs typeface="Courier New"/>
              </a:rPr>
              <a:t>void sleep( </a:t>
            </a:r>
            <a:r>
              <a:rPr lang="en-GB" sz="1600" dirty="0" err="1" smtClean="0">
                <a:latin typeface="Courier New"/>
                <a:cs typeface="Courier New"/>
              </a:rPr>
              <a:t>eventp</a:t>
            </a:r>
            <a:r>
              <a:rPr lang="en-GB" sz="1600" dirty="0" smtClean="0">
                <a:latin typeface="Courier New"/>
                <a:cs typeface="Courier New"/>
              </a:rPr>
              <a:t> *</a:t>
            </a:r>
            <a:r>
              <a:rPr lang="en-GB" sz="1600" dirty="0" err="1" smtClean="0">
                <a:latin typeface="Courier New"/>
                <a:cs typeface="Courier New"/>
              </a:rPr>
              <a:t>e</a:t>
            </a:r>
            <a:r>
              <a:rPr lang="en-GB" sz="1600" dirty="0" smtClean="0">
                <a:latin typeface="Courier New"/>
                <a:cs typeface="Courier New"/>
              </a:rPr>
              <a:t> ) {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 dirty="0" err="1" smtClean="0">
                <a:latin typeface="Courier New"/>
                <a:cs typeface="Courier New"/>
              </a:rPr>
              <a:t>while(e</a:t>
            </a:r>
            <a:r>
              <a:rPr lang="en-GB" sz="1600" dirty="0" smtClean="0">
                <a:latin typeface="Courier New"/>
                <a:cs typeface="Courier New"/>
              </a:rPr>
              <a:t>-&gt;posted == FALSE) {</a:t>
            </a:r>
          </a:p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 dirty="0" err="1" smtClean="0">
                <a:latin typeface="Courier New"/>
                <a:cs typeface="Courier New"/>
              </a:rPr>
              <a:t>add_to_queue</a:t>
            </a:r>
            <a:r>
              <a:rPr lang="en-GB" sz="1400" dirty="0" smtClean="0">
                <a:latin typeface="Courier New"/>
                <a:cs typeface="Courier New"/>
              </a:rPr>
              <a:t>( &amp;</a:t>
            </a:r>
            <a:r>
              <a:rPr lang="en-GB" sz="1400" dirty="0" err="1" smtClean="0">
                <a:latin typeface="Courier New"/>
                <a:cs typeface="Courier New"/>
              </a:rPr>
              <a:t>e</a:t>
            </a:r>
            <a:r>
              <a:rPr lang="en-GB" sz="1400" dirty="0" smtClean="0">
                <a:latin typeface="Courier New"/>
                <a:cs typeface="Courier New"/>
              </a:rPr>
              <a:t>-&gt;queue, </a:t>
            </a:r>
            <a:r>
              <a:rPr lang="en-GB" sz="1400" dirty="0" err="1" smtClean="0">
                <a:latin typeface="Courier New"/>
                <a:cs typeface="Courier New"/>
              </a:rPr>
              <a:t>myproc</a:t>
            </a:r>
            <a:r>
              <a:rPr lang="en-GB" sz="1400" dirty="0" smtClean="0">
                <a:latin typeface="Courier New"/>
                <a:cs typeface="Courier New"/>
              </a:rPr>
              <a:t> );</a:t>
            </a:r>
          </a:p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 dirty="0" err="1" smtClean="0">
                <a:latin typeface="Courier New"/>
                <a:cs typeface="Courier New"/>
              </a:rPr>
              <a:t>myproc</a:t>
            </a:r>
            <a:r>
              <a:rPr lang="en-GB" sz="1400" dirty="0" smtClean="0">
                <a:latin typeface="Courier New"/>
                <a:cs typeface="Courier New"/>
              </a:rPr>
              <a:t>-&gt;</a:t>
            </a:r>
            <a:r>
              <a:rPr lang="en-GB" sz="1400" dirty="0" err="1" smtClean="0">
                <a:latin typeface="Courier New"/>
                <a:cs typeface="Courier New"/>
              </a:rPr>
              <a:t>runstate</a:t>
            </a:r>
            <a:r>
              <a:rPr lang="en-GB" sz="1400" dirty="0" smtClean="0">
                <a:latin typeface="Courier New"/>
                <a:cs typeface="Courier New"/>
              </a:rPr>
              <a:t> |= BLOCKED;</a:t>
            </a:r>
          </a:p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 dirty="0" smtClean="0">
                <a:latin typeface="Courier New"/>
                <a:cs typeface="Courier New"/>
              </a:rPr>
              <a:t>yield();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 dirty="0" smtClean="0">
                <a:latin typeface="Courier New"/>
                <a:cs typeface="Courier New"/>
              </a:rPr>
              <a:t>}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 dirty="0" smtClean="0">
                <a:latin typeface="Courier New"/>
                <a:cs typeface="Courier New"/>
              </a:rPr>
              <a:t>}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38853" y="3089425"/>
            <a:ext cx="4347947" cy="3262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urier New"/>
                <a:cs typeface="Courier New"/>
              </a:rPr>
              <a:t>void wakeup( </a:t>
            </a:r>
            <a:r>
              <a:rPr lang="en-US" sz="1600" dirty="0" err="1" smtClean="0">
                <a:latin typeface="Courier New"/>
                <a:cs typeface="Courier New"/>
              </a:rPr>
              <a:t>eventp</a:t>
            </a:r>
            <a:r>
              <a:rPr lang="en-US" sz="1600" dirty="0" smtClean="0">
                <a:latin typeface="Courier New"/>
                <a:cs typeface="Courier New"/>
              </a:rPr>
              <a:t> *</a:t>
            </a:r>
            <a:r>
              <a:rPr lang="en-US" sz="1600" dirty="0" err="1" smtClean="0">
                <a:latin typeface="Courier New"/>
                <a:cs typeface="Courier New"/>
              </a:rPr>
              <a:t>e</a:t>
            </a:r>
            <a:r>
              <a:rPr lang="en-US" sz="1600" dirty="0" smtClean="0">
                <a:latin typeface="Courier New"/>
                <a:cs typeface="Courier New"/>
              </a:rPr>
              <a:t>) {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</a:t>
            </a:r>
            <a:r>
              <a:rPr lang="en-US" sz="1600" dirty="0" err="1" smtClean="0">
                <a:latin typeface="Courier New"/>
                <a:cs typeface="Courier New"/>
              </a:rPr>
              <a:t>struct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proce</a:t>
            </a:r>
            <a:r>
              <a:rPr lang="en-US" sz="1600" dirty="0" smtClean="0">
                <a:latin typeface="Courier New"/>
                <a:cs typeface="Courier New"/>
              </a:rPr>
              <a:t> *</a:t>
            </a:r>
            <a:r>
              <a:rPr lang="en-US" sz="1600" dirty="0" err="1" smtClean="0">
                <a:latin typeface="Courier New"/>
                <a:cs typeface="Courier New"/>
              </a:rPr>
              <a:t>p</a:t>
            </a:r>
            <a:r>
              <a:rPr lang="en-US" sz="1600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	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</a:t>
            </a:r>
            <a:r>
              <a:rPr lang="en-US" sz="1600" dirty="0" err="1" smtClean="0">
                <a:latin typeface="Courier New"/>
                <a:cs typeface="Courier New"/>
              </a:rPr>
              <a:t>e</a:t>
            </a:r>
            <a:r>
              <a:rPr lang="en-US" sz="1600" dirty="0" smtClean="0">
                <a:latin typeface="Courier New"/>
                <a:cs typeface="Courier New"/>
              </a:rPr>
              <a:t>-&gt;posted = TRUE;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</a:t>
            </a:r>
            <a:r>
              <a:rPr lang="en-US" sz="1600" dirty="0" err="1" smtClean="0">
                <a:latin typeface="Courier New"/>
                <a:cs typeface="Courier New"/>
              </a:rPr>
              <a:t>p</a:t>
            </a:r>
            <a:r>
              <a:rPr lang="en-US" sz="1600" dirty="0" smtClean="0">
                <a:latin typeface="Courier New"/>
                <a:cs typeface="Courier New"/>
              </a:rPr>
              <a:t> = </a:t>
            </a:r>
            <a:r>
              <a:rPr lang="en-US" sz="1600" dirty="0" err="1" smtClean="0">
                <a:latin typeface="Courier New"/>
                <a:cs typeface="Courier New"/>
              </a:rPr>
              <a:t>get_from_queue(&amp;e</a:t>
            </a:r>
            <a:r>
              <a:rPr lang="en-US" sz="1600" dirty="0" smtClean="0">
                <a:latin typeface="Courier New"/>
                <a:cs typeface="Courier New"/>
              </a:rPr>
              <a:t>-&gt; queue);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if (</a:t>
            </a:r>
            <a:r>
              <a:rPr lang="en-US" sz="1600" dirty="0" err="1" smtClean="0">
                <a:latin typeface="Courier New"/>
                <a:cs typeface="Courier New"/>
              </a:rPr>
              <a:t>p</a:t>
            </a:r>
            <a:r>
              <a:rPr lang="en-US" sz="1600" dirty="0" smtClean="0">
                <a:latin typeface="Courier New"/>
                <a:cs typeface="Courier New"/>
              </a:rPr>
              <a:t>) {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	     </a:t>
            </a:r>
            <a:r>
              <a:rPr lang="en-US" sz="1600" dirty="0" err="1" smtClean="0">
                <a:latin typeface="Courier New"/>
                <a:cs typeface="Courier New"/>
              </a:rPr>
              <a:t>p</a:t>
            </a:r>
            <a:r>
              <a:rPr lang="en-US" sz="1600" dirty="0" smtClean="0">
                <a:latin typeface="Courier New"/>
                <a:cs typeface="Courier New"/>
              </a:rPr>
              <a:t>-&gt;</a:t>
            </a:r>
            <a:r>
              <a:rPr lang="en-US" sz="1600" dirty="0" err="1" smtClean="0">
                <a:latin typeface="Courier New"/>
                <a:cs typeface="Courier New"/>
              </a:rPr>
              <a:t>runstate</a:t>
            </a:r>
            <a:r>
              <a:rPr lang="en-US" sz="1600" dirty="0" smtClean="0">
                <a:latin typeface="Courier New"/>
                <a:cs typeface="Courier New"/>
              </a:rPr>
              <a:t> &amp;= ~BLOCKED;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	     </a:t>
            </a:r>
            <a:r>
              <a:rPr lang="en-US" sz="1600" dirty="0" err="1" smtClean="0">
                <a:latin typeface="Courier New"/>
                <a:cs typeface="Courier New"/>
              </a:rPr>
              <a:t>resched</a:t>
            </a:r>
            <a:r>
              <a:rPr lang="en-US" sz="1600" dirty="0" smtClean="0">
                <a:latin typeface="Courier New"/>
                <a:cs typeface="Courier New"/>
              </a:rPr>
              <a:t>();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}  /* if !</a:t>
            </a:r>
            <a:r>
              <a:rPr lang="en-US" sz="1600" dirty="0" err="1" smtClean="0">
                <a:latin typeface="Courier New"/>
                <a:cs typeface="Courier New"/>
              </a:rPr>
              <a:t>p</a:t>
            </a:r>
            <a:r>
              <a:rPr lang="en-US" sz="1600" dirty="0" smtClean="0">
                <a:latin typeface="Courier New"/>
                <a:cs typeface="Courier New"/>
              </a:rPr>
              <a:t>, nobody’s waiting */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}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4639" y="2520966"/>
            <a:ext cx="3270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Consider this sleep code: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77967" y="2527836"/>
            <a:ext cx="3026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And this wakeup code: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55009" y="5967412"/>
            <a:ext cx="38943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What’s the problem with this?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Sleep/Wakeup Race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say thread B is using a resource and thread A needs to get it</a:t>
            </a:r>
          </a:p>
          <a:p>
            <a:r>
              <a:rPr lang="en-US" dirty="0" smtClean="0"/>
              <a:t>So thread A will call </a:t>
            </a:r>
            <a:r>
              <a:rPr lang="en-US" sz="2800" dirty="0" smtClean="0">
                <a:latin typeface="Courier New"/>
                <a:cs typeface="Courier New"/>
              </a:rPr>
              <a:t>sleep()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/>
              <a:t>Meanwhile, thread B finishes using the resource</a:t>
            </a:r>
          </a:p>
          <a:p>
            <a:pPr lvl="1"/>
            <a:r>
              <a:rPr lang="en-US" dirty="0" smtClean="0"/>
              <a:t>So thread B will call </a:t>
            </a:r>
            <a:r>
              <a:rPr lang="en-US" sz="2400" dirty="0" smtClean="0">
                <a:latin typeface="Courier New"/>
                <a:cs typeface="Courier New"/>
              </a:rPr>
              <a:t>wakeup()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/>
              <a:t>No other threads are waiting for the resource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19879</TotalTime>
  <Words>4201</Words>
  <Application>Microsoft Macintosh PowerPoint</Application>
  <PresentationFormat>On-screen Show (4:3)</PresentationFormat>
  <Paragraphs>585</Paragraphs>
  <Slides>63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4" baseType="lpstr">
      <vt:lpstr>Default Theme</vt:lpstr>
      <vt:lpstr>Concurrency Solutions and Deadlock CS 111 Operating System Principles  Peter Reiher </vt:lpstr>
      <vt:lpstr>Outline</vt:lpstr>
      <vt:lpstr>Asynchronous Completion</vt:lpstr>
      <vt:lpstr>Using Spin Waits to Solve the Asynchronous Completion Problem</vt:lpstr>
      <vt:lpstr>Well, Why Not?</vt:lpstr>
      <vt:lpstr>Another Solution </vt:lpstr>
      <vt:lpstr>Blocking and Unblocking</vt:lpstr>
      <vt:lpstr>A Possible Problem</vt:lpstr>
      <vt:lpstr>A Sleep/Wakeup Race</vt:lpstr>
      <vt:lpstr>The Race At Work</vt:lpstr>
      <vt:lpstr>Solving the Problem</vt:lpstr>
      <vt:lpstr>Lock Contention</vt:lpstr>
      <vt:lpstr>What If It Isn’t That Bad?</vt:lpstr>
      <vt:lpstr>Resource Convoys</vt:lpstr>
      <vt:lpstr>Resource Convoy Performance</vt:lpstr>
      <vt:lpstr>Avoiding Contention Problems</vt:lpstr>
      <vt:lpstr>Lock Granularity</vt:lpstr>
      <vt:lpstr>Other Important  Synchronization Primitives</vt:lpstr>
      <vt:lpstr>Semaphores</vt:lpstr>
      <vt:lpstr>Mutexes</vt:lpstr>
      <vt:lpstr>Monitors</vt:lpstr>
      <vt:lpstr>Deadlock</vt:lpstr>
      <vt:lpstr>Why Are Deadlocks Important?</vt:lpstr>
      <vt:lpstr>Types of Deadlocks</vt:lpstr>
      <vt:lpstr>Four Basic Conditions  For Deadlocks</vt:lpstr>
      <vt:lpstr>Deadlock Conditions: 1.  Mutual Exclusion</vt:lpstr>
      <vt:lpstr>Deadlock Condition 2:  Incremental Allocation</vt:lpstr>
      <vt:lpstr>Deadlock Condition 3:  No  Pre-emption</vt:lpstr>
      <vt:lpstr>Deadlock Condition 4: Circular Waiting</vt:lpstr>
      <vt:lpstr>A Wait-For Graph</vt:lpstr>
      <vt:lpstr>Deadlock Avoidance</vt:lpstr>
      <vt:lpstr>Avoiding Deadlock Using Reservations</vt:lpstr>
      <vt:lpstr>Overbooking Vs. Under Utilization </vt:lpstr>
      <vt:lpstr>Handling Reservation Problems</vt:lpstr>
      <vt:lpstr>Commodity Resource  Management in Real Systems</vt:lpstr>
      <vt:lpstr>Dealing With Reservation Failures</vt:lpstr>
      <vt:lpstr>System Services and Reservations</vt:lpstr>
      <vt:lpstr>Deadlock Prevention</vt:lpstr>
      <vt:lpstr>Four Basic Conditions  For Deadlocks</vt:lpstr>
      <vt:lpstr>1. Mutual Exclusion</vt:lpstr>
      <vt:lpstr>2. Incremental Allocation  </vt:lpstr>
      <vt:lpstr>Releasing Locks Before Blocking</vt:lpstr>
      <vt:lpstr>3. No Pre-emption  </vt:lpstr>
      <vt:lpstr>When Can The OS “Seize” a Resource?</vt:lpstr>
      <vt:lpstr>4.  Circular Dependencies</vt:lpstr>
      <vt:lpstr>Which Approach Should You Use?</vt:lpstr>
      <vt:lpstr>One More Deadlock “Solution”</vt:lpstr>
      <vt:lpstr>Deadlock Detection and Recovery</vt:lpstr>
      <vt:lpstr>Implementing Deadlock Detection</vt:lpstr>
      <vt:lpstr>Deadlock Detection and Health Monitoring</vt:lpstr>
      <vt:lpstr>Related Problems Health Monitoring Can Handle</vt:lpstr>
      <vt:lpstr>How To Monitor Process Health</vt:lpstr>
      <vt:lpstr>What To Do With “Unhealthy” Processes?</vt:lpstr>
      <vt:lpstr>Failure Recovery Methodology</vt:lpstr>
      <vt:lpstr>Priority Inversion and Deadlock</vt:lpstr>
      <vt:lpstr>Priority Inversion on Mars</vt:lpstr>
      <vt:lpstr>The Pathfinder Priority Inversion</vt:lpstr>
      <vt:lpstr>A Tale of Three Tasks</vt:lpstr>
      <vt:lpstr>What Went Wrong?</vt:lpstr>
      <vt:lpstr>The Priority Inversion at Work</vt:lpstr>
      <vt:lpstr>The Ultimate Effect</vt:lpstr>
      <vt:lpstr>Solving the Problem</vt:lpstr>
      <vt:lpstr>The Fix in Action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36</cp:revision>
  <cp:lastPrinted>2015-06-30T22:53:05Z</cp:lastPrinted>
  <dcterms:created xsi:type="dcterms:W3CDTF">2015-06-30T22:46:03Z</dcterms:created>
  <dcterms:modified xsi:type="dcterms:W3CDTF">2015-06-30T22:57:43Z</dcterms:modified>
</cp:coreProperties>
</file>