
<file path=[Content_Types].xml><?xml version="1.0" encoding="utf-8"?>
<Types xmlns="http://schemas.openxmlformats.org/package/2006/content-types">
  <Default Extension="pdf" ContentType="application/pdf"/>
  <Default Extension="rels" ContentType="application/vnd.openxmlformats-package.relationships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Default Extension="jpeg" ContentType="image/jpeg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6"/>
  </p:notesMasterIdLst>
  <p:handoutMasterIdLst>
    <p:handoutMasterId r:id="rId67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08" r:id="rId50"/>
    <p:sldId id="309" r:id="rId51"/>
    <p:sldId id="310" r:id="rId52"/>
    <p:sldId id="311" r:id="rId53"/>
    <p:sldId id="312" r:id="rId54"/>
    <p:sldId id="313" r:id="rId55"/>
    <p:sldId id="314" r:id="rId56"/>
    <p:sldId id="315" r:id="rId57"/>
    <p:sldId id="316" r:id="rId58"/>
    <p:sldId id="317" r:id="rId59"/>
    <p:sldId id="318" r:id="rId60"/>
    <p:sldId id="319" r:id="rId61"/>
    <p:sldId id="320" r:id="rId62"/>
    <p:sldId id="321" r:id="rId63"/>
    <p:sldId id="322" r:id="rId64"/>
    <p:sldId id="323" r:id="rId6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hidden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8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notesMaster" Target="notesMasters/notesMaster1.xml"/><Relationship Id="rId67" Type="http://schemas.openxmlformats.org/officeDocument/2006/relationships/handoutMaster" Target="handoutMasters/handoutMaster1.xml"/><Relationship Id="rId68" Type="http://schemas.openxmlformats.org/officeDocument/2006/relationships/printerSettings" Target="printerSettings/printerSettings1.bin"/><Relationship Id="rId69" Type="http://schemas.openxmlformats.org/officeDocument/2006/relationships/presProps" Target="presProp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viewProps" Target="viewProps.xml"/><Relationship Id="rId71" Type="http://schemas.openxmlformats.org/officeDocument/2006/relationships/theme" Target="theme/theme1.xml"/><Relationship Id="rId72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6/30/15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6/30/15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noFill/>
                <a:latin typeface="Times New Roman"/>
                <a:cs typeface="Times New Roman"/>
              </a:rPr>
              <a:t>Are there circumstances where this comforting thought is likely to be wrong?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6/30/15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6/30/15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6/30/15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6/30/15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6/30/15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6/30/15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6/30/15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6/30/15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6/30/15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6/30/15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6/30/15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5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148615" y="6224916"/>
            <a:ext cx="105367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Summer</a:t>
            </a:r>
            <a:r>
              <a:rPr lang="en-US" sz="1200" baseline="0" dirty="0" smtClean="0">
                <a:latin typeface="Times New Roman" pitchFamily="-107" charset="0"/>
              </a:rPr>
              <a:t> 2015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Process Communications, Synchronization, and Concurrency</a:t>
            </a:r>
            <a:br>
              <a:rPr lang="en-US" dirty="0" smtClean="0"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 Principles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2765029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293" y="366296"/>
            <a:ext cx="8229600" cy="1143000"/>
          </a:xfrm>
        </p:spPr>
        <p:txBody>
          <a:bodyPr/>
          <a:lstStyle/>
          <a:p>
            <a:r>
              <a:rPr lang="en-US" dirty="0" smtClean="0"/>
              <a:t>Using the Shared Domain to Communicate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363736" y="3581400"/>
            <a:ext cx="4646664" cy="2786606"/>
            <a:chOff x="1754136" y="2737894"/>
            <a:chExt cx="4646664" cy="2786606"/>
          </a:xfrm>
        </p:grpSpPr>
        <p:sp>
          <p:nvSpPr>
            <p:cNvPr id="5" name="Rectangle 4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>
              <a:stCxn id="5" idx="2"/>
              <a:endCxn id="6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Up-Down Arrow 13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endCxn id="13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Down Arrow 17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180133" y="241217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376260" y="284611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 rot="5400000">
            <a:off x="1055749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>
            <a:stCxn id="19" idx="2"/>
            <a:endCxn id="20" idx="0"/>
          </p:cNvCxnSpPr>
          <p:nvPr/>
        </p:nvCxnSpPr>
        <p:spPr>
          <a:xfrm rot="16200000" flipH="1">
            <a:off x="1397541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Can 22"/>
          <p:cNvSpPr/>
          <p:nvPr/>
        </p:nvSpPr>
        <p:spPr>
          <a:xfrm>
            <a:off x="1042623" y="284143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4" name="Group 30"/>
          <p:cNvGrpSpPr/>
          <p:nvPr/>
        </p:nvGrpSpPr>
        <p:grpSpPr>
          <a:xfrm>
            <a:off x="1705473" y="287886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25" name="Rounded Rectangle 24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6" name="Up-Down Arrow 25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7" name="Straight Connector 26"/>
          <p:cNvCxnSpPr>
            <a:endCxn id="23" idx="1"/>
          </p:cNvCxnSpPr>
          <p:nvPr/>
        </p:nvCxnSpPr>
        <p:spPr>
          <a:xfrm rot="5400000">
            <a:off x="1098055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25" idx="0"/>
          </p:cNvCxnSpPr>
          <p:nvPr/>
        </p:nvCxnSpPr>
        <p:spPr>
          <a:xfrm rot="16200000" flipH="1">
            <a:off x="1687495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6921823" y="14859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38339" y="241217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7534466" y="284611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 rot="5400000">
            <a:off x="7213955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>
            <a:stCxn id="30" idx="2"/>
            <a:endCxn id="31" idx="0"/>
          </p:cNvCxnSpPr>
          <p:nvPr/>
        </p:nvCxnSpPr>
        <p:spPr>
          <a:xfrm rot="16200000" flipH="1">
            <a:off x="7555747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Can 33"/>
          <p:cNvSpPr/>
          <p:nvPr/>
        </p:nvSpPr>
        <p:spPr>
          <a:xfrm>
            <a:off x="7200829" y="284143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5" name="Group 64"/>
          <p:cNvGrpSpPr/>
          <p:nvPr/>
        </p:nvGrpSpPr>
        <p:grpSpPr>
          <a:xfrm>
            <a:off x="7863679" y="287886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36" name="Rounded Rectangle 35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7" name="Up-Down Arrow 36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8" name="Straight Connector 37"/>
          <p:cNvCxnSpPr>
            <a:endCxn id="34" idx="1"/>
          </p:cNvCxnSpPr>
          <p:nvPr/>
        </p:nvCxnSpPr>
        <p:spPr>
          <a:xfrm rot="5400000">
            <a:off x="7256261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endCxn id="36" idx="0"/>
          </p:cNvCxnSpPr>
          <p:nvPr/>
        </p:nvCxnSpPr>
        <p:spPr>
          <a:xfrm rot="16200000" flipH="1">
            <a:off x="7845701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Down Arrow 39"/>
          <p:cNvSpPr/>
          <p:nvPr/>
        </p:nvSpPr>
        <p:spPr>
          <a:xfrm>
            <a:off x="7529806" y="20520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5233972" y="24003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233972" y="26543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ounded Rectangle 42"/>
          <p:cNvSpPr/>
          <p:nvPr/>
        </p:nvSpPr>
        <p:spPr>
          <a:xfrm>
            <a:off x="3178143" y="3624388"/>
            <a:ext cx="2842252" cy="2743617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173952" y="4065439"/>
            <a:ext cx="2843462" cy="432418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3174859" y="5317960"/>
            <a:ext cx="2843462" cy="632490"/>
          </a:xfrm>
          <a:prstGeom prst="rect">
            <a:avLst/>
          </a:prstGeom>
          <a:solidFill>
            <a:srgbClr val="66006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833449" y="2397204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2833449" y="2651204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3175337" y="4658411"/>
            <a:ext cx="2843462" cy="432418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591745" y="2753254"/>
            <a:ext cx="805433" cy="1511900"/>
            <a:chOff x="2591745" y="2532967"/>
            <a:chExt cx="805433" cy="1748681"/>
          </a:xfrm>
        </p:grpSpPr>
        <p:cxnSp>
          <p:nvCxnSpPr>
            <p:cNvPr id="50" name="Straight Connector 49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endCxn id="44" idx="1"/>
            </p:cNvCxnSpPr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0000FF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 flipH="1">
            <a:off x="5776549" y="2763115"/>
            <a:ext cx="805433" cy="2131691"/>
            <a:chOff x="2591745" y="2532967"/>
            <a:chExt cx="805433" cy="1748681"/>
          </a:xfrm>
        </p:grpSpPr>
        <p:cxnSp>
          <p:nvCxnSpPr>
            <p:cNvPr id="54" name="Straight Connector 53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FF0000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7" name="Straight Connector 56"/>
          <p:cNvCxnSpPr/>
          <p:nvPr/>
        </p:nvCxnSpPr>
        <p:spPr>
          <a:xfrm rot="5400000">
            <a:off x="2942778" y="2016642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>
            <a:off x="882718" y="4079976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endCxn id="45" idx="1"/>
          </p:cNvCxnSpPr>
          <p:nvPr/>
        </p:nvCxnSpPr>
        <p:spPr>
          <a:xfrm flipV="1">
            <a:off x="2415833" y="5634205"/>
            <a:ext cx="759026" cy="6592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6200000" flipH="1">
            <a:off x="6243198" y="2013546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16200000" flipH="1">
            <a:off x="5212457" y="4076880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10800000" flipV="1">
            <a:off x="6028225" y="5637699"/>
            <a:ext cx="744778" cy="3097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457201" y="4252453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1 writes some data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363736" y="2373407"/>
            <a:ext cx="412821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6998443" y="4250917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2 then reads it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058383" y="5424807"/>
            <a:ext cx="412821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52551E-7 -1.70021E-6 L -0.00278 0.44506 " pathEditMode="relative" ptsTypes="AA">
                                      <p:cBhvr>
                                        <p:cTn id="1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0.44506 L 0.18605 0.44506 " pathEditMode="relative" ptsTypes="AA">
                                      <p:cBhvr>
                                        <p:cTn id="1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051E-6 -2.64168E-6 L 0.29295 -2.64168E-6 " pathEditMode="relative" ptsTypes="AA">
                                      <p:cBhvr>
                                        <p:cTn id="2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295 4.98265E-6 L 0.29312 -0.41476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6" grpId="0" animBg="1"/>
      <p:bldP spid="66" grpId="1" animBg="1"/>
      <p:bldP spid="66" grpId="2" animBg="1"/>
      <p:bldP spid="67" grpId="0"/>
      <p:bldP spid="68" grpId="0" animBg="1"/>
      <p:bldP spid="68" grpId="1" animBg="1"/>
      <p:bldP spid="68" grpId="2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0108"/>
            <a:ext cx="8229600" cy="1143000"/>
          </a:xfrm>
        </p:spPr>
        <p:txBody>
          <a:bodyPr/>
          <a:lstStyle/>
          <a:p>
            <a:r>
              <a:rPr lang="en-US" dirty="0" smtClean="0"/>
              <a:t>Potential Problem #1 With </a:t>
            </a:r>
            <a:br>
              <a:rPr lang="en-US" dirty="0" smtClean="0"/>
            </a:br>
            <a:r>
              <a:rPr lang="en-US" dirty="0" smtClean="0"/>
              <a:t>Shared Domain 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6567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66567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363736" y="3646870"/>
            <a:ext cx="4646664" cy="2786606"/>
            <a:chOff x="1754136" y="2737894"/>
            <a:chExt cx="4646664" cy="2786606"/>
          </a:xfrm>
        </p:grpSpPr>
        <p:sp>
          <p:nvSpPr>
            <p:cNvPr id="6" name="Rectangle 5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>
              <a:stCxn id="6" idx="2"/>
              <a:endCxn id="7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Up-Down Arrow 14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1" name="Straight Connector 10"/>
            <p:cNvCxnSpPr/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14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457200" y="166567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457200" y="166567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4231" y="151327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1401010" y="212554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180133" y="247764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376260" y="291158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 rot="5400000">
            <a:off x="1055749" y="230031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>
            <a:stCxn id="20" idx="2"/>
            <a:endCxn id="21" idx="0"/>
          </p:cNvCxnSpPr>
          <p:nvPr/>
        </p:nvCxnSpPr>
        <p:spPr>
          <a:xfrm rot="16200000" flipH="1">
            <a:off x="1397541" y="279462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Can 23"/>
          <p:cNvSpPr/>
          <p:nvPr/>
        </p:nvSpPr>
        <p:spPr>
          <a:xfrm>
            <a:off x="1042623" y="290690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5" name="Group 30"/>
          <p:cNvGrpSpPr/>
          <p:nvPr/>
        </p:nvGrpSpPr>
        <p:grpSpPr>
          <a:xfrm>
            <a:off x="1705473" y="294433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26" name="Rounded Rectangle 25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7" name="Up-Down Arrow 26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8" name="Straight Connector 27"/>
          <p:cNvCxnSpPr>
            <a:endCxn id="24" idx="1"/>
          </p:cNvCxnSpPr>
          <p:nvPr/>
        </p:nvCxnSpPr>
        <p:spPr>
          <a:xfrm rot="5400000">
            <a:off x="1098055" y="276178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1687495" y="276061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6921823" y="155137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338339" y="247764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7534466" y="291158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 rot="5400000">
            <a:off x="7213955" y="230031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>
            <a:stCxn id="31" idx="2"/>
            <a:endCxn id="32" idx="0"/>
          </p:cNvCxnSpPr>
          <p:nvPr/>
        </p:nvCxnSpPr>
        <p:spPr>
          <a:xfrm rot="16200000" flipH="1">
            <a:off x="7555747" y="279462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Can 34"/>
          <p:cNvSpPr/>
          <p:nvPr/>
        </p:nvSpPr>
        <p:spPr>
          <a:xfrm>
            <a:off x="7200829" y="290690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6" name="Group 64"/>
          <p:cNvGrpSpPr/>
          <p:nvPr/>
        </p:nvGrpSpPr>
        <p:grpSpPr>
          <a:xfrm>
            <a:off x="7863679" y="294433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37" name="Rounded Rectangle 36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8" name="Up-Down Arrow 37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9" name="Straight Connector 38"/>
          <p:cNvCxnSpPr>
            <a:endCxn id="35" idx="1"/>
          </p:cNvCxnSpPr>
          <p:nvPr/>
        </p:nvCxnSpPr>
        <p:spPr>
          <a:xfrm rot="5400000">
            <a:off x="7256261" y="276178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16200000" flipH="1">
            <a:off x="7845701" y="276061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Down Arrow 40"/>
          <p:cNvSpPr/>
          <p:nvPr/>
        </p:nvSpPr>
        <p:spPr>
          <a:xfrm>
            <a:off x="7529806" y="211751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233972" y="246577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233972" y="271977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/>
          <p:cNvSpPr/>
          <p:nvPr/>
        </p:nvSpPr>
        <p:spPr>
          <a:xfrm>
            <a:off x="3178143" y="3689858"/>
            <a:ext cx="2842252" cy="2743617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173952" y="4130909"/>
            <a:ext cx="2843462" cy="432418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3174859" y="5383430"/>
            <a:ext cx="2843462" cy="632490"/>
          </a:xfrm>
          <a:prstGeom prst="rect">
            <a:avLst/>
          </a:prstGeom>
          <a:solidFill>
            <a:srgbClr val="66006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2833449" y="2462674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2833449" y="2716674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3175337" y="4723881"/>
            <a:ext cx="2843462" cy="432418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2591745" y="2818719"/>
            <a:ext cx="805433" cy="1577365"/>
            <a:chOff x="2591745" y="2532967"/>
            <a:chExt cx="805433" cy="1824401"/>
          </a:xfrm>
        </p:grpSpPr>
        <p:cxnSp>
          <p:nvCxnSpPr>
            <p:cNvPr id="51" name="Straight Connector 50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endCxn id="45" idx="1"/>
            </p:cNvCxnSpPr>
            <p:nvPr/>
          </p:nvCxnSpPr>
          <p:spPr>
            <a:xfrm>
              <a:off x="2591745" y="4340874"/>
              <a:ext cx="582207" cy="16494"/>
            </a:xfrm>
            <a:prstGeom prst="line">
              <a:avLst/>
            </a:prstGeom>
            <a:ln>
              <a:solidFill>
                <a:srgbClr val="0000FF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 flipH="1">
            <a:off x="5776549" y="2828585"/>
            <a:ext cx="805433" cy="2131691"/>
            <a:chOff x="2591745" y="2532967"/>
            <a:chExt cx="805433" cy="1748681"/>
          </a:xfrm>
        </p:grpSpPr>
        <p:cxnSp>
          <p:nvCxnSpPr>
            <p:cNvPr id="55" name="Straight Connector 54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FF0000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8" name="Straight Connector 57"/>
          <p:cNvCxnSpPr/>
          <p:nvPr/>
        </p:nvCxnSpPr>
        <p:spPr>
          <a:xfrm rot="5400000">
            <a:off x="2942778" y="2082112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882718" y="4145446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endCxn id="46" idx="1"/>
          </p:cNvCxnSpPr>
          <p:nvPr/>
        </p:nvCxnSpPr>
        <p:spPr>
          <a:xfrm flipV="1">
            <a:off x="2415833" y="5699675"/>
            <a:ext cx="759026" cy="6592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16200000" flipH="1">
            <a:off x="6243198" y="2079016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16200000" flipH="1">
            <a:off x="5212457" y="4142350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10800000" flipV="1">
            <a:off x="6028225" y="5703169"/>
            <a:ext cx="744778" cy="3097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2363736" y="2438877"/>
            <a:ext cx="412821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4058383" y="5490277"/>
            <a:ext cx="412821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457200" y="3782518"/>
            <a:ext cx="16763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How did </a:t>
            </a:r>
          </a:p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1 know this was the correct place to write the data?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2036966" y="5156299"/>
            <a:ext cx="1922353" cy="333978"/>
          </a:xfrm>
          <a:prstGeom prst="straightConnector1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6972768" y="3689858"/>
            <a:ext cx="16763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How did </a:t>
            </a:r>
          </a:p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2 know this was the correct place to read the data?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72" name="Straight Arrow Connector 71"/>
          <p:cNvCxnSpPr/>
          <p:nvPr/>
        </p:nvCxnSpPr>
        <p:spPr>
          <a:xfrm rot="10800000" flipV="1">
            <a:off x="4489070" y="5092857"/>
            <a:ext cx="2597531" cy="397420"/>
          </a:xfrm>
          <a:prstGeom prst="straightConnector1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0108"/>
            <a:ext cx="8229600" cy="1143000"/>
          </a:xfrm>
        </p:spPr>
        <p:txBody>
          <a:bodyPr/>
          <a:lstStyle/>
          <a:p>
            <a:r>
              <a:rPr lang="en-US" dirty="0" smtClean="0"/>
              <a:t>Potential Problem #2 With</a:t>
            </a:r>
            <a:br>
              <a:rPr lang="en-US" dirty="0" smtClean="0"/>
            </a:br>
            <a:r>
              <a:rPr lang="en-US" dirty="0" smtClean="0"/>
              <a:t>Shared Domain Communications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6567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66567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66567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363736" y="3646870"/>
            <a:ext cx="4646664" cy="2786606"/>
            <a:chOff x="1754136" y="2737894"/>
            <a:chExt cx="4646664" cy="2786606"/>
          </a:xfrm>
        </p:grpSpPr>
        <p:sp>
          <p:nvSpPr>
            <p:cNvPr id="7" name="Rectangle 6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>
              <a:stCxn id="7" idx="2"/>
              <a:endCxn id="8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5" name="Rounded Rectangle 14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Up-Down Arrow 15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2" name="Straight Connector 11"/>
            <p:cNvCxnSpPr/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endCxn id="15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457200" y="166567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457200" y="166567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754231" y="151327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Down Arrow 19"/>
          <p:cNvSpPr/>
          <p:nvPr/>
        </p:nvSpPr>
        <p:spPr>
          <a:xfrm>
            <a:off x="1401010" y="212554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180133" y="247764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376260" y="291158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 rot="5400000">
            <a:off x="1055749" y="230031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>
            <a:stCxn id="21" idx="2"/>
            <a:endCxn id="22" idx="0"/>
          </p:cNvCxnSpPr>
          <p:nvPr/>
        </p:nvCxnSpPr>
        <p:spPr>
          <a:xfrm rot="16200000" flipH="1">
            <a:off x="1397541" y="279462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Can 24"/>
          <p:cNvSpPr/>
          <p:nvPr/>
        </p:nvSpPr>
        <p:spPr>
          <a:xfrm>
            <a:off x="1042623" y="290690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6" name="Group 30"/>
          <p:cNvGrpSpPr/>
          <p:nvPr/>
        </p:nvGrpSpPr>
        <p:grpSpPr>
          <a:xfrm>
            <a:off x="1705473" y="294433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27" name="Rounded Rectangle 26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8" name="Up-Down Arrow 27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9" name="Straight Connector 28"/>
          <p:cNvCxnSpPr>
            <a:endCxn id="25" idx="1"/>
          </p:cNvCxnSpPr>
          <p:nvPr/>
        </p:nvCxnSpPr>
        <p:spPr>
          <a:xfrm rot="5400000">
            <a:off x="1098055" y="276178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16200000" flipH="1">
            <a:off x="1687495" y="276061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6921823" y="155137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338339" y="247764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7534466" y="291158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 rot="5400000">
            <a:off x="7213955" y="230031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>
            <a:stCxn id="32" idx="2"/>
            <a:endCxn id="33" idx="0"/>
          </p:cNvCxnSpPr>
          <p:nvPr/>
        </p:nvCxnSpPr>
        <p:spPr>
          <a:xfrm rot="16200000" flipH="1">
            <a:off x="7555747" y="279462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Can 35"/>
          <p:cNvSpPr/>
          <p:nvPr/>
        </p:nvSpPr>
        <p:spPr>
          <a:xfrm>
            <a:off x="7200829" y="290690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7" name="Group 64"/>
          <p:cNvGrpSpPr/>
          <p:nvPr/>
        </p:nvGrpSpPr>
        <p:grpSpPr>
          <a:xfrm>
            <a:off x="7863679" y="294433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38" name="Rounded Rectangle 37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9" name="Up-Down Arrow 38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0" name="Straight Connector 39"/>
          <p:cNvCxnSpPr>
            <a:endCxn id="36" idx="1"/>
          </p:cNvCxnSpPr>
          <p:nvPr/>
        </p:nvCxnSpPr>
        <p:spPr>
          <a:xfrm rot="5400000">
            <a:off x="7256261" y="276178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6200000" flipH="1">
            <a:off x="7845701" y="276061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Down Arrow 41"/>
          <p:cNvSpPr/>
          <p:nvPr/>
        </p:nvSpPr>
        <p:spPr>
          <a:xfrm>
            <a:off x="7529806" y="211751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233972" y="246577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5233972" y="271977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ounded Rectangle 44"/>
          <p:cNvSpPr/>
          <p:nvPr/>
        </p:nvSpPr>
        <p:spPr>
          <a:xfrm>
            <a:off x="3178143" y="3689858"/>
            <a:ext cx="2842252" cy="2743617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173952" y="4130909"/>
            <a:ext cx="2843462" cy="432418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3174859" y="5383430"/>
            <a:ext cx="2843462" cy="632490"/>
          </a:xfrm>
          <a:prstGeom prst="rect">
            <a:avLst/>
          </a:prstGeom>
          <a:solidFill>
            <a:srgbClr val="66006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2833449" y="2462674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2833449" y="2716674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175337" y="4723881"/>
            <a:ext cx="2843462" cy="432418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/>
          <p:cNvGrpSpPr/>
          <p:nvPr/>
        </p:nvGrpSpPr>
        <p:grpSpPr>
          <a:xfrm>
            <a:off x="2591745" y="2818719"/>
            <a:ext cx="805433" cy="1577365"/>
            <a:chOff x="2591745" y="2532967"/>
            <a:chExt cx="805433" cy="1824401"/>
          </a:xfrm>
        </p:grpSpPr>
        <p:cxnSp>
          <p:nvCxnSpPr>
            <p:cNvPr id="52" name="Straight Connector 51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endCxn id="46" idx="1"/>
            </p:cNvCxnSpPr>
            <p:nvPr/>
          </p:nvCxnSpPr>
          <p:spPr>
            <a:xfrm>
              <a:off x="2591745" y="4340874"/>
              <a:ext cx="582207" cy="16494"/>
            </a:xfrm>
            <a:prstGeom prst="line">
              <a:avLst/>
            </a:prstGeom>
            <a:ln>
              <a:solidFill>
                <a:srgbClr val="0000FF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/>
          <p:cNvGrpSpPr/>
          <p:nvPr/>
        </p:nvGrpSpPr>
        <p:grpSpPr>
          <a:xfrm flipH="1">
            <a:off x="5776549" y="2828585"/>
            <a:ext cx="805433" cy="2131691"/>
            <a:chOff x="2591745" y="2532967"/>
            <a:chExt cx="805433" cy="1748681"/>
          </a:xfrm>
        </p:grpSpPr>
        <p:cxnSp>
          <p:nvCxnSpPr>
            <p:cNvPr id="56" name="Straight Connector 55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FF0000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9" name="Straight Connector 58"/>
          <p:cNvCxnSpPr/>
          <p:nvPr/>
        </p:nvCxnSpPr>
        <p:spPr>
          <a:xfrm rot="5400000">
            <a:off x="2942778" y="2082112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5400000">
            <a:off x="882718" y="4145446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endCxn id="47" idx="1"/>
          </p:cNvCxnSpPr>
          <p:nvPr/>
        </p:nvCxnSpPr>
        <p:spPr>
          <a:xfrm flipV="1">
            <a:off x="2415833" y="5699675"/>
            <a:ext cx="759026" cy="6592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16200000" flipH="1">
            <a:off x="6243198" y="2079016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16200000" flipH="1">
            <a:off x="5212457" y="4142350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10800000" flipV="1">
            <a:off x="6028225" y="5703169"/>
            <a:ext cx="744778" cy="3097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2363736" y="2438877"/>
            <a:ext cx="412821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6921823" y="3985217"/>
            <a:ext cx="19553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What if Process 2 tries to read the data before process 1 writes it?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223386" y="1775772"/>
            <a:ext cx="27268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Timing Issues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49558" y="3955970"/>
            <a:ext cx="195533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Worse, what if Process 2 reads the data in the middle of Process 1 writing it?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73" name="Straight Arrow Connector 72"/>
          <p:cNvCxnSpPr/>
          <p:nvPr/>
        </p:nvCxnSpPr>
        <p:spPr>
          <a:xfrm rot="10800000" flipV="1">
            <a:off x="4489073" y="3454366"/>
            <a:ext cx="2597526" cy="2035910"/>
          </a:xfrm>
          <a:prstGeom prst="straightConnector1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4058383" y="5490277"/>
            <a:ext cx="202103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7" name="Straight Arrow Connector 76"/>
          <p:cNvCxnSpPr>
            <a:stCxn id="36" idx="2"/>
          </p:cNvCxnSpPr>
          <p:nvPr/>
        </p:nvCxnSpPr>
        <p:spPr>
          <a:xfrm rot="10800000" flipV="1">
            <a:off x="4324297" y="3161916"/>
            <a:ext cx="2876532" cy="2280959"/>
          </a:xfrm>
          <a:prstGeom prst="straightConnector1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4257143" y="5489297"/>
            <a:ext cx="202103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6" name="Group 81"/>
          <p:cNvGrpSpPr/>
          <p:nvPr/>
        </p:nvGrpSpPr>
        <p:grpSpPr>
          <a:xfrm>
            <a:off x="4058431" y="5487083"/>
            <a:ext cx="400815" cy="77937"/>
            <a:chOff x="4058431" y="5513688"/>
            <a:chExt cx="400815" cy="77937"/>
          </a:xfrm>
        </p:grpSpPr>
        <p:sp>
          <p:nvSpPr>
            <p:cNvPr id="80" name="Rectangle 79"/>
            <p:cNvSpPr/>
            <p:nvPr/>
          </p:nvSpPr>
          <p:spPr>
            <a:xfrm>
              <a:off x="4058431" y="5513688"/>
              <a:ext cx="202103" cy="77541"/>
            </a:xfrm>
            <a:prstGeom prst="rect">
              <a:avLst/>
            </a:prstGeom>
            <a:solidFill>
              <a:schemeClr val="bg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4257143" y="5514084"/>
              <a:ext cx="202103" cy="77541"/>
            </a:xfrm>
            <a:prstGeom prst="rect">
              <a:avLst/>
            </a:prstGeom>
            <a:solidFill>
              <a:srgbClr val="7B1A7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001E-6 -1.45935E-7 L 0.29368 -0.41487 " pathEditMode="relative" ptsTypes="AA">
                                      <p:cBhvr>
                                        <p:cTn id="37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71" grpId="0"/>
      <p:bldP spid="72" grpId="0"/>
      <p:bldP spid="76" grpId="0" animBg="1"/>
      <p:bldP spid="7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conceptually simple communications mechanism</a:t>
            </a:r>
          </a:p>
          <a:p>
            <a:r>
              <a:rPr lang="en-US" dirty="0" smtClean="0"/>
              <a:t>The sender sends a message explicitly</a:t>
            </a:r>
          </a:p>
          <a:p>
            <a:r>
              <a:rPr lang="en-US" dirty="0" smtClean="0"/>
              <a:t>The receiver explicitly asks to receive it</a:t>
            </a:r>
          </a:p>
          <a:p>
            <a:r>
              <a:rPr lang="en-US" dirty="0" smtClean="0"/>
              <a:t>The message service is provided by the operating system</a:t>
            </a:r>
          </a:p>
          <a:p>
            <a:pPr lvl="1"/>
            <a:r>
              <a:rPr lang="en-US" dirty="0" smtClean="0"/>
              <a:t>Which handles all the “little details”</a:t>
            </a:r>
          </a:p>
          <a:p>
            <a:r>
              <a:rPr lang="en-US" dirty="0" smtClean="0"/>
              <a:t>Usually non-blocking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125300" y="553767"/>
            <a:ext cx="2855767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Oval 113"/>
          <p:cNvSpPr/>
          <p:nvPr/>
        </p:nvSpPr>
        <p:spPr>
          <a:xfrm>
            <a:off x="3715307" y="1499743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Operating System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6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37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grpSp>
        <p:nvGrpSpPr>
          <p:cNvPr id="4" name="Group 37"/>
          <p:cNvGrpSpPr/>
          <p:nvPr/>
        </p:nvGrpSpPr>
        <p:grpSpPr>
          <a:xfrm>
            <a:off x="2363736" y="3581400"/>
            <a:ext cx="4646664" cy="2786606"/>
            <a:chOff x="1754136" y="2737894"/>
            <a:chExt cx="4646664" cy="2786606"/>
          </a:xfrm>
        </p:grpSpPr>
        <p:sp>
          <p:nvSpPr>
            <p:cNvPr id="39" name="Rectangle 38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1" name="Rounded Rectangle 40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>
              <a:stCxn id="39" idx="2"/>
              <a:endCxn id="40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47" name="Rounded Rectangle 46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Up-Down Arrow 47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4" name="Straight Connector 43"/>
            <p:cNvCxnSpPr/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endCxn id="47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49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50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2" name="Down Arrow 51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1180133" y="241217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1376260" y="284611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5" name="Rounded Rectangle 54"/>
          <p:cNvSpPr/>
          <p:nvPr/>
        </p:nvSpPr>
        <p:spPr>
          <a:xfrm rot="5400000">
            <a:off x="1055749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Connector 55"/>
          <p:cNvCxnSpPr>
            <a:stCxn id="53" idx="2"/>
            <a:endCxn id="54" idx="0"/>
          </p:cNvCxnSpPr>
          <p:nvPr/>
        </p:nvCxnSpPr>
        <p:spPr>
          <a:xfrm rot="16200000" flipH="1">
            <a:off x="1397541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Can 56"/>
          <p:cNvSpPr/>
          <p:nvPr/>
        </p:nvSpPr>
        <p:spPr>
          <a:xfrm>
            <a:off x="1042623" y="284143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6" name="Group 30"/>
          <p:cNvGrpSpPr/>
          <p:nvPr/>
        </p:nvGrpSpPr>
        <p:grpSpPr>
          <a:xfrm>
            <a:off x="1705473" y="287886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59" name="Rounded Rectangle 58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60" name="Up-Down Arrow 59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1" name="Straight Connector 60"/>
          <p:cNvCxnSpPr>
            <a:endCxn id="57" idx="1"/>
          </p:cNvCxnSpPr>
          <p:nvPr/>
        </p:nvCxnSpPr>
        <p:spPr>
          <a:xfrm rot="5400000">
            <a:off x="1098055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endCxn id="59" idx="0"/>
          </p:cNvCxnSpPr>
          <p:nvPr/>
        </p:nvCxnSpPr>
        <p:spPr>
          <a:xfrm rot="16200000" flipH="1">
            <a:off x="1687495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Oval 62"/>
          <p:cNvSpPr/>
          <p:nvPr/>
        </p:nvSpPr>
        <p:spPr>
          <a:xfrm>
            <a:off x="6921823" y="14859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7338339" y="241217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7534466" y="284611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66" name="Rounded Rectangle 65"/>
          <p:cNvSpPr/>
          <p:nvPr/>
        </p:nvSpPr>
        <p:spPr>
          <a:xfrm rot="5400000">
            <a:off x="7213955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7" name="Straight Connector 66"/>
          <p:cNvCxnSpPr>
            <a:stCxn id="64" idx="2"/>
            <a:endCxn id="65" idx="0"/>
          </p:cNvCxnSpPr>
          <p:nvPr/>
        </p:nvCxnSpPr>
        <p:spPr>
          <a:xfrm rot="16200000" flipH="1">
            <a:off x="7555747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Can 67"/>
          <p:cNvSpPr/>
          <p:nvPr/>
        </p:nvSpPr>
        <p:spPr>
          <a:xfrm>
            <a:off x="7200829" y="284143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7" name="Group 64"/>
          <p:cNvGrpSpPr/>
          <p:nvPr/>
        </p:nvGrpSpPr>
        <p:grpSpPr>
          <a:xfrm>
            <a:off x="7863679" y="287886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70" name="Rounded Rectangle 69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71" name="Up-Down Arrow 70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2" name="Straight Connector 71"/>
          <p:cNvCxnSpPr>
            <a:endCxn id="68" idx="1"/>
          </p:cNvCxnSpPr>
          <p:nvPr/>
        </p:nvCxnSpPr>
        <p:spPr>
          <a:xfrm rot="5400000">
            <a:off x="7256261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endCxn id="70" idx="0"/>
          </p:cNvCxnSpPr>
          <p:nvPr/>
        </p:nvCxnSpPr>
        <p:spPr>
          <a:xfrm rot="16200000" flipH="1">
            <a:off x="7845701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Down Arrow 73"/>
          <p:cNvSpPr/>
          <p:nvPr/>
        </p:nvSpPr>
        <p:spPr>
          <a:xfrm>
            <a:off x="7529806" y="20520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5233972" y="26543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ounded Rectangle 76"/>
          <p:cNvSpPr/>
          <p:nvPr/>
        </p:nvSpPr>
        <p:spPr>
          <a:xfrm>
            <a:off x="3178143" y="3624388"/>
            <a:ext cx="2842252" cy="2743617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173952" y="4065439"/>
            <a:ext cx="2843462" cy="432418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2833449" y="2651204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3175337" y="4658411"/>
            <a:ext cx="2843462" cy="432418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82"/>
          <p:cNvGrpSpPr/>
          <p:nvPr/>
        </p:nvGrpSpPr>
        <p:grpSpPr>
          <a:xfrm>
            <a:off x="2591745" y="2753254"/>
            <a:ext cx="805433" cy="1511900"/>
            <a:chOff x="2591745" y="2532967"/>
            <a:chExt cx="805433" cy="1748681"/>
          </a:xfrm>
        </p:grpSpPr>
        <p:cxnSp>
          <p:nvCxnSpPr>
            <p:cNvPr id="84" name="Straight Connector 83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endCxn id="78" idx="1"/>
            </p:cNvCxnSpPr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0000FF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7" name="Rectangle 96"/>
          <p:cNvSpPr/>
          <p:nvPr/>
        </p:nvSpPr>
        <p:spPr>
          <a:xfrm>
            <a:off x="3592686" y="4216832"/>
            <a:ext cx="412821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115"/>
          <p:cNvGrpSpPr/>
          <p:nvPr/>
        </p:nvGrpSpPr>
        <p:grpSpPr>
          <a:xfrm flipH="1">
            <a:off x="5776549" y="2763115"/>
            <a:ext cx="805433" cy="2131691"/>
            <a:chOff x="2591745" y="2532967"/>
            <a:chExt cx="805433" cy="1748681"/>
          </a:xfrm>
        </p:grpSpPr>
        <p:cxnSp>
          <p:nvCxnSpPr>
            <p:cNvPr id="117" name="Straight Connector 116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FF0000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1" name="TextBox 120"/>
          <p:cNvSpPr txBox="1"/>
          <p:nvPr/>
        </p:nvSpPr>
        <p:spPr>
          <a:xfrm>
            <a:off x="832808" y="3897037"/>
            <a:ext cx="127931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/>
                <a:cs typeface="Times New Roman"/>
              </a:rPr>
              <a:t>SEND</a:t>
            </a:r>
            <a:endParaRPr lang="en-US" sz="3200" b="1" dirty="0">
              <a:latin typeface="Times New Roman"/>
              <a:cs typeface="Times New Roman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6764610" y="3815107"/>
            <a:ext cx="205456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/>
                <a:cs typeface="Times New Roman"/>
              </a:rPr>
              <a:t>RECEIVE</a:t>
            </a:r>
            <a:endParaRPr lang="en-US" sz="32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8.67604E-8 2.84391E-6 L 0.06715 -0.3404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" y="-1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0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6715 -0.34044 L 0.12337 0.09634 " pathEditMode="relative" ptsTypes="AA">
                                      <p:cBhvr>
                                        <p:cTn id="32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 animBg="1"/>
      <p:bldP spid="97" grpId="0" animBg="1"/>
      <p:bldP spid="97" grpId="1" animBg="1"/>
      <p:bldP spid="97" grpId="2" animBg="1"/>
      <p:bldP spid="121" grpId="0"/>
      <p:bldP spid="1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4205"/>
            <a:ext cx="8229600" cy="4525963"/>
          </a:xfrm>
        </p:spPr>
        <p:txBody>
          <a:bodyPr/>
          <a:lstStyle/>
          <a:p>
            <a:r>
              <a:rPr lang="en-US" sz="2800" dirty="0" smtClean="0"/>
              <a:t>Processes need not agree on where to look for things</a:t>
            </a:r>
          </a:p>
          <a:p>
            <a:pPr lvl="1"/>
            <a:r>
              <a:rPr lang="en-US" sz="2400" dirty="0" smtClean="0"/>
              <a:t>Other than, perhaps, a named message queue</a:t>
            </a:r>
          </a:p>
          <a:p>
            <a:r>
              <a:rPr lang="en-US" sz="2800" dirty="0" smtClean="0"/>
              <a:t>Clear synchronization points</a:t>
            </a:r>
            <a:endParaRPr lang="en-US" dirty="0" smtClean="0"/>
          </a:p>
          <a:p>
            <a:pPr lvl="1"/>
            <a:r>
              <a:rPr lang="en-US" sz="2400" dirty="0" smtClean="0"/>
              <a:t>The message doesn’t exist until you SEND it</a:t>
            </a:r>
          </a:p>
          <a:p>
            <a:pPr lvl="1"/>
            <a:r>
              <a:rPr lang="en-US" sz="2400" dirty="0" smtClean="0"/>
              <a:t>The message can’t be examined until you RECEIVE it</a:t>
            </a:r>
          </a:p>
          <a:p>
            <a:pPr lvl="1"/>
            <a:r>
              <a:rPr lang="en-US" sz="2400" dirty="0" smtClean="0"/>
              <a:t>So no worries about incomplete communications</a:t>
            </a:r>
          </a:p>
          <a:p>
            <a:r>
              <a:rPr lang="en-US" sz="2800" dirty="0" smtClean="0"/>
              <a:t>Helpful encapsulation features</a:t>
            </a:r>
          </a:p>
          <a:p>
            <a:pPr lvl="1"/>
            <a:r>
              <a:rPr lang="en-US" sz="2400" dirty="0" smtClean="0"/>
              <a:t>You RECEIVE exactly what was sent, no more, no less</a:t>
            </a:r>
          </a:p>
          <a:p>
            <a:r>
              <a:rPr lang="en-US" sz="2800" dirty="0" smtClean="0"/>
              <a:t>No worries about size of the communications</a:t>
            </a:r>
          </a:p>
          <a:p>
            <a:pPr lvl="1"/>
            <a:r>
              <a:rPr lang="en-US" sz="2400" dirty="0" smtClean="0"/>
              <a:t>Well, no worries for the user; the OS has to worry</a:t>
            </a:r>
          </a:p>
          <a:p>
            <a:r>
              <a:rPr lang="en-US" sz="2800" dirty="0" smtClean="0"/>
              <a:t>Easy to see how it scales to multiple processes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763"/>
            <a:ext cx="8229600" cy="4525963"/>
          </a:xfrm>
        </p:spPr>
        <p:txBody>
          <a:bodyPr/>
          <a:lstStyle/>
          <a:p>
            <a:r>
              <a:rPr lang="en-US" sz="2800" dirty="0" smtClean="0"/>
              <a:t>The OS is providing this communications abstraction</a:t>
            </a:r>
          </a:p>
          <a:p>
            <a:r>
              <a:rPr lang="en-US" sz="2800" dirty="0" smtClean="0"/>
              <a:t>There’s no magic here</a:t>
            </a:r>
          </a:p>
          <a:p>
            <a:pPr lvl="1"/>
            <a:r>
              <a:rPr lang="en-US" sz="2400" dirty="0" smtClean="0"/>
              <a:t>Lots of stuff needs to be done behind the scenes by OS</a:t>
            </a:r>
          </a:p>
          <a:p>
            <a:r>
              <a:rPr lang="en-US" sz="2800" dirty="0" smtClean="0"/>
              <a:t>Issues to solve:</a:t>
            </a:r>
          </a:p>
          <a:p>
            <a:pPr lvl="1"/>
            <a:r>
              <a:rPr lang="en-US" sz="2400" dirty="0" smtClean="0"/>
              <a:t>Where do you store the message before receipt?</a:t>
            </a:r>
          </a:p>
          <a:p>
            <a:pPr lvl="1"/>
            <a:r>
              <a:rPr lang="en-US" sz="2400" dirty="0" smtClean="0"/>
              <a:t>How do you deal with large quantities of messages?</a:t>
            </a:r>
          </a:p>
          <a:p>
            <a:pPr lvl="1"/>
            <a:r>
              <a:rPr lang="en-US" sz="2400" dirty="0" smtClean="0"/>
              <a:t>What happens when someone asks to receive before anything is sent?</a:t>
            </a:r>
          </a:p>
          <a:p>
            <a:pPr lvl="1"/>
            <a:r>
              <a:rPr lang="en-US" sz="2400" dirty="0" smtClean="0"/>
              <a:t>What happens to messages that are never received?</a:t>
            </a:r>
          </a:p>
          <a:p>
            <a:pPr lvl="1"/>
            <a:r>
              <a:rPr lang="en-US" sz="2400" dirty="0" smtClean="0"/>
              <a:t>How do you handle naming issues?</a:t>
            </a:r>
          </a:p>
          <a:p>
            <a:pPr lvl="1"/>
            <a:r>
              <a:rPr lang="en-US" sz="2400" dirty="0" smtClean="0"/>
              <a:t>What are the limits on message contents?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Storage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6895"/>
            <a:ext cx="8229600" cy="4525963"/>
          </a:xfrm>
        </p:spPr>
        <p:txBody>
          <a:bodyPr/>
          <a:lstStyle/>
          <a:p>
            <a:r>
              <a:rPr lang="en-US" dirty="0" smtClean="0"/>
              <a:t>Messages must be stored somewhere while waiting delivery</a:t>
            </a:r>
          </a:p>
          <a:p>
            <a:pPr lvl="1"/>
            <a:r>
              <a:rPr lang="en-US" dirty="0" smtClean="0"/>
              <a:t>Typical choices are either in the sender’s domain</a:t>
            </a:r>
          </a:p>
          <a:p>
            <a:pPr lvl="2"/>
            <a:r>
              <a:rPr lang="en-US" dirty="0" smtClean="0"/>
              <a:t>What if sender deletes/overwrites them?</a:t>
            </a:r>
          </a:p>
          <a:p>
            <a:pPr lvl="1"/>
            <a:r>
              <a:rPr lang="en-US" dirty="0" smtClean="0"/>
              <a:t>Or in a special OS domain</a:t>
            </a:r>
          </a:p>
          <a:p>
            <a:pPr lvl="2"/>
            <a:r>
              <a:rPr lang="en-US" dirty="0" smtClean="0"/>
              <a:t>That implies extra copying, with performance costs</a:t>
            </a:r>
          </a:p>
          <a:p>
            <a:r>
              <a:rPr lang="en-US" dirty="0" smtClean="0"/>
              <a:t>How long do messages hang around?</a:t>
            </a:r>
          </a:p>
          <a:p>
            <a:pPr lvl="1"/>
            <a:r>
              <a:rPr lang="en-US" dirty="0" smtClean="0"/>
              <a:t>Delivered ones are cleared</a:t>
            </a:r>
          </a:p>
          <a:p>
            <a:pPr lvl="1"/>
            <a:r>
              <a:rPr lang="en-US" dirty="0" smtClean="0"/>
              <a:t>What about those for which no RECEIVE is done?</a:t>
            </a:r>
          </a:p>
          <a:p>
            <a:pPr lvl="2"/>
            <a:r>
              <a:rPr lang="en-US" dirty="0" smtClean="0"/>
              <a:t>One choice: delete them when the receiving process exits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Procedure 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r>
              <a:rPr lang="en-US" dirty="0" smtClean="0"/>
              <a:t>A more object-oriented mechanism</a:t>
            </a:r>
          </a:p>
          <a:p>
            <a:r>
              <a:rPr lang="en-US" dirty="0" smtClean="0"/>
              <a:t>Communicate by making procedure calls on other processes</a:t>
            </a:r>
          </a:p>
          <a:p>
            <a:pPr lvl="1"/>
            <a:r>
              <a:rPr lang="en-US" dirty="0" smtClean="0"/>
              <a:t>“Remote” here really means “in another process”</a:t>
            </a:r>
          </a:p>
          <a:p>
            <a:pPr lvl="1"/>
            <a:r>
              <a:rPr lang="en-US" dirty="0" smtClean="0"/>
              <a:t>Not necessarily “on another machine”</a:t>
            </a:r>
          </a:p>
          <a:p>
            <a:r>
              <a:rPr lang="en-US" dirty="0" smtClean="0"/>
              <a:t>They aren’t in your address space</a:t>
            </a:r>
          </a:p>
          <a:p>
            <a:pPr lvl="1"/>
            <a:r>
              <a:rPr lang="en-US" dirty="0" smtClean="0"/>
              <a:t>And don’t even use the same code</a:t>
            </a:r>
          </a:p>
          <a:p>
            <a:r>
              <a:rPr lang="en-US" dirty="0" smtClean="0"/>
              <a:t>Some differences from a regular procedure call</a:t>
            </a:r>
          </a:p>
          <a:p>
            <a:r>
              <a:rPr lang="en-US" dirty="0" smtClean="0"/>
              <a:t>Typically blocking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41321" y="553767"/>
            <a:ext cx="6010118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RPC Characteristics</a:t>
            </a:r>
            <a:endParaRPr lang="en-GB" dirty="0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258825"/>
            <a:ext cx="8229600" cy="4525963"/>
          </a:xfrm>
        </p:spPr>
        <p:txBody>
          <a:bodyPr/>
          <a:lstStyle/>
          <a:p>
            <a:r>
              <a:rPr lang="en-GB" dirty="0"/>
              <a:t>P</a:t>
            </a:r>
            <a:r>
              <a:rPr lang="en-GB" dirty="0" smtClean="0"/>
              <a:t>rocedure </a:t>
            </a:r>
            <a:r>
              <a:rPr lang="en-GB" dirty="0"/>
              <a:t>calls</a:t>
            </a:r>
            <a:r>
              <a:rPr lang="en-GB" dirty="0" smtClean="0"/>
              <a:t> are primary </a:t>
            </a:r>
            <a:r>
              <a:rPr lang="en-GB" dirty="0"/>
              <a:t>unit of computation in most languages</a:t>
            </a:r>
            <a:endParaRPr lang="en-GB" dirty="0" smtClean="0"/>
          </a:p>
          <a:p>
            <a:pPr lvl="1"/>
            <a:r>
              <a:rPr lang="en-GB" dirty="0"/>
              <a:t>U</a:t>
            </a:r>
            <a:r>
              <a:rPr lang="en-GB" dirty="0" smtClean="0"/>
              <a:t>nit </a:t>
            </a:r>
            <a:r>
              <a:rPr lang="en-GB" dirty="0"/>
              <a:t>of information hiding</a:t>
            </a:r>
            <a:r>
              <a:rPr lang="en-GB" dirty="0" smtClean="0"/>
              <a:t> and interface specification</a:t>
            </a:r>
          </a:p>
          <a:p>
            <a:r>
              <a:rPr lang="en-GB" dirty="0" smtClean="0"/>
              <a:t>Natural boundary </a:t>
            </a:r>
            <a:r>
              <a:rPr lang="en-GB" dirty="0"/>
              <a:t>between client and </a:t>
            </a:r>
            <a:r>
              <a:rPr lang="en-GB" dirty="0" smtClean="0"/>
              <a:t>server</a:t>
            </a:r>
          </a:p>
          <a:p>
            <a:pPr lvl="1"/>
            <a:r>
              <a:rPr lang="en-GB" dirty="0"/>
              <a:t>T</a:t>
            </a:r>
            <a:r>
              <a:rPr lang="en-GB" dirty="0" smtClean="0"/>
              <a:t>urn </a:t>
            </a:r>
            <a:r>
              <a:rPr lang="en-GB" dirty="0"/>
              <a:t>procedure calls into message send/receives</a:t>
            </a:r>
            <a:endParaRPr lang="en-GB" dirty="0" smtClean="0"/>
          </a:p>
          <a:p>
            <a:r>
              <a:rPr lang="en-GB" dirty="0" smtClean="0"/>
              <a:t>Requires both sender and receiver to be playing the same game</a:t>
            </a:r>
          </a:p>
          <a:p>
            <a:pPr lvl="1"/>
            <a:r>
              <a:rPr lang="en-GB" dirty="0" smtClean="0"/>
              <a:t>Typically both use some particular RPC standard</a:t>
            </a:r>
          </a:p>
          <a:p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Process communications issues</a:t>
            </a:r>
          </a:p>
          <a:p>
            <a:r>
              <a:rPr lang="en-GB" dirty="0" smtClean="0"/>
              <a:t>Synchronizing processes</a:t>
            </a:r>
          </a:p>
          <a:p>
            <a:r>
              <a:rPr lang="en-GB" dirty="0" smtClean="0"/>
              <a:t>Concurrency issues</a:t>
            </a:r>
          </a:p>
          <a:p>
            <a:pPr lvl="1"/>
            <a:r>
              <a:rPr lang="en-GB" dirty="0" smtClean="0"/>
              <a:t>Critical </a:t>
            </a:r>
            <a:r>
              <a:rPr lang="en-GB" smtClean="0"/>
              <a:t>section synchronization</a:t>
            </a:r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450028" y="553767"/>
            <a:ext cx="2244915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RPC Mechanics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2480"/>
            <a:ext cx="8229600" cy="4525963"/>
          </a:xfrm>
        </p:spPr>
        <p:txBody>
          <a:bodyPr/>
          <a:lstStyle/>
          <a:p>
            <a:r>
              <a:rPr lang="en-US" dirty="0" smtClean="0"/>
              <a:t>The process hosting the remote procedure might be on same computer or a different one</a:t>
            </a:r>
          </a:p>
          <a:p>
            <a:r>
              <a:rPr lang="en-US" dirty="0" smtClean="0"/>
              <a:t>Under the covers, use messages in either case</a:t>
            </a:r>
          </a:p>
          <a:p>
            <a:r>
              <a:rPr lang="en-GB" dirty="0" smtClean="0"/>
              <a:t>Resulting limitations:</a:t>
            </a:r>
          </a:p>
          <a:p>
            <a:pPr lvl="1"/>
            <a:r>
              <a:rPr lang="en-GB" dirty="0" smtClean="0"/>
              <a:t>No implicit parameters/returns (e.g. global variables)</a:t>
            </a:r>
          </a:p>
          <a:p>
            <a:pPr lvl="1"/>
            <a:r>
              <a:rPr lang="en-GB" dirty="0" smtClean="0"/>
              <a:t>No call-by-reference parameters</a:t>
            </a:r>
          </a:p>
          <a:p>
            <a:pPr lvl="1"/>
            <a:r>
              <a:rPr lang="en-GB" dirty="0" smtClean="0"/>
              <a:t>Much slower than procedure calls (TANSTAAFL)</a:t>
            </a:r>
          </a:p>
          <a:p>
            <a:r>
              <a:rPr lang="en-GB" dirty="0" smtClean="0"/>
              <a:t>Often used for client/server computing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RPC Operations</a:t>
            </a:r>
            <a:endParaRPr lang="en-GB" dirty="0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149585"/>
            <a:ext cx="8229600" cy="4525963"/>
          </a:xfrm>
        </p:spPr>
        <p:txBody>
          <a:bodyPr/>
          <a:lstStyle/>
          <a:p>
            <a:r>
              <a:rPr lang="en-GB" dirty="0"/>
              <a:t>C</a:t>
            </a:r>
            <a:r>
              <a:rPr lang="en-GB" dirty="0" smtClean="0"/>
              <a:t>lient </a:t>
            </a:r>
            <a:r>
              <a:rPr lang="en-GB" dirty="0"/>
              <a:t>application links</a:t>
            </a:r>
            <a:r>
              <a:rPr lang="en-GB" dirty="0" smtClean="0"/>
              <a:t> to local </a:t>
            </a:r>
            <a:r>
              <a:rPr lang="en-GB" dirty="0"/>
              <a:t>procedures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alls </a:t>
            </a:r>
            <a:r>
              <a:rPr lang="en-GB" dirty="0"/>
              <a:t>local procedures, gets results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ll RPC implementation </a:t>
            </a:r>
            <a:r>
              <a:rPr lang="en-GB" dirty="0"/>
              <a:t>is inside those procedures</a:t>
            </a:r>
            <a:endParaRPr lang="en-GB" dirty="0" smtClean="0"/>
          </a:p>
          <a:p>
            <a:r>
              <a:rPr lang="en-GB" dirty="0"/>
              <a:t>C</a:t>
            </a:r>
            <a:r>
              <a:rPr lang="en-GB" dirty="0" smtClean="0"/>
              <a:t>lient </a:t>
            </a:r>
            <a:r>
              <a:rPr lang="en-GB" dirty="0"/>
              <a:t>application does not know about</a:t>
            </a:r>
            <a:r>
              <a:rPr lang="en-GB" dirty="0" smtClean="0"/>
              <a:t> details</a:t>
            </a:r>
          </a:p>
          <a:p>
            <a:pPr lvl="1"/>
            <a:r>
              <a:rPr lang="en-GB" dirty="0"/>
              <a:t>D</a:t>
            </a:r>
            <a:r>
              <a:rPr lang="en-GB" dirty="0" smtClean="0"/>
              <a:t>oes </a:t>
            </a:r>
            <a:r>
              <a:rPr lang="en-GB" dirty="0"/>
              <a:t>not know about formats of messages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oes </a:t>
            </a:r>
            <a:r>
              <a:rPr lang="en-GB" dirty="0"/>
              <a:t>not worry about sends, timeouts</a:t>
            </a:r>
            <a:r>
              <a:rPr lang="en-GB"/>
              <a:t>, </a:t>
            </a:r>
            <a:r>
              <a:rPr lang="en-GB" smtClean="0"/>
              <a:t>resends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oes </a:t>
            </a:r>
            <a:r>
              <a:rPr lang="en-GB" dirty="0"/>
              <a:t>not know about external data representation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ll generated </a:t>
            </a:r>
            <a:r>
              <a:rPr lang="en-GB" dirty="0"/>
              <a:t>automatically by RPC tools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key to the tools is the interface </a:t>
            </a:r>
            <a:r>
              <a:rPr lang="en-GB" dirty="0" smtClean="0"/>
              <a:t>specification</a:t>
            </a:r>
          </a:p>
          <a:p>
            <a:r>
              <a:rPr lang="en-GB" dirty="0" smtClean="0"/>
              <a:t>Failure in </a:t>
            </a:r>
            <a:r>
              <a:rPr lang="en-GB" dirty="0" err="1" smtClean="0"/>
              <a:t>callee</a:t>
            </a:r>
            <a:r>
              <a:rPr lang="en-GB" dirty="0" smtClean="0"/>
              <a:t> doesn’t crash caller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Bounded Buffers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140"/>
            <a:ext cx="8229600" cy="4525963"/>
          </a:xfrm>
        </p:spPr>
        <p:txBody>
          <a:bodyPr/>
          <a:lstStyle/>
          <a:p>
            <a:r>
              <a:rPr lang="en-US" dirty="0" smtClean="0"/>
              <a:t>A higher level abstraction than shared domains or simple messages</a:t>
            </a:r>
          </a:p>
          <a:p>
            <a:r>
              <a:rPr lang="en-US" dirty="0" smtClean="0"/>
              <a:t>But not quite as high level as RPC</a:t>
            </a:r>
          </a:p>
          <a:p>
            <a:r>
              <a:rPr lang="en-US" dirty="0" smtClean="0"/>
              <a:t>A buffer that allows writers to put messages in</a:t>
            </a:r>
          </a:p>
          <a:p>
            <a:r>
              <a:rPr lang="en-US" dirty="0" smtClean="0"/>
              <a:t>And readers to pull messages out</a:t>
            </a:r>
          </a:p>
          <a:p>
            <a:r>
              <a:rPr lang="en-US" dirty="0" smtClean="0"/>
              <a:t>FIFO</a:t>
            </a:r>
          </a:p>
          <a:p>
            <a:r>
              <a:rPr lang="en-US" dirty="0" smtClean="0"/>
              <a:t>Unidirectional </a:t>
            </a:r>
          </a:p>
          <a:p>
            <a:pPr lvl="1"/>
            <a:r>
              <a:rPr lang="en-US" dirty="0" smtClean="0"/>
              <a:t>One process sends, one process receives</a:t>
            </a:r>
          </a:p>
          <a:p>
            <a:r>
              <a:rPr lang="en-US" dirty="0" smtClean="0"/>
              <a:t>With a buffer of limited size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414369" y="553767"/>
            <a:ext cx="430556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0652"/>
            <a:ext cx="8229600" cy="1143000"/>
          </a:xfrm>
        </p:spPr>
        <p:txBody>
          <a:bodyPr/>
          <a:lstStyle/>
          <a:p>
            <a:r>
              <a:rPr lang="en-US" dirty="0" smtClean="0"/>
              <a:t>SEND and RECEIVE With Bounded Buffers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32550"/>
            <a:ext cx="8229600" cy="4525963"/>
          </a:xfrm>
        </p:spPr>
        <p:txBody>
          <a:bodyPr/>
          <a:lstStyle/>
          <a:p>
            <a:r>
              <a:rPr lang="en-US" dirty="0" smtClean="0"/>
              <a:t>For SEND(), if buffer is not full, put the message into the end of the buffer and return</a:t>
            </a:r>
          </a:p>
          <a:p>
            <a:pPr lvl="1"/>
            <a:r>
              <a:rPr lang="en-US" dirty="0" smtClean="0"/>
              <a:t>If full, block waiting for space in buffer</a:t>
            </a:r>
          </a:p>
          <a:p>
            <a:pPr lvl="1"/>
            <a:r>
              <a:rPr lang="en-US" dirty="0" smtClean="0"/>
              <a:t>Then add message and return</a:t>
            </a:r>
          </a:p>
          <a:p>
            <a:r>
              <a:rPr lang="en-US" dirty="0" smtClean="0"/>
              <a:t>For RECEIVE(), if buffer has one or more messages, return the first one put in</a:t>
            </a:r>
          </a:p>
          <a:p>
            <a:pPr lvl="1"/>
            <a:r>
              <a:rPr lang="en-US" dirty="0" smtClean="0"/>
              <a:t>If there are no messages in buffer, block and wait until one is put in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Practicalities of Bounded Buffers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050"/>
            <a:ext cx="8229600" cy="4525963"/>
          </a:xfrm>
        </p:spPr>
        <p:txBody>
          <a:bodyPr/>
          <a:lstStyle/>
          <a:p>
            <a:r>
              <a:rPr lang="en-US" dirty="0" smtClean="0"/>
              <a:t>Handles problem of not having infinite space</a:t>
            </a:r>
          </a:p>
          <a:p>
            <a:r>
              <a:rPr lang="en-US" dirty="0" smtClean="0"/>
              <a:t>Ensures that fast sender doesn’t overwhelm slow receiver </a:t>
            </a:r>
          </a:p>
          <a:p>
            <a:r>
              <a:rPr lang="en-US" dirty="0" smtClean="0"/>
              <a:t>Provides well-defined, simple behavior for receiver</a:t>
            </a:r>
          </a:p>
          <a:p>
            <a:r>
              <a:rPr lang="en-US" dirty="0" smtClean="0"/>
              <a:t>But subject to some synchronization issues</a:t>
            </a:r>
          </a:p>
          <a:p>
            <a:pPr lvl="1"/>
            <a:r>
              <a:rPr lang="en-US" dirty="0" smtClean="0"/>
              <a:t>The producer/consumer problem</a:t>
            </a:r>
          </a:p>
          <a:p>
            <a:pPr lvl="1"/>
            <a:r>
              <a:rPr lang="en-US" dirty="0" smtClean="0"/>
              <a:t>A good abstraction for exploring those issues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Bounded Buffer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24665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307878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343088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386482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386014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389757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921823" y="25046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38339" y="343088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534466" y="386482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 rot="5400000">
            <a:off x="7213955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7" idx="2"/>
            <a:endCxn id="18" idx="0"/>
          </p:cNvCxnSpPr>
          <p:nvPr/>
        </p:nvCxnSpPr>
        <p:spPr>
          <a:xfrm rot="16200000" flipH="1">
            <a:off x="7555747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an 20"/>
          <p:cNvSpPr/>
          <p:nvPr/>
        </p:nvSpPr>
        <p:spPr>
          <a:xfrm>
            <a:off x="7200829" y="386014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2" name="Group 64"/>
          <p:cNvGrpSpPr/>
          <p:nvPr/>
        </p:nvGrpSpPr>
        <p:grpSpPr>
          <a:xfrm>
            <a:off x="7863679" y="389757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23" name="Rounded Rectangle 2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4" name="Up-Down Arrow 23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Connector 24"/>
          <p:cNvCxnSpPr>
            <a:endCxn id="21" idx="1"/>
          </p:cNvCxnSpPr>
          <p:nvPr/>
        </p:nvCxnSpPr>
        <p:spPr>
          <a:xfrm rot="5400000">
            <a:off x="7256261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7845701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Down Arrow 26"/>
          <p:cNvSpPr/>
          <p:nvPr/>
        </p:nvSpPr>
        <p:spPr>
          <a:xfrm>
            <a:off x="7529806" y="307075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8"/>
          <p:cNvGrpSpPr/>
          <p:nvPr/>
        </p:nvGrpSpPr>
        <p:grpSpPr>
          <a:xfrm>
            <a:off x="3675309" y="3430879"/>
            <a:ext cx="1717103" cy="611754"/>
            <a:chOff x="3675309" y="3430879"/>
            <a:chExt cx="1717103" cy="611754"/>
          </a:xfrm>
        </p:grpSpPr>
        <p:sp>
          <p:nvSpPr>
            <p:cNvPr id="28" name="Rectangle 27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3421634" y="4180612"/>
            <a:ext cx="2492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 fixed size buffer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728250" y="343088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578822" y="1600200"/>
            <a:ext cx="30372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Process 1 is the writer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682209" y="1585242"/>
            <a:ext cx="30372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Process 2 is the reader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51855" y="4583820"/>
            <a:ext cx="17118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Process 1 </a:t>
            </a:r>
            <a:r>
              <a:rPr lang="en-US" sz="2400" dirty="0" err="1" smtClean="0">
                <a:latin typeface="Times New Roman"/>
                <a:cs typeface="Times New Roman"/>
              </a:rPr>
              <a:t>SENDs</a:t>
            </a:r>
            <a:r>
              <a:rPr lang="en-US" sz="2400" dirty="0" smtClean="0">
                <a:latin typeface="Times New Roman"/>
                <a:cs typeface="Times New Roman"/>
              </a:rPr>
              <a:t> a message through the buffer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717171" y="4577460"/>
            <a:ext cx="17118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Process 2 </a:t>
            </a:r>
            <a:r>
              <a:rPr lang="en-US" sz="2400" dirty="0" err="1" smtClean="0">
                <a:latin typeface="Times New Roman"/>
                <a:cs typeface="Times New Roman"/>
              </a:rPr>
              <a:t>RECEIVEsa</a:t>
            </a:r>
            <a:r>
              <a:rPr lang="en-US" sz="2400" dirty="0" smtClean="0">
                <a:latin typeface="Times New Roman"/>
                <a:cs typeface="Times New Roman"/>
              </a:rPr>
              <a:t> message from the buffer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047687" y="4656840"/>
            <a:ext cx="1711882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More messages are sent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721911" y="3430879"/>
            <a:ext cx="343933" cy="6117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1705473" y="3483799"/>
            <a:ext cx="343933" cy="6117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5149931" y="4650480"/>
            <a:ext cx="1711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And received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421634" y="1866346"/>
            <a:ext cx="248609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>
                <a:latin typeface="Times New Roman"/>
                <a:cs typeface="Times New Roman"/>
              </a:rPr>
              <a:t>What could possibly go wrong?</a:t>
            </a:r>
            <a:endParaRPr lang="en-US" sz="2800" i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89024E-7 0.00092 L 0.36471 -0.00857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36458 -0.00857 L 0.63906 -0.0085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5.07121E-6 -6.56938E-6 L 0.36472 -6.56938E-6 " pathEditMode="relative" ptsTypes="AA">
                                      <p:cBhvr>
                                        <p:cTn id="5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0"/>
                            </p:stCondLst>
                            <p:childTnLst>
                              <p:par>
                                <p:cTn id="61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0462E-6 -1.80681E-6 L 0.32424 -1.80681E-6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36211 -0.00092 L 0.63408 -0.00092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000"/>
                            </p:stCondLst>
                            <p:childTnLst>
                              <p:par>
                                <p:cTn id="76" presetID="0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32425 3.9217E-6 L 0.63477 0.00023 " pathEditMode="relative" ptsTypes="AA">
                                      <p:cBhvr>
                                        <p:cTn id="77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000"/>
                            </p:stCondLst>
                            <p:childTnLst>
                              <p:par>
                                <p:cTn id="79" presetID="1" presetClass="exit" presetSubtype="0" fill="hold" grpId="3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 animBg="1"/>
      <p:bldP spid="34" grpId="1" animBg="1"/>
      <p:bldP spid="34" grpId="2" animBg="1"/>
      <p:bldP spid="34" grpId="3" animBg="1"/>
      <p:bldP spid="40" grpId="0"/>
      <p:bldP spid="41" grpId="0"/>
      <p:bldP spid="43" grpId="0"/>
      <p:bldP spid="43" grpId="1"/>
      <p:bldP spid="44" grpId="0"/>
      <p:bldP spid="45" grpId="0"/>
      <p:bldP spid="45" grpId="1"/>
      <p:bldP spid="46" grpId="0" animBg="1"/>
      <p:bldP spid="46" grpId="1" animBg="1"/>
      <p:bldP spid="46" grpId="2" animBg="1"/>
      <p:bldP spid="46" grpId="3" animBg="1"/>
      <p:bldP spid="42" grpId="0" animBg="1"/>
      <p:bldP spid="42" grpId="1" animBg="1"/>
      <p:bldP spid="42" grpId="2" animBg="1"/>
      <p:bldP spid="42" grpId="3" animBg="1"/>
      <p:bldP spid="47" grpId="0"/>
      <p:bldP spid="47" grpId="1"/>
      <p:bldP spid="4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Potential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24665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307878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343088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386482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386014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389757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921823" y="25046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38339" y="343088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534466" y="386482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 rot="5400000">
            <a:off x="7213955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7" idx="2"/>
            <a:endCxn id="18" idx="0"/>
          </p:cNvCxnSpPr>
          <p:nvPr/>
        </p:nvCxnSpPr>
        <p:spPr>
          <a:xfrm rot="16200000" flipH="1">
            <a:off x="7555747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an 20"/>
          <p:cNvSpPr/>
          <p:nvPr/>
        </p:nvSpPr>
        <p:spPr>
          <a:xfrm>
            <a:off x="7200829" y="386014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2" name="Group 64"/>
          <p:cNvGrpSpPr/>
          <p:nvPr/>
        </p:nvGrpSpPr>
        <p:grpSpPr>
          <a:xfrm>
            <a:off x="7863679" y="389757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23" name="Rounded Rectangle 2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4" name="Up-Down Arrow 23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Connector 24"/>
          <p:cNvCxnSpPr>
            <a:endCxn id="21" idx="1"/>
          </p:cNvCxnSpPr>
          <p:nvPr/>
        </p:nvCxnSpPr>
        <p:spPr>
          <a:xfrm rot="5400000">
            <a:off x="7256261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7845701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Down Arrow 26"/>
          <p:cNvSpPr/>
          <p:nvPr/>
        </p:nvSpPr>
        <p:spPr>
          <a:xfrm>
            <a:off x="7529806" y="307075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3675309" y="3430889"/>
            <a:ext cx="343933" cy="6117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019779" y="3430879"/>
            <a:ext cx="343933" cy="6117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361109" y="3430889"/>
            <a:ext cx="343933" cy="6117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705579" y="343087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048479" y="3430879"/>
            <a:ext cx="343933" cy="611744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2908085" y="1600200"/>
            <a:ext cx="33154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What if the buffer is full?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478851" y="355426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705996" y="4458437"/>
            <a:ext cx="18470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But the sender wants to send another message?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223484" y="4407609"/>
            <a:ext cx="2777923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The sender will need to wait for the receiver to catch up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157344" y="5620461"/>
            <a:ext cx="30996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An issue of </a:t>
            </a:r>
            <a:r>
              <a:rPr lang="en-US" sz="2400" i="1" dirty="0" smtClean="0">
                <a:latin typeface="Times New Roman"/>
                <a:cs typeface="Times New Roman"/>
              </a:rPr>
              <a:t>sequence coordination</a:t>
            </a: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028431" y="4502355"/>
            <a:ext cx="26853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Another sequence coordination problem if receiver tries to read from an empty buffer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 animBg="1"/>
      <p:bldP spid="40" grpId="0"/>
      <p:bldP spid="41" grpId="0"/>
      <p:bldP spid="42" grpId="0"/>
      <p:bldP spid="4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954"/>
            <a:ext cx="8229600" cy="1143000"/>
          </a:xfrm>
        </p:spPr>
        <p:txBody>
          <a:bodyPr/>
          <a:lstStyle/>
          <a:p>
            <a:r>
              <a:rPr lang="en-US" dirty="0" smtClean="0"/>
              <a:t>Handling Sequence Coordination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party needs to wait</a:t>
            </a:r>
          </a:p>
          <a:p>
            <a:pPr lvl="1"/>
            <a:r>
              <a:rPr lang="en-US" dirty="0" smtClean="0"/>
              <a:t>For the other to do something</a:t>
            </a:r>
          </a:p>
          <a:p>
            <a:r>
              <a:rPr lang="en-US" dirty="0" smtClean="0"/>
              <a:t>If the buffer is full, process 1’s SEND must wait for process 2 to do a RECEIVE</a:t>
            </a:r>
          </a:p>
          <a:p>
            <a:r>
              <a:rPr lang="en-US" dirty="0" smtClean="0"/>
              <a:t>If the buffer is empty, process 2’s RECEIVE must wait for process 1 to SEND</a:t>
            </a:r>
          </a:p>
          <a:p>
            <a:r>
              <a:rPr lang="en-US" dirty="0" smtClean="0"/>
              <a:t>Naively, done through </a:t>
            </a:r>
            <a:r>
              <a:rPr lang="en-US" i="1" dirty="0" smtClean="0"/>
              <a:t>busy loops</a:t>
            </a:r>
          </a:p>
          <a:p>
            <a:pPr lvl="1"/>
            <a:r>
              <a:rPr lang="en-US" dirty="0" smtClean="0"/>
              <a:t>Check condition, loop back if it’s not true</a:t>
            </a:r>
          </a:p>
          <a:p>
            <a:pPr lvl="1"/>
            <a:r>
              <a:rPr lang="en-US" dirty="0" smtClean="0"/>
              <a:t>Also called </a:t>
            </a:r>
            <a:r>
              <a:rPr lang="en-US" i="1" dirty="0" smtClean="0"/>
              <a:t>spin loops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the Loops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exactly are the processes looping on?</a:t>
            </a:r>
          </a:p>
          <a:p>
            <a:r>
              <a:rPr lang="en-US" dirty="0" smtClean="0"/>
              <a:t>They care about how many messages are in the bounded buffer</a:t>
            </a:r>
          </a:p>
          <a:p>
            <a:r>
              <a:rPr lang="en-US" dirty="0" smtClean="0"/>
              <a:t>That count is probably kept in a variable</a:t>
            </a:r>
          </a:p>
          <a:p>
            <a:pPr lvl="1"/>
            <a:r>
              <a:rPr lang="en-US" dirty="0" smtClean="0"/>
              <a:t>Incremented on SEND</a:t>
            </a:r>
          </a:p>
          <a:p>
            <a:pPr lvl="1"/>
            <a:r>
              <a:rPr lang="en-US" dirty="0" smtClean="0"/>
              <a:t>Decremented on RECEIVE</a:t>
            </a:r>
          </a:p>
          <a:p>
            <a:pPr lvl="1"/>
            <a:r>
              <a:rPr lang="en-US" dirty="0" smtClean="0"/>
              <a:t>Never to go below zero or exceed buffer size</a:t>
            </a:r>
          </a:p>
          <a:p>
            <a:r>
              <a:rPr lang="en-US" dirty="0" smtClean="0"/>
              <a:t>The actual system code would test the variable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5055371" y="3424519"/>
            <a:ext cx="343933" cy="61174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Potential Danger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24665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307878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343088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386482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386014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389757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921823" y="25046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38339" y="343088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534466" y="386482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 rot="5400000">
            <a:off x="7213955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7" idx="2"/>
            <a:endCxn id="18" idx="0"/>
          </p:cNvCxnSpPr>
          <p:nvPr/>
        </p:nvCxnSpPr>
        <p:spPr>
          <a:xfrm rot="16200000" flipH="1">
            <a:off x="7555747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an 20"/>
          <p:cNvSpPr/>
          <p:nvPr/>
        </p:nvSpPr>
        <p:spPr>
          <a:xfrm>
            <a:off x="7200829" y="386014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2" name="Group 64"/>
          <p:cNvGrpSpPr/>
          <p:nvPr/>
        </p:nvGrpSpPr>
        <p:grpSpPr>
          <a:xfrm>
            <a:off x="7863679" y="389757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23" name="Rounded Rectangle 2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4" name="Up-Down Arrow 23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Connector 24"/>
          <p:cNvCxnSpPr>
            <a:endCxn id="21" idx="1"/>
          </p:cNvCxnSpPr>
          <p:nvPr/>
        </p:nvCxnSpPr>
        <p:spPr>
          <a:xfrm rot="5400000">
            <a:off x="7256261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7845701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Down Arrow 26"/>
          <p:cNvSpPr/>
          <p:nvPr/>
        </p:nvSpPr>
        <p:spPr>
          <a:xfrm>
            <a:off x="7529806" y="307075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675309" y="3430889"/>
            <a:ext cx="343933" cy="61174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019779" y="3430879"/>
            <a:ext cx="343933" cy="6117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361109" y="3430889"/>
            <a:ext cx="343933" cy="6117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705579" y="343087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5048479" y="3430879"/>
            <a:ext cx="343933" cy="611744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478851" y="343519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545482" y="5463909"/>
            <a:ext cx="1846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BUFFER_COUNT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019779" y="4815649"/>
            <a:ext cx="1028700" cy="38366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4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26303" y="4552982"/>
            <a:ext cx="2089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Process 1 checks </a:t>
            </a:r>
            <a:r>
              <a:rPr lang="en-US" dirty="0" smtClean="0">
                <a:latin typeface="Courier"/>
                <a:cs typeface="Courier"/>
              </a:rPr>
              <a:t>BUFFER_COUNT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401010" y="5463909"/>
            <a:ext cx="421774" cy="66225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4</a:t>
            </a:r>
            <a:endParaRPr lang="en-US" sz="28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494779" y="4546622"/>
            <a:ext cx="2089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Process 2 checks </a:t>
            </a:r>
            <a:r>
              <a:rPr lang="en-US" dirty="0" smtClean="0">
                <a:latin typeface="Courier"/>
                <a:cs typeface="Courier"/>
              </a:rPr>
              <a:t>BUFFER_COUNT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69486" y="5457549"/>
            <a:ext cx="421774" cy="66225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4</a:t>
            </a:r>
            <a:endParaRPr lang="en-US" sz="28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77867" y="1417638"/>
            <a:ext cx="2089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1 wants to SEND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525711" y="1424508"/>
            <a:ext cx="2089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2 wants to RECEIVE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026671" y="4822519"/>
            <a:ext cx="1028700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5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407902" y="5470779"/>
            <a:ext cx="421774" cy="66225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5</a:t>
            </a:r>
            <a:endParaRPr lang="en-US" sz="28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7076378" y="5464419"/>
            <a:ext cx="421774" cy="66225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3</a:t>
            </a:r>
            <a:endParaRPr lang="en-US" sz="28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033563" y="4816159"/>
            <a:ext cx="1028700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3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823541" y="1919834"/>
            <a:ext cx="378561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Concurrency’s a bitch</a:t>
            </a:r>
            <a:endParaRPr lang="en-US" sz="3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84265E-7 3.77577E-6 L 0.24158 3.77577E-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0046 L 0.26971 0.00046 " pathEditMode="relative" ptsTypes="AA">
                                      <p:cBhvr>
                                        <p:cTn id="7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3" grpId="1" animBg="1"/>
      <p:bldP spid="34" grpId="0"/>
      <p:bldP spid="35" grpId="0" animBg="1"/>
      <p:bldP spid="36" grpId="0"/>
      <p:bldP spid="37" grpId="0" animBg="1"/>
      <p:bldP spid="37" grpId="1" animBg="1"/>
      <p:bldP spid="38" grpId="0"/>
      <p:bldP spid="39" grpId="0" animBg="1"/>
      <p:bldP spid="39" grpId="1" animBg="1"/>
      <p:bldP spid="40" grpId="0"/>
      <p:bldP spid="41" grpId="0"/>
      <p:bldP spid="42" grpId="0" animBg="1"/>
      <p:bldP spid="42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 and Communications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Many processes are self-contained</a:t>
            </a:r>
          </a:p>
          <a:p>
            <a:r>
              <a:rPr lang="en-US" sz="2800" dirty="0" smtClean="0"/>
              <a:t>But many others need to communicate</a:t>
            </a:r>
          </a:p>
          <a:p>
            <a:pPr lvl="1"/>
            <a:r>
              <a:rPr lang="en-US" sz="2400" dirty="0" smtClean="0"/>
              <a:t>Often complex applications are built of multiple communicating processes</a:t>
            </a:r>
          </a:p>
          <a:p>
            <a:r>
              <a:rPr lang="en-US" sz="2800" dirty="0" smtClean="0"/>
              <a:t>Types of communications</a:t>
            </a:r>
          </a:p>
          <a:p>
            <a:pPr lvl="1"/>
            <a:r>
              <a:rPr lang="en-US" sz="2400" dirty="0" smtClean="0"/>
              <a:t>Simple signaling</a:t>
            </a:r>
          </a:p>
          <a:p>
            <a:pPr lvl="2"/>
            <a:r>
              <a:rPr lang="en-US" sz="2000" dirty="0" smtClean="0"/>
              <a:t>Just telling someone else that something has happened</a:t>
            </a:r>
          </a:p>
          <a:p>
            <a:pPr lvl="1"/>
            <a:r>
              <a:rPr lang="en-US" sz="2400" dirty="0" smtClean="0"/>
              <a:t>Messages</a:t>
            </a:r>
          </a:p>
          <a:p>
            <a:pPr lvl="1"/>
            <a:r>
              <a:rPr lang="en-US" sz="2400" dirty="0" smtClean="0"/>
              <a:t>Procedure calls or method invocation</a:t>
            </a:r>
          </a:p>
          <a:p>
            <a:pPr lvl="1"/>
            <a:r>
              <a:rPr lang="en-US" sz="2400" dirty="0" smtClean="0"/>
              <a:t>Tight sharing of large amounts of data</a:t>
            </a:r>
          </a:p>
          <a:p>
            <a:pPr lvl="2"/>
            <a:r>
              <a:rPr lang="en-US" sz="2000" dirty="0" smtClean="0"/>
              <a:t>E.g., shared memory, pipes</a:t>
            </a:r>
          </a:p>
          <a:p>
            <a:endParaRPr lang="en-US" sz="2800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858570" y="553767"/>
            <a:ext cx="7313619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Why Didn’t You Just Say </a:t>
            </a:r>
            <a:r>
              <a:rPr lang="en-US" sz="3600" dirty="0" smtClean="0">
                <a:latin typeface="Courier"/>
                <a:cs typeface="Courier"/>
              </a:rPr>
              <a:t>BUFFER_COUNT=BUFFER_COUNT-1</a:t>
            </a:r>
            <a:r>
              <a:rPr lang="en-US" sz="3600" dirty="0" smtClean="0"/>
              <a:t>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system operations</a:t>
            </a:r>
          </a:p>
          <a:p>
            <a:r>
              <a:rPr lang="en-US" dirty="0" smtClean="0"/>
              <a:t>Occurring at a low level</a:t>
            </a:r>
          </a:p>
          <a:p>
            <a:r>
              <a:rPr lang="en-US" dirty="0" smtClean="0"/>
              <a:t>Using variables not necessarily in the processes’ own address space</a:t>
            </a:r>
          </a:p>
          <a:p>
            <a:pPr lvl="1"/>
            <a:r>
              <a:rPr lang="en-US" dirty="0" smtClean="0"/>
              <a:t>Perhaps even RAM memory locations</a:t>
            </a:r>
          </a:p>
          <a:p>
            <a:r>
              <a:rPr lang="en-US" dirty="0" smtClean="0"/>
              <a:t>The question isn’t, can we do it right?</a:t>
            </a:r>
          </a:p>
          <a:p>
            <a:r>
              <a:rPr lang="en-US" dirty="0" smtClean="0"/>
              <a:t>The question is, what must we do if we </a:t>
            </a:r>
            <a:r>
              <a:rPr lang="en-US" u="sng" dirty="0" smtClean="0"/>
              <a:t>are</a:t>
            </a:r>
            <a:r>
              <a:rPr lang="en-US" dirty="0" smtClean="0"/>
              <a:t> to do it right?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Possible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220"/>
            <a:ext cx="8229600" cy="4525963"/>
          </a:xfrm>
        </p:spPr>
        <p:txBody>
          <a:bodyPr/>
          <a:lstStyle/>
          <a:p>
            <a:r>
              <a:rPr lang="en-US" sz="2800" dirty="0" smtClean="0"/>
              <a:t>Use separate variables to hold the number of messages put into the buffer</a:t>
            </a:r>
          </a:p>
          <a:p>
            <a:r>
              <a:rPr lang="en-US" sz="2800" dirty="0" smtClean="0"/>
              <a:t>And the number of messages taken out</a:t>
            </a:r>
          </a:p>
          <a:p>
            <a:r>
              <a:rPr lang="en-US" sz="2800" dirty="0" smtClean="0"/>
              <a:t>Only the sender updates the </a:t>
            </a:r>
            <a:r>
              <a:rPr lang="en-US" sz="2800" dirty="0" smtClean="0">
                <a:latin typeface="Courier"/>
                <a:cs typeface="Courier"/>
              </a:rPr>
              <a:t>IN </a:t>
            </a:r>
            <a:r>
              <a:rPr lang="en-US" sz="2800" dirty="0" smtClean="0"/>
              <a:t>variable</a:t>
            </a:r>
          </a:p>
          <a:p>
            <a:r>
              <a:rPr lang="en-US" sz="2800" dirty="0" smtClean="0"/>
              <a:t>Only the receiver updates the </a:t>
            </a:r>
            <a:r>
              <a:rPr lang="en-US" sz="2800" dirty="0" smtClean="0">
                <a:latin typeface="Courier"/>
                <a:cs typeface="Courier"/>
              </a:rPr>
              <a:t>OUT </a:t>
            </a:r>
            <a:r>
              <a:rPr lang="en-US" sz="2800" dirty="0" smtClean="0"/>
              <a:t>variable</a:t>
            </a:r>
          </a:p>
          <a:p>
            <a:r>
              <a:rPr lang="en-US" sz="2800" dirty="0" smtClean="0"/>
              <a:t>Calculate buffer fullness by subtracting </a:t>
            </a:r>
            <a:r>
              <a:rPr lang="en-US" sz="2800" dirty="0" smtClean="0">
                <a:latin typeface="Courier"/>
                <a:cs typeface="Courier"/>
              </a:rPr>
              <a:t>OUT </a:t>
            </a:r>
            <a:r>
              <a:rPr lang="en-US" sz="2800" dirty="0" smtClean="0"/>
              <a:t>from </a:t>
            </a:r>
            <a:r>
              <a:rPr lang="en-US" sz="2800" dirty="0" smtClean="0">
                <a:latin typeface="Courier"/>
                <a:cs typeface="Courier"/>
              </a:rPr>
              <a:t>IN</a:t>
            </a:r>
          </a:p>
          <a:p>
            <a:r>
              <a:rPr lang="en-US" sz="2800" dirty="0" smtClean="0"/>
              <a:t>Won’t exhibit the previous problem</a:t>
            </a:r>
          </a:p>
          <a:p>
            <a:r>
              <a:rPr lang="en-US" sz="2800" b="1" i="1" dirty="0" smtClean="0"/>
              <a:t>When working with concurrent processes, it’s safest to only allow one process to write each variable</a:t>
            </a:r>
            <a:endParaRPr lang="en-US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Writers and Races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there are multiple senders and receivers sharing the buffer?</a:t>
            </a:r>
          </a:p>
          <a:p>
            <a:r>
              <a:rPr lang="en-US" dirty="0" smtClean="0"/>
              <a:t>Other kinds of concurrency issues can arise</a:t>
            </a:r>
          </a:p>
          <a:p>
            <a:pPr lvl="1"/>
            <a:r>
              <a:rPr lang="en-US" dirty="0" smtClean="0"/>
              <a:t>Unfortunately, in non-deterministic fashion</a:t>
            </a:r>
          </a:p>
          <a:p>
            <a:pPr lvl="1"/>
            <a:r>
              <a:rPr lang="en-US" dirty="0" smtClean="0"/>
              <a:t>Depending on timings, they might or might not occur</a:t>
            </a:r>
          </a:p>
          <a:p>
            <a:pPr lvl="1"/>
            <a:r>
              <a:rPr lang="en-US" dirty="0" smtClean="0"/>
              <a:t>Without synchronization between threads/processes, we have no control of the timing</a:t>
            </a:r>
          </a:p>
          <a:p>
            <a:pPr lvl="1"/>
            <a:r>
              <a:rPr lang="en-US" dirty="0" smtClean="0"/>
              <a:t>Any action interleaving is possible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356128" y="553767"/>
            <a:ext cx="6488199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Multiple Sender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6103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7330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242540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285934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224807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274238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285466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289209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270954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270837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921823" y="25046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38339" y="343088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534466" y="386482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 rot="5400000">
            <a:off x="7213955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7" idx="2"/>
            <a:endCxn id="18" idx="0"/>
          </p:cNvCxnSpPr>
          <p:nvPr/>
        </p:nvCxnSpPr>
        <p:spPr>
          <a:xfrm rot="16200000" flipH="1">
            <a:off x="7555747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an 20"/>
          <p:cNvSpPr/>
          <p:nvPr/>
        </p:nvSpPr>
        <p:spPr>
          <a:xfrm>
            <a:off x="7200829" y="386014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2" name="Group 64"/>
          <p:cNvGrpSpPr/>
          <p:nvPr/>
        </p:nvGrpSpPr>
        <p:grpSpPr>
          <a:xfrm>
            <a:off x="7863679" y="389757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23" name="Rounded Rectangle 2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4" name="Up-Down Arrow 23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Connector 24"/>
          <p:cNvCxnSpPr>
            <a:endCxn id="21" idx="1"/>
          </p:cNvCxnSpPr>
          <p:nvPr/>
        </p:nvCxnSpPr>
        <p:spPr>
          <a:xfrm rot="5400000">
            <a:off x="7256261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7845701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Down Arrow 26"/>
          <p:cNvSpPr/>
          <p:nvPr/>
        </p:nvSpPr>
        <p:spPr>
          <a:xfrm>
            <a:off x="7529806" y="307075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3635625" y="3417649"/>
            <a:ext cx="1717103" cy="611754"/>
            <a:chOff x="3675309" y="3430879"/>
            <a:chExt cx="1717103" cy="611754"/>
          </a:xfrm>
        </p:grpSpPr>
        <p:sp>
          <p:nvSpPr>
            <p:cNvPr id="29" name="Rectangle 28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Oval 33"/>
          <p:cNvSpPr/>
          <p:nvPr/>
        </p:nvSpPr>
        <p:spPr>
          <a:xfrm>
            <a:off x="761123" y="400806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5" name="Down Arrow 34"/>
          <p:cNvSpPr/>
          <p:nvPr/>
        </p:nvSpPr>
        <p:spPr>
          <a:xfrm>
            <a:off x="1407902" y="462033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1187025" y="4972438"/>
            <a:ext cx="664889" cy="201943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383152" y="5406370"/>
            <a:ext cx="276469" cy="327543"/>
          </a:xfrm>
          <a:prstGeom prst="round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 rot="5400000">
            <a:off x="1062641" y="479510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>
            <a:stCxn id="36" idx="2"/>
            <a:endCxn id="37" idx="0"/>
          </p:cNvCxnSpPr>
          <p:nvPr/>
        </p:nvCxnSpPr>
        <p:spPr>
          <a:xfrm rot="16200000" flipH="1">
            <a:off x="1404433" y="528941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Can 39"/>
          <p:cNvSpPr/>
          <p:nvPr/>
        </p:nvSpPr>
        <p:spPr>
          <a:xfrm>
            <a:off x="1049515" y="5401691"/>
            <a:ext cx="284605" cy="510031"/>
          </a:xfrm>
          <a:prstGeom prst="can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41" name="Group 30"/>
          <p:cNvGrpSpPr/>
          <p:nvPr/>
        </p:nvGrpSpPr>
        <p:grpSpPr>
          <a:xfrm>
            <a:off x="1712365" y="5439127"/>
            <a:ext cx="331493" cy="510032"/>
            <a:chOff x="6807200" y="3937000"/>
            <a:chExt cx="1202070" cy="1384300"/>
          </a:xfrm>
          <a:solidFill>
            <a:srgbClr val="008000"/>
          </a:solidFill>
        </p:grpSpPr>
        <p:sp>
          <p:nvSpPr>
            <p:cNvPr id="42" name="Rounded Rectangle 4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3" name="Up-Down Arrow 4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4" name="Straight Connector 43"/>
          <p:cNvCxnSpPr>
            <a:endCxn id="40" idx="1"/>
          </p:cNvCxnSpPr>
          <p:nvPr/>
        </p:nvCxnSpPr>
        <p:spPr>
          <a:xfrm rot="5400000">
            <a:off x="1104947" y="525657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6200000" flipH="1">
            <a:off x="1694387" y="525540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736084" y="1256220"/>
            <a:ext cx="38169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Processes 1 and 3 are senders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179500" y="1792290"/>
            <a:ext cx="2919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Process 2 is a receiver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386255" y="256201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3276414" y="4139339"/>
            <a:ext cx="3059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The buffer starts empty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6522928" y="4922460"/>
            <a:ext cx="398895" cy="564211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456788" y="5561401"/>
            <a:ext cx="554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432831" y="509581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2195897" y="1289550"/>
            <a:ext cx="165391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Process 1 wants to SEND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216017" y="4762680"/>
            <a:ext cx="165391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Process 3 wants to SEND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276415" y="2230597"/>
            <a:ext cx="3645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There’s plenty of room in the buffer for both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172155" y="2938657"/>
            <a:ext cx="3645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But . . . 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522928" y="492246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516592" y="492933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638160" y="4601004"/>
            <a:ext cx="24502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We’re in trouble: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512772" y="5309064"/>
            <a:ext cx="27038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We overwrote process 1’s message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387384" y="6017124"/>
            <a:ext cx="27038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5683E-6 3.92634E-6 L 0.3951 0.12369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" y="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924E-6 2.74496E-6 L 0.39007 -0.2457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" y="-1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1" presetClass="entr" presetSubtype="0" fill="hold" grpId="0" nodeType="afterEffect" nodePh="1">
                                  <p:stCondLst>
                                    <p:cond delay="2000"/>
                                  </p:stCondLst>
                                  <p:endCondLst>
                                    <p:cond evt="begin" delay="0">
                                      <p:tn val="8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6" grpId="1"/>
      <p:bldP spid="47" grpId="0"/>
      <p:bldP spid="47" grpId="1"/>
      <p:bldP spid="48" grpId="0" animBg="1"/>
      <p:bldP spid="48" grpId="1" animBg="1"/>
      <p:bldP spid="50" grpId="0"/>
      <p:bldP spid="50" grpId="1"/>
      <p:bldP spid="51" grpId="0" animBg="1"/>
      <p:bldP spid="52" grpId="0"/>
      <p:bldP spid="53" grpId="0" animBg="1"/>
      <p:bldP spid="53" grpId="1" animBg="1"/>
      <p:bldP spid="54" grpId="0"/>
      <p:bldP spid="54" grpId="1"/>
      <p:bldP spid="55" grpId="0"/>
      <p:bldP spid="55" grpId="1"/>
      <p:bldP spid="56" grpId="0"/>
      <p:bldP spid="56" grpId="1"/>
      <p:bldP spid="57" grpId="0"/>
      <p:bldP spid="57" grpId="1"/>
      <p:bldP spid="58" grpId="0" animBg="1"/>
      <p:bldP spid="59" grpId="0" animBg="1"/>
      <p:bldP spid="60" grpId="0"/>
      <p:bldP spid="61" grpId="0"/>
      <p:bldP spid="6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Source of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220"/>
            <a:ext cx="8229600" cy="4525963"/>
          </a:xfrm>
        </p:spPr>
        <p:txBody>
          <a:bodyPr/>
          <a:lstStyle/>
          <a:p>
            <a:r>
              <a:rPr lang="en-US" sz="3600" dirty="0" smtClean="0"/>
              <a:t>Concurrency again</a:t>
            </a:r>
          </a:p>
          <a:p>
            <a:r>
              <a:rPr lang="en-US" sz="3600" dirty="0" smtClean="0"/>
              <a:t>Processes 1 and 3 executed concurrently</a:t>
            </a:r>
          </a:p>
          <a:p>
            <a:r>
              <a:rPr lang="en-US" sz="3600" dirty="0" smtClean="0"/>
              <a:t>At some point they determined that buffer slot 1 was empty</a:t>
            </a:r>
          </a:p>
          <a:p>
            <a:pPr lvl="1"/>
            <a:r>
              <a:rPr lang="en-US" sz="3200" dirty="0" smtClean="0"/>
              <a:t>And they each filled it</a:t>
            </a:r>
          </a:p>
          <a:p>
            <a:pPr lvl="1"/>
            <a:r>
              <a:rPr lang="en-US" sz="3200" dirty="0" smtClean="0"/>
              <a:t>Not realizing the other would do so</a:t>
            </a:r>
          </a:p>
          <a:p>
            <a:r>
              <a:rPr lang="en-US" sz="3600" dirty="0" smtClean="0"/>
              <a:t>Worse, it’s timing dependent</a:t>
            </a:r>
          </a:p>
          <a:p>
            <a:pPr lvl="1"/>
            <a:r>
              <a:rPr lang="en-US" sz="3200" dirty="0" smtClean="0"/>
              <a:t>Depending on ordering of events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7558"/>
            <a:ext cx="8229600" cy="1143000"/>
          </a:xfrm>
        </p:spPr>
        <p:txBody>
          <a:bodyPr/>
          <a:lstStyle/>
          <a:p>
            <a:r>
              <a:rPr lang="en-US" dirty="0" smtClean="0"/>
              <a:t>Process 1 Might Overwrite </a:t>
            </a:r>
            <a:br>
              <a:rPr lang="en-US" dirty="0" smtClean="0"/>
            </a:br>
            <a:r>
              <a:rPr lang="en-US" dirty="0" smtClean="0"/>
              <a:t>Process 3 Instead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6103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7330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242540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285934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224807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274238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285466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289209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270954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270837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3662081" y="3430879"/>
            <a:ext cx="1717103" cy="611754"/>
            <a:chOff x="3675309" y="3430879"/>
            <a:chExt cx="1717103" cy="611754"/>
          </a:xfrm>
        </p:grpSpPr>
        <p:sp>
          <p:nvSpPr>
            <p:cNvPr id="17" name="Rectangle 16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Oval 21"/>
          <p:cNvSpPr/>
          <p:nvPr/>
        </p:nvSpPr>
        <p:spPr>
          <a:xfrm>
            <a:off x="761123" y="400806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3" name="Down Arrow 22"/>
          <p:cNvSpPr/>
          <p:nvPr/>
        </p:nvSpPr>
        <p:spPr>
          <a:xfrm>
            <a:off x="1407902" y="462033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187025" y="4972438"/>
            <a:ext cx="664889" cy="201943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383152" y="5406370"/>
            <a:ext cx="276469" cy="327543"/>
          </a:xfrm>
          <a:prstGeom prst="round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 rot="5400000">
            <a:off x="1062641" y="479510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>
            <a:stCxn id="24" idx="2"/>
            <a:endCxn id="25" idx="0"/>
          </p:cNvCxnSpPr>
          <p:nvPr/>
        </p:nvCxnSpPr>
        <p:spPr>
          <a:xfrm rot="16200000" flipH="1">
            <a:off x="1404433" y="528941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an 27"/>
          <p:cNvSpPr/>
          <p:nvPr/>
        </p:nvSpPr>
        <p:spPr>
          <a:xfrm>
            <a:off x="1049515" y="5401691"/>
            <a:ext cx="284605" cy="510031"/>
          </a:xfrm>
          <a:prstGeom prst="can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9" name="Group 30"/>
          <p:cNvGrpSpPr/>
          <p:nvPr/>
        </p:nvGrpSpPr>
        <p:grpSpPr>
          <a:xfrm>
            <a:off x="1712365" y="5439127"/>
            <a:ext cx="331493" cy="510032"/>
            <a:chOff x="6807200" y="3937000"/>
            <a:chExt cx="1202070" cy="1384300"/>
          </a:xfrm>
          <a:solidFill>
            <a:srgbClr val="008000"/>
          </a:solidFill>
        </p:grpSpPr>
        <p:sp>
          <p:nvSpPr>
            <p:cNvPr id="30" name="Rounded Rectangle 29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" name="Up-Down Arrow 30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2" name="Straight Connector 31"/>
          <p:cNvCxnSpPr>
            <a:endCxn id="28" idx="1"/>
          </p:cNvCxnSpPr>
          <p:nvPr/>
        </p:nvCxnSpPr>
        <p:spPr>
          <a:xfrm rot="5400000">
            <a:off x="1104947" y="525657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6200000" flipH="1">
            <a:off x="1694387" y="525540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1432831" y="509581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6921823" y="25046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338339" y="343088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7534466" y="386482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 rot="5400000">
            <a:off x="7213955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>
            <a:stCxn id="37" idx="2"/>
            <a:endCxn id="38" idx="0"/>
          </p:cNvCxnSpPr>
          <p:nvPr/>
        </p:nvCxnSpPr>
        <p:spPr>
          <a:xfrm rot="16200000" flipH="1">
            <a:off x="7555747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Can 40"/>
          <p:cNvSpPr/>
          <p:nvPr/>
        </p:nvSpPr>
        <p:spPr>
          <a:xfrm>
            <a:off x="7200829" y="386014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42" name="Group 64"/>
          <p:cNvGrpSpPr/>
          <p:nvPr/>
        </p:nvGrpSpPr>
        <p:grpSpPr>
          <a:xfrm>
            <a:off x="7863679" y="389757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43" name="Rounded Rectangle 4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4" name="Up-Down Arrow 43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5" name="Straight Connector 44"/>
          <p:cNvCxnSpPr>
            <a:endCxn id="41" idx="1"/>
          </p:cNvCxnSpPr>
          <p:nvPr/>
        </p:nvCxnSpPr>
        <p:spPr>
          <a:xfrm rot="5400000">
            <a:off x="7256261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16200000" flipH="1">
            <a:off x="7845701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Down Arrow 46"/>
          <p:cNvSpPr/>
          <p:nvPr/>
        </p:nvSpPr>
        <p:spPr>
          <a:xfrm>
            <a:off x="7529806" y="307075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6522928" y="4922460"/>
            <a:ext cx="398895" cy="564211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456788" y="5561401"/>
            <a:ext cx="554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522928" y="493569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386255" y="256201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6522928" y="4932748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513689" y="4927361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1424E-6 3.57656E-6 L -0.44026 -0.4246 " pathEditMode="relative" ptsTypes="AA">
                                      <p:cBhvr>
                                        <p:cTn id="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8.35707E-6 -9.85407E-6 L -0.44042 0.08895 " pathEditMode="relative" ptsTypes="AA">
                                      <p:cBhvr>
                                        <p:cTn id="9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924E-6 2.74496E-6 L 0.39458 -0.24022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" y="-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5683E-6 3.92634E-6 L 0.39997 0.12948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50" grpId="0" animBg="1"/>
      <p:bldP spid="34" grpId="0" animBg="1"/>
      <p:bldP spid="52" grpId="0" animBg="1"/>
      <p:bldP spid="53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 It Might Come Out Right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6103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7330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242540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285934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224807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274238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285466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289209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270954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270837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3662081" y="3430879"/>
            <a:ext cx="1717103" cy="611754"/>
            <a:chOff x="3675309" y="3430879"/>
            <a:chExt cx="1717103" cy="611754"/>
          </a:xfrm>
        </p:grpSpPr>
        <p:sp>
          <p:nvSpPr>
            <p:cNvPr id="17" name="Rectangle 16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Oval 21"/>
          <p:cNvSpPr/>
          <p:nvPr/>
        </p:nvSpPr>
        <p:spPr>
          <a:xfrm>
            <a:off x="761123" y="400806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3" name="Down Arrow 22"/>
          <p:cNvSpPr/>
          <p:nvPr/>
        </p:nvSpPr>
        <p:spPr>
          <a:xfrm>
            <a:off x="1407902" y="462033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187025" y="4972438"/>
            <a:ext cx="664889" cy="201943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383152" y="5406370"/>
            <a:ext cx="276469" cy="327543"/>
          </a:xfrm>
          <a:prstGeom prst="round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 rot="5400000">
            <a:off x="1062641" y="479510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>
            <a:stCxn id="24" idx="2"/>
            <a:endCxn id="25" idx="0"/>
          </p:cNvCxnSpPr>
          <p:nvPr/>
        </p:nvCxnSpPr>
        <p:spPr>
          <a:xfrm rot="16200000" flipH="1">
            <a:off x="1404433" y="528941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an 27"/>
          <p:cNvSpPr/>
          <p:nvPr/>
        </p:nvSpPr>
        <p:spPr>
          <a:xfrm>
            <a:off x="1049515" y="5401691"/>
            <a:ext cx="284605" cy="510031"/>
          </a:xfrm>
          <a:prstGeom prst="can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9" name="Group 30"/>
          <p:cNvGrpSpPr/>
          <p:nvPr/>
        </p:nvGrpSpPr>
        <p:grpSpPr>
          <a:xfrm>
            <a:off x="1712365" y="5439127"/>
            <a:ext cx="331493" cy="510032"/>
            <a:chOff x="6807200" y="3937000"/>
            <a:chExt cx="1202070" cy="1384300"/>
          </a:xfrm>
          <a:solidFill>
            <a:srgbClr val="008000"/>
          </a:solidFill>
        </p:grpSpPr>
        <p:sp>
          <p:nvSpPr>
            <p:cNvPr id="30" name="Rounded Rectangle 29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" name="Up-Down Arrow 30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2" name="Straight Connector 31"/>
          <p:cNvCxnSpPr>
            <a:endCxn id="28" idx="1"/>
          </p:cNvCxnSpPr>
          <p:nvPr/>
        </p:nvCxnSpPr>
        <p:spPr>
          <a:xfrm rot="5400000">
            <a:off x="1104947" y="525657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6200000" flipH="1">
            <a:off x="1694387" y="525540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1432831" y="509581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921823" y="25046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338339" y="343088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7534466" y="386482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 rot="5400000">
            <a:off x="7213955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>
            <a:stCxn id="36" idx="2"/>
            <a:endCxn id="37" idx="0"/>
          </p:cNvCxnSpPr>
          <p:nvPr/>
        </p:nvCxnSpPr>
        <p:spPr>
          <a:xfrm rot="16200000" flipH="1">
            <a:off x="7555747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Can 39"/>
          <p:cNvSpPr/>
          <p:nvPr/>
        </p:nvSpPr>
        <p:spPr>
          <a:xfrm>
            <a:off x="7200829" y="386014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41" name="Group 64"/>
          <p:cNvGrpSpPr/>
          <p:nvPr/>
        </p:nvGrpSpPr>
        <p:grpSpPr>
          <a:xfrm>
            <a:off x="7863679" y="389757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42" name="Rounded Rectangle 4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3" name="Up-Down Arrow 4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4" name="Straight Connector 43"/>
          <p:cNvCxnSpPr>
            <a:endCxn id="40" idx="1"/>
          </p:cNvCxnSpPr>
          <p:nvPr/>
        </p:nvCxnSpPr>
        <p:spPr>
          <a:xfrm rot="5400000">
            <a:off x="7256261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6200000" flipH="1">
            <a:off x="7845701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Down Arrow 45"/>
          <p:cNvSpPr/>
          <p:nvPr/>
        </p:nvSpPr>
        <p:spPr>
          <a:xfrm>
            <a:off x="7529806" y="307075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522928" y="4922460"/>
            <a:ext cx="398895" cy="564211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456788" y="5561401"/>
            <a:ext cx="554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522928" y="493569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1386255" y="256201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6513689" y="4927361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516592" y="494256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522928" y="492246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2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1424E-6 3.57656E-6 L -0.44026 -0.4246 " pathEditMode="relative" ptsTypes="AA">
                                      <p:cBhvr>
                                        <p:cTn id="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5683E-6 3.92634E-6 L 0.39788 0.1294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" y="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7141E-6 5.2189E-6 L -0.44096 0.02387 " pathEditMode="relative" ptsTypes="AA">
                                      <p:cBhvr>
                                        <p:cTn id="2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924E-6 2.74496E-6 L 0.3569 -0.2402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" y="-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2" grpId="0" animBg="1"/>
      <p:bldP spid="53" grpId="0" animBg="1"/>
      <p:bldP spid="53" grpId="1" animBg="1"/>
      <p:bldP spid="54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Race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220"/>
            <a:ext cx="8229600" cy="4525963"/>
          </a:xfrm>
        </p:spPr>
        <p:txBody>
          <a:bodyPr/>
          <a:lstStyle/>
          <a:p>
            <a:r>
              <a:rPr lang="en-US" dirty="0" smtClean="0"/>
              <a:t>Errors or problems occurring because of this kind of concurrency</a:t>
            </a:r>
          </a:p>
          <a:p>
            <a:r>
              <a:rPr lang="en-US" dirty="0" smtClean="0"/>
              <a:t>For some ordering of events, everything is fine</a:t>
            </a:r>
          </a:p>
          <a:p>
            <a:r>
              <a:rPr lang="en-US" dirty="0" smtClean="0"/>
              <a:t>For others, there are serious problems</a:t>
            </a:r>
          </a:p>
          <a:p>
            <a:r>
              <a:rPr lang="en-US" dirty="0" smtClean="0"/>
              <a:t>In true concurrent situations, either result is possible</a:t>
            </a:r>
          </a:p>
          <a:p>
            <a:r>
              <a:rPr lang="en-US" dirty="0" smtClean="0"/>
              <a:t>And it’s often hard to predict which you’ll get</a:t>
            </a:r>
          </a:p>
          <a:p>
            <a:r>
              <a:rPr lang="en-US" dirty="0" smtClean="0"/>
              <a:t>Hard to find and fix</a:t>
            </a:r>
          </a:p>
          <a:p>
            <a:pPr lvl="1"/>
            <a:r>
              <a:rPr lang="en-US" dirty="0" smtClean="0"/>
              <a:t>A job for the OS, not application programmers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The OS Help?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providing abstractions not subject to race conditions</a:t>
            </a:r>
          </a:p>
          <a:p>
            <a:r>
              <a:rPr lang="en-US" dirty="0" smtClean="0"/>
              <a:t>One can program race-free concurrent code</a:t>
            </a:r>
          </a:p>
          <a:p>
            <a:pPr lvl="1"/>
            <a:r>
              <a:rPr lang="en-US" dirty="0" smtClean="0"/>
              <a:t>It’s not easy</a:t>
            </a:r>
          </a:p>
          <a:p>
            <a:r>
              <a:rPr lang="en-US" dirty="0" smtClean="0"/>
              <a:t>So having an expert do it once is better than expecting all programmers to do it themselves</a:t>
            </a:r>
          </a:p>
          <a:p>
            <a:r>
              <a:rPr lang="en-US" dirty="0" smtClean="0"/>
              <a:t>An example of the OS hiding unpleasant complexities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way to deal with concurrency issues</a:t>
            </a:r>
          </a:p>
          <a:p>
            <a:r>
              <a:rPr lang="en-US" dirty="0" smtClean="0"/>
              <a:t>Many concurrency issues arise because multiple steps aren’t done atomically</a:t>
            </a:r>
          </a:p>
          <a:p>
            <a:pPr lvl="1"/>
            <a:r>
              <a:rPr lang="en-US" dirty="0" smtClean="0"/>
              <a:t>It’s possible for another process to take actions in the middle</a:t>
            </a:r>
          </a:p>
          <a:p>
            <a:r>
              <a:rPr lang="en-US" dirty="0" smtClean="0"/>
              <a:t>Locks prevent that from happening</a:t>
            </a:r>
          </a:p>
          <a:p>
            <a:r>
              <a:rPr lang="en-US" dirty="0" smtClean="0"/>
              <a:t>They convert a multi-step process into effectively a single step one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591661" y="553767"/>
            <a:ext cx="1884818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6296"/>
            <a:ext cx="8229600" cy="1143000"/>
          </a:xfrm>
        </p:spPr>
        <p:txBody>
          <a:bodyPr/>
          <a:lstStyle/>
          <a:p>
            <a:r>
              <a:rPr lang="en-US" dirty="0" smtClean="0"/>
              <a:t>Some Common Characteristics </a:t>
            </a:r>
            <a:br>
              <a:rPr lang="en-US" dirty="0" smtClean="0"/>
            </a:br>
            <a:r>
              <a:rPr lang="en-US" dirty="0" smtClean="0"/>
              <a:t>of IPC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48"/>
            <a:ext cx="8229600" cy="4525963"/>
          </a:xfrm>
        </p:spPr>
        <p:txBody>
          <a:bodyPr/>
          <a:lstStyle/>
          <a:p>
            <a:r>
              <a:rPr lang="en-US" dirty="0" smtClean="0"/>
              <a:t>Issues of proper synchronization</a:t>
            </a:r>
          </a:p>
          <a:p>
            <a:pPr lvl="1"/>
            <a:r>
              <a:rPr lang="en-US" dirty="0" smtClean="0"/>
              <a:t>Are the sender and receiver both ready?</a:t>
            </a:r>
          </a:p>
          <a:p>
            <a:pPr lvl="1"/>
            <a:r>
              <a:rPr lang="en-US" dirty="0" smtClean="0"/>
              <a:t>Issues of potential deadlock</a:t>
            </a:r>
          </a:p>
          <a:p>
            <a:r>
              <a:rPr lang="en-US" dirty="0" smtClean="0"/>
              <a:t>There are safety issues</a:t>
            </a:r>
          </a:p>
          <a:p>
            <a:pPr lvl="1"/>
            <a:r>
              <a:rPr lang="en-US" dirty="0" smtClean="0"/>
              <a:t>Bad behavior from one process should not trash another process</a:t>
            </a:r>
          </a:p>
          <a:p>
            <a:r>
              <a:rPr lang="en-US" dirty="0" smtClean="0"/>
              <a:t>There are performance issues</a:t>
            </a:r>
          </a:p>
          <a:p>
            <a:pPr lvl="1"/>
            <a:r>
              <a:rPr lang="en-US" dirty="0" smtClean="0"/>
              <a:t>Copying of large amounts of data is expensive</a:t>
            </a:r>
          </a:p>
          <a:p>
            <a:r>
              <a:rPr lang="en-US" dirty="0" smtClean="0"/>
              <a:t>There are security issues, too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Lock?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6840"/>
            <a:ext cx="8229600" cy="4525963"/>
          </a:xfrm>
        </p:spPr>
        <p:txBody>
          <a:bodyPr/>
          <a:lstStyle/>
          <a:p>
            <a:r>
              <a:rPr lang="en-US" dirty="0" smtClean="0"/>
              <a:t>A shared variable that coordinates use of a shared resource</a:t>
            </a:r>
          </a:p>
          <a:p>
            <a:pPr lvl="1"/>
            <a:r>
              <a:rPr lang="en-US" dirty="0" smtClean="0"/>
              <a:t>Such as code or other shared variables</a:t>
            </a:r>
          </a:p>
          <a:p>
            <a:r>
              <a:rPr lang="en-US" dirty="0" smtClean="0"/>
              <a:t>When a process wants to use the shared resource, it must first ACQUIRE the lock</a:t>
            </a:r>
          </a:p>
          <a:p>
            <a:pPr lvl="1"/>
            <a:r>
              <a:rPr lang="en-US" dirty="0" smtClean="0"/>
              <a:t>Can’t use the resource till ACQUIRE succeeds</a:t>
            </a:r>
          </a:p>
          <a:p>
            <a:r>
              <a:rPr lang="en-US" dirty="0" smtClean="0"/>
              <a:t>When it is done using the shared resource, it will RELEASE the lock</a:t>
            </a:r>
          </a:p>
          <a:p>
            <a:r>
              <a:rPr lang="en-US" dirty="0" smtClean="0"/>
              <a:t>ACQUIRE and RELEASE are the fundamental lock operations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7558"/>
            <a:ext cx="8229600" cy="1143000"/>
          </a:xfrm>
        </p:spPr>
        <p:txBody>
          <a:bodyPr/>
          <a:lstStyle/>
          <a:p>
            <a:r>
              <a:rPr lang="en-US" dirty="0" smtClean="0"/>
              <a:t>Using Locks in Our Multiple Sender Problem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61593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22820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258030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301424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240297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289728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300956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" name="Group 30"/>
          <p:cNvGrpSpPr/>
          <p:nvPr/>
        </p:nvGrpSpPr>
        <p:grpSpPr>
          <a:xfrm>
            <a:off x="1705473" y="304699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286444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286327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761123" y="416296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1407902" y="477523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187025" y="5127338"/>
            <a:ext cx="664889" cy="201943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383152" y="5561270"/>
            <a:ext cx="276469" cy="327543"/>
          </a:xfrm>
          <a:prstGeom prst="round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 rot="5400000">
            <a:off x="1062641" y="495000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>
            <a:stCxn id="18" idx="2"/>
            <a:endCxn id="19" idx="0"/>
          </p:cNvCxnSpPr>
          <p:nvPr/>
        </p:nvCxnSpPr>
        <p:spPr>
          <a:xfrm rot="16200000" flipH="1">
            <a:off x="1404433" y="544431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an 21"/>
          <p:cNvSpPr/>
          <p:nvPr/>
        </p:nvSpPr>
        <p:spPr>
          <a:xfrm>
            <a:off x="1049515" y="5556591"/>
            <a:ext cx="284605" cy="510031"/>
          </a:xfrm>
          <a:prstGeom prst="can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12365" y="5594027"/>
            <a:ext cx="331493" cy="510032"/>
            <a:chOff x="6807200" y="3937000"/>
            <a:chExt cx="1202070" cy="1384300"/>
          </a:xfrm>
          <a:solidFill>
            <a:srgbClr val="008000"/>
          </a:solidFill>
        </p:grpSpPr>
        <p:sp>
          <p:nvSpPr>
            <p:cNvPr id="24" name="Rounded Rectangle 23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5" name="Up-Down Arrow 24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/>
          <p:cNvCxnSpPr>
            <a:endCxn id="22" idx="1"/>
          </p:cNvCxnSpPr>
          <p:nvPr/>
        </p:nvCxnSpPr>
        <p:spPr>
          <a:xfrm rot="5400000">
            <a:off x="1104947" y="541147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6200000" flipH="1">
            <a:off x="1694387" y="541030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386255" y="271691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432831" y="525071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9"/>
          <p:cNvGrpSpPr/>
          <p:nvPr/>
        </p:nvGrpSpPr>
        <p:grpSpPr>
          <a:xfrm>
            <a:off x="3662081" y="3572549"/>
            <a:ext cx="1717103" cy="611754"/>
            <a:chOff x="3675309" y="3430879"/>
            <a:chExt cx="1717103" cy="611754"/>
          </a:xfrm>
        </p:grpSpPr>
        <p:sp>
          <p:nvSpPr>
            <p:cNvPr id="31" name="Rectangle 30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6456788" y="5716301"/>
            <a:ext cx="554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516592" y="508423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844073" y="1672548"/>
            <a:ext cx="54195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To use the buffer properly, a process must: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837737" y="2089548"/>
            <a:ext cx="3177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1.  Read the value of </a:t>
            </a:r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844629" y="2480088"/>
            <a:ext cx="5678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2.  If </a:t>
            </a:r>
            <a:r>
              <a:rPr lang="en-US" sz="2400" dirty="0" smtClean="0">
                <a:latin typeface="Courier"/>
                <a:cs typeface="Courier"/>
              </a:rPr>
              <a:t>IN &lt; BUFFER_SIZE</a:t>
            </a:r>
            <a:r>
              <a:rPr lang="en-US" sz="2400" dirty="0" smtClean="0">
                <a:latin typeface="Times New Roman"/>
                <a:cs typeface="Times New Roman"/>
              </a:rPr>
              <a:t>, store message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844629" y="2890218"/>
            <a:ext cx="2075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3.  Add 1 to </a:t>
            </a:r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392839" y="3396877"/>
            <a:ext cx="35648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Times New Roman"/>
                <a:cs typeface="Times New Roman"/>
              </a:rPr>
              <a:t>WITHOUT INTERRUPTION!</a:t>
            </a:r>
            <a:endParaRPr lang="en-US" sz="2800" b="1" dirty="0">
              <a:latin typeface="Times New Roman"/>
              <a:cs typeface="Times New Roman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754669" y="4466864"/>
            <a:ext cx="45611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So associate a lock with those steps</a:t>
            </a:r>
            <a:endParaRPr lang="en-US" sz="2400" dirty="0">
              <a:latin typeface="Times New Roman"/>
              <a:cs typeface="Times New Roman"/>
            </a:endParaRPr>
          </a:p>
        </p:txBody>
      </p:sp>
      <p:pic>
        <p:nvPicPr>
          <p:cNvPr id="45" name="Picture 3" descr="j025438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2295007" y="2392901"/>
            <a:ext cx="549622" cy="65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457200" y="17551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42" grpId="0"/>
      <p:bldP spid="43" grpId="0"/>
      <p:bldP spid="4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Lock in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6103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7330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242540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285934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224807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274238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285466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289209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270954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270837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761123" y="400806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1407902" y="462033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187025" y="4972438"/>
            <a:ext cx="664889" cy="201943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383152" y="5406370"/>
            <a:ext cx="276469" cy="327543"/>
          </a:xfrm>
          <a:prstGeom prst="round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 rot="5400000">
            <a:off x="1062641" y="479510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>
            <a:stCxn id="18" idx="2"/>
            <a:endCxn id="19" idx="0"/>
          </p:cNvCxnSpPr>
          <p:nvPr/>
        </p:nvCxnSpPr>
        <p:spPr>
          <a:xfrm rot="16200000" flipH="1">
            <a:off x="1404433" y="528941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an 21"/>
          <p:cNvSpPr/>
          <p:nvPr/>
        </p:nvSpPr>
        <p:spPr>
          <a:xfrm>
            <a:off x="1049515" y="5401691"/>
            <a:ext cx="284605" cy="510031"/>
          </a:xfrm>
          <a:prstGeom prst="can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3" name="Group 30"/>
          <p:cNvGrpSpPr/>
          <p:nvPr/>
        </p:nvGrpSpPr>
        <p:grpSpPr>
          <a:xfrm>
            <a:off x="1712365" y="5439127"/>
            <a:ext cx="331493" cy="510032"/>
            <a:chOff x="6807200" y="3937000"/>
            <a:chExt cx="1202070" cy="1384300"/>
          </a:xfrm>
          <a:solidFill>
            <a:srgbClr val="008000"/>
          </a:solidFill>
        </p:grpSpPr>
        <p:sp>
          <p:nvSpPr>
            <p:cNvPr id="24" name="Rounded Rectangle 23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5" name="Up-Down Arrow 24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/>
          <p:cNvCxnSpPr>
            <a:endCxn id="22" idx="1"/>
          </p:cNvCxnSpPr>
          <p:nvPr/>
        </p:nvCxnSpPr>
        <p:spPr>
          <a:xfrm rot="5400000">
            <a:off x="1104947" y="525657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6200000" flipH="1">
            <a:off x="1694387" y="525540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386255" y="256201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432831" y="509581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662081" y="3417649"/>
            <a:ext cx="1717103" cy="611754"/>
            <a:chOff x="3675309" y="3430879"/>
            <a:chExt cx="1717103" cy="611754"/>
          </a:xfrm>
        </p:grpSpPr>
        <p:sp>
          <p:nvSpPr>
            <p:cNvPr id="31" name="Rectangle 30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6456788" y="3920881"/>
            <a:ext cx="554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516592" y="328881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pic>
        <p:nvPicPr>
          <p:cNvPr id="38" name="Picture 3" descr="j025438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1934989" y="1746260"/>
            <a:ext cx="549622" cy="65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extBox 38"/>
          <p:cNvSpPr txBox="1"/>
          <p:nvPr/>
        </p:nvSpPr>
        <p:spPr>
          <a:xfrm>
            <a:off x="2696398" y="1461030"/>
            <a:ext cx="53655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Process 1 executes ACQUIRE on the lock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983255" y="1913765"/>
            <a:ext cx="32017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Let’s assume it succeeds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297270" y="2377512"/>
            <a:ext cx="55206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Now process 1 executes the code associated with the lock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837737" y="4196978"/>
            <a:ext cx="3177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1.  Read the value of </a:t>
            </a:r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14672" y="347393"/>
            <a:ext cx="1292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 = 0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844629" y="4561058"/>
            <a:ext cx="5678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2.  If </a:t>
            </a:r>
            <a:r>
              <a:rPr lang="en-US" sz="2400" dirty="0" smtClean="0">
                <a:latin typeface="Courier"/>
                <a:cs typeface="Courier"/>
              </a:rPr>
              <a:t>IN &lt; BUFFER_SIZE</a:t>
            </a:r>
            <a:r>
              <a:rPr lang="en-US" sz="2400" dirty="0" smtClean="0">
                <a:latin typeface="Times New Roman"/>
                <a:cs typeface="Times New Roman"/>
              </a:rPr>
              <a:t>, store message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03005" y="955973"/>
            <a:ext cx="1108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0 &lt; 5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904686" y="894418"/>
            <a:ext cx="4885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Zapf Dingbats"/>
                <a:ea typeface="Zapf Dingbats"/>
                <a:cs typeface="Zapf Dingbats"/>
              </a:rPr>
              <a:t>✔</a:t>
            </a:r>
            <a:endParaRPr lang="en-US" sz="2800" dirty="0">
              <a:latin typeface="Symbol" charset="2"/>
              <a:cs typeface="Symbol" charset="2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844629" y="4971188"/>
            <a:ext cx="2075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3.  Add 1 to </a:t>
            </a:r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510256" y="329568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703290" y="5635350"/>
            <a:ext cx="59714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Process 1 now executes RELEASE on the lock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65683E-6 3.92634E-6 L 0.39806 0.1274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" y="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9" grpId="0"/>
      <p:bldP spid="40" grpId="0"/>
      <p:bldP spid="41" grpId="0"/>
      <p:bldP spid="42" grpId="0"/>
      <p:bldP spid="42" grpId="1"/>
      <p:bldP spid="43" grpId="0"/>
      <p:bldP spid="43" grpId="1"/>
      <p:bldP spid="45" grpId="0"/>
      <p:bldP spid="45" grpId="1"/>
      <p:bldP spid="46" grpId="0"/>
      <p:bldP spid="46" grpId="1"/>
      <p:bldP spid="47" grpId="0"/>
      <p:bldP spid="47" grpId="1"/>
      <p:bldP spid="48" grpId="0"/>
      <p:bldP spid="49" grpId="0" animBg="1"/>
      <p:bldP spid="5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3202"/>
            <a:ext cx="8229600" cy="1143000"/>
          </a:xfrm>
        </p:spPr>
        <p:txBody>
          <a:bodyPr/>
          <a:lstStyle/>
          <a:p>
            <a:r>
              <a:rPr lang="en-US" dirty="0" smtClean="0"/>
              <a:t>What If Process 3 </a:t>
            </a:r>
            <a:br>
              <a:rPr lang="en-US" dirty="0" smtClean="0"/>
            </a:br>
            <a:r>
              <a:rPr lang="en-US" dirty="0" smtClean="0"/>
              <a:t>Intervenes?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6103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7330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242540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285934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224807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274238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285466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289209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270954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270837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761123" y="400806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1407902" y="462033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187025" y="4972438"/>
            <a:ext cx="664889" cy="201943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383152" y="5406370"/>
            <a:ext cx="276469" cy="327543"/>
          </a:xfrm>
          <a:prstGeom prst="round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 rot="5400000">
            <a:off x="1062641" y="479510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>
            <a:stCxn id="18" idx="2"/>
            <a:endCxn id="19" idx="0"/>
          </p:cNvCxnSpPr>
          <p:nvPr/>
        </p:nvCxnSpPr>
        <p:spPr>
          <a:xfrm rot="16200000" flipH="1">
            <a:off x="1404433" y="528941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an 21"/>
          <p:cNvSpPr/>
          <p:nvPr/>
        </p:nvSpPr>
        <p:spPr>
          <a:xfrm>
            <a:off x="1049515" y="5401691"/>
            <a:ext cx="284605" cy="510031"/>
          </a:xfrm>
          <a:prstGeom prst="can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3" name="Group 30"/>
          <p:cNvGrpSpPr/>
          <p:nvPr/>
        </p:nvGrpSpPr>
        <p:grpSpPr>
          <a:xfrm>
            <a:off x="1712365" y="5439127"/>
            <a:ext cx="331493" cy="510032"/>
            <a:chOff x="6807200" y="3937000"/>
            <a:chExt cx="1202070" cy="1384300"/>
          </a:xfrm>
          <a:solidFill>
            <a:srgbClr val="008000"/>
          </a:solidFill>
        </p:grpSpPr>
        <p:sp>
          <p:nvSpPr>
            <p:cNvPr id="24" name="Rounded Rectangle 23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5" name="Up-Down Arrow 24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/>
          <p:cNvCxnSpPr>
            <a:endCxn id="22" idx="1"/>
          </p:cNvCxnSpPr>
          <p:nvPr/>
        </p:nvCxnSpPr>
        <p:spPr>
          <a:xfrm rot="5400000">
            <a:off x="1104947" y="525657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6200000" flipH="1">
            <a:off x="1694387" y="525540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386255" y="256201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432831" y="509581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662081" y="3417649"/>
            <a:ext cx="1717103" cy="611754"/>
            <a:chOff x="3675309" y="3430879"/>
            <a:chExt cx="1717103" cy="611754"/>
          </a:xfrm>
        </p:grpSpPr>
        <p:sp>
          <p:nvSpPr>
            <p:cNvPr id="31" name="Rectangle 30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6456788" y="3920881"/>
            <a:ext cx="554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pic>
        <p:nvPicPr>
          <p:cNvPr id="37" name="Picture 3" descr="j025438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1934989" y="1746260"/>
            <a:ext cx="549622" cy="65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Rectangle 37"/>
          <p:cNvSpPr/>
          <p:nvPr/>
        </p:nvSpPr>
        <p:spPr>
          <a:xfrm>
            <a:off x="6510256" y="329568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14672" y="466463"/>
            <a:ext cx="1292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 = 0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855371" y="1600200"/>
            <a:ext cx="5047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Let’s say process 1 has the lock already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862263" y="2030430"/>
            <a:ext cx="2267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And has read </a:t>
            </a:r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633622" y="4382546"/>
            <a:ext cx="52422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Now, before process 1 can execute any more code, process 3 tries to </a:t>
            </a:r>
            <a:r>
              <a:rPr lang="en-US" sz="2400" dirty="0" smtClean="0">
                <a:latin typeface="Courier"/>
                <a:cs typeface="Courier"/>
              </a:rPr>
              <a:t>SEND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728412" y="5122111"/>
            <a:ext cx="60509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Before process 3 can go ahead, it needs the lock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353155" y="3767783"/>
            <a:ext cx="2123974" cy="52322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ourier"/>
                <a:cs typeface="Courier"/>
              </a:rPr>
              <a:t>ACQUIRE()</a:t>
            </a:r>
            <a:endParaRPr lang="en-US" sz="2800" dirty="0">
              <a:latin typeface="Courier"/>
              <a:cs typeface="Courier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624356" y="5547611"/>
            <a:ext cx="54425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But that </a:t>
            </a:r>
            <a:r>
              <a:rPr lang="en-US" sz="2400" dirty="0" smtClean="0">
                <a:latin typeface="Courier"/>
                <a:cs typeface="Courier"/>
              </a:rPr>
              <a:t>ACQUIRE </a:t>
            </a:r>
            <a:r>
              <a:rPr lang="en-US" sz="2400" dirty="0" smtClean="0">
                <a:latin typeface="Times New Roman"/>
                <a:cs typeface="Times New Roman"/>
              </a:rPr>
              <a:t>fails, since process 1 already has the lock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882383" y="2420970"/>
            <a:ext cx="5594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So process 1 can safely complete the </a:t>
            </a:r>
            <a:r>
              <a:rPr lang="en-US" sz="2400" dirty="0" smtClean="0">
                <a:latin typeface="Courier"/>
                <a:cs typeface="Courier"/>
              </a:rPr>
              <a:t>SEND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510256" y="329568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5683E-6 3.92634E-6 L 0.39945 0.1274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9" grpId="0"/>
      <p:bldP spid="40" grpId="0"/>
      <p:bldP spid="41" grpId="0"/>
      <p:bldP spid="42" grpId="0"/>
      <p:bldP spid="43" grpId="0"/>
      <p:bldP spid="44" grpId="0" animBg="1"/>
      <p:bldP spid="44" grpId="1" animBg="1"/>
      <p:bldP spid="45" grpId="0"/>
      <p:bldP spid="46" grpId="0"/>
      <p:bldP spid="47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Locking and Atomicity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Locking is one way to provide the property of </a:t>
            </a:r>
            <a:r>
              <a:rPr lang="en-US" i="1" dirty="0" smtClean="0"/>
              <a:t>atomicity </a:t>
            </a:r>
            <a:r>
              <a:rPr lang="en-US" dirty="0" smtClean="0"/>
              <a:t>for compound actions</a:t>
            </a:r>
          </a:p>
          <a:p>
            <a:pPr lvl="1"/>
            <a:r>
              <a:rPr lang="en-US" dirty="0" smtClean="0"/>
              <a:t>Actions that take more than one step</a:t>
            </a:r>
          </a:p>
          <a:p>
            <a:r>
              <a:rPr lang="en-US" dirty="0" smtClean="0"/>
              <a:t>Atomicity has two aspects:</a:t>
            </a:r>
          </a:p>
          <a:p>
            <a:pPr lvl="1"/>
            <a:r>
              <a:rPr lang="en-US" dirty="0" smtClean="0"/>
              <a:t>Before-or-after atomicity</a:t>
            </a:r>
          </a:p>
          <a:p>
            <a:pPr lvl="1"/>
            <a:r>
              <a:rPr lang="en-US" dirty="0" smtClean="0"/>
              <a:t>All-or-nothing atomicity</a:t>
            </a:r>
          </a:p>
          <a:p>
            <a:r>
              <a:rPr lang="en-US" dirty="0" smtClean="0"/>
              <a:t>Locking is most useful for providing before-or-after atomicity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Before-Or-After Atomicity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8830"/>
            <a:ext cx="8229600" cy="4525963"/>
          </a:xfrm>
        </p:spPr>
        <p:txBody>
          <a:bodyPr/>
          <a:lstStyle/>
          <a:p>
            <a:r>
              <a:rPr lang="en-US" dirty="0" smtClean="0"/>
              <a:t>As applied to a set of actions </a:t>
            </a:r>
            <a:r>
              <a:rPr lang="en-US" i="1" dirty="0" smtClean="0"/>
              <a:t>A</a:t>
            </a:r>
          </a:p>
          <a:p>
            <a:r>
              <a:rPr lang="en-US" dirty="0" smtClean="0"/>
              <a:t>If they have before-or-after atomicity,</a:t>
            </a:r>
          </a:p>
          <a:p>
            <a:r>
              <a:rPr lang="en-US" dirty="0" smtClean="0"/>
              <a:t>For all other actions, each such action either:</a:t>
            </a:r>
          </a:p>
          <a:p>
            <a:pPr lvl="1"/>
            <a:r>
              <a:rPr lang="en-US" dirty="0" smtClean="0"/>
              <a:t>Happened before the entire set of </a:t>
            </a:r>
            <a:r>
              <a:rPr lang="en-US" i="1" dirty="0" smtClean="0"/>
              <a:t>A</a:t>
            </a:r>
          </a:p>
          <a:p>
            <a:pPr lvl="1"/>
            <a:r>
              <a:rPr lang="en-US" dirty="0" smtClean="0"/>
              <a:t>Or happened after the entire set of </a:t>
            </a:r>
            <a:r>
              <a:rPr lang="en-US" i="1" dirty="0" smtClean="0"/>
              <a:t>A</a:t>
            </a:r>
          </a:p>
          <a:p>
            <a:r>
              <a:rPr lang="en-US" dirty="0" smtClean="0"/>
              <a:t>In our bounded buffer example, either the entire buffer update occurred first</a:t>
            </a:r>
          </a:p>
          <a:p>
            <a:r>
              <a:rPr lang="en-US" dirty="0" smtClean="0"/>
              <a:t>Or the entire buffer update came later</a:t>
            </a:r>
          </a:p>
          <a:p>
            <a:r>
              <a:rPr lang="en-US" dirty="0" smtClean="0"/>
              <a:t>Not partly before, partly after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Locks to Avoid Races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designer must find all places where a race condition might occur</a:t>
            </a:r>
          </a:p>
          <a:p>
            <a:pPr lvl="1"/>
            <a:r>
              <a:rPr lang="en-US" dirty="0" smtClean="0"/>
              <a:t>If he misses one, he may get errors there</a:t>
            </a:r>
          </a:p>
          <a:p>
            <a:r>
              <a:rPr lang="en-US" dirty="0" smtClean="0"/>
              <a:t>He must then properly use locks for all processes that could cause the race</a:t>
            </a:r>
          </a:p>
          <a:p>
            <a:pPr lvl="1"/>
            <a:r>
              <a:rPr lang="en-US" dirty="0" smtClean="0"/>
              <a:t>If he doesn’t do it right, he might get races anyway</a:t>
            </a:r>
          </a:p>
          <a:p>
            <a:r>
              <a:rPr lang="en-US" dirty="0" smtClean="0"/>
              <a:t>Since neither is trivial to get right, OS should provide abstractions to handle proper locking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Parallelism and Concurrency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4360"/>
            <a:ext cx="8229600" cy="4525963"/>
          </a:xfrm>
        </p:spPr>
        <p:txBody>
          <a:bodyPr/>
          <a:lstStyle/>
          <a:p>
            <a:r>
              <a:rPr lang="en-GB" sz="2800" dirty="0" smtClean="0"/>
              <a:t>Running parallel threads of execution has many benefits and is increasingly important</a:t>
            </a:r>
          </a:p>
          <a:p>
            <a:r>
              <a:rPr lang="en-GB" sz="2800" dirty="0" smtClean="0"/>
              <a:t>Making use of parallelism implies concurrency</a:t>
            </a:r>
          </a:p>
          <a:p>
            <a:pPr lvl="1"/>
            <a:r>
              <a:rPr lang="en-GB" sz="2400" dirty="0" smtClean="0"/>
              <a:t>Multiple actions happening at the same time</a:t>
            </a:r>
          </a:p>
          <a:p>
            <a:pPr lvl="1"/>
            <a:r>
              <a:rPr lang="en-GB" sz="2400" dirty="0" smtClean="0"/>
              <a:t>Or perhaps appearing to do so</a:t>
            </a:r>
          </a:p>
          <a:p>
            <a:r>
              <a:rPr lang="en-GB" sz="2800" dirty="0" smtClean="0"/>
              <a:t>That’s difficult, because if</a:t>
            </a:r>
            <a:r>
              <a:rPr lang="en-GB" sz="2000" dirty="0" smtClean="0"/>
              <a:t> </a:t>
            </a:r>
            <a:r>
              <a:rPr lang="en-GB" sz="2800" dirty="0" smtClean="0"/>
              <a:t>two execution streams are not synchronized</a:t>
            </a:r>
            <a:endParaRPr lang="en-GB" sz="2000" dirty="0" smtClean="0"/>
          </a:p>
          <a:p>
            <a:pPr lvl="1"/>
            <a:r>
              <a:rPr lang="en-GB" sz="2400" dirty="0" smtClean="0"/>
              <a:t>Results depend on the order of instruction execution</a:t>
            </a:r>
          </a:p>
          <a:p>
            <a:pPr lvl="1"/>
            <a:r>
              <a:rPr lang="en-GB" sz="2400" dirty="0" smtClean="0"/>
              <a:t>Parallelism makes execution order non-deterministic</a:t>
            </a:r>
          </a:p>
          <a:p>
            <a:pPr lvl="1"/>
            <a:r>
              <a:rPr lang="en-GB" sz="2400" dirty="0" smtClean="0"/>
              <a:t>Understanding possible outcomes of the computation becomes </a:t>
            </a:r>
            <a:r>
              <a:rPr lang="en-GB" sz="2400" dirty="0" err="1" smtClean="0"/>
              <a:t>combinatorially</a:t>
            </a:r>
            <a:r>
              <a:rPr lang="en-GB" sz="2400" dirty="0" smtClean="0"/>
              <a:t> intractable</a:t>
            </a:r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1222528" y="502733"/>
            <a:ext cx="6685796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the Parallelism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There are actually two interdependent problems</a:t>
            </a:r>
          </a:p>
          <a:p>
            <a:pPr lvl="1"/>
            <a:r>
              <a:rPr lang="en-GB" dirty="0" smtClean="0"/>
              <a:t>Critical section serialization</a:t>
            </a:r>
          </a:p>
          <a:p>
            <a:pPr lvl="1"/>
            <a:r>
              <a:rPr lang="en-GB" dirty="0" smtClean="0"/>
              <a:t>Notification of asynchronous completion</a:t>
            </a:r>
          </a:p>
          <a:p>
            <a:r>
              <a:rPr lang="en-GB" dirty="0" smtClean="0"/>
              <a:t>They are often discussed as a single problem</a:t>
            </a:r>
          </a:p>
          <a:p>
            <a:pPr lvl="1"/>
            <a:r>
              <a:rPr lang="en-GB" dirty="0" smtClean="0"/>
              <a:t>Many mechanisms simultaneously solve both</a:t>
            </a:r>
          </a:p>
          <a:p>
            <a:pPr lvl="1"/>
            <a:r>
              <a:rPr lang="en-GB" dirty="0" smtClean="0"/>
              <a:t>Solution to either requires solution to the other</a:t>
            </a:r>
          </a:p>
          <a:p>
            <a:r>
              <a:rPr lang="en-GB" dirty="0" smtClean="0"/>
              <a:t>But they can be understood and solved separately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Critical Section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910"/>
            <a:ext cx="8229600" cy="4525963"/>
          </a:xfrm>
        </p:spPr>
        <p:txBody>
          <a:bodyPr/>
          <a:lstStyle/>
          <a:p>
            <a:r>
              <a:rPr lang="en-GB" dirty="0" smtClean="0"/>
              <a:t>A </a:t>
            </a:r>
            <a:r>
              <a:rPr lang="en-GB" i="1" dirty="0" smtClean="0"/>
              <a:t>critical section</a:t>
            </a:r>
            <a:r>
              <a:rPr lang="en-GB" dirty="0" smtClean="0"/>
              <a:t> is a resource that is shared by multiple threads</a:t>
            </a:r>
          </a:p>
          <a:p>
            <a:pPr lvl="1"/>
            <a:r>
              <a:rPr lang="en-GB" dirty="0" smtClean="0"/>
              <a:t>By multiple concurrent threads, processes or CPUs</a:t>
            </a:r>
          </a:p>
          <a:p>
            <a:pPr lvl="1"/>
            <a:r>
              <a:rPr lang="en-GB" dirty="0" smtClean="0"/>
              <a:t>By interrupted code and interrupt handler</a:t>
            </a:r>
          </a:p>
          <a:p>
            <a:r>
              <a:rPr lang="en-GB" dirty="0" smtClean="0"/>
              <a:t>Use of the resource changes its state</a:t>
            </a:r>
          </a:p>
          <a:p>
            <a:pPr lvl="1"/>
            <a:r>
              <a:rPr lang="en-GB" dirty="0" smtClean="0"/>
              <a:t>Contents, properties, relation to other resources</a:t>
            </a:r>
          </a:p>
          <a:p>
            <a:r>
              <a:rPr lang="en-GB" dirty="0" smtClean="0"/>
              <a:t>Correctness depends on execution order</a:t>
            </a:r>
          </a:p>
          <a:p>
            <a:pPr lvl="1"/>
            <a:r>
              <a:rPr lang="en-GB" dirty="0" smtClean="0"/>
              <a:t>When scheduler runs/</a:t>
            </a:r>
            <a:r>
              <a:rPr lang="en-GB" dirty="0" err="1" smtClean="0"/>
              <a:t>preempts</a:t>
            </a:r>
            <a:r>
              <a:rPr lang="en-GB" dirty="0" smtClean="0"/>
              <a:t> which threads</a:t>
            </a:r>
          </a:p>
          <a:p>
            <a:pPr lvl="1"/>
            <a:r>
              <a:rPr lang="en-GB" dirty="0" smtClean="0"/>
              <a:t>Relative timing of asynchronous/independent events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6296"/>
            <a:ext cx="8229600" cy="1143000"/>
          </a:xfrm>
        </p:spPr>
        <p:txBody>
          <a:bodyPr/>
          <a:lstStyle/>
          <a:p>
            <a:r>
              <a:rPr lang="en-US" dirty="0" smtClean="0"/>
              <a:t>Desirable Characteristics of Communications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Simplicity</a:t>
            </a:r>
          </a:p>
          <a:p>
            <a:pPr lvl="1"/>
            <a:r>
              <a:rPr lang="en-US" sz="2000" dirty="0" smtClean="0"/>
              <a:t>Simple definition of what they do and how to do it</a:t>
            </a:r>
          </a:p>
          <a:p>
            <a:pPr lvl="1"/>
            <a:r>
              <a:rPr lang="en-US" sz="2000" dirty="0" smtClean="0"/>
              <a:t>Good to resemble existing mechanism, like a procedure call</a:t>
            </a:r>
          </a:p>
          <a:p>
            <a:pPr lvl="1"/>
            <a:r>
              <a:rPr lang="en-US" sz="2000" dirty="0" smtClean="0"/>
              <a:t>Best if they’re simple to implement in the OS</a:t>
            </a:r>
          </a:p>
          <a:p>
            <a:r>
              <a:rPr lang="en-US" sz="2400" dirty="0" smtClean="0"/>
              <a:t>Robust</a:t>
            </a:r>
          </a:p>
          <a:p>
            <a:pPr lvl="1"/>
            <a:r>
              <a:rPr lang="en-US" sz="2000" dirty="0" smtClean="0"/>
              <a:t>In the face of many using processes and invocations</a:t>
            </a:r>
          </a:p>
          <a:p>
            <a:pPr lvl="1"/>
            <a:r>
              <a:rPr lang="en-US" sz="2000" dirty="0" smtClean="0"/>
              <a:t>When one party misbehaves</a:t>
            </a:r>
          </a:p>
          <a:p>
            <a:r>
              <a:rPr lang="en-US" sz="2400" dirty="0" smtClean="0"/>
              <a:t>Flexibility</a:t>
            </a:r>
          </a:p>
          <a:p>
            <a:pPr lvl="1"/>
            <a:r>
              <a:rPr lang="en-US" sz="2000" dirty="0" smtClean="0"/>
              <a:t>E.g., not limited to fixed size, nice if one-to-many possible, etc.</a:t>
            </a:r>
          </a:p>
          <a:p>
            <a:r>
              <a:rPr lang="en-US" sz="2400" dirty="0" smtClean="0"/>
              <a:t>Free from synchronization problems</a:t>
            </a:r>
          </a:p>
          <a:p>
            <a:r>
              <a:rPr lang="en-US" sz="2400" dirty="0" smtClean="0"/>
              <a:t>Good performance</a:t>
            </a:r>
          </a:p>
          <a:p>
            <a:r>
              <a:rPr lang="en-US" sz="2400" dirty="0" smtClean="0"/>
              <a:t>Usable across machine boundaries</a:t>
            </a:r>
          </a:p>
          <a:p>
            <a:pPr lvl="1"/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582"/>
            <a:ext cx="8229600" cy="1143000"/>
          </a:xfrm>
        </p:spPr>
        <p:txBody>
          <a:bodyPr/>
          <a:lstStyle/>
          <a:p>
            <a:r>
              <a:rPr lang="en-US" dirty="0" smtClean="0"/>
              <a:t>The Asynchronous Completion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1440"/>
            <a:ext cx="8229600" cy="4525963"/>
          </a:xfrm>
        </p:spPr>
        <p:txBody>
          <a:bodyPr/>
          <a:lstStyle/>
          <a:p>
            <a:r>
              <a:rPr lang="en-GB" sz="2800" dirty="0" smtClean="0"/>
              <a:t>Parallel activities happen at different speeds</a:t>
            </a:r>
          </a:p>
          <a:p>
            <a:r>
              <a:rPr lang="en-GB" sz="2800" dirty="0" smtClean="0"/>
              <a:t>Sometimes one activity needs to wait for another to complete</a:t>
            </a:r>
          </a:p>
          <a:p>
            <a:r>
              <a:rPr lang="en-GB" sz="2800" dirty="0" smtClean="0"/>
              <a:t>The </a:t>
            </a:r>
            <a:r>
              <a:rPr lang="en-GB" sz="2800" i="1" dirty="0" smtClean="0"/>
              <a:t>asynchronous completion problem</a:t>
            </a:r>
            <a:r>
              <a:rPr lang="en-GB" sz="2800" dirty="0" smtClean="0"/>
              <a:t> is how to perform such waits without killing performance</a:t>
            </a:r>
          </a:p>
          <a:p>
            <a:pPr lvl="1"/>
            <a:r>
              <a:rPr lang="en-GB" sz="2400" u="sng" dirty="0" smtClean="0"/>
              <a:t>Without wasteful spins/busy-waits</a:t>
            </a:r>
          </a:p>
          <a:p>
            <a:r>
              <a:rPr lang="en-GB" sz="2800" dirty="0" smtClean="0"/>
              <a:t>Examples of asynchronous completions</a:t>
            </a:r>
          </a:p>
          <a:p>
            <a:pPr lvl="1"/>
            <a:r>
              <a:rPr lang="en-GB" sz="2400" dirty="0" smtClean="0"/>
              <a:t>Waiting for a held lock to be released</a:t>
            </a:r>
          </a:p>
          <a:p>
            <a:pPr lvl="1"/>
            <a:r>
              <a:rPr lang="en-GB" sz="2400" dirty="0" smtClean="0"/>
              <a:t>Waiting for an I/O operation to complete</a:t>
            </a:r>
          </a:p>
          <a:p>
            <a:pPr lvl="1"/>
            <a:r>
              <a:rPr lang="en-GB" sz="2400" dirty="0" smtClean="0"/>
              <a:t>Waiting for a response to a network request</a:t>
            </a:r>
          </a:p>
          <a:p>
            <a:pPr lvl="1"/>
            <a:r>
              <a:rPr lang="en-GB" sz="2400" dirty="0" smtClean="0"/>
              <a:t>Delaying execution for a fixed period of time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a critical section?</a:t>
            </a:r>
          </a:p>
          <a:p>
            <a:r>
              <a:rPr lang="en-US" dirty="0" smtClean="0"/>
              <a:t>Functionality whose proper use in parallel programs is critical to correct execution</a:t>
            </a:r>
          </a:p>
          <a:p>
            <a:r>
              <a:rPr lang="en-US" dirty="0" smtClean="0"/>
              <a:t>If you do things in different orders, you get different results</a:t>
            </a:r>
          </a:p>
          <a:p>
            <a:r>
              <a:rPr lang="en-US" dirty="0" smtClean="0"/>
              <a:t>A possible location for undesirable non-determinism</a:t>
            </a:r>
            <a:endParaRPr lang="en-GB" sz="2800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2447198" y="502733"/>
            <a:ext cx="4166908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Approach to Critical 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4286"/>
            <a:ext cx="8229600" cy="4525963"/>
          </a:xfrm>
        </p:spPr>
        <p:txBody>
          <a:bodyPr/>
          <a:lstStyle/>
          <a:p>
            <a:r>
              <a:rPr lang="en-US" dirty="0" smtClean="0"/>
              <a:t>Serialize access</a:t>
            </a:r>
          </a:p>
          <a:p>
            <a:pPr lvl="1"/>
            <a:r>
              <a:rPr lang="en-US" dirty="0" smtClean="0"/>
              <a:t>Only allow one thread to use it at a time</a:t>
            </a:r>
          </a:p>
          <a:p>
            <a:pPr lvl="1"/>
            <a:r>
              <a:rPr lang="en-US" dirty="0" smtClean="0"/>
              <a:t>Using some method like locking</a:t>
            </a:r>
          </a:p>
          <a:p>
            <a:r>
              <a:rPr lang="en-US" dirty="0" smtClean="0"/>
              <a:t>Won’t that limit parallelism?</a:t>
            </a:r>
          </a:p>
          <a:p>
            <a:pPr lvl="1"/>
            <a:r>
              <a:rPr lang="en-US" dirty="0" smtClean="0"/>
              <a:t>Yes, but . . .</a:t>
            </a:r>
          </a:p>
          <a:p>
            <a:r>
              <a:rPr lang="en-US" dirty="0" smtClean="0"/>
              <a:t>If true interactions are rare, and critical sections well defined, most code still parallel</a:t>
            </a:r>
          </a:p>
          <a:p>
            <a:r>
              <a:rPr lang="en-US" dirty="0" smtClean="0"/>
              <a:t>If there are actual frequent interactions, there isn’t any real parallelism possible</a:t>
            </a:r>
          </a:p>
          <a:p>
            <a:pPr lvl="1"/>
            <a:r>
              <a:rPr lang="en-US" dirty="0" smtClean="0"/>
              <a:t>Assuming you demand correct results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6296"/>
            <a:ext cx="8229600" cy="1143000"/>
          </a:xfrm>
        </p:spPr>
        <p:txBody>
          <a:bodyPr/>
          <a:lstStyle/>
          <a:p>
            <a:r>
              <a:rPr lang="en-US" dirty="0" smtClean="0"/>
              <a:t>Critical Section Example 1: </a:t>
            </a:r>
            <a:br>
              <a:rPr lang="en-US" dirty="0" smtClean="0"/>
            </a:br>
            <a:r>
              <a:rPr lang="en-US" dirty="0" smtClean="0"/>
              <a:t>Updating a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2749" y="1653721"/>
            <a:ext cx="180670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/>
                <a:cs typeface="Times New Roman"/>
              </a:rPr>
              <a:t>Process 1</a:t>
            </a:r>
            <a:endParaRPr lang="en-US" sz="3200" b="1" dirty="0">
              <a:latin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03933" y="1660591"/>
            <a:ext cx="180670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/>
                <a:cs typeface="Times New Roman"/>
              </a:rPr>
              <a:t>Process 2</a:t>
            </a:r>
            <a:endParaRPr lang="en-US" sz="3200" b="1" dirty="0"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9131" y="2407824"/>
            <a:ext cx="378623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remove(“database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”);</a:t>
            </a:r>
          </a:p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fd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 =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create(“database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”);</a:t>
            </a:r>
          </a:p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write(fd,newdata,length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close(fd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);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51511" y="2401464"/>
            <a:ext cx="44788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fd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 = </a:t>
            </a:r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open(“database”,READ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count = </a:t>
            </a:r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read(fd,buffer,length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);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1297" y="3701317"/>
            <a:ext cx="2816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remove(“database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”);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28189" y="3959557"/>
            <a:ext cx="3509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376092"/>
                </a:solidFill>
                <a:latin typeface="Courier New"/>
                <a:cs typeface="Courier New"/>
              </a:rPr>
              <a:t>fd</a:t>
            </a:r>
            <a:r>
              <a:rPr lang="en-US" b="1" dirty="0" smtClean="0">
                <a:solidFill>
                  <a:srgbClr val="376092"/>
                </a:solidFill>
                <a:latin typeface="Courier New"/>
                <a:cs typeface="Courier New"/>
              </a:rPr>
              <a:t> = </a:t>
            </a:r>
            <a:r>
              <a:rPr lang="en-US" b="1" dirty="0" err="1" smtClean="0">
                <a:solidFill>
                  <a:srgbClr val="376092"/>
                </a:solidFill>
                <a:latin typeface="Courier New"/>
                <a:cs typeface="Courier New"/>
              </a:rPr>
              <a:t>create(“database</a:t>
            </a:r>
            <a:r>
              <a:rPr lang="en-US" b="1" dirty="0" smtClean="0">
                <a:solidFill>
                  <a:srgbClr val="376092"/>
                </a:solidFill>
                <a:latin typeface="Courier New"/>
                <a:cs typeface="Courier New"/>
              </a:rPr>
              <a:t>”);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26189" y="4204567"/>
            <a:ext cx="3924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fd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 = </a:t>
            </a:r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open(“database”,READ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);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33081" y="4449577"/>
            <a:ext cx="4478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count = </a:t>
            </a:r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read(fd,buffer,length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);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35637" y="4681357"/>
            <a:ext cx="3786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write(fd,newdata,length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);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42529" y="4913137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close(fd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);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0469" y="5781425"/>
            <a:ext cx="7571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buFont typeface="Lucida Grande"/>
              <a:buChar char="−"/>
            </a:pPr>
            <a:r>
              <a:rPr lang="en-US" sz="2400" dirty="0" smtClean="0">
                <a:latin typeface="Times New Roman"/>
                <a:cs typeface="Times New Roman"/>
              </a:rPr>
              <a:t> This result could not occur with any sequential execution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7361" y="5351705"/>
            <a:ext cx="46089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>
                <a:latin typeface="Times New Roman"/>
                <a:cs typeface="Times New Roman"/>
              </a:rPr>
              <a:t> Process 2 reads an empty database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6" grpId="1"/>
      <p:bldP spid="7" grpId="0"/>
      <p:bldP spid="7" grpId="1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0108"/>
            <a:ext cx="8229600" cy="1143000"/>
          </a:xfrm>
        </p:spPr>
        <p:txBody>
          <a:bodyPr/>
          <a:lstStyle/>
          <a:p>
            <a:r>
              <a:rPr lang="en-US" dirty="0" smtClean="0"/>
              <a:t>Critical Section Example 2:   Multithreaded Banking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7874" y="1891449"/>
            <a:ext cx="2551199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 dirty="0" smtClean="0">
                <a:solidFill>
                  <a:srgbClr val="0000FF"/>
                </a:solidFill>
              </a:rPr>
              <a:t>load r1, balance   // = 100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 dirty="0" smtClean="0">
                <a:solidFill>
                  <a:srgbClr val="0000FF"/>
                </a:solidFill>
              </a:rPr>
              <a:t>load r2, amount1 // = 50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 dirty="0" smtClean="0">
                <a:solidFill>
                  <a:srgbClr val="0000FF"/>
                </a:solidFill>
              </a:rPr>
              <a:t>add r1, r2              // = 150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 dirty="0" smtClean="0">
                <a:solidFill>
                  <a:srgbClr val="0000FF"/>
                </a:solidFill>
              </a:rPr>
              <a:t>store r1, balance  // = 150</a:t>
            </a:r>
          </a:p>
          <a:p>
            <a:endParaRPr lang="en-US" sz="1600" dirty="0">
              <a:solidFill>
                <a:srgbClr val="0000FF"/>
              </a:solidFill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58258" y="1415175"/>
            <a:ext cx="178466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/>
                <a:cs typeface="Times New Roman"/>
              </a:rPr>
              <a:t>Thread 1</a:t>
            </a:r>
            <a:endParaRPr lang="en-US" sz="3200" b="1" dirty="0"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75898" y="1422045"/>
            <a:ext cx="178466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/>
                <a:cs typeface="Times New Roman"/>
              </a:rPr>
              <a:t>Thread 2</a:t>
            </a:r>
            <a:endParaRPr lang="en-US" sz="3200" b="1" dirty="0"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77916" y="1858629"/>
            <a:ext cx="256302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 dirty="0" smtClean="0">
                <a:solidFill>
                  <a:srgbClr val="FF3300"/>
                </a:solidFill>
              </a:rPr>
              <a:t>load r1, balance    // = 100</a:t>
            </a:r>
          </a:p>
          <a:p>
            <a:pPr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 dirty="0" smtClean="0">
                <a:solidFill>
                  <a:srgbClr val="FF3300"/>
                </a:solidFill>
              </a:rPr>
              <a:t>load r2, amount2 // = 25 </a:t>
            </a:r>
          </a:p>
          <a:p>
            <a:pPr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 dirty="0" smtClean="0">
                <a:solidFill>
                  <a:srgbClr val="FF3300"/>
                </a:solidFill>
              </a:rPr>
              <a:t>sub r1, r2               // = 75</a:t>
            </a:r>
          </a:p>
          <a:p>
            <a:pPr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 dirty="0" smtClean="0">
                <a:solidFill>
                  <a:srgbClr val="FF3300"/>
                </a:solidFill>
              </a:rPr>
              <a:t>store r1, balance   // = 75</a:t>
            </a:r>
            <a:endParaRPr lang="en-GB" sz="1600" dirty="0">
              <a:solidFill>
                <a:srgbClr val="FF33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91606" y="2903799"/>
            <a:ext cx="25060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 dirty="0" smtClean="0">
                <a:solidFill>
                  <a:srgbClr val="0000FF"/>
                </a:solidFill>
              </a:rPr>
              <a:t>load r1, balance   // = 100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8498" y="3188499"/>
            <a:ext cx="23576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 dirty="0" smtClean="0">
                <a:solidFill>
                  <a:srgbClr val="0000FF"/>
                </a:solidFill>
              </a:rPr>
              <a:t>load r2, amount1 // = 50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05390" y="3459969"/>
            <a:ext cx="24371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 dirty="0" smtClean="0">
                <a:solidFill>
                  <a:srgbClr val="0000FF"/>
                </a:solidFill>
              </a:rPr>
              <a:t>add r1, r2            // = 150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45532" y="5283793"/>
            <a:ext cx="846605" cy="38366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urier New"/>
                <a:cs typeface="Courier New"/>
              </a:rPr>
              <a:t>100</a:t>
            </a:r>
            <a:endParaRPr lang="en-US" sz="2400" b="1" dirty="0">
              <a:noFill/>
              <a:latin typeface="Courier New"/>
              <a:cs typeface="Courier New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42921" y="5298125"/>
            <a:ext cx="115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balance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252424" y="5714023"/>
            <a:ext cx="846605" cy="38366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noFill/>
              <a:latin typeface="Courier New"/>
              <a:cs typeface="Courier New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49813" y="5728355"/>
            <a:ext cx="461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r1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59316" y="6131023"/>
            <a:ext cx="846605" cy="38366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noFill/>
              <a:latin typeface="Courier New"/>
              <a:cs typeface="Courier New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56705" y="6145355"/>
            <a:ext cx="461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r2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937524" y="5290663"/>
            <a:ext cx="846605" cy="38366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urier New"/>
                <a:cs typeface="Courier New"/>
              </a:rPr>
              <a:t>50</a:t>
            </a:r>
            <a:endParaRPr lang="en-US" sz="2400" b="1" dirty="0">
              <a:noFill/>
              <a:latin typeface="Courier New"/>
              <a:cs typeface="Courier New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4913" y="5304995"/>
            <a:ext cx="115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amount1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10740" y="5297533"/>
            <a:ext cx="846605" cy="38366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urier New"/>
                <a:cs typeface="Courier New"/>
              </a:rPr>
              <a:t>25</a:t>
            </a:r>
            <a:endParaRPr lang="en-US" sz="2400" b="1" dirty="0">
              <a:noFill/>
              <a:latin typeface="Courier New"/>
              <a:cs typeface="Courier New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08129" y="5311865"/>
            <a:ext cx="115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amount2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245532" y="5715125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noFill/>
                <a:latin typeface="Courier New"/>
                <a:cs typeface="Courier New"/>
              </a:rPr>
              <a:t>100</a:t>
            </a:r>
            <a:endParaRPr lang="en-US" sz="2400" b="1" dirty="0">
              <a:noFill/>
              <a:latin typeface="Courier New"/>
              <a:cs typeface="Courier New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245532" y="5715125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noFill/>
                <a:latin typeface="Courier New"/>
                <a:cs typeface="Courier New"/>
              </a:rPr>
              <a:t>150</a:t>
            </a:r>
            <a:endParaRPr lang="en-US" sz="2400" b="1" dirty="0">
              <a:noFill/>
              <a:latin typeface="Courier New"/>
              <a:cs typeface="Courier New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22309" y="3620147"/>
            <a:ext cx="25630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 dirty="0" smtClean="0">
                <a:solidFill>
                  <a:srgbClr val="FF3300"/>
                </a:solidFill>
              </a:rPr>
              <a:t>load r1, balance    // = 100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245532" y="5728355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noFill/>
                <a:latin typeface="Courier New"/>
                <a:cs typeface="Courier New"/>
              </a:rPr>
              <a:t>100</a:t>
            </a:r>
            <a:endParaRPr lang="en-US" sz="2400" b="1" dirty="0">
              <a:noFill/>
              <a:latin typeface="Courier New"/>
              <a:cs typeface="Courier New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715973" y="3851927"/>
            <a:ext cx="23576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 dirty="0" smtClean="0">
                <a:solidFill>
                  <a:srgbClr val="FF3300"/>
                </a:solidFill>
              </a:rPr>
              <a:t>load r2, amount2 // = 25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252424" y="6131023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urier New"/>
                <a:cs typeface="Courier New"/>
              </a:rPr>
              <a:t>25</a:t>
            </a:r>
            <a:endParaRPr lang="en-US" sz="2400" b="1" dirty="0">
              <a:noFill/>
              <a:latin typeface="Courier New"/>
              <a:cs typeface="Courier New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265652" y="5708765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noFill/>
                <a:latin typeface="Courier New"/>
                <a:cs typeface="Courier New"/>
              </a:rPr>
              <a:t>75</a:t>
            </a:r>
            <a:endParaRPr lang="en-US" sz="2400" b="1" dirty="0">
              <a:noFill/>
              <a:latin typeface="Courier New"/>
              <a:cs typeface="Courier New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722865" y="4096937"/>
            <a:ext cx="24825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 dirty="0" smtClean="0">
                <a:solidFill>
                  <a:srgbClr val="FF3300"/>
                </a:solidFill>
              </a:rPr>
              <a:t>sub r1, r2              // = 75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716529" y="4328717"/>
            <a:ext cx="24825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 dirty="0" smtClean="0">
                <a:solidFill>
                  <a:srgbClr val="FF3300"/>
                </a:solidFill>
              </a:rPr>
              <a:t>store r1, balance   // = 75</a:t>
            </a:r>
            <a:endParaRPr lang="en-GB" sz="1600" dirty="0">
              <a:solidFill>
                <a:srgbClr val="FF33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252424" y="5303893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urier New"/>
                <a:cs typeface="Courier New"/>
              </a:rPr>
              <a:t>75</a:t>
            </a:r>
            <a:endParaRPr lang="en-US" sz="2400" b="1" dirty="0">
              <a:noFill/>
              <a:latin typeface="Courier New"/>
              <a:cs typeface="Courier New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112282" y="4578159"/>
            <a:ext cx="25172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 dirty="0" smtClean="0">
                <a:solidFill>
                  <a:srgbClr val="0000FF"/>
                </a:solidFill>
              </a:rPr>
              <a:t>store r1, balance  // = 150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259316" y="6151123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urier New"/>
                <a:cs typeface="Courier New"/>
              </a:rPr>
              <a:t>50</a:t>
            </a:r>
            <a:endParaRPr lang="en-US" sz="2400" b="1" dirty="0">
              <a:noFill/>
              <a:latin typeface="Courier New"/>
              <a:cs typeface="Courier New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405393" y="3245666"/>
            <a:ext cx="3351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CONTEXT SWITCH!!!</a:t>
            </a:r>
            <a:endParaRPr lang="en-US" sz="2400" b="1" dirty="0">
              <a:latin typeface="Times New Roman"/>
              <a:cs typeface="Times New Roman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375730" y="4116494"/>
            <a:ext cx="3351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CONTEXT SWITCH!!!</a:t>
            </a:r>
            <a:endParaRPr lang="en-US" sz="2400" b="1" dirty="0">
              <a:latin typeface="Times New Roman"/>
              <a:cs typeface="Times New Roman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259316" y="5297533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urier New"/>
                <a:cs typeface="Courier New"/>
              </a:rPr>
              <a:t>150</a:t>
            </a:r>
            <a:endParaRPr lang="en-US" sz="2400" b="1" dirty="0">
              <a:noFill/>
              <a:latin typeface="Courier New"/>
              <a:cs typeface="Courier New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962925" y="2926638"/>
            <a:ext cx="6077956" cy="769441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The $25 debit was lost!!!</a:t>
            </a:r>
            <a:endParaRPr lang="en-US" sz="4400" b="1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000"/>
                            </p:stCondLst>
                            <p:childTnLst>
                              <p:par>
                                <p:cTn id="6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05801E-6 -1.35047E-6 L -0.40223 -0.29164 " pathEditMode="relative" ptsTypes="AA">
                                      <p:cBhvr>
                                        <p:cTn id="8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001E-6 -1.35047E-6 L -0.4024 -0.2782 " pathEditMode="relative" ptsTypes="AA">
                                      <p:cBhvr>
                                        <p:cTn id="8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000"/>
                            </p:stCondLst>
                            <p:childTnLst>
                              <p:par>
                                <p:cTn id="10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4000"/>
                            </p:stCondLst>
                            <p:childTnLst>
                              <p:par>
                                <p:cTn id="10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1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700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0223 -0.29164 L 0.00156 0.00023 " pathEditMode="relative" ptsTypes="AA">
                                      <p:cBhvr>
                                        <p:cTn id="13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024 -0.2782 L 0.00295 0.00023 " pathEditMode="relative" ptsTypes="AA">
                                      <p:cBhvr>
                                        <p:cTn id="13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000"/>
                            </p:stCondLst>
                            <p:childTnLst>
                              <p:par>
                                <p:cTn id="13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000"/>
                            </p:stCondLst>
                            <p:childTnLst>
                              <p:par>
                                <p:cTn id="14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000"/>
                            </p:stCondLst>
                            <p:childTnLst>
                              <p:par>
                                <p:cTn id="14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6" grpId="0"/>
      <p:bldP spid="7" grpId="0"/>
      <p:bldP spid="7" grpId="1"/>
      <p:bldP spid="8" grpId="0"/>
      <p:bldP spid="9" grpId="0"/>
      <p:bldP spid="10" grpId="0"/>
      <p:bldP spid="11" grpId="0" animBg="1"/>
      <p:bldP spid="11" grpId="1" animBg="1"/>
      <p:bldP spid="12" grpId="0"/>
      <p:bldP spid="13" grpId="0" animBg="1"/>
      <p:bldP spid="13" grpId="1" animBg="1"/>
      <p:bldP spid="14" grpId="0"/>
      <p:bldP spid="16" grpId="0" animBg="1"/>
      <p:bldP spid="16" grpId="1" animBg="1"/>
      <p:bldP spid="17" grpId="0"/>
      <p:bldP spid="18" grpId="0" animBg="1"/>
      <p:bldP spid="19" grpId="0"/>
      <p:bldP spid="20" grpId="0" animBg="1"/>
      <p:bldP spid="21" grpId="0"/>
      <p:bldP spid="22" grpId="0" animBg="1"/>
      <p:bldP spid="22" grpId="1" animBg="1"/>
      <p:bldP spid="24" grpId="0" animBg="1"/>
      <p:bldP spid="24" grpId="1" animBg="1"/>
      <p:bldP spid="24" grpId="2" animBg="1"/>
      <p:bldP spid="26" grpId="0" animBg="1"/>
      <p:bldP spid="30" grpId="0" animBg="1"/>
      <p:bldP spid="30" grpId="1" animBg="1"/>
      <p:bldP spid="31" grpId="0"/>
      <p:bldP spid="32" grpId="0" animBg="1"/>
      <p:bldP spid="34" grpId="0"/>
      <p:bldP spid="38" grpId="0" animBg="1"/>
      <p:bldP spid="38" grpId="1" animBg="1"/>
      <p:bldP spid="39" grpId="0"/>
      <p:bldP spid="39" grpId="1"/>
      <p:bldP spid="40" grpId="0"/>
      <p:bldP spid="40" grpId="1"/>
      <p:bldP spid="41" grpId="0" animBg="1"/>
      <p:bldP spid="42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2484"/>
            <a:ext cx="8229600" cy="1143000"/>
          </a:xfrm>
        </p:spPr>
        <p:txBody>
          <a:bodyPr/>
          <a:lstStyle/>
          <a:p>
            <a:r>
              <a:rPr lang="en-US" dirty="0" smtClean="0"/>
              <a:t>These Kinds of </a:t>
            </a:r>
            <a:r>
              <a:rPr lang="en-US" dirty="0" err="1" smtClean="0"/>
              <a:t>Interleavings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Seem Pretty Unlikely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cause problems, things have to happen exactly wrong</a:t>
            </a:r>
          </a:p>
          <a:p>
            <a:r>
              <a:rPr lang="en-US" dirty="0" smtClean="0"/>
              <a:t>Indeed, that’s true</a:t>
            </a:r>
          </a:p>
          <a:p>
            <a:r>
              <a:rPr lang="en-US" dirty="0" smtClean="0"/>
              <a:t>But modern machines execute a billion instructions per second</a:t>
            </a:r>
          </a:p>
          <a:p>
            <a:r>
              <a:rPr lang="en-US" dirty="0" smtClean="0"/>
              <a:t>So even very low probability events can happen with frightening frequency</a:t>
            </a:r>
          </a:p>
          <a:p>
            <a:r>
              <a:rPr lang="en-US" dirty="0" smtClean="0"/>
              <a:t>Often, one problem blows up everything that follows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7222"/>
            <a:ext cx="8229600" cy="1143000"/>
          </a:xfrm>
        </p:spPr>
        <p:txBody>
          <a:bodyPr/>
          <a:lstStyle/>
          <a:p>
            <a:r>
              <a:rPr lang="en-US" dirty="0" smtClean="0"/>
              <a:t>Can’t We Solve the Problem By Disabling Interrupts?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Much of our difficulty is caused by a poorly timed interrupt </a:t>
            </a:r>
          </a:p>
          <a:p>
            <a:pPr lvl="1"/>
            <a:r>
              <a:rPr lang="en-US" sz="2400" dirty="0" smtClean="0"/>
              <a:t>Our code gets part way through, then gets interrupted</a:t>
            </a:r>
          </a:p>
          <a:p>
            <a:pPr lvl="1"/>
            <a:r>
              <a:rPr lang="en-US" sz="2400" dirty="0" smtClean="0"/>
              <a:t>Someone else does something that interferes</a:t>
            </a:r>
          </a:p>
          <a:p>
            <a:pPr lvl="1"/>
            <a:r>
              <a:rPr lang="en-US" sz="2400" dirty="0" smtClean="0"/>
              <a:t>When we start again, things are messed up</a:t>
            </a:r>
          </a:p>
          <a:p>
            <a:r>
              <a:rPr lang="en-US" sz="2800" dirty="0" smtClean="0"/>
              <a:t>Why not temporarily disable interrupts to solve those problems?</a:t>
            </a:r>
          </a:p>
          <a:p>
            <a:pPr lvl="1"/>
            <a:r>
              <a:rPr lang="en-US" sz="2400" dirty="0" smtClean="0"/>
              <a:t>Can’t be done in user mode</a:t>
            </a:r>
          </a:p>
          <a:p>
            <a:pPr lvl="1"/>
            <a:r>
              <a:rPr lang="en-US" sz="2400" dirty="0" smtClean="0"/>
              <a:t>Harmful to overall performance</a:t>
            </a:r>
          </a:p>
          <a:p>
            <a:pPr lvl="1"/>
            <a:r>
              <a:rPr lang="en-US" sz="2400" dirty="0" smtClean="0"/>
              <a:t>Dangerous to correct system behavior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3920"/>
            <a:ext cx="8229600" cy="1143000"/>
          </a:xfrm>
        </p:spPr>
        <p:txBody>
          <a:bodyPr/>
          <a:lstStyle/>
          <a:p>
            <a:r>
              <a:rPr lang="en-US" dirty="0" smtClean="0"/>
              <a:t>Another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1440"/>
            <a:ext cx="8229600" cy="4525963"/>
          </a:xfrm>
        </p:spPr>
        <p:txBody>
          <a:bodyPr/>
          <a:lstStyle/>
          <a:p>
            <a:r>
              <a:rPr lang="en-GB" sz="2800" dirty="0" smtClean="0"/>
              <a:t>Avoid shared data whenever possible</a:t>
            </a:r>
          </a:p>
          <a:p>
            <a:pPr lvl="1"/>
            <a:r>
              <a:rPr lang="en-GB" sz="2400" dirty="0" smtClean="0"/>
              <a:t>No shared data, no critical section</a:t>
            </a:r>
          </a:p>
          <a:p>
            <a:pPr lvl="1"/>
            <a:r>
              <a:rPr lang="en-GB" sz="2400" dirty="0" smtClean="0"/>
              <a:t>Not always feasible</a:t>
            </a:r>
            <a:endParaRPr lang="en-GB" sz="2000" dirty="0" smtClean="0"/>
          </a:p>
          <a:p>
            <a:r>
              <a:rPr lang="en-GB" sz="2800" dirty="0" smtClean="0"/>
              <a:t>Eliminate critical sections with </a:t>
            </a:r>
            <a:r>
              <a:rPr lang="en-GB" sz="2800" i="1" dirty="0" smtClean="0"/>
              <a:t>atomic instructions</a:t>
            </a:r>
          </a:p>
          <a:p>
            <a:pPr lvl="1"/>
            <a:r>
              <a:rPr lang="en-GB" sz="2400" dirty="0" smtClean="0"/>
              <a:t>Atomic (</a:t>
            </a:r>
            <a:r>
              <a:rPr lang="en-GB" sz="2400" dirty="0" err="1" smtClean="0"/>
              <a:t>uninteruptable</a:t>
            </a:r>
            <a:r>
              <a:rPr lang="en-GB" sz="2400" dirty="0" smtClean="0"/>
              <a:t>) read/modify/write operations</a:t>
            </a:r>
          </a:p>
          <a:p>
            <a:pPr lvl="1"/>
            <a:r>
              <a:rPr lang="en-GB" sz="2400" dirty="0" smtClean="0"/>
              <a:t>Can be applied to 1-8 contiguous bytes</a:t>
            </a:r>
          </a:p>
          <a:p>
            <a:pPr lvl="1"/>
            <a:r>
              <a:rPr lang="en-GB" sz="2400" dirty="0" smtClean="0"/>
              <a:t>Simple: increment/decrement, and/or/</a:t>
            </a:r>
            <a:r>
              <a:rPr lang="en-GB" sz="2400" dirty="0" err="1" smtClean="0"/>
              <a:t>xor</a:t>
            </a:r>
            <a:endParaRPr lang="en-GB" sz="2400" dirty="0" smtClean="0"/>
          </a:p>
          <a:p>
            <a:pPr lvl="1"/>
            <a:r>
              <a:rPr lang="en-GB" sz="2400" dirty="0" smtClean="0"/>
              <a:t>Complex: test-and-set, exchange, compare-and-swap</a:t>
            </a:r>
          </a:p>
          <a:p>
            <a:pPr lvl="1"/>
            <a:r>
              <a:rPr lang="en-GB" sz="2400" dirty="0" smtClean="0"/>
              <a:t>What if we need to do more in a critical section?</a:t>
            </a:r>
          </a:p>
          <a:p>
            <a:r>
              <a:rPr lang="en-GB" sz="2800" dirty="0" smtClean="0"/>
              <a:t>Use atomic instructions to implement locks </a:t>
            </a:r>
          </a:p>
          <a:p>
            <a:pPr lvl="1"/>
            <a:r>
              <a:rPr lang="en-GB" sz="2400" dirty="0" smtClean="0"/>
              <a:t>Use the lock operations to protect critical sections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6296"/>
            <a:ext cx="8229600" cy="1143000"/>
          </a:xfrm>
        </p:spPr>
        <p:txBody>
          <a:bodyPr/>
          <a:lstStyle/>
          <a:p>
            <a:r>
              <a:rPr lang="en-US" dirty="0" smtClean="0"/>
              <a:t>Atomic Instructions – Compare </a:t>
            </a:r>
            <a:br>
              <a:rPr lang="en-US" dirty="0" smtClean="0"/>
            </a:br>
            <a:r>
              <a:rPr lang="en-US" dirty="0" smtClean="0"/>
              <a:t>and Swap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smtClean="0"/>
              <a:t>A C description of machine instructions</a:t>
            </a:r>
            <a:endParaRPr lang="en-US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2192505"/>
            <a:ext cx="8502372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>
                <a:latin typeface="Courier New"/>
                <a:cs typeface="Courier New"/>
              </a:rPr>
              <a:t>bool</a:t>
            </a:r>
            <a:r>
              <a:rPr lang="en-GB" dirty="0" smtClean="0">
                <a:latin typeface="Courier New"/>
                <a:cs typeface="Courier New"/>
              </a:rPr>
              <a:t> </a:t>
            </a:r>
            <a:r>
              <a:rPr lang="en-GB" dirty="0" err="1" smtClean="0">
                <a:latin typeface="Courier New"/>
                <a:cs typeface="Courier New"/>
              </a:rPr>
              <a:t>compare_and_swap</a:t>
            </a:r>
            <a:r>
              <a:rPr lang="en-GB" dirty="0" smtClean="0">
                <a:latin typeface="Courier New"/>
                <a:cs typeface="Courier New"/>
              </a:rPr>
              <a:t>( </a:t>
            </a:r>
            <a:r>
              <a:rPr lang="en-GB" dirty="0" err="1" smtClean="0">
                <a:latin typeface="Courier New"/>
                <a:cs typeface="Courier New"/>
              </a:rPr>
              <a:t>int</a:t>
            </a:r>
            <a:r>
              <a:rPr lang="en-GB" dirty="0" smtClean="0">
                <a:latin typeface="Courier New"/>
                <a:cs typeface="Courier New"/>
              </a:rPr>
              <a:t> *</a:t>
            </a:r>
            <a:r>
              <a:rPr lang="en-GB" dirty="0" err="1" smtClean="0">
                <a:latin typeface="Courier New"/>
                <a:cs typeface="Courier New"/>
              </a:rPr>
              <a:t>p</a:t>
            </a:r>
            <a:r>
              <a:rPr lang="en-GB" dirty="0" smtClean="0">
                <a:latin typeface="Courier New"/>
                <a:cs typeface="Courier New"/>
              </a:rPr>
              <a:t>, </a:t>
            </a:r>
            <a:r>
              <a:rPr lang="en-GB" dirty="0" err="1" smtClean="0">
                <a:latin typeface="Courier New"/>
                <a:cs typeface="Courier New"/>
              </a:rPr>
              <a:t>int</a:t>
            </a:r>
            <a:r>
              <a:rPr lang="en-GB" dirty="0" smtClean="0">
                <a:latin typeface="Courier New"/>
                <a:cs typeface="Courier New"/>
              </a:rPr>
              <a:t> old, </a:t>
            </a:r>
            <a:r>
              <a:rPr lang="en-GB" dirty="0" err="1" smtClean="0">
                <a:latin typeface="Courier New"/>
                <a:cs typeface="Courier New"/>
              </a:rPr>
              <a:t>int</a:t>
            </a:r>
            <a:r>
              <a:rPr lang="en-GB" dirty="0" smtClean="0">
                <a:latin typeface="Courier New"/>
                <a:cs typeface="Courier New"/>
              </a:rPr>
              <a:t> new ) {</a:t>
            </a:r>
          </a:p>
          <a:p>
            <a:pPr marL="431800" lvl="1" indent="-215900">
              <a:buSzPct val="4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if (*</a:t>
            </a:r>
            <a:r>
              <a:rPr lang="en-GB" dirty="0" err="1" smtClean="0">
                <a:latin typeface="Courier New"/>
                <a:cs typeface="Courier New"/>
              </a:rPr>
              <a:t>p</a:t>
            </a:r>
            <a:r>
              <a:rPr lang="en-GB" dirty="0" smtClean="0">
                <a:latin typeface="Courier New"/>
                <a:cs typeface="Courier New"/>
              </a:rPr>
              <a:t> == old) {	/* see if value has been changed	*/</a:t>
            </a:r>
          </a:p>
          <a:p>
            <a:pPr marL="647700" lvl="2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*</a:t>
            </a:r>
            <a:r>
              <a:rPr lang="en-GB" dirty="0" err="1" smtClean="0">
                <a:latin typeface="Courier New"/>
                <a:cs typeface="Courier New"/>
              </a:rPr>
              <a:t>p</a:t>
            </a:r>
            <a:r>
              <a:rPr lang="en-GB" dirty="0" smtClean="0">
                <a:latin typeface="Courier New"/>
                <a:cs typeface="Courier New"/>
              </a:rPr>
              <a:t> = new;		/* if not, set it to new value		*/</a:t>
            </a:r>
          </a:p>
          <a:p>
            <a:pPr marL="647700" lvl="2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return( TRUE);	/* tell caller he succeeded		*/</a:t>
            </a:r>
          </a:p>
          <a:p>
            <a:pPr marL="431800" lvl="1" indent="-215900">
              <a:buSzPct val="4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} else			/* value has been changed		*/</a:t>
            </a:r>
          </a:p>
          <a:p>
            <a:pPr marL="431800" lvl="1" indent="-215900">
              <a:buSzPct val="4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	return( FALSE);	/* tell caller he failed			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}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sz="2200" dirty="0" smtClean="0">
              <a:latin typeface="Courier New"/>
              <a:cs typeface="Courier New"/>
            </a:endParaRP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if (</a:t>
            </a:r>
            <a:r>
              <a:rPr lang="en-GB" dirty="0" err="1" smtClean="0">
                <a:latin typeface="Courier New"/>
                <a:cs typeface="Courier New"/>
              </a:rPr>
              <a:t>compare_and_swap(flag,UNUSED,IN_USE</a:t>
            </a:r>
            <a:r>
              <a:rPr lang="en-GB" dirty="0" smtClean="0">
                <a:latin typeface="Courier New"/>
                <a:cs typeface="Courier New"/>
              </a:rPr>
              <a:t>) {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	/* I got the critical section!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} else {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	/* I didn’t get it. 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}</a:t>
            </a:r>
          </a:p>
          <a:p>
            <a:endParaRPr lang="en-US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9390"/>
            <a:ext cx="8229600" cy="1143000"/>
          </a:xfrm>
        </p:spPr>
        <p:txBody>
          <a:bodyPr/>
          <a:lstStyle/>
          <a:p>
            <a:r>
              <a:rPr lang="en-US" dirty="0" smtClean="0"/>
              <a:t>Solving Problem #2 With </a:t>
            </a:r>
            <a:br>
              <a:rPr lang="en-US" dirty="0" smtClean="0"/>
            </a:br>
            <a:r>
              <a:rPr lang="en-US" dirty="0" smtClean="0"/>
              <a:t>Compare and Swap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smtClean="0"/>
              <a:t>Again, a C implementation</a:t>
            </a:r>
            <a:endParaRPr lang="en-US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2404775"/>
            <a:ext cx="8036776" cy="2893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 dirty="0" err="1" smtClean="0">
                <a:latin typeface="Courier New"/>
                <a:cs typeface="Courier New"/>
              </a:rPr>
              <a:t>int</a:t>
            </a:r>
            <a:r>
              <a:rPr lang="en-GB" sz="1600" dirty="0" smtClean="0">
                <a:latin typeface="Courier New"/>
                <a:cs typeface="Courier New"/>
              </a:rPr>
              <a:t> </a:t>
            </a:r>
            <a:r>
              <a:rPr lang="en-GB" sz="1600" dirty="0" err="1" smtClean="0">
                <a:latin typeface="Courier New"/>
                <a:cs typeface="Courier New"/>
              </a:rPr>
              <a:t>current_balance</a:t>
            </a:r>
            <a:r>
              <a:rPr lang="en-GB" sz="1600" dirty="0" smtClean="0">
                <a:latin typeface="Courier New"/>
                <a:cs typeface="Courier New"/>
              </a:rPr>
              <a:t>;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 dirty="0" err="1" smtClean="0">
                <a:latin typeface="Courier New"/>
                <a:cs typeface="Courier New"/>
              </a:rPr>
              <a:t>writecheck</a:t>
            </a:r>
            <a:r>
              <a:rPr lang="en-GB" sz="1600" dirty="0" smtClean="0">
                <a:latin typeface="Courier New"/>
                <a:cs typeface="Courier New"/>
              </a:rPr>
              <a:t>( </a:t>
            </a:r>
            <a:r>
              <a:rPr lang="en-GB" sz="1600" dirty="0" err="1" smtClean="0">
                <a:latin typeface="Courier New"/>
                <a:cs typeface="Courier New"/>
              </a:rPr>
              <a:t>int</a:t>
            </a:r>
            <a:r>
              <a:rPr lang="en-GB" sz="1600" dirty="0" smtClean="0">
                <a:latin typeface="Courier New"/>
                <a:cs typeface="Courier New"/>
              </a:rPr>
              <a:t> amount ) {</a:t>
            </a:r>
          </a:p>
          <a:p>
            <a:pPr marL="431800" lvl="1" indent="-215900">
              <a:buSzPct val="4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 dirty="0" err="1" smtClean="0">
                <a:latin typeface="Courier New"/>
                <a:cs typeface="Courier New"/>
              </a:rPr>
              <a:t>int</a:t>
            </a:r>
            <a:r>
              <a:rPr lang="en-GB" sz="1600" dirty="0" smtClean="0">
                <a:latin typeface="Courier New"/>
                <a:cs typeface="Courier New"/>
              </a:rPr>
              <a:t> </a:t>
            </a:r>
            <a:r>
              <a:rPr lang="en-GB" sz="1600" dirty="0" err="1" smtClean="0">
                <a:latin typeface="Courier New"/>
                <a:cs typeface="Courier New"/>
              </a:rPr>
              <a:t>oldbal</a:t>
            </a:r>
            <a:r>
              <a:rPr lang="en-GB" sz="1600" dirty="0" smtClean="0">
                <a:latin typeface="Courier New"/>
                <a:cs typeface="Courier New"/>
              </a:rPr>
              <a:t>, </a:t>
            </a:r>
            <a:r>
              <a:rPr lang="en-GB" sz="1600" dirty="0" err="1" smtClean="0">
                <a:latin typeface="Courier New"/>
                <a:cs typeface="Courier New"/>
              </a:rPr>
              <a:t>newbal</a:t>
            </a:r>
            <a:r>
              <a:rPr lang="en-GB" sz="1600" dirty="0" smtClean="0">
                <a:latin typeface="Courier New"/>
                <a:cs typeface="Courier New"/>
              </a:rPr>
              <a:t>;</a:t>
            </a:r>
          </a:p>
          <a:p>
            <a:pPr marL="431800" lvl="1" indent="-215900">
              <a:buSzPct val="4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 dirty="0" smtClean="0">
                <a:latin typeface="Courier New"/>
                <a:cs typeface="Courier New"/>
              </a:rPr>
              <a:t>do {</a:t>
            </a:r>
          </a:p>
          <a:p>
            <a:pPr marL="647700" lvl="2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 dirty="0" err="1" smtClean="0">
                <a:latin typeface="Courier New"/>
                <a:cs typeface="Courier New"/>
              </a:rPr>
              <a:t>oldbal</a:t>
            </a:r>
            <a:r>
              <a:rPr lang="en-GB" sz="1600" dirty="0" smtClean="0">
                <a:latin typeface="Courier New"/>
                <a:cs typeface="Courier New"/>
              </a:rPr>
              <a:t> = </a:t>
            </a:r>
            <a:r>
              <a:rPr lang="en-GB" sz="1600" dirty="0" err="1" smtClean="0">
                <a:latin typeface="Courier New"/>
                <a:cs typeface="Courier New"/>
              </a:rPr>
              <a:t>current_balance</a:t>
            </a:r>
            <a:r>
              <a:rPr lang="en-GB" sz="1600" dirty="0" smtClean="0">
                <a:latin typeface="Courier New"/>
                <a:cs typeface="Courier New"/>
              </a:rPr>
              <a:t>;</a:t>
            </a:r>
          </a:p>
          <a:p>
            <a:pPr marL="647700" lvl="2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 dirty="0" err="1" smtClean="0">
                <a:latin typeface="Courier New"/>
                <a:cs typeface="Courier New"/>
              </a:rPr>
              <a:t>newbal</a:t>
            </a:r>
            <a:r>
              <a:rPr lang="en-GB" sz="1600" dirty="0" smtClean="0">
                <a:latin typeface="Courier New"/>
                <a:cs typeface="Courier New"/>
              </a:rPr>
              <a:t> = </a:t>
            </a:r>
            <a:r>
              <a:rPr lang="en-GB" sz="1600" dirty="0" err="1" smtClean="0">
                <a:latin typeface="Courier New"/>
                <a:cs typeface="Courier New"/>
              </a:rPr>
              <a:t>oldbal</a:t>
            </a:r>
            <a:r>
              <a:rPr lang="en-GB" sz="1600" dirty="0" smtClean="0">
                <a:latin typeface="Courier New"/>
                <a:cs typeface="Courier New"/>
              </a:rPr>
              <a:t> - amount;</a:t>
            </a:r>
          </a:p>
          <a:p>
            <a:pPr marL="647700" lvl="2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 dirty="0" smtClean="0">
                <a:latin typeface="Courier New"/>
                <a:cs typeface="Courier New"/>
              </a:rPr>
              <a:t>if (</a:t>
            </a:r>
            <a:r>
              <a:rPr lang="en-GB" sz="1600" dirty="0" err="1" smtClean="0">
                <a:latin typeface="Courier New"/>
                <a:cs typeface="Courier New"/>
              </a:rPr>
              <a:t>newbal</a:t>
            </a:r>
            <a:r>
              <a:rPr lang="en-GB" sz="1600" dirty="0" smtClean="0">
                <a:latin typeface="Courier New"/>
                <a:cs typeface="Courier New"/>
              </a:rPr>
              <a:t> &lt; 0) return (ERROR);</a:t>
            </a:r>
          </a:p>
          <a:p>
            <a:pPr marL="431800" lvl="1" indent="-215900">
              <a:buSzPct val="4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 dirty="0" smtClean="0">
                <a:latin typeface="Courier New"/>
                <a:cs typeface="Courier New"/>
              </a:rPr>
              <a:t>} while (!</a:t>
            </a:r>
            <a:r>
              <a:rPr lang="en-GB" sz="1600" dirty="0" err="1" smtClean="0">
                <a:latin typeface="Courier New"/>
                <a:cs typeface="Courier New"/>
              </a:rPr>
              <a:t>compare_and_swap</a:t>
            </a:r>
            <a:r>
              <a:rPr lang="en-GB" sz="1600" dirty="0" smtClean="0">
                <a:latin typeface="Courier New"/>
                <a:cs typeface="Courier New"/>
              </a:rPr>
              <a:t>( &amp;</a:t>
            </a:r>
            <a:r>
              <a:rPr lang="en-GB" sz="1600" dirty="0" err="1" smtClean="0">
                <a:latin typeface="Courier New"/>
                <a:cs typeface="Courier New"/>
              </a:rPr>
              <a:t>current_balance</a:t>
            </a:r>
            <a:r>
              <a:rPr lang="en-GB" sz="1600" dirty="0" smtClean="0">
                <a:latin typeface="Courier New"/>
                <a:cs typeface="Courier New"/>
              </a:rPr>
              <a:t>, </a:t>
            </a:r>
            <a:r>
              <a:rPr lang="en-GB" sz="1600" dirty="0" err="1" smtClean="0">
                <a:latin typeface="Courier New"/>
                <a:cs typeface="Courier New"/>
              </a:rPr>
              <a:t>oldbal</a:t>
            </a:r>
            <a:r>
              <a:rPr lang="en-GB" sz="1600" dirty="0" smtClean="0">
                <a:latin typeface="Courier New"/>
                <a:cs typeface="Courier New"/>
              </a:rPr>
              <a:t>, </a:t>
            </a:r>
            <a:r>
              <a:rPr lang="en-GB" sz="1600" dirty="0" err="1" smtClean="0">
                <a:latin typeface="Courier New"/>
                <a:cs typeface="Courier New"/>
              </a:rPr>
              <a:t>newbal</a:t>
            </a:r>
            <a:r>
              <a:rPr lang="en-GB" sz="1600" dirty="0" smtClean="0">
                <a:latin typeface="Courier New"/>
                <a:cs typeface="Courier New"/>
              </a:rPr>
              <a:t>))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 dirty="0" smtClean="0">
                <a:latin typeface="Courier New"/>
                <a:cs typeface="Courier New"/>
              </a:rPr>
              <a:t>...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 dirty="0" smtClean="0">
                <a:latin typeface="Courier New"/>
                <a:cs typeface="Courier New"/>
              </a:rPr>
              <a:t>}</a:t>
            </a:r>
          </a:p>
          <a:p>
            <a:endParaRPr lang="en-US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Blocking Vs. Non-Blocking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990"/>
            <a:ext cx="8229600" cy="4525963"/>
          </a:xfrm>
        </p:spPr>
        <p:txBody>
          <a:bodyPr/>
          <a:lstStyle/>
          <a:p>
            <a:r>
              <a:rPr lang="en-US" sz="2800" dirty="0" smtClean="0"/>
              <a:t>When sender uses the communications mechanism, does it block waiting for the result?</a:t>
            </a:r>
          </a:p>
          <a:p>
            <a:pPr lvl="1"/>
            <a:r>
              <a:rPr lang="en-US" sz="2400" dirty="0" smtClean="0"/>
              <a:t>Synchronous communications</a:t>
            </a:r>
          </a:p>
          <a:p>
            <a:r>
              <a:rPr lang="en-US" sz="2800" dirty="0" smtClean="0"/>
              <a:t>Or does it go ahead without necessarily waiting?</a:t>
            </a:r>
          </a:p>
          <a:p>
            <a:pPr lvl="1"/>
            <a:r>
              <a:rPr lang="en-US" sz="2400" dirty="0" smtClean="0"/>
              <a:t>Asynchronous communications</a:t>
            </a:r>
          </a:p>
          <a:p>
            <a:r>
              <a:rPr lang="en-US" sz="2800" dirty="0" smtClean="0"/>
              <a:t>Blocking reduces parallelism possibilities</a:t>
            </a:r>
          </a:p>
          <a:p>
            <a:pPr lvl="1"/>
            <a:r>
              <a:rPr lang="en-US" sz="2400" dirty="0" smtClean="0"/>
              <a:t>And may complicate handling errors</a:t>
            </a:r>
          </a:p>
          <a:p>
            <a:r>
              <a:rPr lang="en-US" sz="2800" dirty="0" smtClean="0"/>
              <a:t>Not blocking can lead to more complex programming</a:t>
            </a:r>
          </a:p>
          <a:p>
            <a:pPr lvl="1"/>
            <a:r>
              <a:rPr lang="en-US" sz="2400" dirty="0" smtClean="0"/>
              <a:t>Parallelism is often confusing and </a:t>
            </a:r>
            <a:r>
              <a:rPr lang="en-US" sz="2400" dirty="0" err="1" smtClean="0"/>
              <a:t>unpredicatable</a:t>
            </a:r>
            <a:endParaRPr lang="en-US" sz="2400" dirty="0" smtClean="0"/>
          </a:p>
          <a:p>
            <a:r>
              <a:rPr lang="en-US" sz="2800" dirty="0" smtClean="0"/>
              <a:t>Particular mechanisms tend to be one or the other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This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220"/>
            <a:ext cx="8229600" cy="4525963"/>
          </a:xfrm>
        </p:spPr>
        <p:txBody>
          <a:bodyPr/>
          <a:lstStyle/>
          <a:p>
            <a:r>
              <a:rPr lang="en-US" dirty="0" smtClean="0"/>
              <a:t>Remember, </a:t>
            </a:r>
            <a:r>
              <a:rPr lang="en-US" sz="2800" dirty="0" err="1" smtClean="0">
                <a:latin typeface="Courier New"/>
                <a:cs typeface="Courier New"/>
              </a:rPr>
              <a:t>compare_and_swap</a:t>
            </a:r>
            <a:r>
              <a:rPr lang="en-US" sz="2800" dirty="0" smtClean="0">
                <a:latin typeface="Courier New"/>
                <a:cs typeface="Courier New"/>
              </a:rPr>
              <a:t>()</a:t>
            </a:r>
            <a:r>
              <a:rPr lang="en-US" dirty="0" smtClean="0"/>
              <a:t> is atomic</a:t>
            </a:r>
          </a:p>
          <a:p>
            <a:r>
              <a:rPr lang="en-US" dirty="0" smtClean="0"/>
              <a:t>First time through, if no concurrency, </a:t>
            </a:r>
          </a:p>
          <a:p>
            <a:pPr lvl="1"/>
            <a:r>
              <a:rPr lang="en-US" sz="2400" dirty="0" err="1" smtClean="0">
                <a:latin typeface="Courier New"/>
                <a:cs typeface="Courier New"/>
              </a:rPr>
              <a:t>oldbal</a:t>
            </a:r>
            <a:r>
              <a:rPr lang="en-US" sz="2400" dirty="0" smtClean="0">
                <a:latin typeface="Courier New"/>
                <a:cs typeface="Courier New"/>
              </a:rPr>
              <a:t> ==</a:t>
            </a:r>
            <a:r>
              <a:rPr lang="en-US" dirty="0" smtClean="0"/>
              <a:t> </a:t>
            </a:r>
            <a:r>
              <a:rPr lang="en-US" sz="2400" dirty="0" err="1" smtClean="0">
                <a:latin typeface="Courier New"/>
                <a:cs typeface="Courier New"/>
              </a:rPr>
              <a:t>current_balance</a:t>
            </a:r>
            <a:endParaRPr lang="en-US" dirty="0" smtClean="0">
              <a:latin typeface="Courier New"/>
              <a:cs typeface="Courier New"/>
            </a:endParaRPr>
          </a:p>
          <a:p>
            <a:pPr lvl="1"/>
            <a:r>
              <a:rPr lang="en-US" sz="2400" dirty="0" err="1" smtClean="0">
                <a:latin typeface="Courier New"/>
                <a:cs typeface="Courier New"/>
              </a:rPr>
              <a:t>current_balance</a:t>
            </a:r>
            <a:r>
              <a:rPr lang="en-US" dirty="0" smtClean="0"/>
              <a:t> was changed to </a:t>
            </a:r>
            <a:r>
              <a:rPr lang="en-US" sz="2400" dirty="0" err="1" smtClean="0">
                <a:latin typeface="Courier New"/>
                <a:cs typeface="Courier New"/>
              </a:rPr>
              <a:t>newbal</a:t>
            </a:r>
            <a:r>
              <a:rPr lang="en-US" dirty="0" smtClean="0"/>
              <a:t> by </a:t>
            </a:r>
            <a:r>
              <a:rPr lang="en-US" sz="2400" dirty="0" err="1" smtClean="0">
                <a:latin typeface="Courier New"/>
                <a:cs typeface="Courier New"/>
              </a:rPr>
              <a:t>compare_and_swap</a:t>
            </a:r>
            <a:r>
              <a:rPr lang="en-US" sz="2400" dirty="0" smtClean="0">
                <a:latin typeface="Courier New"/>
                <a:cs typeface="Courier New"/>
              </a:rPr>
              <a:t>()</a:t>
            </a: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smtClean="0"/>
              <a:t>If not,</a:t>
            </a:r>
            <a:endParaRPr lang="en-US" dirty="0" smtClean="0">
              <a:latin typeface="Courier New"/>
              <a:cs typeface="Courier New"/>
            </a:endParaRPr>
          </a:p>
          <a:p>
            <a:pPr lvl="1"/>
            <a:r>
              <a:rPr lang="en-US" sz="2400" dirty="0" err="1" smtClean="0">
                <a:latin typeface="Courier New"/>
                <a:cs typeface="Courier New"/>
              </a:rPr>
              <a:t>current_balance</a:t>
            </a:r>
            <a:r>
              <a:rPr lang="en-US" dirty="0" smtClean="0"/>
              <a:t> changed after you read it</a:t>
            </a:r>
          </a:p>
          <a:p>
            <a:pPr lvl="1"/>
            <a:r>
              <a:rPr lang="en-US" dirty="0" smtClean="0"/>
              <a:t>So</a:t>
            </a:r>
            <a:r>
              <a:rPr lang="en-US" sz="3200" dirty="0" smtClean="0"/>
              <a:t> </a:t>
            </a:r>
            <a:r>
              <a:rPr lang="en-US" sz="2400" dirty="0" err="1" smtClean="0">
                <a:latin typeface="Courier New"/>
                <a:cs typeface="Courier New"/>
              </a:rPr>
              <a:t>compare_and_swap</a:t>
            </a:r>
            <a:r>
              <a:rPr lang="en-US" sz="2400" dirty="0" smtClean="0">
                <a:latin typeface="Courier New"/>
                <a:cs typeface="Courier New"/>
              </a:rPr>
              <a:t>()</a:t>
            </a:r>
            <a:r>
              <a:rPr lang="en-US" dirty="0" smtClean="0"/>
              <a:t> didn’t change </a:t>
            </a:r>
            <a:r>
              <a:rPr lang="en-US" sz="2400" dirty="0" err="1" smtClean="0">
                <a:latin typeface="Courier New"/>
                <a:cs typeface="Courier New"/>
              </a:rPr>
              <a:t>current_balance</a:t>
            </a:r>
            <a:r>
              <a:rPr lang="en-US" dirty="0" smtClean="0"/>
              <a:t> and returned FALSE</a:t>
            </a:r>
          </a:p>
          <a:p>
            <a:pPr lvl="1"/>
            <a:r>
              <a:rPr lang="en-US" dirty="0" smtClean="0"/>
              <a:t>Loop, read the new value, and try again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6948"/>
            <a:ext cx="8229600" cy="1143000"/>
          </a:xfrm>
        </p:spPr>
        <p:txBody>
          <a:bodyPr/>
          <a:lstStyle/>
          <a:p>
            <a:r>
              <a:rPr lang="en-US" dirty="0" smtClean="0"/>
              <a:t>Will This Really Solve </a:t>
            </a:r>
            <a:br>
              <a:rPr lang="en-US" dirty="0" smtClean="0"/>
            </a:br>
            <a:r>
              <a:rPr lang="en-US" dirty="0" smtClean="0"/>
              <a:t>the Problem?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4858"/>
            <a:ext cx="8229600" cy="4525963"/>
          </a:xfrm>
        </p:spPr>
        <p:txBody>
          <a:bodyPr/>
          <a:lstStyle/>
          <a:p>
            <a:r>
              <a:rPr lang="en-US" dirty="0" smtClean="0"/>
              <a:t>If compare &amp; swap fails, loop back and re-try</a:t>
            </a:r>
          </a:p>
          <a:p>
            <a:pPr lvl="1"/>
            <a:r>
              <a:rPr lang="en-US" dirty="0" smtClean="0"/>
              <a:t>If there is a conflicting thread isn’t it likely to simply fail again?</a:t>
            </a:r>
          </a:p>
          <a:p>
            <a:r>
              <a:rPr lang="en-US" dirty="0" smtClean="0"/>
              <a:t>Only if preempted during a four instruction window</a:t>
            </a:r>
          </a:p>
          <a:p>
            <a:pPr lvl="1"/>
            <a:r>
              <a:rPr lang="en-US" dirty="0" smtClean="0"/>
              <a:t>By someone executing the same critical section</a:t>
            </a:r>
          </a:p>
          <a:p>
            <a:r>
              <a:rPr lang="en-US" dirty="0" smtClean="0"/>
              <a:t>Extremely low probability event</a:t>
            </a:r>
          </a:p>
          <a:p>
            <a:pPr lvl="1"/>
            <a:r>
              <a:rPr lang="en-US" dirty="0" smtClean="0"/>
              <a:t>We will very seldom go through the loop even twice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 of Atomic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They only update a small number of contiguous bytes</a:t>
            </a:r>
          </a:p>
          <a:p>
            <a:pPr lvl="1"/>
            <a:r>
              <a:rPr lang="en-GB" sz="2400" dirty="0" smtClean="0"/>
              <a:t>Cannot be used to atomically change multiple locations</a:t>
            </a:r>
          </a:p>
          <a:p>
            <a:pPr lvl="2"/>
            <a:r>
              <a:rPr lang="en-GB" sz="2000" dirty="0" smtClean="0"/>
              <a:t>E.g., insertions in a doubly-linked list</a:t>
            </a:r>
          </a:p>
          <a:p>
            <a:r>
              <a:rPr lang="en-GB" sz="2800" dirty="0" smtClean="0"/>
              <a:t>They operate on a single memory bus</a:t>
            </a:r>
          </a:p>
          <a:p>
            <a:pPr lvl="1"/>
            <a:r>
              <a:rPr lang="en-GB" sz="2400" dirty="0" smtClean="0"/>
              <a:t>Cannot be used to update records on disk</a:t>
            </a:r>
          </a:p>
          <a:p>
            <a:pPr lvl="1"/>
            <a:r>
              <a:rPr lang="en-GB" sz="2400" dirty="0" smtClean="0"/>
              <a:t>Cannot be used across a network</a:t>
            </a:r>
          </a:p>
          <a:p>
            <a:r>
              <a:rPr lang="en-GB" sz="2800" dirty="0" smtClean="0"/>
              <a:t>They are not higher level locking operations</a:t>
            </a:r>
          </a:p>
          <a:p>
            <a:pPr lvl="1"/>
            <a:r>
              <a:rPr lang="en-GB" sz="2400" dirty="0" smtClean="0"/>
              <a:t>They cannot “wait” until a resource becomes available</a:t>
            </a:r>
          </a:p>
          <a:p>
            <a:pPr lvl="1"/>
            <a:r>
              <a:rPr lang="en-GB" sz="2400" dirty="0" smtClean="0"/>
              <a:t>You have to program that up yourself</a:t>
            </a:r>
          </a:p>
          <a:p>
            <a:pPr lvl="2"/>
            <a:r>
              <a:rPr lang="en-GB" sz="2000" dirty="0" smtClean="0"/>
              <a:t>Giving you extra opportunities to screw up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4360"/>
            <a:ext cx="8229600" cy="4525963"/>
          </a:xfrm>
        </p:spPr>
        <p:txBody>
          <a:bodyPr/>
          <a:lstStyle/>
          <a:p>
            <a:r>
              <a:rPr lang="en-GB" sz="2800" dirty="0" smtClean="0"/>
              <a:t>Create a synchronization object</a:t>
            </a:r>
          </a:p>
          <a:p>
            <a:pPr lvl="1"/>
            <a:r>
              <a:rPr lang="en-GB" sz="2400" dirty="0" smtClean="0"/>
              <a:t>Associated it with a critical section</a:t>
            </a:r>
          </a:p>
          <a:p>
            <a:pPr lvl="1"/>
            <a:r>
              <a:rPr lang="en-GB" sz="2400" dirty="0" smtClean="0"/>
              <a:t>Of a size that an atomic instruction can manage</a:t>
            </a:r>
          </a:p>
          <a:p>
            <a:r>
              <a:rPr lang="en-GB" sz="2800" dirty="0" smtClean="0"/>
              <a:t>Lock the object to seize the critical section</a:t>
            </a:r>
          </a:p>
          <a:p>
            <a:pPr lvl="1"/>
            <a:r>
              <a:rPr lang="en-GB" sz="2400" dirty="0" smtClean="0"/>
              <a:t>If critical section is free, lock operation succeeds</a:t>
            </a:r>
          </a:p>
          <a:p>
            <a:pPr lvl="1"/>
            <a:r>
              <a:rPr lang="en-GB" sz="2400" dirty="0" smtClean="0"/>
              <a:t>If critical section is already in use, lock operation fails</a:t>
            </a:r>
          </a:p>
          <a:p>
            <a:pPr lvl="2"/>
            <a:r>
              <a:rPr lang="en-GB" sz="2000" dirty="0" smtClean="0"/>
              <a:t>It may fail immediately</a:t>
            </a:r>
          </a:p>
          <a:p>
            <a:pPr lvl="2"/>
            <a:r>
              <a:rPr lang="en-GB" sz="2000" dirty="0" smtClean="0"/>
              <a:t>It may block until the critical section is free again</a:t>
            </a:r>
          </a:p>
          <a:p>
            <a:r>
              <a:rPr lang="en-GB" sz="2800" dirty="0" smtClean="0"/>
              <a:t>Unlock the object to release critical section</a:t>
            </a:r>
          </a:p>
          <a:p>
            <a:pPr lvl="1"/>
            <a:r>
              <a:rPr lang="en-GB" sz="2400" dirty="0" smtClean="0"/>
              <a:t>Subsequent lock attempts can now succeed</a:t>
            </a:r>
          </a:p>
          <a:p>
            <a:pPr lvl="1"/>
            <a:r>
              <a:rPr lang="en-GB" sz="2400" dirty="0" smtClean="0"/>
              <a:t>May unblock a sleeping waiter</a:t>
            </a:r>
          </a:p>
          <a:p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1759341" y="502733"/>
            <a:ext cx="5582315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 for Correct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How do we know if a locking mechanism is correct?</a:t>
            </a:r>
          </a:p>
          <a:p>
            <a:r>
              <a:rPr lang="en-US" sz="2800" dirty="0" smtClean="0"/>
              <a:t>Four desirable criteria:</a:t>
            </a:r>
          </a:p>
          <a:p>
            <a:pPr marL="1109663" lvl="1" indent="-533400">
              <a:buFont typeface="Symbol" charset="2"/>
              <a:buAutoNum type="arabicPeriod"/>
            </a:pPr>
            <a:r>
              <a:rPr lang="en-US" sz="2400" dirty="0" smtClean="0"/>
              <a:t>Correct mutual exclusion</a:t>
            </a:r>
          </a:p>
          <a:p>
            <a:pPr marL="1536700" lvl="2" indent="-457200">
              <a:buFont typeface="Symbol" charset="2"/>
              <a:buChar char=""/>
            </a:pPr>
            <a:r>
              <a:rPr lang="en-US" sz="2000" dirty="0" smtClean="0"/>
              <a:t>Only one thread at a time has access to critical section</a:t>
            </a:r>
          </a:p>
          <a:p>
            <a:pPr marL="1109663" lvl="1" indent="-533400">
              <a:buFont typeface="Symbol" charset="2"/>
              <a:buAutoNum type="arabicPeriod"/>
            </a:pPr>
            <a:r>
              <a:rPr lang="en-US" sz="2400" dirty="0" smtClean="0"/>
              <a:t>Progress</a:t>
            </a:r>
          </a:p>
          <a:p>
            <a:pPr marL="1536700" lvl="2" indent="-457200">
              <a:buFont typeface="Symbol" charset="2"/>
              <a:buChar char=""/>
            </a:pPr>
            <a:r>
              <a:rPr lang="en-US" sz="2000" dirty="0" smtClean="0"/>
              <a:t>If resource is available, and someone wants it, they get it</a:t>
            </a:r>
          </a:p>
          <a:p>
            <a:pPr marL="1109663" lvl="1" indent="-533400">
              <a:buFont typeface="Symbol" charset="2"/>
              <a:buAutoNum type="arabicPeriod"/>
            </a:pPr>
            <a:r>
              <a:rPr lang="en-US" sz="2400" dirty="0" smtClean="0"/>
              <a:t>Bounded waiting time</a:t>
            </a:r>
          </a:p>
          <a:p>
            <a:pPr marL="1536700" lvl="2" indent="-457200">
              <a:buFont typeface="Symbol" charset="2"/>
              <a:buChar char=""/>
            </a:pPr>
            <a:r>
              <a:rPr lang="en-US" sz="2000" dirty="0" smtClean="0"/>
              <a:t>No indefinite waits, guaranteed eventual service</a:t>
            </a:r>
          </a:p>
          <a:p>
            <a:pPr marL="1109663" lvl="1" indent="-533400">
              <a:buFont typeface="Symbol" charset="2"/>
              <a:buAutoNum type="arabicPeriod"/>
            </a:pPr>
            <a:r>
              <a:rPr lang="en-US" sz="2400" dirty="0" smtClean="0"/>
              <a:t>And (ideally) fairness</a:t>
            </a:r>
          </a:p>
          <a:p>
            <a:pPr marL="1536700" lvl="2" indent="-457200">
              <a:buFont typeface="Symbol" charset="2"/>
              <a:buChar char=""/>
            </a:pPr>
            <a:r>
              <a:rPr lang="en-US" sz="2000" dirty="0" smtClean="0"/>
              <a:t>E.g. FIFO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Communications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Shared </a:t>
            </a:r>
            <a:r>
              <a:rPr lang="en-US" dirty="0" smtClean="0"/>
              <a:t>memory</a:t>
            </a:r>
          </a:p>
          <a:p>
            <a:r>
              <a:rPr lang="en-US" dirty="0" smtClean="0"/>
              <a:t>Messages</a:t>
            </a:r>
          </a:p>
          <a:p>
            <a:r>
              <a:rPr lang="en-US" dirty="0" smtClean="0"/>
              <a:t>RPC</a:t>
            </a:r>
          </a:p>
          <a:p>
            <a:r>
              <a:rPr lang="en-US" dirty="0" smtClean="0"/>
              <a:t>More sophisticated abstractions</a:t>
            </a:r>
          </a:p>
          <a:p>
            <a:pPr lvl="1"/>
            <a:r>
              <a:rPr lang="en-US" dirty="0" smtClean="0"/>
              <a:t>The bounded buffer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58570" y="553767"/>
            <a:ext cx="7313619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1226"/>
            <a:ext cx="8229600" cy="4525963"/>
          </a:xfrm>
        </p:spPr>
        <p:txBody>
          <a:bodyPr/>
          <a:lstStyle/>
          <a:p>
            <a:r>
              <a:rPr lang="en-US" dirty="0" smtClean="0"/>
              <a:t>Everyone uses the same pool of RAM anyway</a:t>
            </a:r>
          </a:p>
          <a:p>
            <a:r>
              <a:rPr lang="en-US" dirty="0" smtClean="0"/>
              <a:t>Why not have communications done simply by writing and reading parts of the RAM?</a:t>
            </a:r>
          </a:p>
          <a:p>
            <a:pPr lvl="1"/>
            <a:r>
              <a:rPr lang="en-US" dirty="0" smtClean="0"/>
              <a:t>Sender writes to a RAM location</a:t>
            </a:r>
          </a:p>
          <a:p>
            <a:pPr lvl="1"/>
            <a:r>
              <a:rPr lang="en-US" dirty="0" smtClean="0"/>
              <a:t>Receiver reads it</a:t>
            </a:r>
          </a:p>
          <a:p>
            <a:pPr lvl="1"/>
            <a:r>
              <a:rPr lang="en-US" dirty="0" smtClean="0"/>
              <a:t>Give both processes access to memory via their domain registers</a:t>
            </a:r>
          </a:p>
          <a:p>
            <a:r>
              <a:rPr lang="en-US" dirty="0" smtClean="0"/>
              <a:t>Conceptually simple</a:t>
            </a:r>
          </a:p>
          <a:p>
            <a:r>
              <a:rPr lang="en-US" dirty="0" smtClean="0"/>
              <a:t>Basic idea cheap to implement</a:t>
            </a:r>
          </a:p>
          <a:p>
            <a:r>
              <a:rPr lang="en-US" dirty="0" smtClean="0"/>
              <a:t>Usually non-blocking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582952" y="553767"/>
            <a:ext cx="397824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2363736" y="3581400"/>
            <a:ext cx="4646664" cy="2786606"/>
            <a:chOff x="1754136" y="2737894"/>
            <a:chExt cx="4646664" cy="2786606"/>
          </a:xfrm>
        </p:grpSpPr>
        <p:sp>
          <p:nvSpPr>
            <p:cNvPr id="6" name="Rectangle 5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>
              <a:stCxn id="6" idx="2"/>
              <a:endCxn id="7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Up-Down Arrow 14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2" name="Straight Connector 11"/>
            <p:cNvCxnSpPr>
              <a:endCxn id="10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endCxn id="14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3202"/>
            <a:ext cx="8229600" cy="1143000"/>
          </a:xfrm>
        </p:spPr>
        <p:txBody>
          <a:bodyPr/>
          <a:lstStyle/>
          <a:p>
            <a:r>
              <a:rPr lang="en-US" dirty="0" smtClean="0"/>
              <a:t>Sharing Memory With Domain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180133" y="241217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376260" y="284611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 rot="5400000">
            <a:off x="1055749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>
            <a:stCxn id="19" idx="2"/>
            <a:endCxn id="20" idx="0"/>
          </p:cNvCxnSpPr>
          <p:nvPr/>
        </p:nvCxnSpPr>
        <p:spPr>
          <a:xfrm rot="16200000" flipH="1">
            <a:off x="1397541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Can 22"/>
          <p:cNvSpPr/>
          <p:nvPr/>
        </p:nvSpPr>
        <p:spPr>
          <a:xfrm>
            <a:off x="1042623" y="284143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8" name="Group 30"/>
          <p:cNvGrpSpPr/>
          <p:nvPr/>
        </p:nvGrpSpPr>
        <p:grpSpPr>
          <a:xfrm>
            <a:off x="1705473" y="287886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27" name="Rounded Rectangle 26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8" name="Up-Down Arrow 27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Connector 24"/>
          <p:cNvCxnSpPr>
            <a:endCxn id="23" idx="1"/>
          </p:cNvCxnSpPr>
          <p:nvPr/>
        </p:nvCxnSpPr>
        <p:spPr>
          <a:xfrm rot="5400000">
            <a:off x="1098055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27" idx="0"/>
          </p:cNvCxnSpPr>
          <p:nvPr/>
        </p:nvCxnSpPr>
        <p:spPr>
          <a:xfrm rot="16200000" flipH="1">
            <a:off x="1687495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6921823" y="14859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338339" y="241217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7534466" y="284611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 rot="5400000">
            <a:off x="7213955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>
            <a:stCxn id="31" idx="2"/>
            <a:endCxn id="32" idx="0"/>
          </p:cNvCxnSpPr>
          <p:nvPr/>
        </p:nvCxnSpPr>
        <p:spPr>
          <a:xfrm rot="16200000" flipH="1">
            <a:off x="7555747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Can 34"/>
          <p:cNvSpPr/>
          <p:nvPr/>
        </p:nvSpPr>
        <p:spPr>
          <a:xfrm>
            <a:off x="7200829" y="284143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4" name="Group 64"/>
          <p:cNvGrpSpPr/>
          <p:nvPr/>
        </p:nvGrpSpPr>
        <p:grpSpPr>
          <a:xfrm>
            <a:off x="7863679" y="287886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39" name="Rounded Rectangle 38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0" name="Up-Down Arrow 39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7" name="Straight Connector 36"/>
          <p:cNvCxnSpPr>
            <a:endCxn id="35" idx="1"/>
          </p:cNvCxnSpPr>
          <p:nvPr/>
        </p:nvCxnSpPr>
        <p:spPr>
          <a:xfrm rot="5400000">
            <a:off x="7256261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endCxn id="39" idx="0"/>
          </p:cNvCxnSpPr>
          <p:nvPr/>
        </p:nvCxnSpPr>
        <p:spPr>
          <a:xfrm rot="16200000" flipH="1">
            <a:off x="7845701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Down Arrow 40"/>
          <p:cNvSpPr/>
          <p:nvPr/>
        </p:nvSpPr>
        <p:spPr>
          <a:xfrm>
            <a:off x="7529806" y="20520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5233972" y="24003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5233972" y="26543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ounded Rectangle 67"/>
          <p:cNvSpPr/>
          <p:nvPr/>
        </p:nvSpPr>
        <p:spPr>
          <a:xfrm>
            <a:off x="3178143" y="3624388"/>
            <a:ext cx="2842252" cy="2743617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173952" y="4065439"/>
            <a:ext cx="2843462" cy="432418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174859" y="5317960"/>
            <a:ext cx="2843462" cy="632490"/>
          </a:xfrm>
          <a:prstGeom prst="rect">
            <a:avLst/>
          </a:prstGeom>
          <a:solidFill>
            <a:srgbClr val="66006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2833449" y="2397204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2833449" y="2651204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3175337" y="4658411"/>
            <a:ext cx="2843462" cy="432418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82"/>
          <p:cNvGrpSpPr/>
          <p:nvPr/>
        </p:nvGrpSpPr>
        <p:grpSpPr>
          <a:xfrm>
            <a:off x="2591745" y="2753254"/>
            <a:ext cx="805433" cy="1511900"/>
            <a:chOff x="2591745" y="2532967"/>
            <a:chExt cx="805433" cy="1748681"/>
          </a:xfrm>
        </p:grpSpPr>
        <p:cxnSp>
          <p:nvCxnSpPr>
            <p:cNvPr id="78" name="Straight Connector 77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>
              <a:endCxn id="69" idx="1"/>
            </p:cNvCxnSpPr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0000FF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83"/>
          <p:cNvGrpSpPr/>
          <p:nvPr/>
        </p:nvGrpSpPr>
        <p:grpSpPr>
          <a:xfrm flipH="1">
            <a:off x="5776549" y="2763115"/>
            <a:ext cx="805433" cy="2131691"/>
            <a:chOff x="2591745" y="2532967"/>
            <a:chExt cx="805433" cy="1748681"/>
          </a:xfrm>
        </p:grpSpPr>
        <p:cxnSp>
          <p:nvCxnSpPr>
            <p:cNvPr id="85" name="Straight Connector 84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FF0000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9" name="Straight Connector 88"/>
          <p:cNvCxnSpPr/>
          <p:nvPr/>
        </p:nvCxnSpPr>
        <p:spPr>
          <a:xfrm rot="5400000">
            <a:off x="2942778" y="2016642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5400000">
            <a:off x="882718" y="4079976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endCxn id="71" idx="1"/>
          </p:cNvCxnSpPr>
          <p:nvPr/>
        </p:nvCxnSpPr>
        <p:spPr>
          <a:xfrm flipV="1">
            <a:off x="2415833" y="5634205"/>
            <a:ext cx="759026" cy="6592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rot="16200000" flipH="1">
            <a:off x="6243198" y="2013546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rot="16200000" flipH="1">
            <a:off x="5212457" y="4076880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rot="10800000" flipV="1">
            <a:off x="6028225" y="5637699"/>
            <a:ext cx="744778" cy="3097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457201" y="4252453"/>
            <a:ext cx="175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With write permission for Process 1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6998443" y="4250917"/>
            <a:ext cx="175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And read permission for Process 2</a:t>
            </a:r>
            <a:endParaRPr lang="en-US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00"/>
                            </p:stCondLst>
                            <p:childTnLst>
                              <p:par>
                                <p:cTn id="2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100" grpId="0"/>
      <p:bldP spid="101" grpId="0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19874</TotalTime>
  <Words>4018</Words>
  <Application>Microsoft Macintosh PowerPoint</Application>
  <PresentationFormat>On-screen Show (4:3)</PresentationFormat>
  <Paragraphs>730</Paragraphs>
  <Slides>64</Slides>
  <Notes>5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65" baseType="lpstr">
      <vt:lpstr>Default Theme</vt:lpstr>
      <vt:lpstr>Process Communications, Synchronization, and Concurrency CS 111 Operating System Principles  Peter Reiher </vt:lpstr>
      <vt:lpstr>Outline</vt:lpstr>
      <vt:lpstr>Processes and Communications </vt:lpstr>
      <vt:lpstr>Some Common Characteristics  of IPC</vt:lpstr>
      <vt:lpstr>Desirable Characteristics of Communications Mechanisms</vt:lpstr>
      <vt:lpstr>Blocking Vs. Non-Blocking</vt:lpstr>
      <vt:lpstr>Communications Mechanisms</vt:lpstr>
      <vt:lpstr>Shared Memory</vt:lpstr>
      <vt:lpstr>Sharing Memory With Domain Registers</vt:lpstr>
      <vt:lpstr>Using the Shared Domain to Communicate</vt:lpstr>
      <vt:lpstr>Potential Problem #1 With  Shared Domain Communications</vt:lpstr>
      <vt:lpstr>Potential Problem #2 With Shared Domain Communications </vt:lpstr>
      <vt:lpstr>Messages</vt:lpstr>
      <vt:lpstr>Using Messages</vt:lpstr>
      <vt:lpstr>Advantages of Messages</vt:lpstr>
      <vt:lpstr>Implementing Messages</vt:lpstr>
      <vt:lpstr>Message Storage Issues</vt:lpstr>
      <vt:lpstr>Remote Procedure Calls</vt:lpstr>
      <vt:lpstr> RPC Characteristics</vt:lpstr>
      <vt:lpstr>RPC Mechanics</vt:lpstr>
      <vt:lpstr>RPC Operations</vt:lpstr>
      <vt:lpstr>Bounded Buffers</vt:lpstr>
      <vt:lpstr>SEND and RECEIVE With Bounded Buffers</vt:lpstr>
      <vt:lpstr>Practicalities of Bounded Buffers</vt:lpstr>
      <vt:lpstr>The Bounded Buffer</vt:lpstr>
      <vt:lpstr>One Potential Issue</vt:lpstr>
      <vt:lpstr>Handling Sequence Coordination Issues</vt:lpstr>
      <vt:lpstr>Implementing the Loops</vt:lpstr>
      <vt:lpstr>A Potential Danger</vt:lpstr>
      <vt:lpstr>Why Didn’t You Just Say BUFFER_COUNT=BUFFER_COUNT-1?</vt:lpstr>
      <vt:lpstr>One Possible Solution</vt:lpstr>
      <vt:lpstr>Multiple Writers and Races</vt:lpstr>
      <vt:lpstr>A Multiple Sender Problem</vt:lpstr>
      <vt:lpstr>The Source of the Problem</vt:lpstr>
      <vt:lpstr>Process 1 Might Overwrite  Process 3 Instead</vt:lpstr>
      <vt:lpstr>Or It Might Come Out Right</vt:lpstr>
      <vt:lpstr>Race Conditions</vt:lpstr>
      <vt:lpstr>How Can The OS Help?</vt:lpstr>
      <vt:lpstr>Locks</vt:lpstr>
      <vt:lpstr>What Is a Lock?</vt:lpstr>
      <vt:lpstr>Using Locks in Our Multiple Sender Problem</vt:lpstr>
      <vt:lpstr>The Lock in Action</vt:lpstr>
      <vt:lpstr>What If Process 3  Intervenes?</vt:lpstr>
      <vt:lpstr>Locking and Atomicity</vt:lpstr>
      <vt:lpstr>Before-Or-After Atomicity</vt:lpstr>
      <vt:lpstr>Using Locks to Avoid Races</vt:lpstr>
      <vt:lpstr>Parallelism and Concurrency</vt:lpstr>
      <vt:lpstr>Solving the Parallelism Problem</vt:lpstr>
      <vt:lpstr>The Critical Section Problem</vt:lpstr>
      <vt:lpstr>The Asynchronous Completion Problem</vt:lpstr>
      <vt:lpstr>Critical Sections</vt:lpstr>
      <vt:lpstr>Basic Approach to Critical Sections</vt:lpstr>
      <vt:lpstr>Critical Section Example 1:  Updating a File</vt:lpstr>
      <vt:lpstr>Critical Section Example 2:   Multithreaded Banking Code</vt:lpstr>
      <vt:lpstr>These Kinds of Interleavings  Seem Pretty Unlikely</vt:lpstr>
      <vt:lpstr>Can’t We Solve the Problem By Disabling Interrupts?</vt:lpstr>
      <vt:lpstr>Another Approach</vt:lpstr>
      <vt:lpstr>Atomic Instructions – Compare  and Swap</vt:lpstr>
      <vt:lpstr>Solving Problem #2 With  Compare and Swap</vt:lpstr>
      <vt:lpstr>Why Does This Work?</vt:lpstr>
      <vt:lpstr>Will This Really Solve  the Problem?</vt:lpstr>
      <vt:lpstr>Limitation of Atomic Instructions</vt:lpstr>
      <vt:lpstr>Implementing Locks</vt:lpstr>
      <vt:lpstr>Criteria for Correct Locking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35</cp:revision>
  <cp:lastPrinted>2015-06-26T21:56:18Z</cp:lastPrinted>
  <dcterms:created xsi:type="dcterms:W3CDTF">2015-06-30T22:46:03Z</dcterms:created>
  <dcterms:modified xsi:type="dcterms:W3CDTF">2015-06-30T22:52:48Z</dcterms:modified>
</cp:coreProperties>
</file>