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s/slide14.xml" ContentType="application/vnd.openxmlformats-officedocument.presentationml.slide+xml"/>
  <Default Extension="xml" ContentType="application/xml"/>
  <Override PartName="/ppt/slides/slide45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.xml" ContentType="application/vnd.openxmlformats-officedocument.presentationml.notesSlide+xml"/>
  <Override PartName="/ppt/slides/slide28.xml" ContentType="application/vnd.openxmlformats-officedocument.presentationml.slide+xml"/>
  <Override PartName="/ppt/slides/slide54.xml" ContentType="application/vnd.openxmlformats-officedocument.presentationml.slide+xml"/>
  <Override PartName="/ppt/slides/slide21.xml" ContentType="application/vnd.openxmlformats-officedocument.presentationml.slide+xml"/>
  <Override PartName="/ppt/slides/slide37.xml" ContentType="application/vnd.openxmlformats-officedocument.presentationml.slide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30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docProps/core.xml" ContentType="application/vnd.openxmlformats-package.core-properties+xml"/>
  <Override PartName="/ppt/slides/slide61.xml" ContentType="application/vnd.openxmlformats-officedocument.presentationml.slide+xml"/>
  <Override PartName="/ppt/slides/slide44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s/slide27.xml" ContentType="application/vnd.openxmlformats-officedocument.presentationml.slide+xml"/>
  <Override PartName="/ppt/slides/slide53.xml" ContentType="application/vnd.openxmlformats-officedocument.presentationml.slide+xml"/>
  <Override PartName="/ppt/slides/slide20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19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slides/slide60.xml" ContentType="application/vnd.openxmlformats-officedocument.presentationml.slide+xml"/>
  <Override PartName="/ppt/notesSlides/notesSlide6.xml" ContentType="application/vnd.openxmlformats-officedocument.presentationml.notesSlide+xml"/>
  <Override PartName="/ppt/presProps.xml" ContentType="application/vnd.openxmlformats-officedocument.presentationml.presProps+xml"/>
  <Override PartName="/ppt/slides/slide43.xml" ContentType="application/vnd.openxmlformats-officedocument.presentationml.slide+xml"/>
  <Override PartName="/ppt/slides/slide59.xml" ContentType="application/vnd.openxmlformats-officedocument.presentationml.slide+xml"/>
  <Override PartName="/ppt/slides/slide26.xml" ContentType="application/vnd.openxmlformats-officedocument.presentationml.slide+xml"/>
  <Override PartName="/ppt/slides/slide52.xml" ContentType="application/vnd.openxmlformats-officedocument.presentationml.slide+xml"/>
  <Override PartName="/ppt/slides/slide35.xml" ContentType="application/vnd.openxmlformats-officedocument.presentationml.slide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slides/slide49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42.xml" ContentType="application/vnd.openxmlformats-officedocument.presentationml.slide+xml"/>
  <Override PartName="/ppt/slides/slide58.xml" ContentType="application/vnd.openxmlformats-officedocument.presentationml.slide+xml"/>
  <Override PartName="/ppt/slides/slide25.xml" ContentType="application/vnd.openxmlformats-officedocument.presentationml.slide+xml"/>
  <Override PartName="/ppt/slides/slide51.xml" ContentType="application/vnd.openxmlformats-officedocument.presentationml.slide+xml"/>
  <Override PartName="/ppt/slides/slide9.xml" ContentType="application/vnd.openxmlformats-officedocument.presentationml.slide+xml"/>
  <Override PartName="/ppt/slideLayouts/slideLayout9.xml" ContentType="application/vnd.openxmlformats-officedocument.presentationml.slideLayout+xml"/>
  <Override PartName="/ppt/slides/slide34.xml" ContentType="application/vnd.openxmlformats-officedocument.presentationml.slide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docProps/app.xml" ContentType="application/vnd.openxmlformats-officedocument.extended-properties+xml"/>
  <Override PartName="/ppt/slides/slide48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41.xml" ContentType="application/vnd.openxmlformats-officedocument.presentationml.slide+xml"/>
  <Override PartName="/ppt/theme/theme3.xml" ContentType="application/vnd.openxmlformats-officedocument.theme+xml"/>
  <Override PartName="/ppt/slides/slide57.xml" ContentType="application/vnd.openxmlformats-officedocument.presentationml.slide+xml"/>
  <Override PartName="/ppt/slides/slide24.xml" ContentType="application/vnd.openxmlformats-officedocument.presentationml.slide+xml"/>
  <Override PartName="/ppt/slides/slide50.xml" ContentType="application/vnd.openxmlformats-officedocument.presentationml.slide+xml"/>
  <Override PartName="/ppt/slides/slide8.xml" ContentType="application/vnd.openxmlformats-officedocument.presentationml.slide+xml"/>
  <Override PartName="/ppt/slideLayouts/slideLayout8.xml" ContentType="application/vnd.openxmlformats-officedocument.presentationml.slideLayout+xml"/>
  <Override PartName="/ppt/slides/slide33.xml" ContentType="application/vnd.openxmlformats-officedocument.presentationml.slide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Override PartName="/ppt/viewProps.xml" ContentType="application/vnd.openxmlformats-officedocument.presentationml.viewProps+xml"/>
  <Default Extension="jpeg" ContentType="image/jpeg"/>
  <Override PartName="/ppt/slides/slide47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0.xml" ContentType="application/vnd.openxmlformats-officedocument.presentationml.slide+xml"/>
  <Override PartName="/ppt/theme/theme2.xml" ContentType="application/vnd.openxmlformats-officedocument.theme+xml"/>
  <Override PartName="/ppt/slides/slide56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5.xml" ContentType="application/vnd.openxmlformats-officedocument.presentationml.slide+xml"/>
  <Override PartName="/ppt/slides/slide4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29.xml" ContentType="application/vnd.openxmlformats-officedocument.presentationml.slide+xml"/>
  <Override PartName="/ppt/slides/slide55.xml" ContentType="application/vnd.openxmlformats-officedocument.presentationml.slide+xml"/>
  <Override PartName="/ppt/theme/theme1.xml" ContentType="application/vnd.openxmlformats-officedocument.theme+xml"/>
  <Override PartName="/ppt/slides/slide22.xml" ContentType="application/vnd.openxmlformats-officedocument.presentationml.slide+xml"/>
  <Override PartName="/ppt/slides/slide38.xml" ContentType="application/vnd.openxmlformats-officedocument.presentationml.slide+xml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slideLayouts/slideLayout10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31.xml" ContentType="application/vnd.openxmlformats-officedocument.presentationml.slide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63"/>
  </p:notesMasterIdLst>
  <p:handoutMasterIdLst>
    <p:handoutMasterId r:id="rId64"/>
  </p:handoutMasterIdLst>
  <p:sldIdLst>
    <p:sldId id="257" r:id="rId2"/>
    <p:sldId id="279" r:id="rId3"/>
    <p:sldId id="280" r:id="rId4"/>
    <p:sldId id="281" r:id="rId5"/>
    <p:sldId id="282" r:id="rId6"/>
    <p:sldId id="283" r:id="rId7"/>
    <p:sldId id="284" r:id="rId8"/>
    <p:sldId id="285" r:id="rId9"/>
    <p:sldId id="286" r:id="rId10"/>
    <p:sldId id="287" r:id="rId11"/>
    <p:sldId id="288" r:id="rId12"/>
    <p:sldId id="289" r:id="rId13"/>
    <p:sldId id="290" r:id="rId14"/>
    <p:sldId id="291" r:id="rId15"/>
    <p:sldId id="292" r:id="rId16"/>
    <p:sldId id="293" r:id="rId17"/>
    <p:sldId id="294" r:id="rId18"/>
    <p:sldId id="295" r:id="rId19"/>
    <p:sldId id="296" r:id="rId20"/>
    <p:sldId id="297" r:id="rId21"/>
    <p:sldId id="298" r:id="rId22"/>
    <p:sldId id="299" r:id="rId23"/>
    <p:sldId id="300" r:id="rId24"/>
    <p:sldId id="301" r:id="rId25"/>
    <p:sldId id="302" r:id="rId26"/>
    <p:sldId id="303" r:id="rId27"/>
    <p:sldId id="304" r:id="rId28"/>
    <p:sldId id="305" r:id="rId29"/>
    <p:sldId id="306" r:id="rId30"/>
    <p:sldId id="307" r:id="rId31"/>
    <p:sldId id="308" r:id="rId32"/>
    <p:sldId id="309" r:id="rId33"/>
    <p:sldId id="310" r:id="rId34"/>
    <p:sldId id="311" r:id="rId35"/>
    <p:sldId id="312" r:id="rId36"/>
    <p:sldId id="313" r:id="rId37"/>
    <p:sldId id="314" r:id="rId38"/>
    <p:sldId id="315" r:id="rId39"/>
    <p:sldId id="316" r:id="rId40"/>
    <p:sldId id="317" r:id="rId41"/>
    <p:sldId id="318" r:id="rId42"/>
    <p:sldId id="319" r:id="rId43"/>
    <p:sldId id="320" r:id="rId44"/>
    <p:sldId id="321" r:id="rId45"/>
    <p:sldId id="322" r:id="rId46"/>
    <p:sldId id="323" r:id="rId47"/>
    <p:sldId id="324" r:id="rId48"/>
    <p:sldId id="325" r:id="rId49"/>
    <p:sldId id="326" r:id="rId50"/>
    <p:sldId id="327" r:id="rId51"/>
    <p:sldId id="328" r:id="rId52"/>
    <p:sldId id="329" r:id="rId53"/>
    <p:sldId id="330" r:id="rId54"/>
    <p:sldId id="331" r:id="rId55"/>
    <p:sldId id="332" r:id="rId56"/>
    <p:sldId id="333" r:id="rId57"/>
    <p:sldId id="334" r:id="rId58"/>
    <p:sldId id="335" r:id="rId59"/>
    <p:sldId id="336" r:id="rId60"/>
    <p:sldId id="337" r:id="rId61"/>
    <p:sldId id="338" r:id="rId6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prnPr hiddenSlides="1"/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85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notesMaster" Target="notesMasters/notesMaster1.xml"/><Relationship Id="rId64" Type="http://schemas.openxmlformats.org/officeDocument/2006/relationships/handoutMaster" Target="handoutMasters/handoutMaster1.xml"/><Relationship Id="rId65" Type="http://schemas.openxmlformats.org/officeDocument/2006/relationships/printerSettings" Target="printerSettings/printerSettings1.bin"/><Relationship Id="rId66" Type="http://schemas.openxmlformats.org/officeDocument/2006/relationships/presProps" Target="presProps.xml"/><Relationship Id="rId67" Type="http://schemas.openxmlformats.org/officeDocument/2006/relationships/viewProps" Target="viewProps.xml"/><Relationship Id="rId68" Type="http://schemas.openxmlformats.org/officeDocument/2006/relationships/theme" Target="theme/theme1.xml"/><Relationship Id="rId69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6/26/15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6/26/15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0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Would something like DLL loading be a reasonable approach to permit processes to create code dynamically for themselves, during run time?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Just how unique should this unique</a:t>
            </a:r>
            <a:r>
              <a:rPr lang="en-US" baseline="0" dirty="0" smtClean="0">
                <a:noFill/>
                <a:latin typeface="Times New Roman"/>
                <a:cs typeface="Times New Roman"/>
              </a:rPr>
              <a:t> process</a:t>
            </a:r>
            <a:r>
              <a:rPr lang="en-US" dirty="0" smtClean="0">
                <a:noFill/>
                <a:latin typeface="Times New Roman"/>
                <a:cs typeface="Times New Roman"/>
              </a:rPr>
              <a:t> ID be?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Should processes be able to share </a:t>
            </a:r>
            <a:r>
              <a:rPr lang="en-US" smtClean="0">
                <a:solidFill>
                  <a:schemeClr val="tx1"/>
                </a:solidFill>
                <a:latin typeface="Times New Roman"/>
                <a:cs typeface="Times New Roman"/>
              </a:rPr>
              <a:t>their handles</a:t>
            </a:r>
            <a:r>
              <a:rPr lang="en-US" baseline="0" smtClean="0">
                <a:solidFill>
                  <a:schemeClr val="tx1"/>
                </a:solidFill>
                <a:latin typeface="Times New Roman"/>
                <a:cs typeface="Times New Roman"/>
              </a:rPr>
              <a:t> </a:t>
            </a:r>
            <a:r>
              <a:rPr lang="en-US" smtClean="0">
                <a:solidFill>
                  <a:schemeClr val="tx1"/>
                </a:solidFill>
                <a:latin typeface="Times New Roman"/>
                <a:cs typeface="Times New Roman"/>
              </a:rPr>
              <a:t>with </a:t>
            </a:r>
            <a:r>
              <a:rPr lang="en-US" dirty="0" smtClean="0">
                <a:solidFill>
                  <a:schemeClr val="tx1"/>
                </a:solidFill>
                <a:latin typeface="Times New Roman"/>
                <a:cs typeface="Times New Roman"/>
              </a:rPr>
              <a:t>each other?  What functionality would that allow?  Why might it be a bad idea?</a:t>
            </a:r>
            <a:endParaRPr lang="en-US" dirty="0" smtClean="0">
              <a:noFill/>
              <a:latin typeface="Times New Roman"/>
              <a:cs typeface="Times New Roman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This</a:t>
            </a:r>
            <a:r>
              <a:rPr lang="en-US" baseline="0" dirty="0" smtClean="0">
                <a:noFill/>
                <a:latin typeface="Times New Roman"/>
                <a:cs typeface="Times New Roman"/>
              </a:rPr>
              <a:t> initialization procedure</a:t>
            </a:r>
            <a:r>
              <a:rPr lang="en-US" dirty="0" smtClean="0">
                <a:noFill/>
                <a:latin typeface="Times New Roman"/>
                <a:cs typeface="Times New Roman"/>
              </a:rPr>
              <a:t> sounds like a lot of trouble.  Why did Linux stick with fork/exec, rather than using something more like the Windows approach?  Why don’t they change it now?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>
                <a:noFill/>
                <a:latin typeface="Times New Roman"/>
                <a:cs typeface="Times New Roman"/>
              </a:rPr>
              <a:t>Can I get the best of both worlds by using both kernel and user threads?  Or would I inherit the problems of each along with their advantages?  Or would it be even worse than that?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11E4DDF-0BE8-B44D-A687-4BF2505A719E}" type="slidenum">
              <a:rPr lang="en-US" smtClean="0"/>
              <a:pPr/>
              <a:t>60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2078B2-3159-F14B-8132-9300A16C85A8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2B8D5F-B9F1-324C-B1A2-05496313CD19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5C2550-6371-4147-AE4C-F5FB6151C76E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8E91A6-BA86-C24D-A9A2-59E1132BA9F7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1EA3AB-8B06-3541-8955-4B0B738DA1E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6EB3D-237A-2A41-AA3C-CCC0B587F12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14D64D-30AD-E442-825F-585A69A95A22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496F4-5E88-8E4D-8ADB-73A988525CB5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ACC378-6658-6B42-8AC0-83423DF6E9C6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6880D83-C431-C640-9F8F-0DEF26FCD613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5C9EBD-5AF0-F741-98C5-21C9D9AB6610}" type="datetime1">
              <a:rPr lang="en-US" smtClean="0"/>
              <a:pPr>
                <a:defRPr/>
              </a:pPr>
              <a:t>6/26/15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387350"/>
            <a:ext cx="8445500" cy="6159500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Lecture</a:t>
            </a:r>
            <a:r>
              <a:rPr lang="en-US" sz="1200" dirty="0" smtClean="0">
                <a:latin typeface="Times New Roman" pitchFamily="-107" charset="0"/>
              </a:rPr>
              <a:t> 3</a:t>
            </a: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1" name="Rectangle 10"/>
          <p:cNvSpPr>
            <a:spLocks noChangeArrowheads="1"/>
          </p:cNvSpPr>
          <p:nvPr userDrawn="1"/>
        </p:nvSpPr>
        <p:spPr bwMode="auto">
          <a:xfrm>
            <a:off x="148615" y="6224916"/>
            <a:ext cx="105367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</a:t>
            </a:r>
          </a:p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Summer</a:t>
            </a:r>
            <a:r>
              <a:rPr lang="en-US" sz="1200" baseline="0" dirty="0" smtClean="0">
                <a:latin typeface="Times New Roman" pitchFamily="-107" charset="0"/>
              </a:rPr>
              <a:t> 2015</a:t>
            </a:r>
            <a:r>
              <a:rPr lang="en-US" sz="1200" dirty="0" smtClean="0">
                <a:latin typeface="Times New Roman" pitchFamily="-107" charset="0"/>
              </a:rPr>
              <a:t> </a:t>
            </a:r>
            <a:endParaRPr lang="en-US" sz="1200" dirty="0">
              <a:latin typeface="Times New Roman" pitchFamily="-107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cs typeface="ＭＳ Ｐゴシック" charset="-128"/>
              </a:rPr>
              <a:t>Processes and Threads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 Principles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85800" y="2765029"/>
            <a:ext cx="8229600" cy="4525963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Code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instructions to be executed to run the process</a:t>
            </a:r>
          </a:p>
          <a:p>
            <a:r>
              <a:rPr lang="en-US" dirty="0" smtClean="0"/>
              <a:t>Typically static</a:t>
            </a:r>
          </a:p>
          <a:p>
            <a:pPr lvl="1"/>
            <a:r>
              <a:rPr lang="en-US" dirty="0" smtClean="0"/>
              <a:t>Loaded when the process starts</a:t>
            </a:r>
          </a:p>
          <a:p>
            <a:pPr lvl="1"/>
            <a:r>
              <a:rPr lang="en-US" dirty="0" smtClean="0"/>
              <a:t>Then they never change</a:t>
            </a:r>
          </a:p>
          <a:p>
            <a:r>
              <a:rPr lang="en-US" dirty="0" smtClean="0"/>
              <a:t>Of known, fixed size</a:t>
            </a:r>
          </a:p>
          <a:p>
            <a:r>
              <a:rPr lang="en-US" dirty="0" smtClean="0"/>
              <a:t>Often, a lot of the program code will never be executed by a given process running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Obviously, memory object holding the code must allow execution</a:t>
            </a:r>
          </a:p>
          <a:p>
            <a:pPr lvl="1"/>
            <a:r>
              <a:rPr lang="en-US" dirty="0" smtClean="0"/>
              <a:t>Need not be writeable</a:t>
            </a:r>
          </a:p>
          <a:p>
            <a:pPr lvl="2"/>
            <a:r>
              <a:rPr lang="en-US" dirty="0" smtClean="0"/>
              <a:t>Self-modifying code is a bad idea, usually</a:t>
            </a:r>
          </a:p>
          <a:p>
            <a:pPr lvl="1"/>
            <a:r>
              <a:rPr lang="en-US" dirty="0" smtClean="0"/>
              <a:t>Should it be readable?</a:t>
            </a:r>
          </a:p>
          <a:p>
            <a:r>
              <a:rPr lang="en-US" dirty="0" smtClean="0"/>
              <a:t>Can use a fixed size domain</a:t>
            </a:r>
          </a:p>
          <a:p>
            <a:pPr lvl="1"/>
            <a:r>
              <a:rPr lang="en-US" dirty="0" smtClean="0"/>
              <a:t>Which can be determined before the process executes</a:t>
            </a:r>
          </a:p>
          <a:p>
            <a:r>
              <a:rPr lang="en-US" dirty="0" smtClean="0"/>
              <a:t>Possibility of loading the code on demand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Memory holding the run-time state of the process</a:t>
            </a:r>
          </a:p>
          <a:p>
            <a:r>
              <a:rPr lang="en-US" dirty="0" smtClean="0"/>
              <a:t>Modern languages and operating systems are stack oriented</a:t>
            </a:r>
          </a:p>
          <a:p>
            <a:pPr lvl="1"/>
            <a:r>
              <a:rPr lang="en-US" dirty="0" smtClean="0"/>
              <a:t>Routines call other routines</a:t>
            </a:r>
          </a:p>
          <a:p>
            <a:pPr lvl="1"/>
            <a:r>
              <a:rPr lang="en-US" dirty="0" smtClean="0"/>
              <a:t>Expecting to regain control when the called routine exits</a:t>
            </a:r>
          </a:p>
          <a:p>
            <a:pPr lvl="1"/>
            <a:r>
              <a:rPr lang="en-US" dirty="0" smtClean="0"/>
              <a:t>Arbitrarily deep layers of calling</a:t>
            </a:r>
          </a:p>
          <a:p>
            <a:r>
              <a:rPr lang="en-US" dirty="0" smtClean="0"/>
              <a:t>The stack encodes that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Stack Frames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routine that is called keeps its relevant data in a stack frame</a:t>
            </a:r>
          </a:p>
          <a:p>
            <a:pPr lvl="1"/>
            <a:r>
              <a:rPr lang="en-US" dirty="0" smtClean="0"/>
              <a:t>Its own piece of state </a:t>
            </a:r>
          </a:p>
          <a:p>
            <a:r>
              <a:rPr lang="en-GB" dirty="0" smtClean="0"/>
              <a:t>Stack frames contain:</a:t>
            </a:r>
          </a:p>
          <a:p>
            <a:pPr lvl="1"/>
            <a:r>
              <a:rPr lang="en-GB" dirty="0" smtClean="0"/>
              <a:t>Storage for procedure local (as opposed to global) variables</a:t>
            </a:r>
          </a:p>
          <a:p>
            <a:pPr lvl="1"/>
            <a:r>
              <a:rPr lang="en-GB" dirty="0" smtClean="0"/>
              <a:t>Storage for invocation parameters</a:t>
            </a:r>
          </a:p>
          <a:p>
            <a:pPr lvl="1"/>
            <a:r>
              <a:rPr lang="en-GB" dirty="0" smtClean="0"/>
              <a:t>Space to save and restore registers</a:t>
            </a:r>
          </a:p>
          <a:p>
            <a:pPr lvl="2"/>
            <a:r>
              <a:rPr lang="en-GB" dirty="0" smtClean="0"/>
              <a:t> Popped off stack when call returns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Characteristics of Stack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9056"/>
            <a:ext cx="8229600" cy="4525963"/>
          </a:xfrm>
        </p:spPr>
        <p:txBody>
          <a:bodyPr/>
          <a:lstStyle/>
          <a:p>
            <a:r>
              <a:rPr lang="en-US" dirty="0" smtClean="0"/>
              <a:t>Of unknown and changing size</a:t>
            </a:r>
          </a:p>
          <a:p>
            <a:pPr lvl="1"/>
            <a:r>
              <a:rPr lang="en-US" dirty="0" smtClean="0"/>
              <a:t>Grows when functions are called</a:t>
            </a:r>
          </a:p>
          <a:p>
            <a:pPr lvl="1"/>
            <a:r>
              <a:rPr lang="en-US" dirty="0" smtClean="0"/>
              <a:t>Shrinks when they return</a:t>
            </a:r>
          </a:p>
          <a:p>
            <a:r>
              <a:rPr lang="en-US" dirty="0" smtClean="0"/>
              <a:t>Contents created dynamically</a:t>
            </a:r>
          </a:p>
          <a:p>
            <a:pPr lvl="1"/>
            <a:r>
              <a:rPr lang="en-US" dirty="0" smtClean="0"/>
              <a:t>Not the same from run to run</a:t>
            </a:r>
          </a:p>
          <a:p>
            <a:pPr lvl="1"/>
            <a:r>
              <a:rPr lang="en-US" dirty="0" smtClean="0"/>
              <a:t>Often data-dependent</a:t>
            </a:r>
          </a:p>
          <a:p>
            <a:r>
              <a:rPr lang="en-US" dirty="0" smtClean="0"/>
              <a:t>Not inherently executable</a:t>
            </a:r>
          </a:p>
          <a:p>
            <a:pPr lvl="1"/>
            <a:r>
              <a:rPr lang="en-US" dirty="0" smtClean="0"/>
              <a:t>Contains pointers to code, not code itself</a:t>
            </a:r>
          </a:p>
          <a:p>
            <a:r>
              <a:rPr lang="en-US" dirty="0" smtClean="0"/>
              <a:t>A compact encoding of the dynamic state of the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memory domain for the stack must be readable and writeable</a:t>
            </a:r>
          </a:p>
          <a:p>
            <a:pPr lvl="1"/>
            <a:r>
              <a:rPr lang="en-US" dirty="0" smtClean="0"/>
              <a:t>But need not be executable</a:t>
            </a:r>
          </a:p>
          <a:p>
            <a:r>
              <a:rPr lang="en-US" dirty="0" smtClean="0"/>
              <a:t>OS must worry about stack overrunning the memory area it’s in</a:t>
            </a:r>
          </a:p>
          <a:p>
            <a:pPr lvl="1"/>
            <a:r>
              <a:rPr lang="en-US" dirty="0" smtClean="0"/>
              <a:t>What to do if it does?</a:t>
            </a:r>
          </a:p>
          <a:p>
            <a:pPr lvl="2"/>
            <a:r>
              <a:rPr lang="en-US" dirty="0" smtClean="0"/>
              <a:t>Extend the domain?</a:t>
            </a:r>
          </a:p>
          <a:p>
            <a:pPr lvl="2"/>
            <a:r>
              <a:rPr lang="en-US" dirty="0" smtClean="0"/>
              <a:t>Kill the process?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Data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the data the process is operating on</a:t>
            </a:r>
          </a:p>
          <a:p>
            <a:r>
              <a:rPr lang="en-US" dirty="0" smtClean="0"/>
              <a:t>Of highly varying size</a:t>
            </a:r>
          </a:p>
          <a:p>
            <a:pPr lvl="1"/>
            <a:r>
              <a:rPr lang="en-US" dirty="0" smtClean="0"/>
              <a:t>During a process run</a:t>
            </a:r>
          </a:p>
          <a:p>
            <a:pPr lvl="1"/>
            <a:r>
              <a:rPr lang="en-US" dirty="0" smtClean="0"/>
              <a:t>From run to run of a process</a:t>
            </a:r>
          </a:p>
          <a:p>
            <a:r>
              <a:rPr lang="en-US" dirty="0" smtClean="0"/>
              <a:t>Read/write access required</a:t>
            </a:r>
          </a:p>
          <a:p>
            <a:pPr lvl="1"/>
            <a:r>
              <a:rPr lang="en-US" dirty="0" smtClean="0"/>
              <a:t>Usually not execute access</a:t>
            </a:r>
          </a:p>
          <a:p>
            <a:pPr lvl="1"/>
            <a:r>
              <a:rPr lang="en-US" dirty="0" smtClean="0"/>
              <a:t>Few modern systems allow processes to create new code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Implications for the 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be prepared to give processes new domains for dynamic data</a:t>
            </a:r>
          </a:p>
          <a:p>
            <a:pPr lvl="1"/>
            <a:r>
              <a:rPr lang="en-US" dirty="0" smtClean="0"/>
              <a:t>Since you can’t generally predict ahead of time how much memory a process will need</a:t>
            </a:r>
          </a:p>
          <a:p>
            <a:pPr lvl="1"/>
            <a:r>
              <a:rPr lang="en-US" dirty="0" smtClean="0"/>
              <a:t>Need strategy if process asks for more memory than you can give it</a:t>
            </a:r>
          </a:p>
          <a:p>
            <a:r>
              <a:rPr lang="en-US" dirty="0" smtClean="0"/>
              <a:t>Should give read/write permission to these domains</a:t>
            </a:r>
          </a:p>
          <a:p>
            <a:pPr lvl="1"/>
            <a:r>
              <a:rPr lang="en-US" dirty="0" smtClean="0"/>
              <a:t>Usually not execute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of Process in Memory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5025" y="1465806"/>
            <a:ext cx="6858000" cy="9144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45025" y="2400843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103025" y="2365918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21225" y="2685006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655225" y="2685006"/>
            <a:ext cx="13589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97425" y="1618206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226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data</a:t>
            </a:r>
            <a:endParaRPr lang="en-US" dirty="0"/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274225" y="1618206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stack</a:t>
            </a:r>
            <a:endParaRPr lang="en-US" dirty="0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5473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888425" y="1618206"/>
            <a:ext cx="378751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67901" y="3355474"/>
            <a:ext cx="7160935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 In Unix systems, data segment grows up  </a:t>
            </a:r>
            <a:endParaRPr lang="en-US" sz="3200" dirty="0"/>
          </a:p>
        </p:txBody>
      </p:sp>
      <p:sp>
        <p:nvSpPr>
          <p:cNvPr id="15" name="TextBox 14"/>
          <p:cNvSpPr txBox="1"/>
          <p:nvPr/>
        </p:nvSpPr>
        <p:spPr>
          <a:xfrm>
            <a:off x="473253" y="3842074"/>
            <a:ext cx="501932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 Stack segment grows down</a:t>
            </a:r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478605" y="4368778"/>
            <a:ext cx="5147563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/>
              <a:buChar char="•"/>
            </a:pPr>
            <a:r>
              <a:rPr lang="en-US" sz="3200" dirty="0" smtClean="0">
                <a:latin typeface="Times New Roman"/>
                <a:ea typeface="Times New Roman"/>
                <a:cs typeface="Times New Roman"/>
              </a:rPr>
              <a:t>  They aren’t allowed to meet</a:t>
            </a:r>
            <a:endParaRPr lang="en-US" sz="3200" dirty="0"/>
          </a:p>
        </p:txBody>
      </p:sp>
      <p:sp>
        <p:nvSpPr>
          <p:cNvPr id="17" name="Content Placeholder 16"/>
          <p:cNvSpPr>
            <a:spLocks noGrp="1"/>
          </p:cNvSpPr>
          <p:nvPr>
            <p:ph idx="1"/>
          </p:nvPr>
        </p:nvSpPr>
        <p:spPr>
          <a:xfrm>
            <a:off x="7192210" y="5668211"/>
            <a:ext cx="1494589" cy="457952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9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2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7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2" grpId="0" animBg="1"/>
      <p:bldP spid="13" grpId="0" animBg="1"/>
      <p:bldP spid="14" grpId="0"/>
      <p:bldP spid="15" grpId="0"/>
      <p:bldP spid="1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 Into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represents a piece of code that could be executed</a:t>
            </a:r>
          </a:p>
          <a:p>
            <a:r>
              <a:rPr lang="en-US" dirty="0" smtClean="0"/>
              <a:t>The process is the actual dynamic executing version of the program</a:t>
            </a:r>
          </a:p>
          <a:p>
            <a:r>
              <a:rPr lang="en-US" dirty="0" smtClean="0"/>
              <a:t>To get from the code to the running version, you need to perform the </a:t>
            </a:r>
            <a:r>
              <a:rPr lang="en-US" i="1" dirty="0" smtClean="0"/>
              <a:t>loading </a:t>
            </a:r>
            <a:r>
              <a:rPr lang="en-US" dirty="0" smtClean="0"/>
              <a:t>step</a:t>
            </a:r>
          </a:p>
          <a:p>
            <a:pPr lvl="1"/>
            <a:r>
              <a:rPr lang="en-US" dirty="0" smtClean="0"/>
              <a:t>Initializing the various memory domains we just mentioned</a:t>
            </a:r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concepts of processes </a:t>
            </a:r>
            <a:r>
              <a:rPr lang="en-GB" dirty="0" smtClean="0"/>
              <a:t>and threads</a:t>
            </a:r>
          </a:p>
          <a:p>
            <a:r>
              <a:rPr lang="en-GB" dirty="0" smtClean="0"/>
              <a:t>Going from conceptual to real systems</a:t>
            </a:r>
          </a:p>
          <a:p>
            <a:r>
              <a:rPr lang="en-GB" dirty="0" smtClean="0"/>
              <a:t>How does the OS handle processes and threads?</a:t>
            </a:r>
          </a:p>
          <a:p>
            <a:r>
              <a:rPr lang="en-GB" dirty="0" smtClean="0"/>
              <a:t>Creating and destroying processes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3450028" y="553767"/>
            <a:ext cx="2244915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Loading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The load module</a:t>
            </a:r>
          </a:p>
          <a:p>
            <a:pPr lvl="1"/>
            <a:r>
              <a:rPr lang="en-GB" dirty="0" smtClean="0"/>
              <a:t>All external references have been resolved</a:t>
            </a:r>
          </a:p>
          <a:p>
            <a:pPr lvl="1"/>
            <a:r>
              <a:rPr lang="en-GB" dirty="0" smtClean="0"/>
              <a:t>All modules combined into a few segments</a:t>
            </a:r>
          </a:p>
          <a:p>
            <a:pPr lvl="1"/>
            <a:r>
              <a:rPr lang="en-GB" dirty="0" smtClean="0"/>
              <a:t>Includes multiple segments (code, data, symbol table)</a:t>
            </a:r>
          </a:p>
          <a:p>
            <a:r>
              <a:rPr lang="en-GB" dirty="0" smtClean="0"/>
              <a:t>A computer cannot “execute” a load module</a:t>
            </a:r>
          </a:p>
          <a:p>
            <a:pPr lvl="1"/>
            <a:r>
              <a:rPr lang="en-GB" dirty="0" smtClean="0"/>
              <a:t>Computers execute instructions in memory</a:t>
            </a:r>
          </a:p>
          <a:p>
            <a:pPr lvl="1"/>
            <a:r>
              <a:rPr lang="en-GB" dirty="0" smtClean="0"/>
              <a:t>Memory must be allocated for each segment</a:t>
            </a:r>
          </a:p>
          <a:p>
            <a:pPr lvl="1"/>
            <a:r>
              <a:rPr lang="en-GB" dirty="0" smtClean="0"/>
              <a:t>Code must be copied from load module to memory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Shareable Executables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Often multiple programs share some code</a:t>
            </a:r>
          </a:p>
          <a:p>
            <a:pPr lvl="1"/>
            <a:r>
              <a:rPr lang="en-US" dirty="0" smtClean="0"/>
              <a:t>E.g., widely used libraries</a:t>
            </a:r>
          </a:p>
          <a:p>
            <a:r>
              <a:rPr lang="en-US" dirty="0" smtClean="0"/>
              <a:t>Do we need to load a different copy for each process?</a:t>
            </a:r>
          </a:p>
          <a:p>
            <a:pPr lvl="1"/>
            <a:r>
              <a:rPr lang="en-US" dirty="0" smtClean="0"/>
              <a:t>Not if all they’re doing is executing the code</a:t>
            </a:r>
          </a:p>
          <a:p>
            <a:r>
              <a:rPr lang="en-US" dirty="0" smtClean="0"/>
              <a:t>OS can load one copy and make it available to all processes that need it</a:t>
            </a:r>
          </a:p>
          <a:p>
            <a:pPr lvl="1"/>
            <a:r>
              <a:rPr lang="en-US" dirty="0" smtClean="0"/>
              <a:t>Obviously not in a writeable domain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Caveats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Code must be relocated to specific addresses</a:t>
            </a:r>
          </a:p>
          <a:p>
            <a:pPr lvl="1"/>
            <a:r>
              <a:rPr lang="en-GB" dirty="0" smtClean="0"/>
              <a:t>All processes must use shared code at the same address</a:t>
            </a:r>
          </a:p>
          <a:p>
            <a:r>
              <a:rPr lang="en-GB" dirty="0" smtClean="0"/>
              <a:t>Only the code segments are sharable</a:t>
            </a:r>
          </a:p>
          <a:p>
            <a:pPr lvl="1"/>
            <a:r>
              <a:rPr lang="en-GB" dirty="0" smtClean="0"/>
              <a:t>Each process requires its own copy of writable data</a:t>
            </a:r>
          </a:p>
          <a:p>
            <a:pPr lvl="2"/>
            <a:r>
              <a:rPr lang="en-GB" dirty="0" smtClean="0"/>
              <a:t>Which may be associated with the shared code</a:t>
            </a:r>
          </a:p>
          <a:p>
            <a:pPr lvl="1"/>
            <a:r>
              <a:rPr lang="en-GB" dirty="0" smtClean="0"/>
              <a:t>Data must be loaded into each process at start time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Commonly used pieces of code </a:t>
            </a:r>
          </a:p>
          <a:p>
            <a:pPr lvl="1"/>
            <a:r>
              <a:rPr lang="en-US" dirty="0" smtClean="0"/>
              <a:t>Like I/O routines or arithmetic functions</a:t>
            </a:r>
          </a:p>
          <a:p>
            <a:r>
              <a:rPr lang="en-US" dirty="0" smtClean="0"/>
              <a:t>Some obvious advantages:</a:t>
            </a:r>
          </a:p>
          <a:p>
            <a:pPr lvl="1"/>
            <a:r>
              <a:rPr lang="en-GB" dirty="0" smtClean="0"/>
              <a:t>Reduced memory consumption</a:t>
            </a:r>
          </a:p>
          <a:p>
            <a:pPr lvl="1"/>
            <a:r>
              <a:rPr lang="en-GB" dirty="0" smtClean="0"/>
              <a:t>Faster program start-ups, since library is often already in memory</a:t>
            </a:r>
          </a:p>
          <a:p>
            <a:pPr lvl="1"/>
            <a:r>
              <a:rPr lang="en-GB" dirty="0" smtClean="0"/>
              <a:t>Simplified updates</a:t>
            </a:r>
          </a:p>
          <a:p>
            <a:pPr lvl="2"/>
            <a:r>
              <a:rPr lang="en-GB" dirty="0" smtClean="0"/>
              <a:t>All programs using it updated by just updating the library	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Not all modules will work in a shared library</a:t>
            </a:r>
          </a:p>
          <a:p>
            <a:pPr lvl="1"/>
            <a:r>
              <a:rPr lang="en-GB" dirty="0" smtClean="0"/>
              <a:t>They cannot define/include static data storage</a:t>
            </a:r>
          </a:p>
          <a:p>
            <a:r>
              <a:rPr lang="en-GB" dirty="0" smtClean="0"/>
              <a:t>They are read into program memory</a:t>
            </a:r>
          </a:p>
          <a:p>
            <a:pPr lvl="1"/>
            <a:r>
              <a:rPr lang="en-GB" dirty="0" smtClean="0"/>
              <a:t>Whether they are actually needed or not</a:t>
            </a:r>
          </a:p>
          <a:p>
            <a:r>
              <a:rPr lang="en-GB" dirty="0" smtClean="0"/>
              <a:t>Called routines must be known at compile-time</a:t>
            </a:r>
          </a:p>
          <a:p>
            <a:pPr lvl="1"/>
            <a:r>
              <a:rPr lang="en-GB" dirty="0" smtClean="0"/>
              <a:t>Only fetching the code is delayed until run-time</a:t>
            </a:r>
          </a:p>
          <a:p>
            <a:r>
              <a:rPr lang="en-GB" dirty="0" smtClean="0"/>
              <a:t>Dynamically loaded libraries solve some of these problems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Layout With Shared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71761" y="2695662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2717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434561" y="4464137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347961" y="2238462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986761" y="4783224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347961" y="2771862"/>
            <a:ext cx="1676400" cy="609600"/>
          </a:xfrm>
          <a:prstGeom prst="rect">
            <a:avLst/>
          </a:prstGeom>
          <a:solidFill>
            <a:srgbClr val="FFA83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code</a:t>
            </a:r>
            <a:endParaRPr lang="en-US" dirty="0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76761" y="27718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681961" y="3762462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dirty="0" smtClean="0"/>
              <a:t> </a:t>
            </a:r>
            <a:r>
              <a:rPr lang="en-US" dirty="0"/>
              <a:t>stack</a:t>
            </a:r>
          </a:p>
        </p:txBody>
      </p:sp>
      <p:sp>
        <p:nvSpPr>
          <p:cNvPr id="12" name="Rectangle 13"/>
          <p:cNvSpPr>
            <a:spLocks noChangeArrowheads="1"/>
          </p:cNvSpPr>
          <p:nvPr/>
        </p:nvSpPr>
        <p:spPr bwMode="auto">
          <a:xfrm>
            <a:off x="54627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lib1</a:t>
            </a:r>
          </a:p>
        </p:txBody>
      </p:sp>
      <p:sp>
        <p:nvSpPr>
          <p:cNvPr id="13" name="Rectangle 14"/>
          <p:cNvSpPr>
            <a:spLocks noChangeArrowheads="1"/>
          </p:cNvSpPr>
          <p:nvPr/>
        </p:nvSpPr>
        <p:spPr bwMode="auto">
          <a:xfrm>
            <a:off x="7215361" y="27718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lib2</a:t>
            </a:r>
          </a:p>
        </p:txBody>
      </p:sp>
      <p:sp>
        <p:nvSpPr>
          <p:cNvPr id="14" name="Rectangle 15"/>
          <p:cNvSpPr>
            <a:spLocks noChangeArrowheads="1"/>
          </p:cNvSpPr>
          <p:nvPr/>
        </p:nvSpPr>
        <p:spPr bwMode="auto">
          <a:xfrm>
            <a:off x="1347961" y="3762462"/>
            <a:ext cx="1143000" cy="609600"/>
          </a:xfrm>
          <a:prstGeom prst="rect">
            <a:avLst/>
          </a:prstGeom>
          <a:solidFill>
            <a:srgbClr val="66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shared lib3</a:t>
            </a:r>
          </a:p>
        </p:txBody>
      </p:sp>
      <p:sp>
        <p:nvSpPr>
          <p:cNvPr id="15" name="Line 16"/>
          <p:cNvSpPr>
            <a:spLocks noChangeShapeType="1"/>
          </p:cNvSpPr>
          <p:nvPr/>
        </p:nvSpPr>
        <p:spPr bwMode="auto">
          <a:xfrm>
            <a:off x="1271761" y="4448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9"/>
          <p:cNvSpPr>
            <a:spLocks noChangeShapeType="1"/>
          </p:cNvSpPr>
          <p:nvPr/>
        </p:nvSpPr>
        <p:spPr bwMode="auto">
          <a:xfrm>
            <a:off x="5475461" y="2162262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5551661" y="2217824"/>
            <a:ext cx="11303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0x0100000</a:t>
            </a:r>
            <a:endParaRPr lang="en-US">
              <a:latin typeface="Times New Roman" charset="0"/>
            </a:endParaRPr>
          </a:p>
        </p:txBody>
      </p:sp>
      <p:sp>
        <p:nvSpPr>
          <p:cNvPr id="18" name="Line 21"/>
          <p:cNvSpPr>
            <a:spLocks noChangeShapeType="1"/>
          </p:cNvSpPr>
          <p:nvPr/>
        </p:nvSpPr>
        <p:spPr bwMode="auto">
          <a:xfrm>
            <a:off x="7139161" y="21828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7215361" y="22384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0x0110000</a:t>
            </a:r>
            <a:endParaRPr lang="en-US">
              <a:latin typeface="Times New Roman" charset="0"/>
            </a:endParaRPr>
          </a:p>
        </p:txBody>
      </p:sp>
      <p:sp>
        <p:nvSpPr>
          <p:cNvPr id="20" name="Line 23"/>
          <p:cNvSpPr>
            <a:spLocks noChangeShapeType="1"/>
          </p:cNvSpPr>
          <p:nvPr/>
        </p:nvSpPr>
        <p:spPr bwMode="auto">
          <a:xfrm>
            <a:off x="1271761" y="4545099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1347961" y="4600662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  <p:bldP spid="16" grpId="0" animBg="1"/>
      <p:bldP spid="17" grpId="0"/>
      <p:bldP spid="18" grpId="0" animBg="1"/>
      <p:bldP spid="19" grpId="0"/>
      <p:bldP spid="20" grpId="0" animBg="1"/>
      <p:bldP spid="21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Dynamically Loadable Libraries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86312"/>
            <a:ext cx="8229600" cy="4525963"/>
          </a:xfrm>
        </p:spPr>
        <p:txBody>
          <a:bodyPr/>
          <a:lstStyle/>
          <a:p>
            <a:r>
              <a:rPr lang="en-GB" dirty="0" smtClean="0"/>
              <a:t>DLLs</a:t>
            </a:r>
          </a:p>
          <a:p>
            <a:r>
              <a:rPr lang="en-GB" dirty="0" smtClean="0"/>
              <a:t>Libraries that are not loaded when a process starts</a:t>
            </a:r>
          </a:p>
          <a:p>
            <a:r>
              <a:rPr lang="en-GB" dirty="0" smtClean="0"/>
              <a:t>Only made available to process if it uses them</a:t>
            </a:r>
          </a:p>
          <a:p>
            <a:pPr lvl="1"/>
            <a:r>
              <a:rPr lang="en-GB" dirty="0" smtClean="0"/>
              <a:t>No space/load time expended if not used</a:t>
            </a:r>
          </a:p>
          <a:p>
            <a:r>
              <a:rPr lang="en-GB" dirty="0" smtClean="0"/>
              <a:t>So action must be taken if a process does request a DLL routine</a:t>
            </a:r>
          </a:p>
          <a:p>
            <a:r>
              <a:rPr lang="en-GB" dirty="0" smtClean="0"/>
              <a:t>Essentially, need to make it look like the library was there all along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Making DLLs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The program load module includes a Procedure Linkage Table</a:t>
            </a:r>
          </a:p>
          <a:p>
            <a:pPr lvl="1"/>
            <a:r>
              <a:rPr lang="en-GB" sz="2400" dirty="0" smtClean="0"/>
              <a:t>Addresses for routines in DLL resolve to entries in PLT</a:t>
            </a:r>
          </a:p>
          <a:p>
            <a:pPr lvl="1"/>
            <a:r>
              <a:rPr lang="en-GB" sz="2400" dirty="0" smtClean="0"/>
              <a:t>Each PLT entry contains a system call to a run-time loader </a:t>
            </a:r>
            <a:endParaRPr lang="en-GB" sz="2000" dirty="0" smtClean="0"/>
          </a:p>
          <a:p>
            <a:r>
              <a:rPr lang="en-GB" sz="2800" dirty="0" smtClean="0"/>
              <a:t>First time a routine is called, we call run-time loader</a:t>
            </a:r>
          </a:p>
          <a:p>
            <a:pPr lvl="1"/>
            <a:r>
              <a:rPr lang="en-GB" sz="2400" dirty="0" smtClean="0"/>
              <a:t>Which finds, loads, and initializes the desired routine</a:t>
            </a:r>
          </a:p>
          <a:p>
            <a:pPr lvl="1"/>
            <a:r>
              <a:rPr lang="en-GB" sz="2400" dirty="0" smtClean="0"/>
              <a:t>Changes the PLT entry to be a jump to loaded routine</a:t>
            </a:r>
          </a:p>
          <a:p>
            <a:pPr lvl="1"/>
            <a:r>
              <a:rPr lang="en-GB" sz="2400" dirty="0" smtClean="0"/>
              <a:t>Then jumps to the newly loaded routine</a:t>
            </a:r>
          </a:p>
          <a:p>
            <a:r>
              <a:rPr lang="en-GB" sz="2800" dirty="0" smtClean="0"/>
              <a:t>Subsequent calls through that PLT entry go directly</a:t>
            </a:r>
            <a:endParaRPr lang="en-US" sz="2800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Shared Libraries Vs. DLLs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52632"/>
            <a:ext cx="8229600" cy="4525963"/>
          </a:xfrm>
        </p:spPr>
        <p:txBody>
          <a:bodyPr/>
          <a:lstStyle/>
          <a:p>
            <a:r>
              <a:rPr lang="en-GB" dirty="0" smtClean="0"/>
              <a:t>Both allow code sharing and run-time binding</a:t>
            </a:r>
          </a:p>
          <a:p>
            <a:r>
              <a:rPr lang="en-GB" dirty="0" smtClean="0"/>
              <a:t>Shared libraries:</a:t>
            </a:r>
          </a:p>
          <a:p>
            <a:pPr lvl="1"/>
            <a:r>
              <a:rPr lang="en-GB" dirty="0" smtClean="0"/>
              <a:t>Simple method of linking into programs</a:t>
            </a:r>
          </a:p>
          <a:p>
            <a:pPr lvl="1"/>
            <a:r>
              <a:rPr lang="en-GB" dirty="0" smtClean="0"/>
              <a:t>Shared objects obtained at program load time</a:t>
            </a:r>
          </a:p>
          <a:p>
            <a:r>
              <a:rPr lang="en-GB" dirty="0" smtClean="0"/>
              <a:t>Dynamically Loadable Libraries:</a:t>
            </a:r>
          </a:p>
          <a:p>
            <a:pPr lvl="1"/>
            <a:r>
              <a:rPr lang="en-GB" dirty="0" smtClean="0"/>
              <a:t>Require more complex linking and loading</a:t>
            </a:r>
          </a:p>
          <a:p>
            <a:pPr lvl="1"/>
            <a:r>
              <a:rPr lang="en-GB" dirty="0" smtClean="0"/>
              <a:t>Modules are not loaded until they are needed</a:t>
            </a:r>
            <a:endParaRPr lang="en-GB" sz="2400" dirty="0" smtClean="0"/>
          </a:p>
          <a:p>
            <a:pPr lvl="1"/>
            <a:r>
              <a:rPr lang="en-GB" dirty="0" smtClean="0"/>
              <a:t>Complex, per-routine, initialization possible</a:t>
            </a:r>
          </a:p>
          <a:p>
            <a:pPr lvl="2"/>
            <a:r>
              <a:rPr lang="en-GB" dirty="0" smtClean="0"/>
              <a:t>E.g., allocating private data area for persistent local variables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Threads Fit In?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99680"/>
            <a:ext cx="8229600" cy="4525963"/>
          </a:xfrm>
        </p:spPr>
        <p:txBody>
          <a:bodyPr/>
          <a:lstStyle/>
          <a:p>
            <a:r>
              <a:rPr lang="en-US" dirty="0" smtClean="0"/>
              <a:t>How do multiple threads in the same process affect layout?</a:t>
            </a:r>
          </a:p>
          <a:p>
            <a:r>
              <a:rPr lang="en-GB" dirty="0" smtClean="0"/>
              <a:t>Each thread has its own registers, PS, PC</a:t>
            </a:r>
          </a:p>
          <a:p>
            <a:r>
              <a:rPr lang="en-GB" dirty="0" smtClean="0"/>
              <a:t>Each thread must have its own stack area</a:t>
            </a:r>
          </a:p>
          <a:p>
            <a:r>
              <a:rPr lang="en-GB" dirty="0" smtClean="0"/>
              <a:t>Maximum size specified at thread creation</a:t>
            </a:r>
          </a:p>
          <a:p>
            <a:pPr lvl="1"/>
            <a:r>
              <a:rPr lang="en-GB" dirty="0" smtClean="0"/>
              <a:t>A process can contain many threads</a:t>
            </a:r>
          </a:p>
          <a:p>
            <a:pPr lvl="1"/>
            <a:r>
              <a:rPr lang="en-GB" dirty="0" smtClean="0"/>
              <a:t>They cannot all grow towards a single hole</a:t>
            </a:r>
          </a:p>
          <a:p>
            <a:pPr lvl="1"/>
            <a:r>
              <a:rPr lang="en-GB" dirty="0" smtClean="0"/>
              <a:t>Thread creator must know max required stack size</a:t>
            </a:r>
          </a:p>
          <a:p>
            <a:pPr lvl="1"/>
            <a:r>
              <a:rPr lang="en-GB" dirty="0" smtClean="0"/>
              <a:t>Stack space must be reclaimed when thread exits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2395" y="553767"/>
            <a:ext cx="5680551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are a simple concept</a:t>
            </a:r>
          </a:p>
          <a:p>
            <a:r>
              <a:rPr lang="en-US" dirty="0" smtClean="0"/>
              <a:t>They are used in real operating systems</a:t>
            </a:r>
          </a:p>
          <a:p>
            <a:r>
              <a:rPr lang="en-US" dirty="0" smtClean="0"/>
              <a:t>But they aren’t the actual key interpreter abstraction of real operating systems</a:t>
            </a:r>
          </a:p>
          <a:p>
            <a:r>
              <a:rPr lang="en-US" dirty="0" smtClean="0"/>
              <a:t>Systems like Linux and Windows use another abstraction</a:t>
            </a:r>
          </a:p>
          <a:p>
            <a:pPr lvl="1"/>
            <a:r>
              <a:rPr lang="en-US" dirty="0" smtClean="0"/>
              <a:t>The </a:t>
            </a:r>
            <a:r>
              <a:rPr lang="en-US" i="1" dirty="0" smtClean="0"/>
              <a:t>process</a:t>
            </a:r>
            <a:endParaRPr lang="en-US" i="1" dirty="0"/>
          </a:p>
        </p:txBody>
      </p:sp>
      <p:sp>
        <p:nvSpPr>
          <p:cNvPr id="4" name="Rounded Rectangle 3"/>
          <p:cNvSpPr/>
          <p:nvPr/>
        </p:nvSpPr>
        <p:spPr>
          <a:xfrm>
            <a:off x="1939444" y="553767"/>
            <a:ext cx="5373082" cy="676127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Thread Stack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138081" y="2709030"/>
            <a:ext cx="7162800" cy="17526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1138081" y="21962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" name="Line 6"/>
          <p:cNvSpPr>
            <a:spLocks noChangeShapeType="1"/>
          </p:cNvSpPr>
          <p:nvPr/>
        </p:nvSpPr>
        <p:spPr bwMode="auto">
          <a:xfrm>
            <a:off x="8300881" y="4477505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214281" y="2251830"/>
            <a:ext cx="1257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0x00000000</a:t>
            </a:r>
            <a:endParaRPr lang="en-US">
              <a:latin typeface="Times New Roman" charset="0"/>
            </a:endParaRP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6853081" y="4796592"/>
            <a:ext cx="1358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0xFFFFFFFF</a:t>
            </a:r>
            <a:endParaRPr lang="en-US">
              <a:latin typeface="Times New Roman" charset="0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214281" y="2785230"/>
            <a:ext cx="1676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code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043081" y="27852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data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6472081" y="3775830"/>
            <a:ext cx="1676400" cy="6096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/>
              <a:t>stack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7194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1</a:t>
            </a:r>
          </a:p>
        </p:txBody>
      </p:sp>
      <p:sp>
        <p:nvSpPr>
          <p:cNvPr id="13" name="Line 15"/>
          <p:cNvSpPr>
            <a:spLocks noChangeShapeType="1"/>
          </p:cNvSpPr>
          <p:nvPr/>
        </p:nvSpPr>
        <p:spPr bwMode="auto">
          <a:xfrm>
            <a:off x="1138081" y="4461630"/>
            <a:ext cx="0" cy="436562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20"/>
          <p:cNvSpPr>
            <a:spLocks noChangeShapeType="1"/>
          </p:cNvSpPr>
          <p:nvPr/>
        </p:nvSpPr>
        <p:spPr bwMode="auto">
          <a:xfrm>
            <a:off x="1138081" y="4558467"/>
            <a:ext cx="0" cy="436563"/>
          </a:xfrm>
          <a:prstGeom prst="line">
            <a:avLst/>
          </a:prstGeom>
          <a:noFill/>
          <a:ln w="0">
            <a:solidFill>
              <a:srgbClr val="000000"/>
            </a:solidFill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Rectangle 21"/>
          <p:cNvSpPr>
            <a:spLocks noChangeArrowheads="1"/>
          </p:cNvSpPr>
          <p:nvPr/>
        </p:nvSpPr>
        <p:spPr bwMode="auto">
          <a:xfrm>
            <a:off x="1214281" y="4614030"/>
            <a:ext cx="1130300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prstTxWarp prst="textNoShape">
              <a:avLst/>
            </a:prstTxWarp>
            <a:spAutoFit/>
          </a:bodyPr>
          <a:lstStyle/>
          <a:p>
            <a:r>
              <a:rPr lang="en-US" sz="1800"/>
              <a:t>0x0120000</a:t>
            </a:r>
            <a:endParaRPr lang="en-US">
              <a:latin typeface="Times New Roman" charset="0"/>
            </a:endParaRPr>
          </a:p>
        </p:txBody>
      </p:sp>
      <p:sp>
        <p:nvSpPr>
          <p:cNvPr id="16" name="Rectangle 23"/>
          <p:cNvSpPr>
            <a:spLocks noChangeArrowheads="1"/>
          </p:cNvSpPr>
          <p:nvPr/>
        </p:nvSpPr>
        <p:spPr bwMode="auto">
          <a:xfrm>
            <a:off x="53290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2</a:t>
            </a:r>
          </a:p>
        </p:txBody>
      </p:sp>
      <p:sp>
        <p:nvSpPr>
          <p:cNvPr id="17" name="Rectangle 24"/>
          <p:cNvSpPr>
            <a:spLocks noChangeArrowheads="1"/>
          </p:cNvSpPr>
          <p:nvPr/>
        </p:nvSpPr>
        <p:spPr bwMode="auto">
          <a:xfrm>
            <a:off x="5938681" y="2785230"/>
            <a:ext cx="609600" cy="6096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400"/>
              <a:t>thread</a:t>
            </a:r>
          </a:p>
          <a:p>
            <a:pPr algn="ctr"/>
            <a:r>
              <a:rPr lang="en-US" sz="1400"/>
              <a:t>stack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6" grpId="0" animBg="1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6948"/>
            <a:ext cx="8229600" cy="1143000"/>
          </a:xfrm>
        </p:spPr>
        <p:txBody>
          <a:bodyPr/>
          <a:lstStyle/>
          <a:p>
            <a:r>
              <a:rPr lang="en-US" dirty="0" smtClean="0"/>
              <a:t>Problems With Fixed Size </a:t>
            </a:r>
            <a:br>
              <a:rPr lang="en-US" dirty="0" smtClean="0"/>
            </a:br>
            <a:r>
              <a:rPr lang="en-US" dirty="0" smtClean="0"/>
              <a:t>Thread Stacks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8158"/>
            <a:ext cx="8229600" cy="4525963"/>
          </a:xfrm>
        </p:spPr>
        <p:txBody>
          <a:bodyPr/>
          <a:lstStyle/>
          <a:p>
            <a:pPr marL="590550" indent="-533400" defTabSz="914400"/>
            <a:r>
              <a:rPr lang="en-US" dirty="0" smtClean="0"/>
              <a:t>Requires knowing exactly how deep a thread stack can get</a:t>
            </a:r>
          </a:p>
          <a:p>
            <a:pPr marL="990600" lvl="1" indent="-533400" defTabSz="914400"/>
            <a:r>
              <a:rPr lang="en-US" dirty="0" smtClean="0"/>
              <a:t>Before we start running the thread</a:t>
            </a:r>
          </a:p>
          <a:p>
            <a:pPr marL="590550" indent="-533400" defTabSz="914400"/>
            <a:r>
              <a:rPr lang="en-US" dirty="0" smtClean="0"/>
              <a:t>Problematic if we do recursion</a:t>
            </a:r>
          </a:p>
          <a:p>
            <a:pPr marL="609600" indent="-609600" defTabSz="914400"/>
            <a:r>
              <a:rPr lang="en-US" dirty="0" smtClean="0"/>
              <a:t>How can developers handle this limitation?</a:t>
            </a:r>
          </a:p>
          <a:p>
            <a:pPr marL="990600" lvl="1" indent="-533400" defTabSz="914400"/>
            <a:r>
              <a:rPr lang="en-US" dirty="0" smtClean="0"/>
              <a:t>The use of threads is actually relatively rare</a:t>
            </a:r>
          </a:p>
          <a:p>
            <a:pPr marL="990600" lvl="1" indent="-533400" defTabSz="914400"/>
            <a:r>
              <a:rPr lang="en-US" dirty="0" smtClean="0"/>
              <a:t>Generally used to perform well understood tasks </a:t>
            </a:r>
          </a:p>
          <a:p>
            <a:pPr marL="990600" lvl="1" indent="-533400" defTabSz="914400"/>
            <a:r>
              <a:rPr lang="en-US" dirty="0" smtClean="0"/>
              <a:t>Important to keep this limitation in mind when writing multi-threaded algorithms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5578"/>
            <a:ext cx="8229600" cy="1143000"/>
          </a:xfrm>
        </p:spPr>
        <p:txBody>
          <a:bodyPr/>
          <a:lstStyle/>
          <a:p>
            <a:r>
              <a:rPr lang="en-US" dirty="0" smtClean="0"/>
              <a:t>How Does the OS </a:t>
            </a:r>
            <a:br>
              <a:rPr lang="en-US" dirty="0" smtClean="0"/>
            </a:br>
            <a:r>
              <a:rPr lang="en-US" dirty="0" smtClean="0"/>
              <a:t>Handle Processes?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80408"/>
            <a:ext cx="8229600" cy="4525963"/>
          </a:xfrm>
        </p:spPr>
        <p:txBody>
          <a:bodyPr/>
          <a:lstStyle/>
          <a:p>
            <a:r>
              <a:rPr lang="en-GB" dirty="0" smtClean="0"/>
              <a:t>The system expects to handle multiple processes</a:t>
            </a:r>
          </a:p>
          <a:p>
            <a:pPr lvl="1"/>
            <a:r>
              <a:rPr lang="en-GB" dirty="0" smtClean="0"/>
              <a:t>Each with its own set of resources</a:t>
            </a:r>
          </a:p>
          <a:p>
            <a:pPr lvl="1"/>
            <a:r>
              <a:rPr lang="en-GB" dirty="0" smtClean="0"/>
              <a:t>Each to be protected from the others</a:t>
            </a:r>
          </a:p>
          <a:p>
            <a:r>
              <a:rPr lang="en-GB" dirty="0" smtClean="0"/>
              <a:t>Memory management handles stomping on each other’s memory</a:t>
            </a:r>
          </a:p>
          <a:p>
            <a:pPr lvl="1"/>
            <a:r>
              <a:rPr lang="en-GB" dirty="0" smtClean="0"/>
              <a:t>E.g., use of domain registers</a:t>
            </a:r>
          </a:p>
          <a:p>
            <a:r>
              <a:rPr lang="en-GB" dirty="0" smtClean="0"/>
              <a:t>How does the OS handle the other issues?</a:t>
            </a:r>
          </a:p>
          <a:p>
            <a:endParaRPr lang="en-GB" dirty="0" smtClean="0"/>
          </a:p>
          <a:p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2313717" y="430715"/>
            <a:ext cx="4423967" cy="1300425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OS Process Handling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OS will assign processes (or their threads) to cores</a:t>
            </a:r>
          </a:p>
          <a:p>
            <a:pPr lvl="1"/>
            <a:r>
              <a:rPr lang="en-US" dirty="0" smtClean="0"/>
              <a:t>If more processes than cores, multiplexing them as needed</a:t>
            </a:r>
          </a:p>
          <a:p>
            <a:r>
              <a:rPr lang="en-US" dirty="0" smtClean="0"/>
              <a:t>When new process assigned to a core, that core must be initialized</a:t>
            </a:r>
          </a:p>
          <a:p>
            <a:pPr lvl="1"/>
            <a:r>
              <a:rPr lang="en-US" dirty="0" smtClean="0"/>
              <a:t>To give the process illusion that it was always running there </a:t>
            </a:r>
          </a:p>
          <a:p>
            <a:pPr lvl="1"/>
            <a:r>
              <a:rPr lang="en-US" dirty="0" smtClean="0"/>
              <a:t>Without interruption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Descriptors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 OS data structure for dealing with processes</a:t>
            </a:r>
          </a:p>
          <a:p>
            <a:r>
              <a:rPr lang="en-US" dirty="0" smtClean="0"/>
              <a:t>Stores all information relevant to the process</a:t>
            </a:r>
          </a:p>
          <a:p>
            <a:pPr lvl="1"/>
            <a:r>
              <a:rPr lang="en-GB" dirty="0" smtClean="0"/>
              <a:t>State to restore when process is dispatched</a:t>
            </a:r>
          </a:p>
          <a:p>
            <a:pPr lvl="1"/>
            <a:r>
              <a:rPr lang="en-GB" dirty="0" smtClean="0"/>
              <a:t>References to allocated resources</a:t>
            </a:r>
          </a:p>
          <a:p>
            <a:pPr lvl="1"/>
            <a:r>
              <a:rPr lang="en-GB" dirty="0" smtClean="0"/>
              <a:t>Information to support process operations</a:t>
            </a:r>
          </a:p>
          <a:p>
            <a:r>
              <a:rPr lang="en-GB" dirty="0" smtClean="0"/>
              <a:t>Kept in an OS data structure</a:t>
            </a:r>
          </a:p>
          <a:p>
            <a:r>
              <a:rPr lang="en-GB" dirty="0" smtClean="0"/>
              <a:t>Used for scheduling, security decisions, allocation issues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Process Control Block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r>
              <a:rPr lang="en-US" dirty="0" smtClean="0"/>
              <a:t>The data structure Linux (and other Unix systems) use to handle processes</a:t>
            </a:r>
          </a:p>
          <a:p>
            <a:r>
              <a:rPr lang="en-US" dirty="0" smtClean="0"/>
              <a:t>An example of a process descriptor</a:t>
            </a:r>
          </a:p>
          <a:p>
            <a:r>
              <a:rPr lang="en-US" dirty="0" smtClean="0"/>
              <a:t>Keeps track of:</a:t>
            </a:r>
          </a:p>
          <a:p>
            <a:pPr lvl="1"/>
            <a:r>
              <a:rPr lang="en-US" dirty="0" smtClean="0"/>
              <a:t>Unique process ID</a:t>
            </a:r>
          </a:p>
          <a:p>
            <a:pPr lvl="1"/>
            <a:r>
              <a:rPr lang="en-US" dirty="0" smtClean="0"/>
              <a:t>State of the process (e.g., running)</a:t>
            </a:r>
          </a:p>
          <a:p>
            <a:pPr lvl="1"/>
            <a:r>
              <a:rPr lang="en-US" dirty="0" smtClean="0"/>
              <a:t>Parent process ID</a:t>
            </a:r>
          </a:p>
          <a:p>
            <a:pPr lvl="1"/>
            <a:r>
              <a:rPr lang="en-US" dirty="0" smtClean="0"/>
              <a:t>Address space information</a:t>
            </a:r>
          </a:p>
          <a:p>
            <a:pPr lvl="1"/>
            <a:r>
              <a:rPr lang="en-US" dirty="0" smtClean="0"/>
              <a:t>Accounting information</a:t>
            </a:r>
          </a:p>
          <a:p>
            <a:pPr lvl="1"/>
            <a:r>
              <a:rPr lang="en-US" dirty="0" smtClean="0"/>
              <a:t>And various other things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State For a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79888"/>
            <a:ext cx="8229600" cy="4525963"/>
          </a:xfrm>
        </p:spPr>
        <p:txBody>
          <a:bodyPr/>
          <a:lstStyle/>
          <a:p>
            <a:r>
              <a:rPr lang="en-GB" dirty="0" smtClean="0"/>
              <a:t>The state of process’s virtual computer</a:t>
            </a:r>
          </a:p>
          <a:p>
            <a:r>
              <a:rPr lang="en-GB" dirty="0" smtClean="0"/>
              <a:t>Registers</a:t>
            </a:r>
          </a:p>
          <a:p>
            <a:pPr lvl="1"/>
            <a:r>
              <a:rPr lang="en-GB" dirty="0" smtClean="0"/>
              <a:t>Program counter, processor status word</a:t>
            </a:r>
          </a:p>
          <a:p>
            <a:pPr lvl="1"/>
            <a:r>
              <a:rPr lang="en-GB" dirty="0" smtClean="0"/>
              <a:t>Stack pointer, general registers</a:t>
            </a:r>
          </a:p>
          <a:p>
            <a:r>
              <a:rPr lang="en-GB" dirty="0" smtClean="0"/>
              <a:t>Virtual address space</a:t>
            </a:r>
          </a:p>
          <a:p>
            <a:pPr lvl="1"/>
            <a:r>
              <a:rPr lang="en-GB" dirty="0" smtClean="0"/>
              <a:t>Text, data, and stack segments</a:t>
            </a:r>
          </a:p>
          <a:p>
            <a:pPr lvl="1"/>
            <a:r>
              <a:rPr lang="en-GB" dirty="0" smtClean="0"/>
              <a:t>Sizes, locations, and contents</a:t>
            </a:r>
          </a:p>
          <a:p>
            <a:r>
              <a:rPr lang="en-GB" dirty="0" smtClean="0"/>
              <a:t>All restored when the process is dispatched</a:t>
            </a:r>
          </a:p>
          <a:p>
            <a:pPr lvl="1"/>
            <a:r>
              <a:rPr lang="en-GB" dirty="0" smtClean="0"/>
              <a:t>Creating the illusion of continuous execution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Resource 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OS needs to keep track of what system resources the process has available</a:t>
            </a:r>
          </a:p>
          <a:p>
            <a:r>
              <a:rPr lang="en-US" dirty="0" smtClean="0"/>
              <a:t>Extremely important to get this right</a:t>
            </a:r>
          </a:p>
          <a:p>
            <a:pPr lvl="1"/>
            <a:r>
              <a:rPr lang="en-US" dirty="0" smtClean="0"/>
              <a:t>Process expects them to be available when it runs next</a:t>
            </a:r>
          </a:p>
          <a:p>
            <a:pPr lvl="1"/>
            <a:r>
              <a:rPr lang="en-US" dirty="0" smtClean="0"/>
              <a:t>If OS gives something it shouldn’t, major problem</a:t>
            </a:r>
            <a:endParaRPr lang="en-GB" dirty="0" smtClean="0"/>
          </a:p>
          <a:p>
            <a:r>
              <a:rPr lang="en-GB" dirty="0" smtClean="0"/>
              <a:t>OS maintains </a:t>
            </a:r>
            <a:r>
              <a:rPr lang="en-GB" dirty="0" err="1" smtClean="0"/>
              <a:t>unforgeable</a:t>
            </a:r>
            <a:r>
              <a:rPr lang="en-GB" dirty="0" smtClean="0"/>
              <a:t> handles for allocated resources</a:t>
            </a:r>
          </a:p>
          <a:p>
            <a:pPr lvl="1"/>
            <a:r>
              <a:rPr lang="en-GB" dirty="0" smtClean="0"/>
              <a:t>Encoding identity and resource state</a:t>
            </a:r>
          </a:p>
          <a:p>
            <a:pPr lvl="1"/>
            <a:r>
              <a:rPr lang="en-US" dirty="0" smtClean="0"/>
              <a:t>Also helpful for reclamation when process ends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213837" y="532723"/>
            <a:ext cx="6753742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u="sng" dirty="0" err="1" smtClean="0"/>
              <a:t>Unforgeable</a:t>
            </a:r>
            <a:r>
              <a:rPr lang="en-US" u="sng" dirty="0" smtClean="0"/>
              <a:t> </a:t>
            </a:r>
            <a:r>
              <a:rPr lang="en-US" dirty="0" smtClean="0"/>
              <a:t>Handles?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 can ask for any resource</a:t>
            </a:r>
          </a:p>
          <a:p>
            <a:r>
              <a:rPr lang="en-US" dirty="0" smtClean="0"/>
              <a:t>But it shouldn’t always get it</a:t>
            </a:r>
          </a:p>
          <a:p>
            <a:r>
              <a:rPr lang="en-US" dirty="0" smtClean="0"/>
              <a:t>Process must not be able to create its own OS-level handle to access a resource</a:t>
            </a:r>
          </a:p>
          <a:p>
            <a:pPr lvl="1"/>
            <a:r>
              <a:rPr lang="en-US" dirty="0" smtClean="0"/>
              <a:t>OS must control which ones the process gets</a:t>
            </a:r>
          </a:p>
          <a:p>
            <a:pPr lvl="1"/>
            <a:r>
              <a:rPr lang="en-GB" dirty="0" smtClean="0"/>
              <a:t>OS data structures not accessible from user-mode</a:t>
            </a:r>
          </a:p>
          <a:p>
            <a:pPr lvl="1"/>
            <a:r>
              <a:rPr lang="en-GB" dirty="0" smtClean="0"/>
              <a:t>Only altered by trusted OS code</a:t>
            </a:r>
          </a:p>
          <a:p>
            <a:pPr lvl="2"/>
            <a:r>
              <a:rPr lang="en-GB" dirty="0" smtClean="0"/>
              <a:t>So if it’s there, the OS put it there</a:t>
            </a:r>
          </a:p>
          <a:p>
            <a:pPr lvl="2"/>
            <a:r>
              <a:rPr lang="en-GB" dirty="0" smtClean="0"/>
              <a:t>And it has not been modified by anyone else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get created (and destroyed) all the time in a typical computer</a:t>
            </a:r>
          </a:p>
          <a:p>
            <a:r>
              <a:rPr lang="en-US" dirty="0" smtClean="0"/>
              <a:t>Some by explicit user command</a:t>
            </a:r>
          </a:p>
          <a:p>
            <a:r>
              <a:rPr lang="en-US" dirty="0" smtClean="0"/>
              <a:t>Some by invocation from other running processes</a:t>
            </a:r>
          </a:p>
          <a:p>
            <a:r>
              <a:rPr lang="en-US" dirty="0" smtClean="0"/>
              <a:t>Some at the behest of the operating system</a:t>
            </a:r>
          </a:p>
          <a:p>
            <a:r>
              <a:rPr lang="en-US" dirty="0" smtClean="0"/>
              <a:t>How do we create a new process?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446421" y="532723"/>
            <a:ext cx="4184317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Process?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Essentially, a virtual machine for running a program</a:t>
            </a:r>
          </a:p>
          <a:p>
            <a:r>
              <a:rPr lang="en-US" dirty="0" smtClean="0"/>
              <a:t>So it contains state</a:t>
            </a:r>
          </a:p>
          <a:p>
            <a:r>
              <a:rPr lang="en-US" dirty="0" smtClean="0"/>
              <a:t>And resources required to do its work</a:t>
            </a:r>
          </a:p>
          <a:p>
            <a:pPr lvl="1"/>
            <a:r>
              <a:rPr lang="en-US" dirty="0" smtClean="0"/>
              <a:t>Like threads, virtual memory, communications primitives</a:t>
            </a:r>
          </a:p>
          <a:p>
            <a:r>
              <a:rPr lang="en-US" dirty="0" smtClean="0"/>
              <a:t>Most machines run multiple processes</a:t>
            </a:r>
          </a:p>
          <a:p>
            <a:pPr lvl="1"/>
            <a:r>
              <a:rPr lang="en-US" dirty="0" smtClean="0"/>
              <a:t>Serially and simultaneously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 Process Descriptor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process descriptor is the OS’ basic per-process data structure</a:t>
            </a:r>
          </a:p>
          <a:p>
            <a:r>
              <a:rPr lang="en-US" dirty="0" smtClean="0"/>
              <a:t>So a new process needs a new descriptor</a:t>
            </a:r>
          </a:p>
          <a:p>
            <a:r>
              <a:rPr lang="en-US" dirty="0" smtClean="0"/>
              <a:t>What does the OS do with the descriptor?</a:t>
            </a:r>
          </a:p>
          <a:p>
            <a:r>
              <a:rPr lang="en-US" dirty="0" smtClean="0"/>
              <a:t>Typically puts it into a </a:t>
            </a:r>
            <a:r>
              <a:rPr lang="en-US" i="1" dirty="0" smtClean="0"/>
              <a:t>process table</a:t>
            </a:r>
          </a:p>
          <a:p>
            <a:pPr lvl="1"/>
            <a:r>
              <a:rPr lang="en-US" dirty="0" smtClean="0"/>
              <a:t>The data structure the OS uses to organize all currently active processes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What Else Does a </a:t>
            </a:r>
            <a:br>
              <a:rPr lang="en-US" dirty="0" smtClean="0"/>
            </a:br>
            <a:r>
              <a:rPr lang="en-US" dirty="0" smtClean="0"/>
              <a:t>New Process Need?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 virtual address space</a:t>
            </a:r>
          </a:p>
          <a:p>
            <a:r>
              <a:rPr lang="en-GB" dirty="0" smtClean="0"/>
              <a:t>To hold all of the segments it will need</a:t>
            </a:r>
          </a:p>
          <a:p>
            <a:r>
              <a:rPr lang="en-GB" dirty="0" smtClean="0"/>
              <a:t>So the OS needs to create one</a:t>
            </a:r>
          </a:p>
          <a:p>
            <a:pPr lvl="1"/>
            <a:r>
              <a:rPr lang="en-GB" dirty="0" smtClean="0"/>
              <a:t>And allocate memory for code, data and stack</a:t>
            </a:r>
          </a:p>
          <a:p>
            <a:r>
              <a:rPr lang="en-GB" dirty="0" smtClean="0"/>
              <a:t>OS then loads program code and data into new segments</a:t>
            </a:r>
          </a:p>
          <a:p>
            <a:r>
              <a:rPr lang="en-GB" dirty="0" smtClean="0"/>
              <a:t>Initializes a stack segment</a:t>
            </a:r>
          </a:p>
          <a:p>
            <a:r>
              <a:rPr lang="en-GB" dirty="0" smtClean="0"/>
              <a:t>Sets up initial registers (PC, PS, SP)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Choices for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2528"/>
            <a:ext cx="8229600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Start with a “blank” process</a:t>
            </a:r>
          </a:p>
          <a:p>
            <a:pPr marL="914400" lvl="1" indent="-514350"/>
            <a:r>
              <a:rPr lang="en-US" dirty="0" smtClean="0"/>
              <a:t>No initial state or resources</a:t>
            </a:r>
          </a:p>
          <a:p>
            <a:pPr marL="914400" lvl="1" indent="-514350"/>
            <a:r>
              <a:rPr lang="en-US" dirty="0" smtClean="0"/>
              <a:t>Have some way of filling in the vital stuff</a:t>
            </a:r>
          </a:p>
          <a:p>
            <a:pPr marL="1314450" lvl="2" indent="-514350"/>
            <a:r>
              <a:rPr lang="en-US" dirty="0" smtClean="0"/>
              <a:t>Code</a:t>
            </a:r>
          </a:p>
          <a:p>
            <a:pPr marL="1314450" lvl="2" indent="-514350"/>
            <a:r>
              <a:rPr lang="en-US" dirty="0" smtClean="0"/>
              <a:t>Program counter, etc.</a:t>
            </a:r>
          </a:p>
          <a:p>
            <a:pPr marL="914400" lvl="1" indent="-514350"/>
            <a:r>
              <a:rPr lang="en-US" dirty="0" smtClean="0"/>
              <a:t>This is the basic Windows approach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 the calling process as a template</a:t>
            </a:r>
          </a:p>
          <a:p>
            <a:pPr marL="914400" lvl="1" indent="-514350"/>
            <a:r>
              <a:rPr lang="en-US" dirty="0" smtClean="0"/>
              <a:t>Give new process the same stuff as the old one</a:t>
            </a:r>
          </a:p>
          <a:p>
            <a:pPr marL="914400" lvl="1" indent="-514350"/>
            <a:r>
              <a:rPr lang="en-US" dirty="0" smtClean="0"/>
              <a:t>Including code, PC, etc.</a:t>
            </a:r>
          </a:p>
          <a:p>
            <a:pPr marL="914400" lvl="1" indent="-514350"/>
            <a:r>
              <a:rPr lang="en-US" dirty="0" smtClean="0"/>
              <a:t>This is the basic Unix/Linux approach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Starting With a Blank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Basically, create a brand new process</a:t>
            </a:r>
          </a:p>
          <a:p>
            <a:r>
              <a:rPr lang="en-US" dirty="0" smtClean="0"/>
              <a:t>The system call that creates it obviously needs to provide some information</a:t>
            </a:r>
          </a:p>
          <a:p>
            <a:pPr lvl="1"/>
            <a:r>
              <a:rPr lang="en-US" dirty="0" smtClean="0"/>
              <a:t>Everything needed to set up the process properly</a:t>
            </a:r>
          </a:p>
          <a:p>
            <a:pPr lvl="1"/>
            <a:r>
              <a:rPr lang="en-US" dirty="0" smtClean="0"/>
              <a:t>At the minimum, what code is to be run</a:t>
            </a:r>
          </a:p>
          <a:p>
            <a:pPr lvl="1"/>
            <a:r>
              <a:rPr lang="en-US" dirty="0" smtClean="0"/>
              <a:t>Generally a lot more than that</a:t>
            </a:r>
          </a:p>
          <a:p>
            <a:r>
              <a:rPr lang="en-US" dirty="0" smtClean="0"/>
              <a:t>Other than bootstrapping, the new process is created by command of an existing process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Process Creation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err="1" smtClean="0">
                <a:latin typeface="Courier New"/>
                <a:cs typeface="Courier New"/>
              </a:rPr>
              <a:t>CreateProcess</a:t>
            </a:r>
            <a:r>
              <a:rPr lang="en-US" dirty="0" smtClean="0">
                <a:latin typeface="Courier New"/>
                <a:cs typeface="Courier New"/>
              </a:rPr>
              <a:t>()</a:t>
            </a:r>
            <a:r>
              <a:rPr lang="en-US" dirty="0" smtClean="0"/>
              <a:t> system call</a:t>
            </a:r>
          </a:p>
          <a:p>
            <a:r>
              <a:rPr lang="en-US" dirty="0" smtClean="0"/>
              <a:t>A very flexible way to create a new process</a:t>
            </a:r>
          </a:p>
          <a:p>
            <a:pPr lvl="1"/>
            <a:r>
              <a:rPr lang="en-US" dirty="0" smtClean="0"/>
              <a:t>Many parameters with many possible values</a:t>
            </a:r>
          </a:p>
          <a:p>
            <a:r>
              <a:rPr lang="en-US" dirty="0" smtClean="0"/>
              <a:t>Generally, the system call includes the name of the program to run</a:t>
            </a:r>
          </a:p>
          <a:p>
            <a:pPr lvl="1"/>
            <a:r>
              <a:rPr lang="en-US" dirty="0" smtClean="0"/>
              <a:t>In one of a couple of parameter locations</a:t>
            </a:r>
          </a:p>
          <a:p>
            <a:r>
              <a:rPr lang="en-US" dirty="0" smtClean="0"/>
              <a:t>Different parameters fill out other critical information for the new process</a:t>
            </a:r>
          </a:p>
          <a:p>
            <a:pPr lvl="1"/>
            <a:r>
              <a:rPr lang="en-US" dirty="0" smtClean="0"/>
              <a:t>Environment information, priorities, etc.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Forking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way Unix/Linux creates processes</a:t>
            </a:r>
          </a:p>
          <a:p>
            <a:r>
              <a:rPr lang="en-US" dirty="0" smtClean="0"/>
              <a:t>Essentially clones the existing process</a:t>
            </a:r>
          </a:p>
          <a:p>
            <a:r>
              <a:rPr lang="en-US" dirty="0" smtClean="0"/>
              <a:t>On assumption that the new process is a lot like the old one</a:t>
            </a:r>
          </a:p>
          <a:p>
            <a:pPr lvl="1"/>
            <a:r>
              <a:rPr lang="en-US" dirty="0" smtClean="0"/>
              <a:t>Most likely to be true for some kinds of parallel programming</a:t>
            </a:r>
          </a:p>
          <a:p>
            <a:pPr lvl="1"/>
            <a:r>
              <a:rPr lang="en-US" dirty="0" smtClean="0"/>
              <a:t>Not so likely for more typical user computing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Did Unix Use Forking?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3728" y="1172424"/>
            <a:ext cx="8229600" cy="4525963"/>
          </a:xfrm>
        </p:spPr>
        <p:txBody>
          <a:bodyPr/>
          <a:lstStyle/>
          <a:p>
            <a:r>
              <a:rPr lang="en-GB" dirty="0" smtClean="0"/>
              <a:t>Avoids costs of copying a lot of code</a:t>
            </a:r>
          </a:p>
          <a:p>
            <a:pPr lvl="1"/>
            <a:r>
              <a:rPr lang="en-GB" i="1" dirty="0" smtClean="0"/>
              <a:t>If </a:t>
            </a:r>
            <a:r>
              <a:rPr lang="en-GB" dirty="0" smtClean="0"/>
              <a:t>it’s the same code as the parents’ . . . </a:t>
            </a:r>
          </a:p>
          <a:p>
            <a:r>
              <a:rPr lang="en-GB" dirty="0" smtClean="0"/>
              <a:t>Historical reasons</a:t>
            </a:r>
          </a:p>
          <a:p>
            <a:pPr lvl="1"/>
            <a:r>
              <a:rPr lang="en-GB" dirty="0" smtClean="0"/>
              <a:t>Parallel processing literature used a cloning fork</a:t>
            </a:r>
          </a:p>
          <a:p>
            <a:pPr lvl="1"/>
            <a:r>
              <a:rPr lang="en-GB" dirty="0" smtClean="0"/>
              <a:t>Fork allowed parallelism before threads invented</a:t>
            </a:r>
          </a:p>
          <a:p>
            <a:r>
              <a:rPr lang="en-GB" dirty="0" smtClean="0"/>
              <a:t>Practical reasons</a:t>
            </a:r>
          </a:p>
          <a:p>
            <a:pPr lvl="1"/>
            <a:r>
              <a:rPr lang="en-GB" dirty="0" smtClean="0"/>
              <a:t>Easy to manage shared resources</a:t>
            </a:r>
          </a:p>
          <a:p>
            <a:pPr lvl="2"/>
            <a:r>
              <a:rPr lang="en-GB" dirty="0" smtClean="0"/>
              <a:t>Like </a:t>
            </a:r>
            <a:r>
              <a:rPr lang="en-GB" dirty="0" err="1" smtClean="0"/>
              <a:t>stdin</a:t>
            </a:r>
            <a:r>
              <a:rPr lang="en-GB" dirty="0" smtClean="0"/>
              <a:t>, </a:t>
            </a:r>
            <a:r>
              <a:rPr lang="en-GB" dirty="0" err="1" smtClean="0"/>
              <a:t>stdout</a:t>
            </a:r>
            <a:r>
              <a:rPr lang="en-GB" dirty="0" smtClean="0"/>
              <a:t>, </a:t>
            </a:r>
            <a:r>
              <a:rPr lang="en-GB" dirty="0" err="1" smtClean="0"/>
              <a:t>stderr</a:t>
            </a:r>
            <a:endParaRPr lang="en-GB" dirty="0" smtClean="0"/>
          </a:p>
          <a:p>
            <a:pPr lvl="1"/>
            <a:r>
              <a:rPr lang="en-GB" dirty="0" smtClean="0"/>
              <a:t>Easy to set up process pipe-lines (e.g. </a:t>
            </a:r>
            <a:r>
              <a:rPr lang="en-GB" dirty="0" err="1" smtClean="0"/>
              <a:t>ls</a:t>
            </a:r>
            <a:r>
              <a:rPr lang="en-GB" dirty="0" smtClean="0"/>
              <a:t> | more)</a:t>
            </a:r>
          </a:p>
          <a:p>
            <a:pPr lvl="1"/>
            <a:r>
              <a:rPr lang="en-GB" dirty="0" smtClean="0"/>
              <a:t>Share exclusive-access resources (e.g. tape drives)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Happens After a Fork?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9160"/>
            <a:ext cx="8229600" cy="4525963"/>
          </a:xfrm>
        </p:spPr>
        <p:txBody>
          <a:bodyPr/>
          <a:lstStyle/>
          <a:p>
            <a:r>
              <a:rPr lang="en-US" dirty="0" smtClean="0"/>
              <a:t>There are now two processes</a:t>
            </a:r>
          </a:p>
          <a:p>
            <a:pPr lvl="1"/>
            <a:r>
              <a:rPr lang="en-US" dirty="0" smtClean="0"/>
              <a:t>With different IDs</a:t>
            </a:r>
          </a:p>
          <a:p>
            <a:pPr lvl="1"/>
            <a:r>
              <a:rPr lang="en-US" dirty="0" smtClean="0"/>
              <a:t>But otherwise mostly exactly the same</a:t>
            </a:r>
          </a:p>
          <a:p>
            <a:r>
              <a:rPr lang="en-US" dirty="0" smtClean="0"/>
              <a:t>How do I profitably use that?</a:t>
            </a:r>
          </a:p>
          <a:p>
            <a:r>
              <a:rPr lang="en-US" dirty="0" smtClean="0"/>
              <a:t>Program executes a fork</a:t>
            </a:r>
          </a:p>
          <a:p>
            <a:r>
              <a:rPr lang="en-US" dirty="0" smtClean="0"/>
              <a:t>Now there are two programs</a:t>
            </a:r>
          </a:p>
          <a:p>
            <a:pPr lvl="1"/>
            <a:r>
              <a:rPr lang="en-US" dirty="0" smtClean="0"/>
              <a:t>With the same code and program counter </a:t>
            </a:r>
          </a:p>
          <a:p>
            <a:r>
              <a:rPr lang="en-US" dirty="0" smtClean="0"/>
              <a:t>Write code to figure out which is which</a:t>
            </a:r>
          </a:p>
          <a:p>
            <a:pPr lvl="1"/>
            <a:r>
              <a:rPr lang="en-US" dirty="0" smtClean="0"/>
              <a:t>Usually, parent goes “one way” and child goes “the other”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the Data Segments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Forked child shares the parent’s code</a:t>
            </a:r>
          </a:p>
          <a:p>
            <a:r>
              <a:rPr lang="en-US" dirty="0" smtClean="0"/>
              <a:t>But not its stack</a:t>
            </a:r>
          </a:p>
          <a:p>
            <a:pPr lvl="1"/>
            <a:r>
              <a:rPr lang="en-US" dirty="0" smtClean="0"/>
              <a:t>It has its own stack, initialized to match the parent’s</a:t>
            </a:r>
          </a:p>
          <a:p>
            <a:pPr lvl="1"/>
            <a:r>
              <a:rPr lang="en-US" dirty="0" smtClean="0"/>
              <a:t>Just as if a second process running the same program had reached the same point in its run</a:t>
            </a:r>
          </a:p>
          <a:p>
            <a:r>
              <a:rPr lang="en-US" dirty="0" smtClean="0"/>
              <a:t>Child should have its own data segment, though</a:t>
            </a:r>
          </a:p>
          <a:p>
            <a:pPr lvl="1"/>
            <a:r>
              <a:rPr lang="en-US" dirty="0" smtClean="0"/>
              <a:t>Forked processes do not share their data segments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Forking and Copy on Write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the parent had a big data area, setting up a separate copy for the child is expensive</a:t>
            </a:r>
          </a:p>
          <a:p>
            <a:pPr lvl="1"/>
            <a:r>
              <a:rPr lang="en-US" dirty="0" smtClean="0"/>
              <a:t>And fork was supposed to be cheap</a:t>
            </a:r>
          </a:p>
          <a:p>
            <a:r>
              <a:rPr lang="en-US" dirty="0" smtClean="0"/>
              <a:t>If neither parent nor child write the parent’s data area, though, no copy necessary</a:t>
            </a:r>
          </a:p>
          <a:p>
            <a:r>
              <a:rPr lang="en-US" dirty="0" smtClean="0"/>
              <a:t>So set it up as copy on write</a:t>
            </a:r>
          </a:p>
          <a:p>
            <a:r>
              <a:rPr lang="en-US" dirty="0" smtClean="0"/>
              <a:t>If one of them writes it, then make a copy and let the process write the copy</a:t>
            </a:r>
          </a:p>
          <a:p>
            <a:pPr lvl="1"/>
            <a:r>
              <a:rPr lang="en-US" dirty="0" smtClean="0"/>
              <a:t>The other process keeps the original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 and Programs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33360"/>
            <a:ext cx="8229600" cy="4525963"/>
          </a:xfrm>
        </p:spPr>
        <p:txBody>
          <a:bodyPr/>
          <a:lstStyle/>
          <a:p>
            <a:r>
              <a:rPr lang="en-US" dirty="0" smtClean="0"/>
              <a:t>A program is a static representation of work to be done</a:t>
            </a:r>
          </a:p>
          <a:p>
            <a:r>
              <a:rPr lang="en-US" dirty="0" smtClean="0"/>
              <a:t>A process is the dynamic, running instantiation of a program</a:t>
            </a:r>
          </a:p>
          <a:p>
            <a:r>
              <a:rPr lang="en-US" dirty="0" smtClean="0"/>
              <a:t>Most programs are run many different times</a:t>
            </a:r>
          </a:p>
          <a:p>
            <a:pPr lvl="1"/>
            <a:r>
              <a:rPr lang="en-US" dirty="0" smtClean="0"/>
              <a:t>On the same or different machines</a:t>
            </a:r>
          </a:p>
          <a:p>
            <a:r>
              <a:rPr lang="en-US" dirty="0" smtClean="0"/>
              <a:t>Each individual run is represented by a unique process</a:t>
            </a:r>
          </a:p>
          <a:p>
            <a:pPr lvl="1"/>
            <a:r>
              <a:rPr lang="en-US" dirty="0" smtClean="0"/>
              <a:t>Which has a discrete start and (usually) 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Use of Fork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4040" y="1533360"/>
            <a:ext cx="8229600" cy="4525963"/>
          </a:xfrm>
        </p:spPr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parent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execute the child code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Parent and child code could be very different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 In fact, often you want the child to be a totally different program</a:t>
            </a:r>
          </a:p>
          <a:p>
            <a:pPr marL="400050" lvl="1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dirty="0" smtClean="0"/>
              <a:t>And maybe not share the parent’s resources</a:t>
            </a:r>
          </a:p>
          <a:p>
            <a:pPr marL="0" inden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endParaRPr lang="en-GB" sz="2000" dirty="0" smtClean="0"/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</a:t>
            </a:r>
          </a:p>
          <a:p>
            <a:pPr>
              <a:buNone/>
            </a:pP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53202"/>
            <a:ext cx="8229600" cy="1143000"/>
          </a:xfrm>
        </p:spPr>
        <p:txBody>
          <a:bodyPr/>
          <a:lstStyle/>
          <a:p>
            <a:r>
              <a:rPr lang="en-US" dirty="0" smtClean="0"/>
              <a:t>But Fork Isn’t What </a:t>
            </a:r>
            <a:br>
              <a:rPr lang="en-US" dirty="0" smtClean="0"/>
            </a:br>
            <a:r>
              <a:rPr lang="en-US" dirty="0" smtClean="0"/>
              <a:t>I Usually Want!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Indeed, you usually don’t want another copy of the same process</a:t>
            </a:r>
          </a:p>
          <a:p>
            <a:r>
              <a:rPr lang="en-US" dirty="0" smtClean="0"/>
              <a:t>You want a process to do something entirely different</a:t>
            </a:r>
          </a:p>
          <a:p>
            <a:r>
              <a:rPr lang="en-US" dirty="0" smtClean="0"/>
              <a:t>Handled with exec</a:t>
            </a:r>
          </a:p>
          <a:p>
            <a:pPr lvl="1"/>
            <a:r>
              <a:rPr lang="en-US" dirty="0" smtClean="0"/>
              <a:t>A Unix system call to “remake” a process</a:t>
            </a:r>
          </a:p>
          <a:p>
            <a:pPr lvl="1"/>
            <a:r>
              <a:rPr lang="en-US" dirty="0" smtClean="0"/>
              <a:t>Changes the code associated with a process</a:t>
            </a:r>
          </a:p>
          <a:p>
            <a:pPr lvl="1"/>
            <a:r>
              <a:rPr lang="en-US" dirty="0" smtClean="0"/>
              <a:t>Resets much of the rest of its state, too</a:t>
            </a:r>
          </a:p>
          <a:p>
            <a:pPr lvl="2"/>
            <a:r>
              <a:rPr lang="en-US" dirty="0" smtClean="0"/>
              <a:t>Like open files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 smtClean="0">
                <a:latin typeface="Courier New"/>
                <a:cs typeface="Courier New"/>
              </a:rPr>
              <a:t>exec </a:t>
            </a:r>
            <a:r>
              <a:rPr lang="en-US" dirty="0" smtClean="0"/>
              <a:t>Call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Linux/Unix system call to handle the common case</a:t>
            </a:r>
          </a:p>
          <a:p>
            <a:r>
              <a:rPr lang="en-US" dirty="0" smtClean="0"/>
              <a:t>Replaces a process’ existing program with a different one</a:t>
            </a:r>
          </a:p>
          <a:p>
            <a:pPr lvl="1"/>
            <a:r>
              <a:rPr lang="en-US" dirty="0" smtClean="0"/>
              <a:t>New code</a:t>
            </a:r>
          </a:p>
          <a:p>
            <a:pPr lvl="1"/>
            <a:r>
              <a:rPr lang="en-US" dirty="0" smtClean="0"/>
              <a:t>Different set of other resources</a:t>
            </a:r>
          </a:p>
          <a:p>
            <a:pPr lvl="1"/>
            <a:r>
              <a:rPr lang="en-US" dirty="0" smtClean="0"/>
              <a:t>Different PC and stack</a:t>
            </a:r>
          </a:p>
          <a:p>
            <a:r>
              <a:rPr lang="en-US" dirty="0" smtClean="0"/>
              <a:t>Essentially, called after you do a fork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Using exec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if (fork() ) {	 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parent!  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i="1" dirty="0" smtClean="0">
                <a:latin typeface="Courier New"/>
                <a:cs typeface="Courier New"/>
              </a:rPr>
              <a:t>continue with what I was doing before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 else {			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    /* I’m the child! */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	</a:t>
            </a:r>
            <a:r>
              <a:rPr lang="en-GB" sz="2000" dirty="0" err="1" smtClean="0">
                <a:latin typeface="Courier New"/>
                <a:cs typeface="Courier New"/>
              </a:rPr>
              <a:t>exec(“new</a:t>
            </a:r>
            <a:r>
              <a:rPr lang="en-GB" sz="2000" dirty="0" smtClean="0">
                <a:latin typeface="Courier New"/>
                <a:cs typeface="Courier New"/>
              </a:rPr>
              <a:t> program”, &lt;program arguments&gt;);</a:t>
            </a:r>
          </a:p>
          <a:p>
            <a:pPr marL="0" indent="0">
              <a:buFontTx/>
              <a:buNone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</a:tabLst>
            </a:pPr>
            <a:r>
              <a:rPr lang="en-GB" sz="2000" dirty="0" smtClean="0">
                <a:latin typeface="Courier New"/>
                <a:cs typeface="Courier New"/>
              </a:rPr>
              <a:t>}</a:t>
            </a:r>
            <a:endParaRPr lang="en-US" sz="2000" dirty="0" smtClean="0">
              <a:latin typeface="Courier New"/>
              <a:cs typeface="Courier New"/>
            </a:endParaRPr>
          </a:p>
          <a:p>
            <a:r>
              <a:rPr lang="en-US" dirty="0" smtClean="0"/>
              <a:t>The parent goes on to whatever is next</a:t>
            </a:r>
          </a:p>
          <a:p>
            <a:r>
              <a:rPr lang="en-US" dirty="0" smtClean="0"/>
              <a:t>The child replaces its code with “new program”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the OS Handle Exec?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Must get rid of the child’s old code</a:t>
            </a:r>
          </a:p>
          <a:p>
            <a:pPr lvl="1"/>
            <a:r>
              <a:rPr lang="en-US" dirty="0" smtClean="0"/>
              <a:t>And its stack and data areas</a:t>
            </a:r>
          </a:p>
          <a:p>
            <a:pPr lvl="1"/>
            <a:r>
              <a:rPr lang="en-US" dirty="0" smtClean="0"/>
              <a:t>Latter is easy if you are using copy-on-write</a:t>
            </a:r>
          </a:p>
          <a:p>
            <a:r>
              <a:rPr lang="en-US" dirty="0" smtClean="0"/>
              <a:t>Must load a brand new set of code for that process</a:t>
            </a:r>
          </a:p>
          <a:p>
            <a:r>
              <a:rPr lang="en-US" dirty="0" smtClean="0"/>
              <a:t>Must initialize child’s stack, PC, and other relevant control structure</a:t>
            </a:r>
          </a:p>
          <a:p>
            <a:pPr lvl="1"/>
            <a:r>
              <a:rPr lang="en-US" dirty="0" smtClean="0"/>
              <a:t>To start a fresh program run for the child process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Processes and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All processes have at least one thread</a:t>
            </a:r>
          </a:p>
          <a:p>
            <a:pPr lvl="1"/>
            <a:r>
              <a:rPr lang="en-US" dirty="0" smtClean="0"/>
              <a:t>In some older </a:t>
            </a:r>
            <a:r>
              <a:rPr lang="en-US" dirty="0" err="1" smtClean="0"/>
              <a:t>OSes</a:t>
            </a:r>
            <a:r>
              <a:rPr lang="en-US" dirty="0" smtClean="0"/>
              <a:t>, never more than one</a:t>
            </a:r>
          </a:p>
          <a:p>
            <a:pPr lvl="2"/>
            <a:r>
              <a:rPr lang="en-US" dirty="0" smtClean="0"/>
              <a:t>In which case, the thread is not explicitly represented</a:t>
            </a:r>
          </a:p>
          <a:p>
            <a:pPr lvl="1"/>
            <a:r>
              <a:rPr lang="en-US" dirty="0" smtClean="0"/>
              <a:t>In newer </a:t>
            </a:r>
            <a:r>
              <a:rPr lang="en-US" dirty="0" err="1" smtClean="0"/>
              <a:t>OSes</a:t>
            </a:r>
            <a:r>
              <a:rPr lang="en-US" dirty="0" smtClean="0"/>
              <a:t>, processes typically start with one thread</a:t>
            </a:r>
          </a:p>
          <a:p>
            <a:r>
              <a:rPr lang="en-US" dirty="0" smtClean="0"/>
              <a:t>As process executes, it can create new threads</a:t>
            </a:r>
          </a:p>
          <a:p>
            <a:r>
              <a:rPr lang="en-US" dirty="0" smtClean="0"/>
              <a:t>New thread stacks allocated as needed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363613" y="532723"/>
            <a:ext cx="640344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Thread Implementation Choice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Threads can be implemented in one of two ways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The kernel implements them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User code implements them</a:t>
            </a:r>
          </a:p>
          <a:p>
            <a:pPr marL="514350" indent="-514350"/>
            <a:r>
              <a:rPr lang="en-US" dirty="0" smtClean="0"/>
              <a:t>These alternatives have fundamental differences</a:t>
            </a:r>
          </a:p>
          <a:p>
            <a:pPr marL="514350" indent="-514350"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The kernel doesn’t know about multiple threads per process</a:t>
            </a:r>
            <a:endParaRPr lang="en-US" sz="2800" dirty="0" smtClean="0"/>
          </a:p>
          <a:p>
            <a:r>
              <a:rPr lang="en-US" sz="2800" dirty="0" smtClean="0"/>
              <a:t>But t</a:t>
            </a:r>
            <a:r>
              <a:rPr lang="en-US" sz="2800" dirty="0" smtClean="0"/>
              <a:t>he </a:t>
            </a:r>
            <a:r>
              <a:rPr lang="en-US" sz="2800" dirty="0" smtClean="0"/>
              <a:t>process itself knows</a:t>
            </a:r>
          </a:p>
          <a:p>
            <a:r>
              <a:rPr lang="en-US" sz="2800" dirty="0" smtClean="0"/>
              <a:t>So the process must schedule its threads</a:t>
            </a:r>
          </a:p>
          <a:p>
            <a:r>
              <a:rPr lang="en-US" sz="2800" dirty="0" smtClean="0"/>
              <a:t>Since the kernel doesn’t know the process has multiple threads,</a:t>
            </a:r>
          </a:p>
          <a:p>
            <a:pPr lvl="1"/>
            <a:r>
              <a:rPr lang="en-US" sz="2400" dirty="0" smtClean="0"/>
              <a:t>The process can’t run threads on more than one core</a:t>
            </a:r>
          </a:p>
          <a:p>
            <a:r>
              <a:rPr lang="en-US" sz="2800" dirty="0" smtClean="0"/>
              <a:t>Switching threads doesn’t require OS involvement, though</a:t>
            </a:r>
          </a:p>
          <a:p>
            <a:pPr lvl="1"/>
            <a:r>
              <a:rPr lang="en-US" sz="2400" dirty="0" smtClean="0"/>
              <a:t>Which can be cheaper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User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server process that expects to have multiple simultaneous clients</a:t>
            </a:r>
          </a:p>
          <a:p>
            <a:r>
              <a:rPr lang="en-US" dirty="0" smtClean="0"/>
              <a:t>Server process can spawn a new user thread for each client</a:t>
            </a:r>
          </a:p>
          <a:p>
            <a:r>
              <a:rPr lang="en-US" dirty="0" smtClean="0"/>
              <a:t>And can then use its own scheduling methods to determine which thread to run when</a:t>
            </a:r>
          </a:p>
          <a:p>
            <a:r>
              <a:rPr lang="en-US" dirty="0" smtClean="0"/>
              <a:t>OS need not get involved in running threads</a:t>
            </a:r>
          </a:p>
          <a:p>
            <a:pPr lvl="1"/>
            <a:r>
              <a:rPr lang="en-US" dirty="0" smtClean="0"/>
              <a:t>No context switch costs to change from one client to another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19992"/>
            <a:ext cx="8229600" cy="4525963"/>
          </a:xfrm>
        </p:spPr>
        <p:txBody>
          <a:bodyPr/>
          <a:lstStyle/>
          <a:p>
            <a:r>
              <a:rPr lang="en-US" dirty="0" smtClean="0"/>
              <a:t>The OS is aware that processes can contain more than one thread</a:t>
            </a:r>
          </a:p>
          <a:p>
            <a:r>
              <a:rPr lang="en-US" dirty="0" smtClean="0"/>
              <a:t>Creating threads is an OS operation</a:t>
            </a:r>
          </a:p>
          <a:p>
            <a:r>
              <a:rPr lang="en-US" dirty="0" smtClean="0"/>
              <a:t>Scheduling of threads handled by OS</a:t>
            </a:r>
          </a:p>
          <a:p>
            <a:pPr lvl="1"/>
            <a:r>
              <a:rPr lang="en-US" dirty="0" smtClean="0"/>
              <a:t>Which can schedule several process threads on different cores simultaneously</a:t>
            </a:r>
          </a:p>
          <a:p>
            <a:r>
              <a:rPr lang="en-US" dirty="0" smtClean="0"/>
              <a:t>Saves the program complexity of handling threads</a:t>
            </a:r>
          </a:p>
          <a:p>
            <a:r>
              <a:rPr lang="en-US" dirty="0" smtClean="0"/>
              <a:t>But somewhat more heavyweight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6296"/>
            <a:ext cx="8229600" cy="1143000"/>
          </a:xfrm>
        </p:spPr>
        <p:txBody>
          <a:bodyPr/>
          <a:lstStyle/>
          <a:p>
            <a:r>
              <a:rPr lang="en-US" dirty="0" smtClean="0"/>
              <a:t>How Does a Process Differ </a:t>
            </a:r>
            <a:br>
              <a:rPr lang="en-US" dirty="0" smtClean="0"/>
            </a:br>
            <a:r>
              <a:rPr lang="en-US" dirty="0" smtClean="0"/>
              <a:t>From a Thread?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are a higher level abstraction</a:t>
            </a:r>
          </a:p>
          <a:p>
            <a:r>
              <a:rPr lang="en-US" dirty="0" smtClean="0"/>
              <a:t>They can contain multiple threads</a:t>
            </a:r>
          </a:p>
          <a:p>
            <a:pPr lvl="1"/>
            <a:r>
              <a:rPr lang="en-US" dirty="0" smtClean="0"/>
              <a:t>Implying that there can be simultaneous actions within one program</a:t>
            </a:r>
          </a:p>
          <a:p>
            <a:pPr lvl="1"/>
            <a:r>
              <a:rPr lang="en-US" dirty="0" smtClean="0"/>
              <a:t>Which is not possible in a thread</a:t>
            </a:r>
          </a:p>
          <a:p>
            <a:r>
              <a:rPr lang="en-US" dirty="0" smtClean="0"/>
              <a:t>They typically encapsulate an entire running program</a:t>
            </a:r>
          </a:p>
          <a:p>
            <a:r>
              <a:rPr lang="en-US" dirty="0" smtClean="0"/>
              <a:t>They are heavier weight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Typical Use of Kernel Threads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program that can do significant parallel processing on its data</a:t>
            </a:r>
          </a:p>
          <a:p>
            <a:r>
              <a:rPr lang="en-US" dirty="0" smtClean="0"/>
              <a:t>Each parallel operation is run as a kernel thread</a:t>
            </a:r>
          </a:p>
          <a:p>
            <a:pPr lvl="1"/>
            <a:r>
              <a:rPr lang="en-US" dirty="0" smtClean="0"/>
              <a:t>All sharing the same data space and code</a:t>
            </a:r>
          </a:p>
          <a:p>
            <a:pPr lvl="1"/>
            <a:r>
              <a:rPr lang="en-US" dirty="0" smtClean="0"/>
              <a:t>But each with its own stack </a:t>
            </a:r>
          </a:p>
          <a:p>
            <a:r>
              <a:rPr lang="en-US" dirty="0" smtClean="0"/>
              <a:t>If multiple cores available, OS can achieve true parallelism for the program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Termination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processes terminate</a:t>
            </a:r>
          </a:p>
          <a:p>
            <a:pPr lvl="1"/>
            <a:r>
              <a:rPr lang="en-US" dirty="0" smtClean="0"/>
              <a:t>All do, of course, when the machine goes down</a:t>
            </a:r>
          </a:p>
          <a:p>
            <a:pPr lvl="1"/>
            <a:r>
              <a:rPr lang="en-US" dirty="0" smtClean="0"/>
              <a:t>But most do some work and then exit before that</a:t>
            </a:r>
          </a:p>
          <a:p>
            <a:pPr lvl="1"/>
            <a:r>
              <a:rPr lang="en-US" dirty="0" smtClean="0"/>
              <a:t>Others are killed by the OS or another process</a:t>
            </a:r>
          </a:p>
          <a:p>
            <a:r>
              <a:rPr lang="en-US" dirty="0" smtClean="0"/>
              <a:t>When a process terminates, the OS needs to clean it up</a:t>
            </a:r>
          </a:p>
          <a:p>
            <a:pPr lvl="1"/>
            <a:r>
              <a:rPr lang="en-US" dirty="0" smtClean="0"/>
              <a:t>Essentially, getting rid of all of its resources</a:t>
            </a:r>
          </a:p>
          <a:p>
            <a:pPr lvl="1"/>
            <a:r>
              <a:rPr lang="en-US" dirty="0" smtClean="0"/>
              <a:t>In a way that allows simple reclamation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2192429" y="532723"/>
            <a:ext cx="4759150" cy="709793"/>
          </a:xfrm>
          <a:prstGeom prst="roundRect">
            <a:avLst/>
          </a:pr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OS and 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19472"/>
            <a:ext cx="8229600" cy="4525963"/>
          </a:xfrm>
        </p:spPr>
        <p:txBody>
          <a:bodyPr/>
          <a:lstStyle/>
          <a:p>
            <a:r>
              <a:rPr lang="en-US" dirty="0" smtClean="0"/>
              <a:t>The OS must multiplex virtual processes onto physical processors</a:t>
            </a:r>
          </a:p>
          <a:p>
            <a:pPr lvl="1"/>
            <a:r>
              <a:rPr lang="en-US" dirty="0" smtClean="0"/>
              <a:t>Start and end processes</a:t>
            </a:r>
          </a:p>
          <a:p>
            <a:pPr lvl="1"/>
            <a:r>
              <a:rPr lang="en-US" dirty="0" smtClean="0"/>
              <a:t>Set them up to run properly</a:t>
            </a:r>
          </a:p>
          <a:p>
            <a:pPr lvl="1"/>
            <a:r>
              <a:rPr lang="en-US" dirty="0" smtClean="0"/>
              <a:t>Isolate them from other processes</a:t>
            </a:r>
          </a:p>
          <a:p>
            <a:pPr lvl="1"/>
            <a:r>
              <a:rPr lang="en-US" dirty="0" smtClean="0"/>
              <a:t>Ensure that all processes get a chance to do their work</a:t>
            </a:r>
          </a:p>
          <a:p>
            <a:pPr lvl="1"/>
            <a:r>
              <a:rPr lang="en-US" dirty="0" smtClean="0"/>
              <a:t>Share the physical resources properly</a:t>
            </a:r>
          </a:p>
          <a:p>
            <a:r>
              <a:rPr lang="en-US" dirty="0" smtClean="0"/>
              <a:t>One important aspect of this task is properly handling process state</a:t>
            </a:r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5896"/>
            <a:ext cx="8229600" cy="4525963"/>
          </a:xfrm>
        </p:spPr>
        <p:txBody>
          <a:bodyPr/>
          <a:lstStyle/>
          <a:p>
            <a:r>
              <a:rPr lang="en-US" dirty="0" smtClean="0"/>
              <a:t>Similar to thread state</a:t>
            </a:r>
          </a:p>
          <a:p>
            <a:r>
              <a:rPr lang="en-US" dirty="0" smtClean="0"/>
              <a:t>Need information on:</a:t>
            </a:r>
          </a:p>
          <a:p>
            <a:pPr lvl="1"/>
            <a:r>
              <a:rPr lang="en-US" dirty="0" smtClean="0"/>
              <a:t>What instruction to run next</a:t>
            </a:r>
          </a:p>
          <a:p>
            <a:pPr lvl="1"/>
            <a:r>
              <a:rPr lang="en-US" dirty="0" smtClean="0"/>
              <a:t>Where the process’ memory is located</a:t>
            </a:r>
          </a:p>
          <a:p>
            <a:pPr lvl="1"/>
            <a:r>
              <a:rPr lang="en-US" dirty="0" smtClean="0"/>
              <a:t>What are the contents of important registers</a:t>
            </a:r>
          </a:p>
          <a:p>
            <a:pPr lvl="1"/>
            <a:r>
              <a:rPr lang="en-US" dirty="0" smtClean="0"/>
              <a:t>What other resources (physical or virtual) are available to the process</a:t>
            </a:r>
          </a:p>
          <a:p>
            <a:pPr lvl="1"/>
            <a:r>
              <a:rPr lang="en-US" dirty="0" smtClean="0"/>
              <a:t>Perhaps security-related information (like owner)</a:t>
            </a:r>
          </a:p>
          <a:p>
            <a:r>
              <a:rPr lang="en-US" dirty="0" smtClean="0"/>
              <a:t>Major components are register state (e.g., the PC) and memory state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State and 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Processes have several different types of memory segments</a:t>
            </a:r>
          </a:p>
          <a:p>
            <a:pPr lvl="1"/>
            <a:r>
              <a:rPr lang="en-US" dirty="0" smtClean="0"/>
              <a:t>The memory holding their code</a:t>
            </a:r>
          </a:p>
          <a:p>
            <a:pPr lvl="1"/>
            <a:r>
              <a:rPr lang="en-US" dirty="0" smtClean="0"/>
              <a:t>The memory holding their stack</a:t>
            </a:r>
          </a:p>
          <a:p>
            <a:pPr lvl="1"/>
            <a:r>
              <a:rPr lang="en-US" dirty="0" smtClean="0"/>
              <a:t>The memory holding their data</a:t>
            </a:r>
          </a:p>
          <a:p>
            <a:r>
              <a:rPr lang="en-US" dirty="0" smtClean="0"/>
              <a:t>Each is somewhat different in its purpose and use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19857</TotalTime>
  <Words>3423</Words>
  <Application>Microsoft Macintosh PowerPoint</Application>
  <PresentationFormat>On-screen Show (4:3)</PresentationFormat>
  <Paragraphs>490</Paragraphs>
  <Slides>61</Slides>
  <Notes>6</Notes>
  <HiddenSlides>2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61</vt:i4>
      </vt:variant>
    </vt:vector>
  </HeadingPairs>
  <TitlesOfParts>
    <vt:vector size="62" baseType="lpstr">
      <vt:lpstr>Default Theme</vt:lpstr>
      <vt:lpstr>Processes and Threads CS 111 Operating System Principles  Peter Reiher </vt:lpstr>
      <vt:lpstr>Outline</vt:lpstr>
      <vt:lpstr>Processes and Threads</vt:lpstr>
      <vt:lpstr>What Is a Process?</vt:lpstr>
      <vt:lpstr>Processes and Programs</vt:lpstr>
      <vt:lpstr>How Does a Process Differ  From a Thread?</vt:lpstr>
      <vt:lpstr>The OS and Processes</vt:lpstr>
      <vt:lpstr>Process State</vt:lpstr>
      <vt:lpstr>Process State and Memory</vt:lpstr>
      <vt:lpstr>Process Code Memory</vt:lpstr>
      <vt:lpstr>Implications for the OS</vt:lpstr>
      <vt:lpstr>Process Stack Memory</vt:lpstr>
      <vt:lpstr>Stack Frames</vt:lpstr>
      <vt:lpstr>Characteristics of Stack Memory</vt:lpstr>
      <vt:lpstr>Implications for the OS</vt:lpstr>
      <vt:lpstr>Process Data Memory</vt:lpstr>
      <vt:lpstr>Implications for the OS</vt:lpstr>
      <vt:lpstr>Layout of Process in Memory</vt:lpstr>
      <vt:lpstr>Loading Programs Into Processes</vt:lpstr>
      <vt:lpstr>Loading Programs</vt:lpstr>
      <vt:lpstr>Shareable Executables</vt:lpstr>
      <vt:lpstr>Some Caveats</vt:lpstr>
      <vt:lpstr>Shared Libraries</vt:lpstr>
      <vt:lpstr>Limitations of Shared Libraries</vt:lpstr>
      <vt:lpstr>Layout With Shared Libraries</vt:lpstr>
      <vt:lpstr>Dynamically Loadable Libraries</vt:lpstr>
      <vt:lpstr>Making DLLs Work</vt:lpstr>
      <vt:lpstr>Shared Libraries Vs. DLLs</vt:lpstr>
      <vt:lpstr>How Do Threads Fit In?</vt:lpstr>
      <vt:lpstr>Thread Stack Allocation</vt:lpstr>
      <vt:lpstr>Problems With Fixed Size  Thread Stacks</vt:lpstr>
      <vt:lpstr>How Does the OS  Handle Processes?</vt:lpstr>
      <vt:lpstr>Basic OS Process Handling</vt:lpstr>
      <vt:lpstr>Process Descriptors</vt:lpstr>
      <vt:lpstr>The Process Control Block</vt:lpstr>
      <vt:lpstr>OS State For a Process</vt:lpstr>
      <vt:lpstr>Process Resource References</vt:lpstr>
      <vt:lpstr>Why Unforgeable Handles?</vt:lpstr>
      <vt:lpstr>Process Creation</vt:lpstr>
      <vt:lpstr>Creating a Process Descriptor</vt:lpstr>
      <vt:lpstr>What Else Does a  New Process Need?</vt:lpstr>
      <vt:lpstr>Choices for Process Creation</vt:lpstr>
      <vt:lpstr>Starting With a Blank Process</vt:lpstr>
      <vt:lpstr>Windows Process Creation</vt:lpstr>
      <vt:lpstr>Process Forking</vt:lpstr>
      <vt:lpstr>Why Did Unix Use Forking?</vt:lpstr>
      <vt:lpstr>What Happens After a Fork?</vt:lpstr>
      <vt:lpstr>Forking and the Data Segments</vt:lpstr>
      <vt:lpstr>Forking and Copy on Write</vt:lpstr>
      <vt:lpstr>Sample Use of Fork</vt:lpstr>
      <vt:lpstr>But Fork Isn’t What  I Usually Want!</vt:lpstr>
      <vt:lpstr>The exec Call</vt:lpstr>
      <vt:lpstr>Using exec</vt:lpstr>
      <vt:lpstr>How Does the OS Handle Exec?</vt:lpstr>
      <vt:lpstr>New Processes and Threads</vt:lpstr>
      <vt:lpstr>A Thread Implementation Choice</vt:lpstr>
      <vt:lpstr>User Threads</vt:lpstr>
      <vt:lpstr>Typical Use of User Threads</vt:lpstr>
      <vt:lpstr>Kernel Threads</vt:lpstr>
      <vt:lpstr>Typical Use of Kernel Threads</vt:lpstr>
      <vt:lpstr>Process Termination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33</cp:revision>
  <cp:lastPrinted>2015-06-26T21:56:18Z</cp:lastPrinted>
  <dcterms:created xsi:type="dcterms:W3CDTF">2015-06-26T16:23:38Z</dcterms:created>
  <dcterms:modified xsi:type="dcterms:W3CDTF">2015-06-26T21:56:25Z</dcterms:modified>
</cp:coreProperties>
</file>