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docProps/app.xml" ContentType="application/vnd.openxmlformats-officedocument.extended-properties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257" r:id="rId2"/>
    <p:sldId id="278" r:id="rId3"/>
    <p:sldId id="297" r:id="rId4"/>
    <p:sldId id="300" r:id="rId5"/>
    <p:sldId id="301" r:id="rId6"/>
    <p:sldId id="302" r:id="rId7"/>
    <p:sldId id="306" r:id="rId8"/>
    <p:sldId id="307" r:id="rId9"/>
    <p:sldId id="310" r:id="rId10"/>
    <p:sldId id="311" r:id="rId11"/>
    <p:sldId id="354" r:id="rId12"/>
    <p:sldId id="355" r:id="rId13"/>
    <p:sldId id="356" r:id="rId14"/>
    <p:sldId id="357" r:id="rId15"/>
    <p:sldId id="359" r:id="rId16"/>
    <p:sldId id="360" r:id="rId17"/>
    <p:sldId id="361" r:id="rId18"/>
    <p:sldId id="362" r:id="rId19"/>
    <p:sldId id="364" r:id="rId20"/>
    <p:sldId id="365" r:id="rId21"/>
    <p:sldId id="366" r:id="rId22"/>
    <p:sldId id="367" r:id="rId23"/>
    <p:sldId id="312" r:id="rId24"/>
    <p:sldId id="313" r:id="rId25"/>
    <p:sldId id="314" r:id="rId26"/>
    <p:sldId id="315" r:id="rId27"/>
    <p:sldId id="316" r:id="rId28"/>
    <p:sldId id="317" r:id="rId29"/>
    <p:sldId id="318" r:id="rId30"/>
    <p:sldId id="319" r:id="rId31"/>
    <p:sldId id="320" r:id="rId32"/>
    <p:sldId id="321" r:id="rId33"/>
    <p:sldId id="322" r:id="rId34"/>
    <p:sldId id="323" r:id="rId35"/>
    <p:sldId id="324" r:id="rId36"/>
    <p:sldId id="325" r:id="rId37"/>
    <p:sldId id="326" r:id="rId38"/>
    <p:sldId id="353" r:id="rId39"/>
    <p:sldId id="327" r:id="rId40"/>
    <p:sldId id="328" r:id="rId41"/>
    <p:sldId id="329" r:id="rId42"/>
    <p:sldId id="330" r:id="rId43"/>
    <p:sldId id="331" r:id="rId44"/>
    <p:sldId id="332" r:id="rId45"/>
    <p:sldId id="333" r:id="rId46"/>
    <p:sldId id="334" r:id="rId47"/>
    <p:sldId id="335" r:id="rId48"/>
    <p:sldId id="336" r:id="rId49"/>
    <p:sldId id="337" r:id="rId50"/>
    <p:sldId id="338" r:id="rId51"/>
    <p:sldId id="339" r:id="rId52"/>
    <p:sldId id="340" r:id="rId53"/>
    <p:sldId id="341" r:id="rId54"/>
    <p:sldId id="342" r:id="rId55"/>
    <p:sldId id="343" r:id="rId56"/>
    <p:sldId id="344" r:id="rId57"/>
    <p:sldId id="345" r:id="rId58"/>
    <p:sldId id="346" r:id="rId59"/>
    <p:sldId id="347" r:id="rId60"/>
    <p:sldId id="348" r:id="rId61"/>
    <p:sldId id="349" r:id="rId62"/>
    <p:sldId id="350" r:id="rId63"/>
    <p:sldId id="351" r:id="rId64"/>
    <p:sldId id="352" r:id="rId6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85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notesMaster" Target="notesMasters/notesMaster1.xml"/><Relationship Id="rId67" Type="http://schemas.openxmlformats.org/officeDocument/2006/relationships/handoutMaster" Target="handoutMasters/handoutMaster1.xml"/><Relationship Id="rId68" Type="http://schemas.openxmlformats.org/officeDocument/2006/relationships/printerSettings" Target="printerSettings/printerSettings1.bin"/><Relationship Id="rId69" Type="http://schemas.openxmlformats.org/officeDocument/2006/relationships/presProps" Target="presProp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viewProps" Target="viewProps.xml"/><Relationship Id="rId71" Type="http://schemas.openxmlformats.org/officeDocument/2006/relationships/theme" Target="theme/theme1.xml"/><Relationship Id="rId72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6/16/15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48615" y="6224916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</a:t>
            </a:r>
            <a:r>
              <a:rPr lang="en-US" sz="1200" baseline="0" dirty="0" smtClean="0">
                <a:latin typeface="Times New Roman" pitchFamily="-107" charset="0"/>
              </a:rPr>
              <a:t> </a:t>
            </a:r>
            <a:r>
              <a:rPr lang="en-US" sz="1200" baseline="0" dirty="0" smtClean="0">
                <a:latin typeface="Times New Roman" pitchFamily="-107" charset="0"/>
              </a:rPr>
              <a:t>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smtClean="0">
                <a:cs typeface="ＭＳ Ｐゴシック" charset="-128"/>
              </a:rPr>
              <a:t>I/O, Modularity </a:t>
            </a:r>
            <a:r>
              <a:rPr lang="en-US" dirty="0" smtClean="0">
                <a:cs typeface="ＭＳ Ｐゴシック" charset="-128"/>
              </a:rPr>
              <a:t>and Virtualization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76502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types of memory handled in different ways</a:t>
            </a:r>
          </a:p>
          <a:p>
            <a:r>
              <a:rPr lang="en-US" dirty="0" smtClean="0"/>
              <a:t>Cache memory usually handled mostly by hardware </a:t>
            </a:r>
          </a:p>
          <a:p>
            <a:pPr lvl="1"/>
            <a:r>
              <a:rPr lang="en-US" dirty="0" smtClean="0"/>
              <a:t>Often OS not involved at all</a:t>
            </a:r>
          </a:p>
          <a:p>
            <a:r>
              <a:rPr lang="en-US" dirty="0" smtClean="0"/>
              <a:t>RAM requires very special handling</a:t>
            </a:r>
          </a:p>
          <a:p>
            <a:pPr lvl="1"/>
            <a:r>
              <a:rPr lang="en-US" dirty="0" smtClean="0"/>
              <a:t>To be discussed in detail later</a:t>
            </a:r>
          </a:p>
          <a:p>
            <a:r>
              <a:rPr lang="en-US" dirty="0" smtClean="0"/>
              <a:t>Disks and flash drives treated as devices</a:t>
            </a:r>
          </a:p>
          <a:p>
            <a:pPr lvl="1"/>
            <a:r>
              <a:rPr lang="en-US" dirty="0" smtClean="0"/>
              <a:t>But often with extra OS support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631435" y="589595"/>
            <a:ext cx="3921765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Disk Drives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especially important and complex form of I/O </a:t>
            </a:r>
            <a:r>
              <a:rPr lang="en-GB" dirty="0" smtClean="0"/>
              <a:t>device</a:t>
            </a:r>
          </a:p>
          <a:p>
            <a:pPr lvl="1"/>
            <a:r>
              <a:rPr lang="en-GB" dirty="0" smtClean="0"/>
              <a:t>Gradually being replaced by </a:t>
            </a:r>
            <a:r>
              <a:rPr lang="en-GB" dirty="0" err="1" smtClean="0"/>
              <a:t>SSDs</a:t>
            </a:r>
            <a:endParaRPr lang="en-GB" dirty="0" smtClean="0"/>
          </a:p>
          <a:p>
            <a:r>
              <a:rPr lang="en-GB" dirty="0" smtClean="0"/>
              <a:t>Still the primary method of providing stable storage</a:t>
            </a:r>
          </a:p>
          <a:p>
            <a:pPr lvl="1"/>
            <a:r>
              <a:rPr lang="en-GB" dirty="0" smtClean="0"/>
              <a:t>Storage meant to last beyond a single power cycle of the computer</a:t>
            </a:r>
          </a:p>
          <a:p>
            <a:r>
              <a:rPr lang="en-GB" dirty="0" smtClean="0"/>
              <a:t>A place where physics meets computer science</a:t>
            </a:r>
          </a:p>
          <a:p>
            <a:pPr lvl="1"/>
            <a:r>
              <a:rPr lang="en-GB" dirty="0" smtClean="0"/>
              <a:t>Somewhat uncomfortably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28611" y="721895"/>
            <a:ext cx="3194126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Some Important Disk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Disks are random access devices (mostly . . .)</a:t>
            </a:r>
          </a:p>
          <a:p>
            <a:pPr lvl="1"/>
            <a:r>
              <a:rPr lang="en-GB" dirty="0" smtClean="0"/>
              <a:t>With complex usage, performance, and scheduling</a:t>
            </a:r>
          </a:p>
          <a:p>
            <a:r>
              <a:rPr lang="en-GB" dirty="0" smtClean="0"/>
              <a:t>Key OS services depend on disk I/O</a:t>
            </a:r>
          </a:p>
          <a:p>
            <a:pPr lvl="1"/>
            <a:r>
              <a:rPr lang="en-GB" dirty="0" smtClean="0"/>
              <a:t>Program loading, file I/O, paging</a:t>
            </a:r>
          </a:p>
          <a:p>
            <a:pPr lvl="1"/>
            <a:r>
              <a:rPr lang="en-GB" dirty="0" smtClean="0"/>
              <a:t>Disk performance drives overall performance</a:t>
            </a:r>
          </a:p>
          <a:p>
            <a:r>
              <a:rPr lang="en-GB" dirty="0" smtClean="0"/>
              <a:t>Disk I/O operations are subject to overhead</a:t>
            </a:r>
          </a:p>
          <a:p>
            <a:pPr lvl="1"/>
            <a:r>
              <a:rPr lang="en-GB" dirty="0" smtClean="0"/>
              <a:t>Higher overhead means fewer operations/second</a:t>
            </a:r>
          </a:p>
          <a:p>
            <a:pPr lvl="1"/>
            <a:r>
              <a:rPr lang="en-GB" dirty="0" smtClean="0"/>
              <a:t>Careful scheduling can reduce overhead</a:t>
            </a:r>
          </a:p>
          <a:p>
            <a:pPr lvl="1"/>
            <a:r>
              <a:rPr lang="en-GB" dirty="0" smtClean="0"/>
              <a:t>Clever scheduling can improve throughput, delay	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Physical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96258" name="Object 2"/>
          <p:cNvGraphicFramePr>
            <a:graphicFrameLocks noChangeAspect="1"/>
          </p:cNvGraphicFramePr>
          <p:nvPr/>
        </p:nvGraphicFramePr>
        <p:xfrm>
          <a:off x="321100" y="1533950"/>
          <a:ext cx="8609012" cy="4762500"/>
        </p:xfrm>
        <a:graphic>
          <a:graphicData uri="http://schemas.openxmlformats.org/presentationml/2006/ole">
            <p:oleObj spid="_x0000_s108546" r:id="rId3" imgW="8610480" imgH="47624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– A Logical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423"/>
          <p:cNvSpPr>
            <a:spLocks noChangeArrowheads="1"/>
          </p:cNvSpPr>
          <p:nvPr/>
        </p:nvSpPr>
        <p:spPr bwMode="auto">
          <a:xfrm>
            <a:off x="2769025" y="2800523"/>
            <a:ext cx="4495800" cy="1524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Oval 396"/>
          <p:cNvSpPr>
            <a:spLocks noChangeArrowheads="1"/>
          </p:cNvSpPr>
          <p:nvPr/>
        </p:nvSpPr>
        <p:spPr bwMode="auto">
          <a:xfrm>
            <a:off x="2769025" y="2648123"/>
            <a:ext cx="4495800" cy="1524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209"/>
          <p:cNvSpPr>
            <a:spLocks noChangeArrowheads="1"/>
          </p:cNvSpPr>
          <p:nvPr/>
        </p:nvSpPr>
        <p:spPr bwMode="auto">
          <a:xfrm>
            <a:off x="635425" y="5543723"/>
            <a:ext cx="28194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cylinder</a:t>
            </a:r>
          </a:p>
          <a:p>
            <a:pPr algn="ctr"/>
            <a:r>
              <a:rPr lang="en-US">
                <a:ea typeface="Arial" charset="0"/>
                <a:cs typeface="Arial" charset="0"/>
              </a:rPr>
              <a:t>(10 corresponding tracks)</a:t>
            </a:r>
          </a:p>
          <a:p>
            <a:endParaRPr lang="en-US" sz="2000">
              <a:ea typeface="Arial" charset="0"/>
              <a:cs typeface="Arial" charset="0"/>
            </a:endParaRPr>
          </a:p>
        </p:txBody>
      </p:sp>
      <p:sp>
        <p:nvSpPr>
          <p:cNvPr id="7" name="Rectangle 380"/>
          <p:cNvSpPr>
            <a:spLocks noChangeArrowheads="1"/>
          </p:cNvSpPr>
          <p:nvPr/>
        </p:nvSpPr>
        <p:spPr bwMode="auto">
          <a:xfrm>
            <a:off x="7477550" y="24353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platter</a:t>
            </a:r>
          </a:p>
        </p:txBody>
      </p:sp>
      <p:sp>
        <p:nvSpPr>
          <p:cNvPr id="8" name="Oval 383"/>
          <p:cNvSpPr>
            <a:spLocks noChangeArrowheads="1"/>
          </p:cNvSpPr>
          <p:nvPr/>
        </p:nvSpPr>
        <p:spPr bwMode="auto">
          <a:xfrm>
            <a:off x="3378625" y="49341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384"/>
          <p:cNvSpPr>
            <a:spLocks noChangeArrowheads="1"/>
          </p:cNvSpPr>
          <p:nvPr/>
        </p:nvSpPr>
        <p:spPr bwMode="auto">
          <a:xfrm>
            <a:off x="3378625" y="4781723"/>
            <a:ext cx="3276600" cy="990600"/>
          </a:xfrm>
          <a:prstGeom prst="ellipse">
            <a:avLst/>
          </a:prstGeom>
          <a:noFill/>
          <a:ln w="9525">
            <a:solidFill>
              <a:srgbClr val="FF33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385"/>
          <p:cNvSpPr>
            <a:spLocks noChangeArrowheads="1"/>
          </p:cNvSpPr>
          <p:nvPr/>
        </p:nvSpPr>
        <p:spPr bwMode="auto">
          <a:xfrm>
            <a:off x="3378625" y="44769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386"/>
          <p:cNvSpPr>
            <a:spLocks noChangeArrowheads="1"/>
          </p:cNvSpPr>
          <p:nvPr/>
        </p:nvSpPr>
        <p:spPr bwMode="auto">
          <a:xfrm>
            <a:off x="3378625" y="4324523"/>
            <a:ext cx="3276600" cy="990600"/>
          </a:xfrm>
          <a:prstGeom prst="ellipse">
            <a:avLst/>
          </a:prstGeom>
          <a:noFill/>
          <a:ln w="9525">
            <a:solidFill>
              <a:srgbClr val="FF9900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387"/>
          <p:cNvSpPr>
            <a:spLocks noChangeArrowheads="1"/>
          </p:cNvSpPr>
          <p:nvPr/>
        </p:nvSpPr>
        <p:spPr bwMode="auto">
          <a:xfrm>
            <a:off x="3378625" y="40197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388"/>
          <p:cNvSpPr>
            <a:spLocks noChangeArrowheads="1"/>
          </p:cNvSpPr>
          <p:nvPr/>
        </p:nvSpPr>
        <p:spPr bwMode="auto">
          <a:xfrm>
            <a:off x="3378625" y="3867323"/>
            <a:ext cx="3276600" cy="990600"/>
          </a:xfrm>
          <a:prstGeom prst="ellipse">
            <a:avLst/>
          </a:prstGeom>
          <a:noFill/>
          <a:ln w="9525">
            <a:solidFill>
              <a:srgbClr val="66FF33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389"/>
          <p:cNvSpPr>
            <a:spLocks noChangeArrowheads="1"/>
          </p:cNvSpPr>
          <p:nvPr/>
        </p:nvSpPr>
        <p:spPr bwMode="auto">
          <a:xfrm>
            <a:off x="3378625" y="35625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390"/>
          <p:cNvSpPr>
            <a:spLocks noChangeArrowheads="1"/>
          </p:cNvSpPr>
          <p:nvPr/>
        </p:nvSpPr>
        <p:spPr bwMode="auto">
          <a:xfrm>
            <a:off x="3378625" y="3410123"/>
            <a:ext cx="3276600" cy="990600"/>
          </a:xfrm>
          <a:prstGeom prst="ellipse">
            <a:avLst/>
          </a:prstGeom>
          <a:noFill/>
          <a:ln w="9525">
            <a:solidFill>
              <a:srgbClr val="00FFCC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391"/>
          <p:cNvSpPr>
            <a:spLocks noChangeArrowheads="1"/>
          </p:cNvSpPr>
          <p:nvPr/>
        </p:nvSpPr>
        <p:spPr bwMode="auto">
          <a:xfrm>
            <a:off x="3378625" y="30291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prstDash val="lg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392"/>
          <p:cNvSpPr>
            <a:spLocks noChangeArrowheads="1"/>
          </p:cNvSpPr>
          <p:nvPr/>
        </p:nvSpPr>
        <p:spPr bwMode="auto">
          <a:xfrm>
            <a:off x="3378625" y="2876723"/>
            <a:ext cx="3276600" cy="9906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393"/>
          <p:cNvSpPr>
            <a:spLocks noChangeShapeType="1"/>
          </p:cNvSpPr>
          <p:nvPr/>
        </p:nvSpPr>
        <p:spPr bwMode="auto">
          <a:xfrm>
            <a:off x="6667925" y="3308523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394"/>
          <p:cNvSpPr>
            <a:spLocks noChangeShapeType="1"/>
          </p:cNvSpPr>
          <p:nvPr/>
        </p:nvSpPr>
        <p:spPr bwMode="auto">
          <a:xfrm>
            <a:off x="3378625" y="3333923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0" name="AutoShape 395"/>
          <p:cNvCxnSpPr>
            <a:cxnSpLocks noChangeShapeType="1"/>
            <a:stCxn id="6" idx="0"/>
          </p:cNvCxnSpPr>
          <p:nvPr/>
        </p:nvCxnSpPr>
        <p:spPr bwMode="auto">
          <a:xfrm rot="16200000">
            <a:off x="2102275" y="4343573"/>
            <a:ext cx="1143000" cy="12573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Rectangle 404"/>
          <p:cNvSpPr>
            <a:spLocks noChangeArrowheads="1"/>
          </p:cNvSpPr>
          <p:nvPr/>
        </p:nvSpPr>
        <p:spPr bwMode="auto">
          <a:xfrm>
            <a:off x="7477550" y="4035598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surface</a:t>
            </a:r>
          </a:p>
        </p:txBody>
      </p:sp>
      <p:sp>
        <p:nvSpPr>
          <p:cNvPr id="22" name="Rectangle 408"/>
          <p:cNvSpPr>
            <a:spLocks noChangeArrowheads="1"/>
          </p:cNvSpPr>
          <p:nvPr/>
        </p:nvSpPr>
        <p:spPr bwMode="auto">
          <a:xfrm>
            <a:off x="1168825" y="2648123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track</a:t>
            </a:r>
          </a:p>
        </p:txBody>
      </p:sp>
      <p:cxnSp>
        <p:nvCxnSpPr>
          <p:cNvPr id="23" name="AutoShape 409"/>
          <p:cNvCxnSpPr>
            <a:cxnSpLocks noChangeShapeType="1"/>
            <a:stCxn id="22" idx="3"/>
            <a:endCxn id="17" idx="1"/>
          </p:cNvCxnSpPr>
          <p:nvPr/>
        </p:nvCxnSpPr>
        <p:spPr bwMode="auto">
          <a:xfrm>
            <a:off x="2403900" y="2830686"/>
            <a:ext cx="1454150" cy="1905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410"/>
          <p:cNvCxnSpPr>
            <a:cxnSpLocks noChangeShapeType="1"/>
            <a:stCxn id="21" idx="0"/>
          </p:cNvCxnSpPr>
          <p:nvPr/>
        </p:nvCxnSpPr>
        <p:spPr bwMode="auto">
          <a:xfrm rot="5400000" flipH="1">
            <a:off x="7214818" y="3155330"/>
            <a:ext cx="549275" cy="121126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411"/>
          <p:cNvCxnSpPr>
            <a:cxnSpLocks noChangeShapeType="1"/>
            <a:stCxn id="7" idx="1"/>
            <a:endCxn id="5" idx="7"/>
          </p:cNvCxnSpPr>
          <p:nvPr/>
        </p:nvCxnSpPr>
        <p:spPr bwMode="auto">
          <a:xfrm rot="10800000" flipV="1">
            <a:off x="6606012" y="2617961"/>
            <a:ext cx="871538" cy="25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Rectangle 412"/>
          <p:cNvSpPr>
            <a:spLocks noChangeArrowheads="1"/>
          </p:cNvSpPr>
          <p:nvPr/>
        </p:nvSpPr>
        <p:spPr bwMode="auto">
          <a:xfrm>
            <a:off x="4674025" y="28433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Rectangle 413"/>
          <p:cNvSpPr>
            <a:spLocks noChangeArrowheads="1"/>
          </p:cNvSpPr>
          <p:nvPr/>
        </p:nvSpPr>
        <p:spPr bwMode="auto">
          <a:xfrm>
            <a:off x="4978825" y="28306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Rectangle 414"/>
          <p:cNvSpPr>
            <a:spLocks noChangeArrowheads="1"/>
          </p:cNvSpPr>
          <p:nvPr/>
        </p:nvSpPr>
        <p:spPr bwMode="auto">
          <a:xfrm>
            <a:off x="5283625" y="2856086"/>
            <a:ext cx="2286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415"/>
          <p:cNvSpPr>
            <a:spLocks noChangeArrowheads="1"/>
          </p:cNvSpPr>
          <p:nvPr/>
        </p:nvSpPr>
        <p:spPr bwMode="auto">
          <a:xfrm>
            <a:off x="4445425" y="1687686"/>
            <a:ext cx="12350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>
                <a:ea typeface="Arial" charset="0"/>
                <a:cs typeface="Arial" charset="0"/>
              </a:rPr>
              <a:t>sectors</a:t>
            </a:r>
          </a:p>
        </p:txBody>
      </p:sp>
      <p:cxnSp>
        <p:nvCxnSpPr>
          <p:cNvPr id="30" name="AutoShape 417"/>
          <p:cNvCxnSpPr>
            <a:cxnSpLocks noChangeShapeType="1"/>
            <a:stCxn id="29" idx="2"/>
            <a:endCxn id="26" idx="0"/>
          </p:cNvCxnSpPr>
          <p:nvPr/>
        </p:nvCxnSpPr>
        <p:spPr bwMode="auto">
          <a:xfrm flipH="1">
            <a:off x="4788325" y="2052811"/>
            <a:ext cx="274637" cy="790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418"/>
          <p:cNvCxnSpPr>
            <a:cxnSpLocks noChangeShapeType="1"/>
            <a:stCxn id="29" idx="2"/>
            <a:endCxn id="27" idx="0"/>
          </p:cNvCxnSpPr>
          <p:nvPr/>
        </p:nvCxnSpPr>
        <p:spPr bwMode="auto">
          <a:xfrm>
            <a:off x="5062962" y="2052811"/>
            <a:ext cx="30163" cy="777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419"/>
          <p:cNvCxnSpPr>
            <a:cxnSpLocks noChangeShapeType="1"/>
            <a:stCxn id="29" idx="2"/>
            <a:endCxn id="28" idx="0"/>
          </p:cNvCxnSpPr>
          <p:nvPr/>
        </p:nvCxnSpPr>
        <p:spPr bwMode="auto">
          <a:xfrm>
            <a:off x="5062962" y="2052811"/>
            <a:ext cx="334963" cy="803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3" name="Line 424"/>
          <p:cNvSpPr>
            <a:spLocks noChangeShapeType="1"/>
          </p:cNvSpPr>
          <p:nvPr/>
        </p:nvSpPr>
        <p:spPr bwMode="auto">
          <a:xfrm flipV="1">
            <a:off x="2769025" y="33767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426"/>
          <p:cNvSpPr>
            <a:spLocks noChangeShapeType="1"/>
          </p:cNvSpPr>
          <p:nvPr/>
        </p:nvSpPr>
        <p:spPr bwMode="auto">
          <a:xfrm flipV="1">
            <a:off x="7264825" y="3364086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/>
      <p:bldP spid="22" grpId="0"/>
      <p:bldP spid="26" grpId="0" animBg="1"/>
      <p:bldP spid="27" grpId="0" animBg="1"/>
      <p:bldP spid="28" grpId="0" animBg="1"/>
      <p:bldP spid="2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2480"/>
            <a:ext cx="8229600" cy="4525963"/>
          </a:xfrm>
        </p:spPr>
        <p:txBody>
          <a:bodyPr/>
          <a:lstStyle/>
          <a:p>
            <a:r>
              <a:rPr lang="en-US" dirty="0" smtClean="0"/>
              <a:t>At any moment, the heads are over some track</a:t>
            </a:r>
          </a:p>
          <a:p>
            <a:pPr lvl="1"/>
            <a:r>
              <a:rPr lang="en-US" dirty="0" smtClean="0"/>
              <a:t>All heads move together, so all over the same track on different surfaces</a:t>
            </a:r>
          </a:p>
          <a:p>
            <a:r>
              <a:rPr lang="en-US" dirty="0" smtClean="0"/>
              <a:t>If you want to read another track, you must move the heads</a:t>
            </a:r>
          </a:p>
          <a:p>
            <a:r>
              <a:rPr lang="en-US" dirty="0" smtClean="0"/>
              <a:t>The </a:t>
            </a:r>
            <a:r>
              <a:rPr lang="en-US" smtClean="0"/>
              <a:t>time required to </a:t>
            </a:r>
            <a:r>
              <a:rPr lang="en-US" dirty="0" smtClean="0"/>
              <a:t>do that is seek time</a:t>
            </a:r>
          </a:p>
          <a:p>
            <a:r>
              <a:rPr lang="en-US" dirty="0" smtClean="0"/>
              <a:t>Seek time is not constant</a:t>
            </a:r>
          </a:p>
          <a:p>
            <a:pPr lvl="1"/>
            <a:r>
              <a:rPr lang="en-US" dirty="0" smtClean="0"/>
              <a:t>Amount of time to move from one track to another depends on start and destination</a:t>
            </a:r>
          </a:p>
          <a:p>
            <a:pPr lvl="1"/>
            <a:r>
              <a:rPr lang="en-US" dirty="0" smtClean="0"/>
              <a:t>Usually reported as an average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9186"/>
            <a:ext cx="8229600" cy="1143000"/>
          </a:xfrm>
        </p:spPr>
        <p:txBody>
          <a:bodyPr/>
          <a:lstStyle/>
          <a:p>
            <a:r>
              <a:rPr lang="en-US" dirty="0" smtClean="0"/>
              <a:t>Rotational Delay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3500"/>
            <a:ext cx="8229600" cy="4525963"/>
          </a:xfrm>
        </p:spPr>
        <p:txBody>
          <a:bodyPr/>
          <a:lstStyle/>
          <a:p>
            <a:r>
              <a:rPr lang="en-US" dirty="0" smtClean="0"/>
              <a:t>Once you have the heads over the right track, you need to get them to the right sector</a:t>
            </a:r>
          </a:p>
          <a:p>
            <a:r>
              <a:rPr lang="en-US" dirty="0" smtClean="0"/>
              <a:t>The head is over only one sector at a time</a:t>
            </a:r>
          </a:p>
          <a:p>
            <a:r>
              <a:rPr lang="en-US" dirty="0" smtClean="0"/>
              <a:t>If it isn’t the right sector, you have to wait for the disk to rotate over that one</a:t>
            </a:r>
          </a:p>
          <a:p>
            <a:r>
              <a:rPr lang="en-US" dirty="0" smtClean="0"/>
              <a:t>Like seek time, not a constant</a:t>
            </a:r>
          </a:p>
          <a:p>
            <a:pPr lvl="1"/>
            <a:r>
              <a:rPr lang="en-US" dirty="0" smtClean="0"/>
              <a:t>Depends on which sector you’re over</a:t>
            </a:r>
          </a:p>
          <a:p>
            <a:pPr lvl="1"/>
            <a:r>
              <a:rPr lang="en-US" dirty="0" smtClean="0"/>
              <a:t>And which sector you’re looking for</a:t>
            </a:r>
          </a:p>
          <a:p>
            <a:pPr lvl="1"/>
            <a:r>
              <a:rPr lang="en-US" dirty="0" smtClean="0"/>
              <a:t>Also usually reported as an average</a:t>
            </a:r>
          </a:p>
          <a:p>
            <a:r>
              <a:rPr lang="en-US" dirty="0" smtClean="0"/>
              <a:t>Also called </a:t>
            </a:r>
            <a:r>
              <a:rPr lang="en-US" i="1" dirty="0" smtClean="0"/>
              <a:t>latency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Once you’re on the correct track and the head’s over the right sector, you need to transfer data</a:t>
            </a:r>
          </a:p>
          <a:p>
            <a:r>
              <a:rPr lang="en-US" dirty="0" smtClean="0"/>
              <a:t>You don’t read/write an entire sector at a time</a:t>
            </a:r>
          </a:p>
          <a:p>
            <a:r>
              <a:rPr lang="en-US" dirty="0" smtClean="0"/>
              <a:t>There is some delay associated with reading every byte in the sector</a:t>
            </a:r>
          </a:p>
          <a:p>
            <a:r>
              <a:rPr lang="en-US" dirty="0" smtClean="0"/>
              <a:t>All sectors are usually the same size</a:t>
            </a:r>
          </a:p>
          <a:p>
            <a:r>
              <a:rPr lang="en-US" dirty="0" smtClean="0"/>
              <a:t>So transfer time is usually constant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Drives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disk drive is not directly connected to the bus</a:t>
            </a:r>
          </a:p>
          <a:p>
            <a:r>
              <a:rPr lang="en-US" dirty="0" smtClean="0"/>
              <a:t>It is connected to a disk drive controller</a:t>
            </a:r>
          </a:p>
          <a:p>
            <a:pPr lvl="1"/>
            <a:r>
              <a:rPr lang="en-US" dirty="0" smtClean="0"/>
              <a:t>Special hardware designed for this task</a:t>
            </a:r>
          </a:p>
          <a:p>
            <a:r>
              <a:rPr lang="en-US" dirty="0" smtClean="0"/>
              <a:t>There may be several disk drives attached to the same controller</a:t>
            </a:r>
          </a:p>
          <a:p>
            <a:pPr lvl="1"/>
            <a:r>
              <a:rPr lang="en-US" dirty="0" smtClean="0"/>
              <a:t>Which then multiplexes its attention between them</a:t>
            </a:r>
          </a:p>
          <a:p>
            <a:r>
              <a:rPr lang="en-US" dirty="0" smtClean="0"/>
              <a:t>Many disks have their controller bundled with them (e.g., SCSI disks)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1606"/>
            <a:ext cx="8229600" cy="1143000"/>
          </a:xfrm>
        </p:spPr>
        <p:txBody>
          <a:bodyPr/>
          <a:lstStyle/>
          <a:p>
            <a:r>
              <a:rPr lang="en-US" dirty="0" smtClean="0"/>
              <a:t>Why Is This An Issue</a:t>
            </a:r>
            <a:br>
              <a:rPr lang="en-US" dirty="0" smtClean="0"/>
            </a:br>
            <a:r>
              <a:rPr lang="en-US" dirty="0" smtClean="0"/>
              <a:t>For the OS?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When you go to disk, it could be fast or slow</a:t>
            </a:r>
          </a:p>
          <a:p>
            <a:pPr lvl="1"/>
            <a:r>
              <a:rPr lang="en-US" dirty="0" smtClean="0"/>
              <a:t>If you go to disk a lot, that matters</a:t>
            </a:r>
          </a:p>
          <a:p>
            <a:r>
              <a:rPr lang="en-US" dirty="0" smtClean="0"/>
              <a:t>The OS can make choices that make it faster or slower</a:t>
            </a:r>
          </a:p>
          <a:p>
            <a:pPr lvl="1"/>
            <a:r>
              <a:rPr lang="en-US" dirty="0" smtClean="0"/>
              <a:t>Deciding where to put a piece of data on disk</a:t>
            </a:r>
          </a:p>
          <a:p>
            <a:pPr lvl="1"/>
            <a:r>
              <a:rPr lang="en-US" dirty="0" smtClean="0"/>
              <a:t>Deciding when to perform an I/O</a:t>
            </a:r>
          </a:p>
          <a:p>
            <a:pPr lvl="1"/>
            <a:r>
              <a:rPr lang="en-US" dirty="0" smtClean="0"/>
              <a:t>Reordering multiple I/Os to minimize seek time and latency</a:t>
            </a:r>
          </a:p>
          <a:p>
            <a:pPr lvl="1"/>
            <a:r>
              <a:rPr lang="en-US" dirty="0" smtClean="0"/>
              <a:t>Perhaps optimistically performing I/Os that haven’t been requested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role of I/O in operating systems</a:t>
            </a:r>
          </a:p>
          <a:p>
            <a:r>
              <a:rPr lang="en-US" dirty="0" smtClean="0"/>
              <a:t>Organizing </a:t>
            </a:r>
            <a:r>
              <a:rPr lang="en-US" dirty="0" smtClean="0"/>
              <a:t>systems via modularity</a:t>
            </a:r>
          </a:p>
          <a:p>
            <a:r>
              <a:rPr lang="en-US" dirty="0" smtClean="0"/>
              <a:t>Virtualization and operating systems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22969" y="553767"/>
            <a:ext cx="2258328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Optimizing Disk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368"/>
            <a:ext cx="8229600" cy="4525963"/>
          </a:xfrm>
        </p:spPr>
        <p:txBody>
          <a:bodyPr/>
          <a:lstStyle/>
          <a:p>
            <a:r>
              <a:rPr lang="en-GB" sz="2800" dirty="0" smtClean="0"/>
              <a:t>Don't start I/O until disk is on-cylinder or near sector</a:t>
            </a:r>
          </a:p>
          <a:p>
            <a:pPr lvl="1"/>
            <a:r>
              <a:rPr lang="en-GB" sz="2400" dirty="0" smtClean="0"/>
              <a:t>I/O ties up the controller, locking out other operations</a:t>
            </a:r>
          </a:p>
          <a:p>
            <a:pPr lvl="1"/>
            <a:r>
              <a:rPr lang="en-GB" sz="2400" dirty="0" smtClean="0"/>
              <a:t>Other drives seek while one drive is doing I/O</a:t>
            </a:r>
          </a:p>
          <a:p>
            <a:r>
              <a:rPr lang="en-GB" sz="2800" dirty="0" smtClean="0"/>
              <a:t>Minimize head motion</a:t>
            </a:r>
          </a:p>
          <a:p>
            <a:pPr lvl="1"/>
            <a:r>
              <a:rPr lang="en-GB" sz="2400" dirty="0" smtClean="0"/>
              <a:t>Do all possible reads in current cylinder before moving</a:t>
            </a:r>
          </a:p>
          <a:p>
            <a:pPr lvl="1"/>
            <a:r>
              <a:rPr lang="en-GB" sz="2400" dirty="0" smtClean="0"/>
              <a:t>Make minimum number of trips in small increments</a:t>
            </a:r>
          </a:p>
          <a:p>
            <a:r>
              <a:rPr lang="en-GB" sz="2800" dirty="0" smtClean="0"/>
              <a:t>Encourage efficient data requests</a:t>
            </a:r>
          </a:p>
          <a:p>
            <a:pPr lvl="1"/>
            <a:r>
              <a:rPr lang="en-GB" sz="2400" dirty="0" smtClean="0"/>
              <a:t>Have lots of requests to choose from</a:t>
            </a:r>
          </a:p>
          <a:p>
            <a:pPr lvl="1"/>
            <a:r>
              <a:rPr lang="en-GB" sz="2400" dirty="0" smtClean="0"/>
              <a:t>Encourage cylinder locality</a:t>
            </a:r>
          </a:p>
          <a:p>
            <a:pPr lvl="1"/>
            <a:r>
              <a:rPr lang="en-GB" sz="2400" dirty="0" smtClean="0"/>
              <a:t>Encourage largest possible block sizes</a:t>
            </a:r>
          </a:p>
          <a:p>
            <a:pPr lvl="1"/>
            <a:r>
              <a:rPr lang="en-GB" sz="2400" dirty="0" smtClean="0"/>
              <a:t>All by OS design choices, not influencing programs/users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Algorithms to Control </a:t>
            </a:r>
            <a:br>
              <a:rPr lang="en-US" dirty="0" smtClean="0"/>
            </a:br>
            <a:r>
              <a:rPr lang="en-US" dirty="0" smtClean="0"/>
              <a:t>Head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First come, first served</a:t>
            </a:r>
          </a:p>
          <a:p>
            <a:pPr lvl="1"/>
            <a:r>
              <a:rPr lang="en-US" dirty="0" smtClean="0"/>
              <a:t>Just do them in the order they happen</a:t>
            </a:r>
          </a:p>
          <a:p>
            <a:r>
              <a:rPr lang="en-US" dirty="0" smtClean="0"/>
              <a:t>Shortest seek time first</a:t>
            </a:r>
          </a:p>
          <a:p>
            <a:pPr lvl="1"/>
            <a:r>
              <a:rPr lang="en-US" dirty="0" smtClean="0"/>
              <a:t>Always go with the request that’s closest to the current head position</a:t>
            </a:r>
          </a:p>
          <a:p>
            <a:pPr lvl="1"/>
            <a:r>
              <a:rPr lang="en-US" dirty="0" smtClean="0"/>
              <a:t>Since requests keep arriving, can cause starvation</a:t>
            </a:r>
          </a:p>
          <a:p>
            <a:r>
              <a:rPr lang="en-US" dirty="0" smtClean="0"/>
              <a:t>Scan/Look (AKA the Elevator Algorithm)</a:t>
            </a:r>
          </a:p>
          <a:p>
            <a:pPr lvl="1"/>
            <a:r>
              <a:rPr lang="en-US" dirty="0" smtClean="0"/>
              <a:t>Service all requests in one direction, then go in the other direction</a:t>
            </a:r>
          </a:p>
          <a:p>
            <a:pPr lvl="1"/>
            <a:r>
              <a:rPr lang="en-US" dirty="0" smtClean="0"/>
              <a:t>No starvation, but may take longer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778"/>
            <a:ext cx="8229600" cy="1143000"/>
          </a:xfrm>
        </p:spPr>
        <p:txBody>
          <a:bodyPr/>
          <a:lstStyle/>
          <a:p>
            <a:r>
              <a:rPr lang="en-US" dirty="0" smtClean="0"/>
              <a:t>Head Travel With Various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Group 508"/>
          <p:cNvGraphicFramePr>
            <a:graphicFrameLocks/>
          </p:cNvGraphicFramePr>
          <p:nvPr/>
        </p:nvGraphicFramePr>
        <p:xfrm>
          <a:off x="683546" y="4872054"/>
          <a:ext cx="7999410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4413"/>
                <a:gridCol w="531615"/>
                <a:gridCol w="533014"/>
                <a:gridCol w="534413"/>
                <a:gridCol w="534413"/>
                <a:gridCol w="531615"/>
                <a:gridCol w="534413"/>
                <a:gridCol w="534413"/>
                <a:gridCol w="533015"/>
                <a:gridCol w="531615"/>
                <a:gridCol w="534413"/>
                <a:gridCol w="533014"/>
                <a:gridCol w="533015"/>
              </a:tblGrid>
              <a:tr h="357188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Scan/Look (elevator algorithm)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450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Group 492"/>
          <p:cNvGraphicFramePr>
            <a:graphicFrameLocks/>
          </p:cNvGraphicFramePr>
          <p:nvPr/>
        </p:nvGraphicFramePr>
        <p:xfrm>
          <a:off x="674021" y="1647810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First Come First Served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252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880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Group 500"/>
          <p:cNvGraphicFramePr>
            <a:graphicFrameLocks/>
          </p:cNvGraphicFramePr>
          <p:nvPr/>
        </p:nvGraphicFramePr>
        <p:xfrm>
          <a:off x="674021" y="3253134"/>
          <a:ext cx="7999414" cy="1386230"/>
        </p:xfrm>
        <a:graphic>
          <a:graphicData uri="http://schemas.openxmlformats.org/drawingml/2006/table">
            <a:tbl>
              <a:tblPr/>
              <a:tblGrid>
                <a:gridCol w="533014"/>
                <a:gridCol w="533015"/>
                <a:gridCol w="533014"/>
                <a:gridCol w="533015"/>
                <a:gridCol w="533014"/>
                <a:gridCol w="533015"/>
                <a:gridCol w="535812"/>
                <a:gridCol w="531615"/>
                <a:gridCol w="535813"/>
                <a:gridCol w="533014"/>
                <a:gridCol w="533015"/>
                <a:gridCol w="533014"/>
                <a:gridCol w="533015"/>
                <a:gridCol w="533014"/>
                <a:gridCol w="533015"/>
              </a:tblGrid>
              <a:tr h="174625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Shortest Seek First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588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</a:tr>
              <a:tr h="119063"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l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9063">
                <a:tc gridSpan="15">
                  <a:txBody>
                    <a:bodyPr/>
                    <a:lstStyle/>
                    <a:p>
                      <a:pPr marL="107950" marR="0" lvl="0" indent="-107950" algn="ctr" defTabSz="457200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ts val="1413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total head motion: 321 cylinders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92268" y="553767"/>
            <a:ext cx="2979479" cy="676127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Most useful abstractions an OS wants to offer can’t be directly realized by hardware</a:t>
            </a:r>
          </a:p>
          <a:p>
            <a:r>
              <a:rPr lang="en-US" dirty="0" smtClean="0"/>
              <a:t>Modularity is one technique the OS uses to provide better abstractions</a:t>
            </a:r>
          </a:p>
          <a:p>
            <a:r>
              <a:rPr lang="en-US" dirty="0" smtClean="0"/>
              <a:t>Divide up the overall system you want into well-defined communicating pieces</a:t>
            </a:r>
          </a:p>
          <a:p>
            <a:r>
              <a:rPr lang="en-US" dirty="0" smtClean="0"/>
              <a:t>Critical issues:</a:t>
            </a:r>
          </a:p>
          <a:p>
            <a:pPr lvl="1"/>
            <a:r>
              <a:rPr lang="en-US" dirty="0" smtClean="0"/>
              <a:t>Which pieces to treat as modules</a:t>
            </a:r>
          </a:p>
          <a:p>
            <a:pPr lvl="1"/>
            <a:r>
              <a:rPr lang="en-US" dirty="0" smtClean="0"/>
              <a:t>How to organize the modules</a:t>
            </a:r>
          </a:p>
          <a:p>
            <a:pPr lvl="1"/>
            <a:r>
              <a:rPr lang="en-US" dirty="0" smtClean="0"/>
              <a:t>Interfaces to modules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An OS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912"/>
            <a:ext cx="8229600" cy="4525963"/>
          </a:xfrm>
        </p:spPr>
        <p:txBody>
          <a:bodyPr/>
          <a:lstStyle/>
          <a:p>
            <a:r>
              <a:rPr lang="en-US" dirty="0" smtClean="0"/>
              <a:t>At minimum, it enables one to run applications</a:t>
            </a:r>
          </a:p>
          <a:p>
            <a:pPr lvl="1"/>
            <a:r>
              <a:rPr lang="en-US" dirty="0" smtClean="0"/>
              <a:t>Preferably several on the same machine</a:t>
            </a:r>
          </a:p>
          <a:p>
            <a:pPr lvl="1"/>
            <a:r>
              <a:rPr lang="en-US" dirty="0" smtClean="0"/>
              <a:t>Preferably several at the same time</a:t>
            </a:r>
          </a:p>
          <a:p>
            <a:r>
              <a:rPr lang="en-US" dirty="0" smtClean="0"/>
              <a:t>At abstract level, what do we need to do that?</a:t>
            </a:r>
          </a:p>
          <a:p>
            <a:pPr lvl="1"/>
            <a:r>
              <a:rPr lang="en-US" dirty="0" smtClean="0"/>
              <a:t>Interpreters (to run the code)</a:t>
            </a:r>
          </a:p>
          <a:p>
            <a:pPr lvl="1"/>
            <a:r>
              <a:rPr lang="en-US" dirty="0" smtClean="0"/>
              <a:t>Memory (to store the code and data)</a:t>
            </a:r>
          </a:p>
          <a:p>
            <a:pPr lvl="1"/>
            <a:r>
              <a:rPr lang="en-US" dirty="0" smtClean="0"/>
              <a:t>Communications links (to communicate between apps and pieces of the system) </a:t>
            </a:r>
          </a:p>
          <a:p>
            <a:r>
              <a:rPr lang="en-US" dirty="0" smtClean="0"/>
              <a:t>This suggests the kinds of modules we’ll need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Simple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We want to run multiple programs</a:t>
            </a:r>
          </a:p>
          <a:p>
            <a:pPr lvl="1"/>
            <a:r>
              <a:rPr lang="en-US" dirty="0" smtClean="0"/>
              <a:t>Without interference between them</a:t>
            </a:r>
          </a:p>
          <a:p>
            <a:pPr lvl="1"/>
            <a:r>
              <a:rPr lang="en-US" dirty="0" smtClean="0"/>
              <a:t>Protecting one from the faults of another</a:t>
            </a:r>
          </a:p>
          <a:p>
            <a:r>
              <a:rPr lang="en-US" dirty="0" smtClean="0"/>
              <a:t>We’ve got a </a:t>
            </a:r>
            <a:r>
              <a:rPr lang="en-US" dirty="0" err="1" smtClean="0"/>
              <a:t>multicore</a:t>
            </a:r>
            <a:r>
              <a:rPr lang="en-US" dirty="0" smtClean="0"/>
              <a:t> processor to do so</a:t>
            </a:r>
          </a:p>
          <a:p>
            <a:pPr lvl="1"/>
            <a:r>
              <a:rPr lang="en-US" dirty="0" smtClean="0"/>
              <a:t>More cores than programs</a:t>
            </a:r>
          </a:p>
          <a:p>
            <a:r>
              <a:rPr lang="en-US" dirty="0" smtClean="0"/>
              <a:t>We have RAM, a bus, a disk, other simple devices</a:t>
            </a:r>
          </a:p>
          <a:p>
            <a:r>
              <a:rPr lang="en-US" dirty="0" smtClean="0"/>
              <a:t>What abstractions should we build to ensure that things go well?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721884" y="553767"/>
            <a:ext cx="368057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6" name="Group 19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2" name="Down Arrow 11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2" name="Can 21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7" name="Group 25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3" name="Rounded Rectangle 22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5" name="Up-Down Arrow 24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4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ounded Rectangle 42"/>
          <p:cNvSpPr/>
          <p:nvPr/>
        </p:nvSpPr>
        <p:spPr>
          <a:xfrm>
            <a:off x="457200" y="1231900"/>
            <a:ext cx="8229600" cy="4894263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887301" y="6045200"/>
            <a:ext cx="3397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/>
                <a:cs typeface="Times New Roman"/>
              </a:rPr>
              <a:t>A machine boundary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1" grpId="0" animBg="1"/>
      <p:bldP spid="22" grpId="0" animBg="1"/>
      <p:bldP spid="43" grpId="0" animBg="1"/>
      <p:bldP spid="4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Exploiting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We’ll obviously have several SW elements to support the different user programs</a:t>
            </a:r>
          </a:p>
          <a:p>
            <a:r>
              <a:rPr lang="en-US" dirty="0" smtClean="0"/>
              <a:t>Desirable for each to be modular and self-contained</a:t>
            </a:r>
          </a:p>
          <a:p>
            <a:pPr lvl="1"/>
            <a:r>
              <a:rPr lang="en-US" dirty="0" smtClean="0"/>
              <a:t>With controlled interactions</a:t>
            </a:r>
          </a:p>
          <a:p>
            <a:r>
              <a:rPr lang="en-US" dirty="0" smtClean="0"/>
              <a:t>Gives cleaner organization</a:t>
            </a:r>
          </a:p>
          <a:p>
            <a:r>
              <a:rPr lang="en-US" dirty="0" smtClean="0"/>
              <a:t>Easier to prevent problems from spreading</a:t>
            </a:r>
          </a:p>
          <a:p>
            <a:r>
              <a:rPr lang="en-US" dirty="0" smtClean="0"/>
              <a:t>Easier to understand what’s going on </a:t>
            </a:r>
          </a:p>
          <a:p>
            <a:r>
              <a:rPr lang="en-US" dirty="0" smtClean="0"/>
              <a:t>Easier to control each program’s behavior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73276" y="553767"/>
            <a:ext cx="525904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Subroutine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just organize the system as a set of subroutines?</a:t>
            </a:r>
          </a:p>
          <a:p>
            <a:pPr lvl="1"/>
            <a:r>
              <a:rPr lang="en-US" dirty="0" smtClean="0"/>
              <a:t>All in the same address space</a:t>
            </a:r>
          </a:p>
          <a:p>
            <a:pPr lvl="2"/>
            <a:r>
              <a:rPr lang="en-US" dirty="0" smtClean="0"/>
              <a:t>A simplifying assumption</a:t>
            </a:r>
          </a:p>
          <a:p>
            <a:pPr lvl="2"/>
            <a:r>
              <a:rPr lang="en-US" dirty="0" smtClean="0"/>
              <a:t>Allowing easy in-memory communication</a:t>
            </a:r>
          </a:p>
          <a:p>
            <a:r>
              <a:rPr lang="en-US" dirty="0" smtClean="0"/>
              <a:t>System subroutines call user program subroutines as needed</a:t>
            </a:r>
          </a:p>
          <a:p>
            <a:pPr lvl="1"/>
            <a:r>
              <a:rPr lang="en-US" dirty="0" smtClean="0"/>
              <a:t>And vice versa</a:t>
            </a:r>
          </a:p>
          <a:p>
            <a:r>
              <a:rPr lang="en-US" i="1" dirty="0" smtClean="0"/>
              <a:t>Soft modularity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Would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r>
              <a:rPr lang="en-US" sz="2800" dirty="0" smtClean="0"/>
              <a:t>Each program is a self-contained set of subroutines</a:t>
            </a:r>
          </a:p>
          <a:p>
            <a:pPr lvl="1"/>
            <a:r>
              <a:rPr lang="en-US" sz="2400" dirty="0" smtClean="0"/>
              <a:t>Subroutines in the program call each other</a:t>
            </a:r>
          </a:p>
          <a:p>
            <a:pPr lvl="1"/>
            <a:r>
              <a:rPr lang="en-US" sz="2400" dirty="0" smtClean="0"/>
              <a:t>But not subroutines in other programs</a:t>
            </a:r>
          </a:p>
          <a:p>
            <a:r>
              <a:rPr lang="en-US" sz="2800" dirty="0" smtClean="0"/>
              <a:t>Shared services offered by other subroutines</a:t>
            </a:r>
          </a:p>
          <a:p>
            <a:pPr lvl="1"/>
            <a:r>
              <a:rPr lang="en-US" sz="2400" dirty="0" smtClean="0"/>
              <a:t>Which any program can call</a:t>
            </a:r>
          </a:p>
          <a:p>
            <a:r>
              <a:rPr lang="en-US" sz="2800" dirty="0" smtClean="0"/>
              <a:t>Perhaps some “master routine” that calls subroutines in the various programs</a:t>
            </a:r>
          </a:p>
          <a:p>
            <a:r>
              <a:rPr lang="en-US" sz="2800" dirty="0" smtClean="0"/>
              <a:t>Soft because no OS HW/SW enforces modularity</a:t>
            </a:r>
          </a:p>
          <a:p>
            <a:pPr lvl="1"/>
            <a:r>
              <a:rPr lang="en-US" sz="2400" dirty="0" smtClean="0"/>
              <a:t>Important resources (like the stack) are shared</a:t>
            </a:r>
          </a:p>
          <a:p>
            <a:pPr lvl="1"/>
            <a:r>
              <a:rPr lang="en-US" sz="2400" dirty="0" smtClean="0"/>
              <a:t>Only proper program behavior protects one program from the mistakes of another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5054"/>
            <a:ext cx="8229600" cy="1143000"/>
          </a:xfrm>
        </p:spPr>
        <p:txBody>
          <a:bodyPr/>
          <a:lstStyle/>
          <a:p>
            <a:r>
              <a:rPr lang="en-US" dirty="0" smtClean="0"/>
              <a:t>I/O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I/O is:</a:t>
            </a:r>
          </a:p>
          <a:p>
            <a:pPr lvl="1"/>
            <a:r>
              <a:rPr lang="en-GB" dirty="0" smtClean="0"/>
              <a:t>Varied</a:t>
            </a:r>
          </a:p>
          <a:p>
            <a:pPr lvl="1"/>
            <a:r>
              <a:rPr lang="en-GB" dirty="0" smtClean="0"/>
              <a:t>Complex</a:t>
            </a:r>
          </a:p>
          <a:p>
            <a:pPr lvl="1"/>
            <a:r>
              <a:rPr lang="en-GB" dirty="0" smtClean="0"/>
              <a:t>Error prone</a:t>
            </a:r>
          </a:p>
          <a:p>
            <a:r>
              <a:rPr lang="en-GB" dirty="0" smtClean="0"/>
              <a:t>Bad place for the user to be wandering around</a:t>
            </a:r>
          </a:p>
          <a:p>
            <a:r>
              <a:rPr lang="en-GB" dirty="0" smtClean="0"/>
              <a:t>The operating system must make I/O friendlier</a:t>
            </a:r>
          </a:p>
          <a:p>
            <a:r>
              <a:rPr lang="en-GB" dirty="0" smtClean="0"/>
              <a:t>Oriented around handling many different </a:t>
            </a:r>
            <a:r>
              <a:rPr lang="en-GB" i="1" dirty="0" smtClean="0"/>
              <a:t>devices </a:t>
            </a:r>
            <a:r>
              <a:rPr lang="en-GB" dirty="0" smtClean="0"/>
              <a:t>via </a:t>
            </a:r>
            <a:r>
              <a:rPr lang="en-GB" i="1" dirty="0" smtClean="0"/>
              <a:t>busses</a:t>
            </a:r>
            <a:r>
              <a:rPr lang="en-GB" dirty="0" smtClean="0"/>
              <a:t> using </a:t>
            </a:r>
            <a:r>
              <a:rPr lang="en-GB" i="1" dirty="0" smtClean="0"/>
              <a:t>device drivers</a:t>
            </a:r>
          </a:p>
          <a:p>
            <a:pPr>
              <a:buNone/>
            </a:pPr>
            <a:endParaRPr lang="en-GB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40419" y="721895"/>
            <a:ext cx="443737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96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563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31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58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558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3997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3" name="Group 11"/>
          <p:cNvGrpSpPr/>
          <p:nvPr/>
        </p:nvGrpSpPr>
        <p:grpSpPr>
          <a:xfrm>
            <a:off x="1510633" y="1999920"/>
            <a:ext cx="5925165" cy="324414"/>
            <a:chOff x="1510633" y="1796720"/>
            <a:chExt cx="5925165" cy="324414"/>
          </a:xfrm>
        </p:grpSpPr>
        <p:sp>
          <p:nvSpPr>
            <p:cNvPr id="13" name="Down Arrow 12"/>
            <p:cNvSpPr/>
            <p:nvPr/>
          </p:nvSpPr>
          <p:spPr>
            <a:xfrm>
              <a:off x="1510633" y="1796720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3306401" y="1806973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5178372" y="1808759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Down Arrow 15"/>
            <p:cNvSpPr/>
            <p:nvPr/>
          </p:nvSpPr>
          <p:spPr>
            <a:xfrm>
              <a:off x="7008008" y="1819012"/>
              <a:ext cx="427790" cy="302122"/>
            </a:xfrm>
            <a:prstGeom prst="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ounded Rectangle 16"/>
          <p:cNvSpPr/>
          <p:nvPr/>
        </p:nvSpPr>
        <p:spPr>
          <a:xfrm>
            <a:off x="3467100" y="4064000"/>
            <a:ext cx="2362200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Memory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Can 17"/>
          <p:cNvSpPr/>
          <p:nvPr/>
        </p:nvSpPr>
        <p:spPr>
          <a:xfrm>
            <a:off x="1409700" y="42037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2" name="Group 18"/>
          <p:cNvGrpSpPr/>
          <p:nvPr/>
        </p:nvGrpSpPr>
        <p:grpSpPr>
          <a:xfrm>
            <a:off x="6807200" y="4140200"/>
            <a:ext cx="1202070" cy="1384300"/>
            <a:chOff x="6807200" y="3937000"/>
            <a:chExt cx="1202070" cy="1384300"/>
          </a:xfrm>
        </p:grpSpPr>
        <p:sp>
          <p:nvSpPr>
            <p:cNvPr id="20" name="Rounded Rectangle 19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21" name="Up-Down Arrow 20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21"/>
          <p:cNvGrpSpPr/>
          <p:nvPr/>
        </p:nvGrpSpPr>
        <p:grpSpPr>
          <a:xfrm>
            <a:off x="935801" y="2870653"/>
            <a:ext cx="7073469" cy="1485220"/>
            <a:chOff x="935801" y="2667453"/>
            <a:chExt cx="7073469" cy="1485220"/>
          </a:xfrm>
        </p:grpSpPr>
        <p:cxnSp>
          <p:nvCxnSpPr>
            <p:cNvPr id="23" name="Straight Connector 22"/>
            <p:cNvCxnSpPr/>
            <p:nvPr/>
          </p:nvCxnSpPr>
          <p:spPr>
            <a:xfrm flipV="1">
              <a:off x="935801" y="3251200"/>
              <a:ext cx="7073469" cy="38100"/>
            </a:xfrm>
            <a:prstGeom prst="line">
              <a:avLst/>
            </a:prstGeom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1454377" y="29529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245077" y="29656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51119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6928077" y="29783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362677" y="3562577"/>
              <a:ext cx="583747" cy="12700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1494039" y="3695586"/>
              <a:ext cx="901473" cy="12702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7105600" y="3594102"/>
              <a:ext cx="673099" cy="12699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ounded Rectangle 30"/>
          <p:cNvSpPr/>
          <p:nvPr/>
        </p:nvSpPr>
        <p:spPr>
          <a:xfrm>
            <a:off x="2870200" y="3581399"/>
            <a:ext cx="3613098" cy="1909763"/>
          </a:xfrm>
          <a:prstGeom prst="round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005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1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4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99042" y="4601001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2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83378" y="4608036"/>
            <a:ext cx="898358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Times New Roman"/>
                <a:cs typeface="Times New Roman"/>
              </a:rPr>
              <a:t>Stack for Program 3</a:t>
            </a:r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6" name="Down Arrow 35"/>
          <p:cNvSpPr/>
          <p:nvPr/>
        </p:nvSpPr>
        <p:spPr>
          <a:xfrm rot="19266765">
            <a:off x="4497877" y="1604330"/>
            <a:ext cx="455419" cy="2350607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273842" y="3737401"/>
            <a:ext cx="898358" cy="738664"/>
          </a:xfrm>
          <a:prstGeom prst="rect">
            <a:avLst/>
          </a:prstGeom>
          <a:solidFill>
            <a:srgbClr val="D9D9D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400" dirty="0">
              <a:latin typeface="Times New Roman"/>
              <a:cs typeface="Times New Roman"/>
            </a:endParaRP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743200" y="5588000"/>
            <a:ext cx="371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Now Program 4 is in trouble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24200" y="5943600"/>
            <a:ext cx="5083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Even though it did nothing wrong itself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/>
      <p:bldP spid="4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Hardening the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82842" y="230204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410" y="2320762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57978" y="232254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745546" y="2318098"/>
            <a:ext cx="1270000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35801" y="1446463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96633" y="1456716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657465" y="1458502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6552165" y="1451821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207262" y="34798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1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112262" y="34925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2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042662" y="35052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3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973062" y="35179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4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510633" y="199992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3357201" y="2010173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5279972" y="2011959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7160408" y="202221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812800" y="13668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7305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6101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6489700" y="1328738"/>
            <a:ext cx="1796006" cy="3243262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844800" y="4787900"/>
            <a:ext cx="3324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Four separate machines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90800" y="5219700"/>
            <a:ext cx="4350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Perhaps in very different places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374900" y="5664200"/>
            <a:ext cx="4804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Each program has its own machine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>
            <a:stCxn id="4" idx="2"/>
            <a:endCxn id="12" idx="0"/>
          </p:cNvCxnSpPr>
          <p:nvPr/>
        </p:nvCxnSpPr>
        <p:spPr>
          <a:xfrm rot="5400000">
            <a:off x="1398361" y="31603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3271229" y="31730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5252429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7148118" y="3185718"/>
            <a:ext cx="629653" cy="931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In This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Some activities are local to each program</a:t>
            </a:r>
          </a:p>
          <a:p>
            <a:r>
              <a:rPr lang="en-US" dirty="0" smtClean="0"/>
              <a:t>Other services are intended to be shared</a:t>
            </a:r>
          </a:p>
          <a:p>
            <a:pPr lvl="1"/>
            <a:r>
              <a:rPr lang="en-US" dirty="0" smtClean="0"/>
              <a:t>Like a file system</a:t>
            </a:r>
          </a:p>
          <a:p>
            <a:r>
              <a:rPr lang="en-US" dirty="0" smtClean="0"/>
              <a:t>This functionality can be provided by a client/server model</a:t>
            </a:r>
          </a:p>
          <a:p>
            <a:r>
              <a:rPr lang="en-US" dirty="0" smtClean="0"/>
              <a:t>The system services are provided by the server</a:t>
            </a:r>
          </a:p>
          <a:p>
            <a:r>
              <a:rPr lang="en-US" dirty="0" smtClean="0"/>
              <a:t>The user programs are clients</a:t>
            </a:r>
          </a:p>
          <a:p>
            <a:r>
              <a:rPr lang="en-US" dirty="0" smtClean="0"/>
              <a:t>The client sends message to server to get help</a:t>
            </a:r>
          </a:p>
          <a:p>
            <a:r>
              <a:rPr lang="en-US" dirty="0" smtClean="0"/>
              <a:t>OS uses HW/SW to enforce boundaries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US" dirty="0" smtClean="0"/>
              <a:t>With hard modularity, something beyond good behavior enforces module boundaries</a:t>
            </a:r>
          </a:p>
          <a:p>
            <a:r>
              <a:rPr lang="en-US" dirty="0" smtClean="0"/>
              <a:t>Here, the physical boundaries of the machine</a:t>
            </a:r>
          </a:p>
          <a:p>
            <a:r>
              <a:rPr lang="en-US" dirty="0" smtClean="0"/>
              <a:t>A client machine literally cannot touch the memory of the server</a:t>
            </a:r>
          </a:p>
          <a:p>
            <a:pPr lvl="1"/>
            <a:r>
              <a:rPr lang="en-US" dirty="0" smtClean="0"/>
              <a:t>Or of another client machine</a:t>
            </a:r>
          </a:p>
          <a:p>
            <a:r>
              <a:rPr lang="en-US" dirty="0" smtClean="0"/>
              <a:t>No error or attack can change that</a:t>
            </a:r>
          </a:p>
          <a:p>
            <a:pPr lvl="1"/>
            <a:r>
              <a:rPr lang="en-US" dirty="0" smtClean="0"/>
              <a:t>Though flaws in the server can cause problems</a:t>
            </a:r>
          </a:p>
          <a:p>
            <a:r>
              <a:rPr lang="en-US" dirty="0" smtClean="0"/>
              <a:t>Provides stronger guarantees all around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Downsides of Hard Modularity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158"/>
            <a:ext cx="8229600" cy="4525963"/>
          </a:xfrm>
        </p:spPr>
        <p:txBody>
          <a:bodyPr/>
          <a:lstStyle/>
          <a:p>
            <a:r>
              <a:rPr lang="en-US" dirty="0" smtClean="0"/>
              <a:t>The hard boundaries prevent low-cost optimizations</a:t>
            </a:r>
          </a:p>
          <a:p>
            <a:r>
              <a:rPr lang="en-US" dirty="0" smtClean="0"/>
              <a:t>In client/server organizations, doing anything with another program requires messages</a:t>
            </a:r>
          </a:p>
          <a:p>
            <a:pPr lvl="1"/>
            <a:r>
              <a:rPr lang="en-US" dirty="0" smtClean="0"/>
              <a:t>Inherently more expensive than memory accesses</a:t>
            </a:r>
          </a:p>
          <a:p>
            <a:r>
              <a:rPr lang="en-US" dirty="0" smtClean="0"/>
              <a:t>If the boundary sits between components requiring fast interactions, possibly very bad</a:t>
            </a:r>
          </a:p>
          <a:p>
            <a:r>
              <a:rPr lang="en-US" dirty="0" smtClean="0"/>
              <a:t>Must either give programs pieces of resources or time multiplex use of resources</a:t>
            </a:r>
          </a:p>
          <a:p>
            <a:pPr lvl="1"/>
            <a:r>
              <a:rPr lang="en-US" dirty="0" smtClean="0"/>
              <a:t>More complexity to do this right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15460" y="553767"/>
            <a:ext cx="3507803" cy="676127"/>
          </a:xfrm>
          <a:prstGeom prst="roundRect">
            <a:avLst/>
          </a:prstGeom>
          <a:solidFill>
            <a:srgbClr val="A6A6A6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the illusion of a complete resource to each program that uses it</a:t>
            </a:r>
          </a:p>
          <a:p>
            <a:pPr lvl="1"/>
            <a:r>
              <a:rPr lang="en-US" dirty="0" smtClean="0"/>
              <a:t>Hide hard modularity’s time/space divisions</a:t>
            </a:r>
          </a:p>
          <a:p>
            <a:r>
              <a:rPr lang="en-US" dirty="0" smtClean="0"/>
              <a:t>Possible to provide an entire virtual machine per process</a:t>
            </a:r>
          </a:p>
          <a:p>
            <a:r>
              <a:rPr lang="en-US" dirty="0" smtClean="0"/>
              <a:t>Use shared hardware to instantiate the various virtual devices or machines</a:t>
            </a:r>
          </a:p>
          <a:p>
            <a:r>
              <a:rPr lang="en-US" dirty="0" smtClean="0"/>
              <a:t>System software (i.e., the operating system) and perhaps special hardware handle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Virtualization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20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4" name="Rectangle 3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4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Up-Down Arrow 1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7" name="Straight Connector 16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12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Oval 21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15" name="Group 35"/>
          <p:cNvGrpSpPr/>
          <p:nvPr/>
        </p:nvGrpSpPr>
        <p:grpSpPr>
          <a:xfrm>
            <a:off x="928394" y="2209800"/>
            <a:ext cx="1281406" cy="1026695"/>
            <a:chOff x="633445" y="2388113"/>
            <a:chExt cx="1622146" cy="1299031"/>
          </a:xfrm>
        </p:grpSpPr>
        <p:sp>
          <p:nvSpPr>
            <p:cNvPr id="26" name="Rectangle 25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>
              <a:stCxn id="26" idx="2"/>
              <a:endCxn id="27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Can 29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6" name="Group 30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34" name="Rounded Rectangle 3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Up-Down Arrow 3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2" name="Straight Connector 31"/>
            <p:cNvCxnSpPr>
              <a:endCxn id="30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endCxn id="34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36"/>
          <p:cNvGrpSpPr/>
          <p:nvPr/>
        </p:nvGrpSpPr>
        <p:grpSpPr>
          <a:xfrm>
            <a:off x="3061994" y="2209800"/>
            <a:ext cx="1281406" cy="1026695"/>
            <a:chOff x="633445" y="2388113"/>
            <a:chExt cx="1622146" cy="1299031"/>
          </a:xfrm>
        </p:grpSpPr>
        <p:sp>
          <p:nvSpPr>
            <p:cNvPr id="38" name="Rectangle 37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>
              <a:stCxn id="38" idx="2"/>
              <a:endCxn id="39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Can 41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0" name="Group 42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46" name="Rounded Rectangle 4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Up-Down Arrow 4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4" name="Straight Connector 43"/>
            <p:cNvCxnSpPr>
              <a:endCxn id="42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endCxn id="46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47"/>
          <p:cNvGrpSpPr/>
          <p:nvPr/>
        </p:nvGrpSpPr>
        <p:grpSpPr>
          <a:xfrm>
            <a:off x="5105400" y="2209800"/>
            <a:ext cx="1281406" cy="1026695"/>
            <a:chOff x="633445" y="2388113"/>
            <a:chExt cx="1622146" cy="1299031"/>
          </a:xfrm>
        </p:grpSpPr>
        <p:sp>
          <p:nvSpPr>
            <p:cNvPr id="49" name="Rectangle 48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Connector 51"/>
            <p:cNvCxnSpPr>
              <a:stCxn id="49" idx="2"/>
              <a:endCxn id="50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Can 52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5" name="Group 53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57" name="Rounded Rectangle 56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8" name="Up-Down Arrow 57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5" name="Straight Connector 54"/>
            <p:cNvCxnSpPr>
              <a:endCxn id="53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endCxn id="57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58"/>
          <p:cNvGrpSpPr/>
          <p:nvPr/>
        </p:nvGrpSpPr>
        <p:grpSpPr>
          <a:xfrm>
            <a:off x="7086600" y="2209800"/>
            <a:ext cx="1281406" cy="1026695"/>
            <a:chOff x="633445" y="2388113"/>
            <a:chExt cx="1622146" cy="1299031"/>
          </a:xfrm>
        </p:grpSpPr>
        <p:sp>
          <p:nvSpPr>
            <p:cNvPr id="60" name="Rectangle 59"/>
            <p:cNvSpPr/>
            <p:nvPr/>
          </p:nvSpPr>
          <p:spPr>
            <a:xfrm>
              <a:off x="952124" y="2451348"/>
              <a:ext cx="841690" cy="2555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1200403" y="3000383"/>
              <a:ext cx="349985" cy="414425"/>
            </a:xfrm>
            <a:prstGeom prst="roundRect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 rot="5400000">
              <a:off x="795002" y="2226556"/>
              <a:ext cx="1299031" cy="162214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>
              <a:stCxn id="60" idx="2"/>
              <a:endCxn id="61" idx="0"/>
            </p:cNvCxnSpPr>
            <p:nvPr/>
          </p:nvCxnSpPr>
          <p:spPr>
            <a:xfrm rot="16200000" flipH="1">
              <a:off x="1227420" y="2852407"/>
              <a:ext cx="293525" cy="242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Can 63"/>
            <p:cNvSpPr/>
            <p:nvPr/>
          </p:nvSpPr>
          <p:spPr>
            <a:xfrm>
              <a:off x="778049" y="2994463"/>
              <a:ext cx="360285" cy="645319"/>
            </a:xfrm>
            <a:prstGeom prst="can">
              <a:avLst/>
            </a:prstGeom>
            <a:solidFill>
              <a:srgbClr val="D9D9D9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6" name="Group 64"/>
            <p:cNvGrpSpPr/>
            <p:nvPr/>
          </p:nvGrpSpPr>
          <p:grpSpPr>
            <a:xfrm>
              <a:off x="1617158" y="3041825"/>
              <a:ext cx="419641" cy="645319"/>
              <a:chOff x="6807200" y="3937000"/>
              <a:chExt cx="1202070" cy="1384300"/>
            </a:xfrm>
            <a:solidFill>
              <a:srgbClr val="D9D9D9"/>
            </a:solidFill>
          </p:grpSpPr>
          <p:sp>
            <p:nvSpPr>
              <p:cNvPr id="68" name="Rounded Rectangle 6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9" name="Up-Down Arrow 6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6" name="Straight Connector 65"/>
            <p:cNvCxnSpPr>
              <a:endCxn id="64" idx="1"/>
            </p:cNvCxnSpPr>
            <p:nvPr/>
          </p:nvCxnSpPr>
          <p:spPr>
            <a:xfrm rot="5400000">
              <a:off x="848297" y="2810832"/>
              <a:ext cx="293525" cy="7373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endCxn id="68" idx="0"/>
            </p:cNvCxnSpPr>
            <p:nvPr/>
          </p:nvCxnSpPr>
          <p:spPr>
            <a:xfrm rot="16200000" flipH="1">
              <a:off x="1594486" y="2809333"/>
              <a:ext cx="334968" cy="1300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Down Arrow 69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Down Arrow 70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Down Arrow 71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457200" y="3962400"/>
            <a:ext cx="138782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Virtual machines </a:t>
            </a:r>
            <a:endParaRPr lang="en-US" sz="2400" dirty="0">
              <a:latin typeface="Times New Roman"/>
              <a:cs typeface="Times New Roman"/>
            </a:endParaRPr>
          </a:p>
        </p:txBody>
      </p:sp>
      <p:cxnSp>
        <p:nvCxnSpPr>
          <p:cNvPr id="75" name="Straight Arrow Connector 74"/>
          <p:cNvCxnSpPr>
            <a:stCxn id="73" idx="0"/>
          </p:cNvCxnSpPr>
          <p:nvPr/>
        </p:nvCxnSpPr>
        <p:spPr>
          <a:xfrm rot="5400000" flipH="1" flipV="1">
            <a:off x="876217" y="3511390"/>
            <a:ext cx="725904" cy="17611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1215451" y="2871519"/>
            <a:ext cx="1846544" cy="110562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1307449" y="2871519"/>
            <a:ext cx="3737548" cy="11082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endCxn id="62" idx="2"/>
          </p:cNvCxnSpPr>
          <p:nvPr/>
        </p:nvCxnSpPr>
        <p:spPr>
          <a:xfrm flipV="1">
            <a:off x="1327228" y="2723149"/>
            <a:ext cx="5759372" cy="12392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232808" y="4297947"/>
            <a:ext cx="1387822" cy="1200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A single physical machine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24167 0.27778 " pathEditMode="relative" ptsTypes="AA">
                                      <p:cBhvr>
                                        <p:cTn id="5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0" presetClass="path" presetSubtype="0" accel="50000" decel="5000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05556E-6 -7.40741E-7 L 0.0783 0.27801 " pathEditMode="relative" ptsTypes="AA">
                                      <p:cBhvr>
                                        <p:cTn id="6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38889E-6 -7.40741E-7 L -0.075 0.27801 " pathEditMode="relative" ptsTypes="AA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7500"/>
                            </p:stCondLst>
                            <p:childTnLst>
                              <p:par>
                                <p:cTn id="67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72222E-6 -7.40741E-7 L -0.22153 0.27824 " pathEditMode="relative" ptsTypes="AA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0" grpId="0" animBg="1"/>
      <p:bldP spid="71" grpId="0" animBg="1"/>
      <p:bldP spid="72" grpId="0" animBg="1"/>
      <p:bldP spid="73" grpId="0"/>
      <p:bldP spid="73" grpId="1"/>
      <p:bldP spid="82" grpId="0"/>
      <p:bldP spid="82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Trick in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virtual machines share the same physical hardware</a:t>
            </a:r>
          </a:p>
          <a:p>
            <a:r>
              <a:rPr lang="en-US" dirty="0" smtClean="0"/>
              <a:t>But each thinks it has its own machine</a:t>
            </a:r>
          </a:p>
          <a:p>
            <a:r>
              <a:rPr lang="en-US" dirty="0" smtClean="0"/>
              <a:t>Must be sure that one virtual machine doesn’t affect behavior of the others</a:t>
            </a:r>
          </a:p>
          <a:p>
            <a:pPr lvl="1"/>
            <a:r>
              <a:rPr lang="en-US" dirty="0" smtClean="0"/>
              <a:t>Intentionally or accidentally</a:t>
            </a:r>
          </a:p>
          <a:p>
            <a:r>
              <a:rPr lang="en-US" dirty="0" smtClean="0"/>
              <a:t>With the least possible performance penalty</a:t>
            </a:r>
          </a:p>
          <a:p>
            <a:pPr lvl="1"/>
            <a:r>
              <a:rPr lang="en-US" dirty="0" smtClean="0"/>
              <a:t>Given that there will be a penalty merely for sharing at 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and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2124"/>
            <a:ext cx="8229600" cy="4525963"/>
          </a:xfrm>
        </p:spPr>
        <p:txBody>
          <a:bodyPr/>
          <a:lstStyle/>
          <a:p>
            <a:r>
              <a:rPr lang="en-US" dirty="0" smtClean="0"/>
              <a:t>To achieve good performance, can’t run many instructions “virtualized”</a:t>
            </a:r>
          </a:p>
          <a:p>
            <a:pPr lvl="1"/>
            <a:r>
              <a:rPr lang="en-US" dirty="0" smtClean="0"/>
              <a:t>Most instructions must go directly to the processor</a:t>
            </a:r>
          </a:p>
          <a:p>
            <a:pPr lvl="1"/>
            <a:r>
              <a:rPr lang="en-US" dirty="0" smtClean="0"/>
              <a:t>Rather than be mapped into multiple instructions via virtualization</a:t>
            </a:r>
          </a:p>
          <a:p>
            <a:r>
              <a:rPr lang="en-US" dirty="0" smtClean="0"/>
              <a:t>Similarly for access to other HW</a:t>
            </a:r>
          </a:p>
          <a:p>
            <a:pPr lvl="1"/>
            <a:r>
              <a:rPr lang="en-US" dirty="0" smtClean="0"/>
              <a:t>Can’t afford to put lots of virtualization SW in the usual path</a:t>
            </a:r>
          </a:p>
          <a:p>
            <a:r>
              <a:rPr lang="en-US" dirty="0" smtClean="0"/>
              <a:t>The trick is to </a:t>
            </a:r>
            <a:r>
              <a:rPr lang="en-US" dirty="0" err="1" smtClean="0"/>
              <a:t>virtualize</a:t>
            </a:r>
            <a:r>
              <a:rPr lang="en-US" dirty="0" smtClean="0"/>
              <a:t> the minimal set of accesses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Abstractions for </a:t>
            </a:r>
            <a:r>
              <a:rPr lang="en-US" dirty="0" err="1" smtClean="0"/>
              <a:t>Virtualizing</a:t>
            </a:r>
            <a:r>
              <a:rPr lang="en-US" dirty="0" smtClean="0"/>
              <a:t> Computers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kind of interpreter abstraction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thread</a:t>
            </a:r>
          </a:p>
          <a:p>
            <a:r>
              <a:rPr lang="en-US" dirty="0" smtClean="0"/>
              <a:t>Some kind of communications abstraction</a:t>
            </a:r>
          </a:p>
          <a:p>
            <a:pPr lvl="1"/>
            <a:r>
              <a:rPr lang="en-US" i="1" dirty="0" smtClean="0"/>
              <a:t>Bounded buffers</a:t>
            </a:r>
          </a:p>
          <a:p>
            <a:r>
              <a:rPr lang="en-US" dirty="0" smtClean="0"/>
              <a:t>Some kind of memory abstraction</a:t>
            </a:r>
          </a:p>
          <a:p>
            <a:pPr lvl="1"/>
            <a:r>
              <a:rPr lang="en-US" i="1" dirty="0" smtClean="0"/>
              <a:t>Virtual memory</a:t>
            </a:r>
            <a:endParaRPr lang="en-US" dirty="0" smtClean="0"/>
          </a:p>
          <a:p>
            <a:r>
              <a:rPr lang="en-US" dirty="0" smtClean="0"/>
              <a:t>For a virtualized architecture, the operating system provides these </a:t>
            </a:r>
            <a:r>
              <a:rPr lang="en-US" smtClean="0"/>
              <a:t>kinds of abstractions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Sequential vs. Random </a:t>
            </a:r>
            <a:br>
              <a:rPr lang="en-US" dirty="0" smtClean="0"/>
            </a:br>
            <a:r>
              <a:rPr lang="en-US" dirty="0" smtClean="0"/>
              <a:t>Access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Sequential access devices</a:t>
            </a:r>
          </a:p>
          <a:p>
            <a:pPr lvl="1"/>
            <a:r>
              <a:rPr lang="en-GB" sz="2400" dirty="0" smtClean="0"/>
              <a:t>Byte/block N must be read/written before byte/block N+1</a:t>
            </a:r>
          </a:p>
          <a:p>
            <a:pPr lvl="1"/>
            <a:r>
              <a:rPr lang="en-GB" sz="2400" dirty="0" smtClean="0"/>
              <a:t>May be read/write once, or may be </a:t>
            </a:r>
            <a:r>
              <a:rPr lang="en-GB" sz="2400" dirty="0" err="1" smtClean="0"/>
              <a:t>rewindable</a:t>
            </a:r>
            <a:endParaRPr lang="en-GB" sz="2400" dirty="0" smtClean="0"/>
          </a:p>
          <a:p>
            <a:pPr lvl="1"/>
            <a:r>
              <a:rPr lang="en-GB" sz="2400" dirty="0" smtClean="0"/>
              <a:t>Examples: magnetic tape, printer, keyboard</a:t>
            </a:r>
          </a:p>
          <a:p>
            <a:r>
              <a:rPr lang="en-GB" sz="2800" dirty="0" smtClean="0"/>
              <a:t>Random access devices</a:t>
            </a:r>
          </a:p>
          <a:p>
            <a:pPr lvl="1"/>
            <a:r>
              <a:rPr lang="en-GB" sz="2400" dirty="0" smtClean="0"/>
              <a:t>Possible to directly request any desired byte/block</a:t>
            </a:r>
          </a:p>
          <a:p>
            <a:pPr lvl="1"/>
            <a:r>
              <a:rPr lang="en-GB" sz="2400" dirty="0" smtClean="0"/>
              <a:t>Getting to that byte/block may or may not be instantaneous</a:t>
            </a:r>
          </a:p>
          <a:p>
            <a:pPr lvl="1"/>
            <a:r>
              <a:rPr lang="en-GB" sz="2400" dirty="0" smtClean="0"/>
              <a:t>Examples: memory, magnetic disk, graphics adaptor</a:t>
            </a:r>
          </a:p>
          <a:p>
            <a:r>
              <a:rPr lang="en-GB" sz="2800" dirty="0" smtClean="0"/>
              <a:t>They are used very differently</a:t>
            </a:r>
          </a:p>
          <a:p>
            <a:pPr lvl="1"/>
            <a:r>
              <a:rPr lang="en-GB" sz="2400" dirty="0" smtClean="0"/>
              <a:t>Requiring different handling by the OS		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Encapsulates the state of a running computation</a:t>
            </a:r>
          </a:p>
          <a:p>
            <a:r>
              <a:rPr lang="en-US" dirty="0" smtClean="0"/>
              <a:t>So what does it need?</a:t>
            </a:r>
          </a:p>
          <a:p>
            <a:pPr lvl="1"/>
            <a:r>
              <a:rPr lang="en-US" dirty="0" smtClean="0"/>
              <a:t>Something that describes what computation is to be performed</a:t>
            </a:r>
          </a:p>
          <a:p>
            <a:pPr lvl="1"/>
            <a:r>
              <a:rPr lang="en-US" dirty="0" smtClean="0"/>
              <a:t>Something that describes where it is in the computation</a:t>
            </a:r>
          </a:p>
          <a:p>
            <a:pPr lvl="1"/>
            <a:r>
              <a:rPr lang="en-US" dirty="0" smtClean="0"/>
              <a:t>Something that maintains the state of the computation’s data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29000" y="553767"/>
            <a:ext cx="23622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Handling of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One (or more) threads per running program</a:t>
            </a:r>
          </a:p>
          <a:p>
            <a:r>
              <a:rPr lang="en-US" dirty="0" smtClean="0"/>
              <a:t>The </a:t>
            </a:r>
            <a:r>
              <a:rPr lang="en-US" smtClean="0"/>
              <a:t>OS chooses </a:t>
            </a:r>
            <a:r>
              <a:rPr lang="en-US" dirty="0" smtClean="0"/>
              <a:t>which thread to run</a:t>
            </a:r>
          </a:p>
          <a:p>
            <a:pPr lvl="1"/>
            <a:r>
              <a:rPr lang="en-US" dirty="0" smtClean="0"/>
              <a:t>To share a processor, the OS must be able to cleanly stop and start threads</a:t>
            </a:r>
          </a:p>
          <a:p>
            <a:r>
              <a:rPr lang="en-US" dirty="0" smtClean="0"/>
              <a:t>While one thread is using a processor, no other thread should interfere with its use</a:t>
            </a:r>
          </a:p>
          <a:p>
            <a:r>
              <a:rPr lang="en-US" dirty="0" smtClean="0"/>
              <a:t>To run a thread, OS must:</a:t>
            </a:r>
          </a:p>
          <a:p>
            <a:pPr lvl="1"/>
            <a:r>
              <a:rPr lang="en-US" dirty="0" smtClean="0"/>
              <a:t>Load its code and data into memory</a:t>
            </a:r>
          </a:p>
          <a:p>
            <a:pPr lvl="1"/>
            <a:r>
              <a:rPr lang="en-US" dirty="0" smtClean="0"/>
              <a:t>Set up HW control structures (e.g., the PC)</a:t>
            </a:r>
          </a:p>
          <a:p>
            <a:pPr lvl="1"/>
            <a:r>
              <a:rPr lang="en-US" dirty="0" smtClean="0"/>
              <a:t>Transfer control to the thread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Slicing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" name="Group 66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4"/>
              <a:ext cx="331493" cy="510031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67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4"/>
              <a:ext cx="331493" cy="510031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68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4"/>
              <a:ext cx="331493" cy="510031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69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4"/>
              <a:ext cx="331493" cy="510031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81"/>
          <p:cNvGrpSpPr/>
          <p:nvPr/>
        </p:nvGrpSpPr>
        <p:grpSpPr>
          <a:xfrm>
            <a:off x="2363736" y="3614194"/>
            <a:ext cx="4646664" cy="2786606"/>
            <a:chOff x="-1371600" y="3614194"/>
            <a:chExt cx="4646664" cy="2786606"/>
          </a:xfrm>
        </p:grpSpPr>
        <p:sp>
          <p:nvSpPr>
            <p:cNvPr id="72" name="Rectangle 71"/>
            <p:cNvSpPr/>
            <p:nvPr/>
          </p:nvSpPr>
          <p:spPr>
            <a:xfrm>
              <a:off x="-458736" y="3749842"/>
              <a:ext cx="2411036" cy="54810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52464" y="4927600"/>
              <a:ext cx="1002538" cy="889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 rot="5400000">
              <a:off x="-441571" y="26841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Connector 74"/>
            <p:cNvCxnSpPr>
              <a:stCxn id="72" idx="2"/>
              <a:endCxn id="73" idx="0"/>
            </p:cNvCxnSpPr>
            <p:nvPr/>
          </p:nvCxnSpPr>
          <p:spPr>
            <a:xfrm rot="16200000" flipH="1">
              <a:off x="435431" y="46092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Can 75"/>
            <p:cNvSpPr/>
            <p:nvPr/>
          </p:nvSpPr>
          <p:spPr>
            <a:xfrm>
              <a:off x="-957378" y="4914900"/>
              <a:ext cx="1032042" cy="1384300"/>
            </a:xfrm>
            <a:prstGeom prst="can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8" name="Group 76"/>
            <p:cNvGrpSpPr/>
            <p:nvPr/>
          </p:nvGrpSpPr>
          <p:grpSpPr>
            <a:xfrm>
              <a:off x="1446264" y="5016500"/>
              <a:ext cx="1202070" cy="1384300"/>
              <a:chOff x="6807200" y="3937000"/>
              <a:chExt cx="1202070" cy="1384300"/>
            </a:xfrm>
            <a:solidFill>
              <a:schemeClr val="accent1">
                <a:lumMod val="40000"/>
                <a:lumOff val="60000"/>
              </a:schemeClr>
            </a:solidFill>
          </p:grpSpPr>
          <p:sp>
            <p:nvSpPr>
              <p:cNvPr id="80" name="Rounded Rectangle 7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81" name="Up-Down Arrow 8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8" name="Straight Connector 77"/>
            <p:cNvCxnSpPr>
              <a:endCxn id="76" idx="1"/>
            </p:cNvCxnSpPr>
            <p:nvPr/>
          </p:nvCxnSpPr>
          <p:spPr>
            <a:xfrm rot="5400000">
              <a:off x="-650572" y="44944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endCxn id="80" idx="0"/>
            </p:cNvCxnSpPr>
            <p:nvPr/>
          </p:nvCxnSpPr>
          <p:spPr>
            <a:xfrm rot="16200000" flipH="1">
              <a:off x="1501805" y="44710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93"/>
          <p:cNvGrpSpPr/>
          <p:nvPr/>
        </p:nvGrpSpPr>
        <p:grpSpPr>
          <a:xfrm>
            <a:off x="2362200" y="3614194"/>
            <a:ext cx="4646664" cy="2786606"/>
            <a:chOff x="-990600" y="3766594"/>
            <a:chExt cx="4646664" cy="2786606"/>
          </a:xfrm>
        </p:grpSpPr>
        <p:sp>
          <p:nvSpPr>
            <p:cNvPr id="84" name="Rectangle 83"/>
            <p:cNvSpPr/>
            <p:nvPr/>
          </p:nvSpPr>
          <p:spPr>
            <a:xfrm>
              <a:off x="-77736" y="3902242"/>
              <a:ext cx="2411036" cy="548105"/>
            </a:xfrm>
            <a:prstGeom prst="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633464" y="5080000"/>
              <a:ext cx="1002538" cy="889000"/>
            </a:xfrm>
            <a:prstGeom prst="roundRect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 rot="5400000">
              <a:off x="-60571" y="28365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>
              <a:stCxn id="84" idx="2"/>
              <a:endCxn id="85" idx="0"/>
            </p:cNvCxnSpPr>
            <p:nvPr/>
          </p:nvCxnSpPr>
          <p:spPr>
            <a:xfrm rot="16200000" flipH="1">
              <a:off x="816431" y="47616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Can 87"/>
            <p:cNvSpPr/>
            <p:nvPr/>
          </p:nvSpPr>
          <p:spPr>
            <a:xfrm>
              <a:off x="-576378" y="5067300"/>
              <a:ext cx="1032042" cy="1384300"/>
            </a:xfrm>
            <a:prstGeom prst="can">
              <a:avLst/>
            </a:prstGeom>
            <a:solidFill>
              <a:srgbClr val="E6B9B8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70" name="Group 88"/>
            <p:cNvGrpSpPr/>
            <p:nvPr/>
          </p:nvGrpSpPr>
          <p:grpSpPr>
            <a:xfrm>
              <a:off x="1827264" y="5168900"/>
              <a:ext cx="1202070" cy="1384300"/>
              <a:chOff x="6807200" y="3937000"/>
              <a:chExt cx="1202070" cy="1384300"/>
            </a:xfrm>
            <a:solidFill>
              <a:srgbClr val="E6B9B8"/>
            </a:solidFill>
          </p:grpSpPr>
          <p:sp>
            <p:nvSpPr>
              <p:cNvPr id="92" name="Rounded Rectangle 9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93" name="Up-Down Arrow 9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0" name="Straight Connector 89"/>
            <p:cNvCxnSpPr>
              <a:endCxn id="88" idx="1"/>
            </p:cNvCxnSpPr>
            <p:nvPr/>
          </p:nvCxnSpPr>
          <p:spPr>
            <a:xfrm rot="5400000">
              <a:off x="-269572" y="46468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>
              <a:endCxn id="92" idx="0"/>
            </p:cNvCxnSpPr>
            <p:nvPr/>
          </p:nvCxnSpPr>
          <p:spPr>
            <a:xfrm rot="16200000" flipH="1">
              <a:off x="1882805" y="46234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1.85185E-6 L 0.31667 0.28889 " pathEditMode="relative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667 0.28889 L -0.00017 -0.00023 " pathEditMode="relative" ptsTypes="AA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0.08837 0.28935 " pathEditMode="relative" ptsTypes="AA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334 0.28889 L -0.00017 -0.00023 " pathEditMode="relative" ptsTypes="AA">
                                      <p:cBhvr>
                                        <p:cTn id="3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 Minute . . .?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5237"/>
            <a:ext cx="8229600" cy="4525963"/>
          </a:xfrm>
        </p:spPr>
        <p:txBody>
          <a:bodyPr/>
          <a:lstStyle/>
          <a:p>
            <a:r>
              <a:rPr lang="en-US" dirty="0" smtClean="0"/>
              <a:t>How does the OS do all that?</a:t>
            </a:r>
          </a:p>
          <a:p>
            <a:r>
              <a:rPr lang="en-US" dirty="0" smtClean="0"/>
              <a:t>It’s just a program itself</a:t>
            </a:r>
          </a:p>
          <a:p>
            <a:pPr lvl="1"/>
            <a:r>
              <a:rPr lang="en-US" dirty="0" smtClean="0"/>
              <a:t>With its own interpreter, memory, etc.</a:t>
            </a:r>
          </a:p>
          <a:p>
            <a:r>
              <a:rPr lang="en-US" dirty="0" smtClean="0"/>
              <a:t>It must use the same physical resources as all the other threads</a:t>
            </a:r>
          </a:p>
          <a:p>
            <a:r>
              <a:rPr lang="en-US" dirty="0" smtClean="0"/>
              <a:t>Basically, the OS itself is a thread</a:t>
            </a:r>
          </a:p>
          <a:p>
            <a:r>
              <a:rPr lang="en-US" dirty="0" smtClean="0"/>
              <a:t>It creates and manages other threads</a:t>
            </a:r>
          </a:p>
          <a:p>
            <a:r>
              <a:rPr lang="en-US" dirty="0" smtClean="0"/>
              <a:t>Using privileged supervisor mode to safely and temporarily break virtualization boundaries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Virtualization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363736" y="3614194"/>
            <a:ext cx="4646664" cy="2786606"/>
            <a:chOff x="1754136" y="2737894"/>
            <a:chExt cx="4646664" cy="2786606"/>
          </a:xfrm>
        </p:grpSpPr>
        <p:sp>
          <p:nvSpPr>
            <p:cNvPr id="6" name="Rectangle 5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>
              <a:stCxn id="6" idx="2"/>
              <a:endCxn id="7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Can 9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Up-Down Arrow 1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2" name="Straight Connector 11"/>
            <p:cNvCxnSpPr>
              <a:endCxn id="10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14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Oval 15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22" name="Rectangle 21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>
              <a:stCxn id="22" idx="2"/>
              <a:endCxn id="23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Can 25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7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30" name="Rounded Rectangle 2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1" name="Up-Down Arrow 3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8" name="Straight Connector 27"/>
            <p:cNvCxnSpPr>
              <a:endCxn id="26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endCxn id="30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33" name="Rectangle 32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>
              <a:stCxn id="33" idx="2"/>
              <a:endCxn id="34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n 36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8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1" name="Rounded Rectangle 4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Up-Down Arrow 4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9" name="Straight Connector 38"/>
            <p:cNvCxnSpPr>
              <a:endCxn id="37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endCxn id="41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44" name="Rectangle 43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>
              <a:stCxn id="44" idx="2"/>
              <a:endCxn id="45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Can 47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9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2" name="Rounded Rectangle 5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3" name="Up-Down Arrow 5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0" name="Straight Connector 49"/>
            <p:cNvCxnSpPr>
              <a:endCxn id="48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endCxn id="52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55" name="Rectangle 54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>
              <a:stCxn id="55" idx="2"/>
              <a:endCxn id="56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Can 58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0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3" name="Rounded Rectangle 6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64" name="Up-Down Arrow 6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1" name="Straight Connector 60"/>
            <p:cNvCxnSpPr>
              <a:endCxn id="59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>
              <a:endCxn id="63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Down Arrow 64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Down Arrow 65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oup 100"/>
          <p:cNvGrpSpPr/>
          <p:nvPr/>
        </p:nvGrpSpPr>
        <p:grpSpPr>
          <a:xfrm>
            <a:off x="752695" y="4612105"/>
            <a:ext cx="1281406" cy="1026699"/>
            <a:chOff x="609600" y="4612105"/>
            <a:chExt cx="1281406" cy="1026699"/>
          </a:xfrm>
        </p:grpSpPr>
        <p:sp>
          <p:nvSpPr>
            <p:cNvPr id="91" name="Rectangle 90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Connector 93"/>
            <p:cNvCxnSpPr>
              <a:stCxn id="91" idx="2"/>
              <a:endCxn id="92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Can 94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69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99" name="Rounded Rectangle 9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00" name="Up-Down Arrow 9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7" name="Straight Connector 96"/>
            <p:cNvCxnSpPr>
              <a:endCxn id="95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endCxn id="99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Oval 101"/>
          <p:cNvSpPr/>
          <p:nvPr/>
        </p:nvSpPr>
        <p:spPr>
          <a:xfrm>
            <a:off x="524095" y="36576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Operating System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" name="Down Arrow 102"/>
          <p:cNvSpPr/>
          <p:nvPr/>
        </p:nvSpPr>
        <p:spPr>
          <a:xfrm>
            <a:off x="1170874" y="42698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3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Contained 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must a thread manager control to keep each thread isolated from the others?</a:t>
            </a:r>
          </a:p>
          <a:p>
            <a:r>
              <a:rPr lang="en-US" dirty="0" smtClean="0"/>
              <a:t>Well, what can each thread do?</a:t>
            </a:r>
          </a:p>
          <a:p>
            <a:pPr lvl="1"/>
            <a:r>
              <a:rPr lang="en-US" dirty="0" smtClean="0"/>
              <a:t>Run instructions</a:t>
            </a:r>
          </a:p>
          <a:p>
            <a:pPr lvl="2"/>
            <a:r>
              <a:rPr lang="en-US" dirty="0" smtClean="0"/>
              <a:t>Make sure it can only run its own</a:t>
            </a:r>
          </a:p>
          <a:p>
            <a:pPr lvl="1"/>
            <a:r>
              <a:rPr lang="en-US" dirty="0" smtClean="0"/>
              <a:t>Access some memory</a:t>
            </a:r>
          </a:p>
          <a:p>
            <a:pPr lvl="2"/>
            <a:r>
              <a:rPr lang="en-US" dirty="0" smtClean="0"/>
              <a:t>Make sure it can only access its own</a:t>
            </a:r>
          </a:p>
          <a:p>
            <a:pPr lvl="1"/>
            <a:r>
              <a:rPr lang="en-US" dirty="0" smtClean="0"/>
              <a:t>Communicate to other threads</a:t>
            </a:r>
          </a:p>
          <a:p>
            <a:pPr lvl="2"/>
            <a:r>
              <a:rPr lang="en-US" dirty="0" smtClean="0"/>
              <a:t>Make sure communication uses a safe abstraction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This Boil Down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7637"/>
            <a:ext cx="8229600" cy="4525963"/>
          </a:xfrm>
        </p:spPr>
        <p:txBody>
          <a:bodyPr/>
          <a:lstStyle/>
          <a:p>
            <a:r>
              <a:rPr lang="en-US" sz="2800" dirty="0" smtClean="0"/>
              <a:t>Running threads have access to certain processor registers</a:t>
            </a:r>
          </a:p>
          <a:p>
            <a:pPr lvl="1"/>
            <a:r>
              <a:rPr lang="en-US" sz="2400" dirty="0" smtClean="0"/>
              <a:t>Program counter, stack pointer, others</a:t>
            </a:r>
          </a:p>
          <a:p>
            <a:pPr lvl="1"/>
            <a:r>
              <a:rPr lang="en-US" sz="2400" dirty="0" smtClean="0"/>
              <a:t>Thread manager must ensure those are all set correctly</a:t>
            </a:r>
          </a:p>
          <a:p>
            <a:r>
              <a:rPr lang="en-US" sz="2800" dirty="0" smtClean="0"/>
              <a:t>Running threads have access to some or all pieces of physical memory</a:t>
            </a:r>
          </a:p>
          <a:p>
            <a:pPr lvl="1"/>
            <a:r>
              <a:rPr lang="en-US" sz="2400" dirty="0" smtClean="0"/>
              <a:t>Thread manager must ensure that a thread can only touch its own physical memory</a:t>
            </a:r>
          </a:p>
          <a:p>
            <a:r>
              <a:rPr lang="en-US" sz="2800" dirty="0" smtClean="0"/>
              <a:t>Running threads can request services (like communications)</a:t>
            </a:r>
          </a:p>
          <a:p>
            <a:pPr lvl="1"/>
            <a:r>
              <a:rPr lang="en-US" sz="2400" dirty="0" smtClean="0"/>
              <a:t>Thread manager must provide safe access to those services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a User-Level VM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766594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Processor 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Network</a:t>
                </a:r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Program 1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2810095" y="1460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Program 2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65959" y="14732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Program 3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Program 4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 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endParaRPr lang="en-US" sz="16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26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/>
                  <a:cs typeface="Times New Roman"/>
                </a:endParaRPr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3061994" y="2362200"/>
            <a:ext cx="1281406" cy="1026695"/>
            <a:chOff x="3061994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 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endParaRPr lang="en-US" sz="16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37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/>
                  <a:cs typeface="Times New Roman"/>
                </a:endParaRPr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105400" y="2362200"/>
            <a:ext cx="1281406" cy="1026695"/>
            <a:chOff x="51054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 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endParaRPr lang="en-US" sz="16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48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/>
                  <a:cs typeface="Times New Roman"/>
                </a:endParaRPr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54" name="Rectangle 53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 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endParaRPr lang="en-US" sz="16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57" name="Straight Connector 56"/>
            <p:cNvCxnSpPr>
              <a:stCxn id="54" idx="2"/>
              <a:endCxn id="55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Can 57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59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62" name="Rounded Rectangle 61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63" name="Up-Down Arrow 62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/>
                  <a:cs typeface="Times New Roman"/>
                </a:endParaRPr>
              </a:p>
            </p:txBody>
          </p:sp>
        </p:grpSp>
        <p:cxnSp>
          <p:nvCxnSpPr>
            <p:cNvPr id="60" name="Straight Connector 59"/>
            <p:cNvCxnSpPr>
              <a:endCxn id="58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>
              <a:endCxn id="62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own Arrow 63"/>
          <p:cNvSpPr/>
          <p:nvPr/>
        </p:nvSpPr>
        <p:spPr>
          <a:xfrm>
            <a:off x="3458410" y="20574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65" name="Down Arrow 64"/>
          <p:cNvSpPr/>
          <p:nvPr/>
        </p:nvSpPr>
        <p:spPr>
          <a:xfrm>
            <a:off x="5501816" y="20547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66" name="Down Arrow 6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752695" y="4764505"/>
            <a:ext cx="1281406" cy="1026699"/>
            <a:chOff x="609600" y="4612105"/>
            <a:chExt cx="1281406" cy="1026699"/>
          </a:xfrm>
        </p:grpSpPr>
        <p:sp>
          <p:nvSpPr>
            <p:cNvPr id="68" name="Rectangle 67"/>
            <p:cNvSpPr/>
            <p:nvPr/>
          </p:nvSpPr>
          <p:spPr>
            <a:xfrm>
              <a:off x="861339" y="4662083"/>
              <a:ext cx="664889" cy="201943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Times New Roman"/>
                  <a:cs typeface="Times New Roman"/>
                </a:rPr>
                <a:t> </a:t>
              </a:r>
              <a:endParaRPr lang="en-US" dirty="0">
                <a:solidFill>
                  <a:schemeClr val="tx1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057466" y="5096015"/>
              <a:ext cx="276469" cy="327543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  <a:latin typeface="Times New Roman"/>
                  <a:cs typeface="Times New Roman"/>
                </a:rPr>
                <a:t> </a:t>
              </a:r>
              <a:endParaRPr lang="en-US" sz="1600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 rot="5400000">
              <a:off x="736955" y="4484750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/>
                <a:cs typeface="Times New Roman"/>
              </a:endParaRPr>
            </a:p>
          </p:txBody>
        </p:sp>
        <p:cxnSp>
          <p:nvCxnSpPr>
            <p:cNvPr id="71" name="Straight Connector 70"/>
            <p:cNvCxnSpPr>
              <a:stCxn id="68" idx="2"/>
              <a:endCxn id="69" idx="0"/>
            </p:cNvCxnSpPr>
            <p:nvPr/>
          </p:nvCxnSpPr>
          <p:spPr>
            <a:xfrm rot="16200000" flipH="1">
              <a:off x="1078747" y="4979062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an 71"/>
            <p:cNvSpPr/>
            <p:nvPr/>
          </p:nvSpPr>
          <p:spPr>
            <a:xfrm>
              <a:off x="723829" y="5091336"/>
              <a:ext cx="284605" cy="510031"/>
            </a:xfrm>
            <a:prstGeom prst="can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grpSp>
          <p:nvGrpSpPr>
            <p:cNvPr id="73" name="Group 30"/>
            <p:cNvGrpSpPr/>
            <p:nvPr/>
          </p:nvGrpSpPr>
          <p:grpSpPr>
            <a:xfrm>
              <a:off x="1386679" y="5128772"/>
              <a:ext cx="331493" cy="510032"/>
              <a:chOff x="6807200" y="3937000"/>
              <a:chExt cx="1202070" cy="1384300"/>
            </a:xfrm>
            <a:noFill/>
          </p:grpSpPr>
          <p:sp>
            <p:nvSpPr>
              <p:cNvPr id="76" name="Rounded Rectangle 7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  <a:latin typeface="Times New Roman"/>
                  <a:cs typeface="Times New Roman"/>
                </a:endParaRPr>
              </a:p>
            </p:txBody>
          </p:sp>
          <p:sp>
            <p:nvSpPr>
              <p:cNvPr id="77" name="Up-Down Arrow 7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Times New Roman"/>
                  <a:cs typeface="Times New Roman"/>
                </a:endParaRPr>
              </a:p>
            </p:txBody>
          </p:sp>
        </p:grpSp>
        <p:cxnSp>
          <p:nvCxnSpPr>
            <p:cNvPr id="74" name="Straight Connector 73"/>
            <p:cNvCxnSpPr>
              <a:endCxn id="72" idx="1"/>
            </p:cNvCxnSpPr>
            <p:nvPr/>
          </p:nvCxnSpPr>
          <p:spPr>
            <a:xfrm rot="5400000">
              <a:off x="779261" y="4946218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endCxn id="76" idx="0"/>
            </p:cNvCxnSpPr>
            <p:nvPr/>
          </p:nvCxnSpPr>
          <p:spPr>
            <a:xfrm rot="16200000" flipH="1">
              <a:off x="1368701" y="4945045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Oval 77"/>
          <p:cNvSpPr/>
          <p:nvPr/>
        </p:nvSpPr>
        <p:spPr>
          <a:xfrm>
            <a:off x="524095" y="38100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Operating System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79" name="Down Arrow 78"/>
          <p:cNvSpPr/>
          <p:nvPr/>
        </p:nvSpPr>
        <p:spPr>
          <a:xfrm>
            <a:off x="1170874" y="44222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81" name="Straight Arrow Connector 80"/>
          <p:cNvCxnSpPr>
            <a:stCxn id="78" idx="0"/>
          </p:cNvCxnSpPr>
          <p:nvPr/>
        </p:nvCxnSpPr>
        <p:spPr>
          <a:xfrm rot="5400000" flipH="1" flipV="1">
            <a:off x="752275" y="3186017"/>
            <a:ext cx="1200557" cy="4741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399059" y="2293326"/>
            <a:ext cx="2411036" cy="5481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80" name="Group 85"/>
          <p:cNvGrpSpPr/>
          <p:nvPr/>
        </p:nvGrpSpPr>
        <p:grpSpPr>
          <a:xfrm>
            <a:off x="524095" y="2286000"/>
            <a:ext cx="999905" cy="338554"/>
            <a:chOff x="524095" y="2286000"/>
            <a:chExt cx="999905" cy="338554"/>
          </a:xfrm>
        </p:grpSpPr>
        <p:sp>
          <p:nvSpPr>
            <p:cNvPr id="84" name="Rectangle 83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82" name="Group 86"/>
          <p:cNvGrpSpPr/>
          <p:nvPr/>
        </p:nvGrpSpPr>
        <p:grpSpPr>
          <a:xfrm>
            <a:off x="533400" y="2286000"/>
            <a:ext cx="999905" cy="338554"/>
            <a:chOff x="524095" y="2286000"/>
            <a:chExt cx="999905" cy="338554"/>
          </a:xfrm>
        </p:grpSpPr>
        <p:sp>
          <p:nvSpPr>
            <p:cNvPr id="88" name="Rectangle 87"/>
            <p:cNvSpPr/>
            <p:nvPr/>
          </p:nvSpPr>
          <p:spPr>
            <a:xfrm>
              <a:off x="524095" y="2354166"/>
              <a:ext cx="525339" cy="212558"/>
            </a:xfrm>
            <a:prstGeom prst="rect">
              <a:avLst/>
            </a:prstGeom>
            <a:solidFill>
              <a:srgbClr val="B9CDE5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088364" y="2286000"/>
              <a:ext cx="435636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PC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86" name="Group 91"/>
          <p:cNvGrpSpPr/>
          <p:nvPr/>
        </p:nvGrpSpPr>
        <p:grpSpPr>
          <a:xfrm>
            <a:off x="4735726" y="4038600"/>
            <a:ext cx="927353" cy="338554"/>
            <a:chOff x="4735726" y="4038600"/>
            <a:chExt cx="927353" cy="338554"/>
          </a:xfrm>
        </p:grpSpPr>
        <p:sp>
          <p:nvSpPr>
            <p:cNvPr id="90" name="Rectangle 89"/>
            <p:cNvSpPr/>
            <p:nvPr/>
          </p:nvSpPr>
          <p:spPr>
            <a:xfrm>
              <a:off x="4735726" y="4132179"/>
              <a:ext cx="509223" cy="21255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5257800" y="4038600"/>
              <a:ext cx="4052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Times New Roman"/>
                  <a:cs typeface="Times New Roman"/>
                </a:rPr>
                <a:t>SP</a:t>
              </a:r>
              <a:endParaRPr lang="en-US" sz="1600" dirty="0">
                <a:latin typeface="Times New Roman"/>
                <a:cs typeface="Times New Roman"/>
              </a:endParaRPr>
            </a:p>
          </p:txBody>
        </p:sp>
      </p:grpSp>
      <p:sp>
        <p:nvSpPr>
          <p:cNvPr id="93" name="Rectangle 92"/>
          <p:cNvSpPr/>
          <p:nvPr/>
        </p:nvSpPr>
        <p:spPr>
          <a:xfrm>
            <a:off x="4074233" y="5187384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629585" y="5297497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/>
              <a:cs typeface="Times New Roman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4343400" y="5715000"/>
            <a:ext cx="247215" cy="112703"/>
          </a:xfrm>
          <a:prstGeom prst="rect">
            <a:avLst/>
          </a:prstGeom>
          <a:solidFill>
            <a:srgbClr val="B9CDE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/>
              <a:cs typeface="Times New Roman"/>
            </a:endParaRPr>
          </a:p>
        </p:txBody>
      </p:sp>
      <p:grpSp>
        <p:nvGrpSpPr>
          <p:cNvPr id="87" name="Group 97"/>
          <p:cNvGrpSpPr/>
          <p:nvPr/>
        </p:nvGrpSpPr>
        <p:grpSpPr>
          <a:xfrm>
            <a:off x="5929606" y="4849167"/>
            <a:ext cx="1011135" cy="461665"/>
            <a:chOff x="5929606" y="4849167"/>
            <a:chExt cx="1011135" cy="461665"/>
          </a:xfrm>
        </p:grpSpPr>
        <p:sp>
          <p:nvSpPr>
            <p:cNvPr id="96" name="Rectangle 95"/>
            <p:cNvSpPr/>
            <p:nvPr/>
          </p:nvSpPr>
          <p:spPr>
            <a:xfrm>
              <a:off x="5929606" y="5042759"/>
              <a:ext cx="338580" cy="126140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/>
                <a:cs typeface="Times New Roman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383670" y="4849167"/>
              <a:ext cx="55707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Times New Roman"/>
                  <a:cs typeface="Times New Roman"/>
                </a:rPr>
                <a:t>Status info</a:t>
              </a:r>
              <a:endParaRPr lang="en-US" sz="1200" dirty="0"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30365 0.2310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93" grpId="0" animBg="1"/>
      <p:bldP spid="94" grpId="0" animBg="1"/>
      <p:bldP spid="95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Normal threads usually run in user mode</a:t>
            </a:r>
          </a:p>
          <a:p>
            <a:r>
              <a:rPr lang="en-US" dirty="0" smtClean="0"/>
              <a:t>Which means they can’t touch certain things</a:t>
            </a:r>
          </a:p>
          <a:p>
            <a:pPr lvl="1"/>
            <a:r>
              <a:rPr lang="en-US" dirty="0" smtClean="0"/>
              <a:t>In particular, each others’ stuff</a:t>
            </a:r>
          </a:p>
          <a:p>
            <a:r>
              <a:rPr lang="en-US" dirty="0" smtClean="0"/>
              <a:t>For certain kinds of resources, that’s a problem</a:t>
            </a:r>
          </a:p>
          <a:p>
            <a:pPr lvl="1"/>
            <a:r>
              <a:rPr lang="en-US" dirty="0" smtClean="0"/>
              <a:t>What if two processes both legitimately need to write to the screen?</a:t>
            </a:r>
          </a:p>
          <a:p>
            <a:pPr lvl="1"/>
            <a:r>
              <a:rPr lang="en-US" dirty="0" smtClean="0"/>
              <a:t>Do we allow unrestricted writing and hope for the best?</a:t>
            </a:r>
          </a:p>
          <a:p>
            <a:pPr lvl="1"/>
            <a:r>
              <a:rPr lang="en-US" dirty="0" smtClean="0"/>
              <a:t>Don’t allow them to write at all?</a:t>
            </a:r>
          </a:p>
          <a:p>
            <a:r>
              <a:rPr lang="en-US" dirty="0" smtClean="0"/>
              <a:t>Instead, trap to supervisor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Trapping to Supervisor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To allow a program safe access to shared resources</a:t>
            </a:r>
          </a:p>
          <a:p>
            <a:r>
              <a:rPr lang="en-US" dirty="0" smtClean="0"/>
              <a:t>The trap goes to trusted code</a:t>
            </a:r>
          </a:p>
          <a:p>
            <a:pPr lvl="1"/>
            <a:r>
              <a:rPr lang="en-US" dirty="0" smtClean="0"/>
              <a:t>Not under control of the program</a:t>
            </a:r>
          </a:p>
          <a:p>
            <a:r>
              <a:rPr lang="en-US" dirty="0" smtClean="0"/>
              <a:t>And performs well-defined actions</a:t>
            </a:r>
          </a:p>
          <a:p>
            <a:pPr lvl="1"/>
            <a:r>
              <a:rPr lang="en-US" dirty="0" smtClean="0"/>
              <a:t>In ways that are safe</a:t>
            </a:r>
          </a:p>
          <a:p>
            <a:r>
              <a:rPr lang="en-US" dirty="0" smtClean="0"/>
              <a:t>E.g., program not allowed to write to the screen directly</a:t>
            </a:r>
          </a:p>
          <a:p>
            <a:pPr lvl="1"/>
            <a:r>
              <a:rPr lang="en-US" dirty="0" smtClean="0"/>
              <a:t>But traps to OS code that writes it safely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Something has to hook together the components of a computer</a:t>
            </a:r>
          </a:p>
          <a:p>
            <a:pPr lvl="1"/>
            <a:r>
              <a:rPr lang="en-US" dirty="0" smtClean="0"/>
              <a:t>The CPU, memory, various devices</a:t>
            </a:r>
          </a:p>
          <a:p>
            <a:r>
              <a:rPr lang="en-US" dirty="0" smtClean="0"/>
              <a:t>Allowing data to flow between them</a:t>
            </a:r>
          </a:p>
          <a:p>
            <a:r>
              <a:rPr lang="en-US" dirty="0" smtClean="0"/>
              <a:t>That is a </a:t>
            </a:r>
            <a:r>
              <a:rPr lang="en-US" i="1" dirty="0" smtClean="0"/>
              <a:t>bus</a:t>
            </a:r>
          </a:p>
          <a:p>
            <a:r>
              <a:rPr lang="en-US" dirty="0" smtClean="0"/>
              <a:t>A type of communication link abstraction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609474" y="574847"/>
            <a:ext cx="1951790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Modularity and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Clearly, programs must have access to memory</a:t>
            </a:r>
          </a:p>
          <a:p>
            <a:r>
              <a:rPr lang="en-US" dirty="0" smtClean="0"/>
              <a:t>We need abstractions that give them the required access</a:t>
            </a:r>
          </a:p>
          <a:p>
            <a:pPr lvl="1"/>
            <a:r>
              <a:rPr lang="en-US" dirty="0" smtClean="0"/>
              <a:t>But with appropriate safety</a:t>
            </a:r>
          </a:p>
          <a:p>
            <a:r>
              <a:rPr lang="en-US" dirty="0" smtClean="0"/>
              <a:t>What we’ve really got (typically) is RAM</a:t>
            </a:r>
          </a:p>
          <a:p>
            <a:r>
              <a:rPr lang="en-US" dirty="0" smtClean="0"/>
              <a:t>RAM is pretty nice</a:t>
            </a:r>
          </a:p>
          <a:p>
            <a:pPr lvl="1"/>
            <a:r>
              <a:rPr lang="en-US" dirty="0" smtClean="0"/>
              <a:t>But it has few built-in protections</a:t>
            </a:r>
          </a:p>
          <a:p>
            <a:r>
              <a:rPr lang="en-US" dirty="0" smtClean="0"/>
              <a:t>So we want an abstraction that provides RAM with safety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00200" y="553767"/>
            <a:ext cx="5943600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Safety Issue?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multiple threads running</a:t>
            </a:r>
          </a:p>
          <a:p>
            <a:r>
              <a:rPr lang="en-US" dirty="0" smtClean="0"/>
              <a:t>Each requires some memory</a:t>
            </a:r>
          </a:p>
          <a:p>
            <a:r>
              <a:rPr lang="en-US" dirty="0" smtClean="0"/>
              <a:t>Modern architectures typically have one big pool of RAM</a:t>
            </a:r>
          </a:p>
          <a:p>
            <a:r>
              <a:rPr lang="en-US" dirty="0" smtClean="0"/>
              <a:t>How can we share the same pool of RAM among multiple processes?</a:t>
            </a:r>
          </a:p>
          <a:p>
            <a:pPr lvl="1"/>
            <a:r>
              <a:rPr lang="en-US" dirty="0" smtClean="0"/>
              <a:t>Giving each what it needs</a:t>
            </a:r>
          </a:p>
          <a:p>
            <a:pPr lvl="1"/>
            <a:r>
              <a:rPr lang="en-US" dirty="0" smtClean="0"/>
              <a:t>Not allowing any to harm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simple memory abstraction</a:t>
            </a:r>
          </a:p>
          <a:p>
            <a:r>
              <a:rPr lang="en-US" dirty="0" smtClean="0"/>
              <a:t>Give each process access to some range of the physical memory</a:t>
            </a:r>
          </a:p>
          <a:p>
            <a:pPr lvl="1"/>
            <a:r>
              <a:rPr lang="en-US" dirty="0" smtClean="0"/>
              <a:t>Its </a:t>
            </a:r>
            <a:r>
              <a:rPr lang="en-US" i="1" dirty="0" smtClean="0"/>
              <a:t>domain</a:t>
            </a:r>
          </a:p>
          <a:p>
            <a:pPr lvl="1"/>
            <a:r>
              <a:rPr lang="en-US" dirty="0" smtClean="0"/>
              <a:t>Different domain for each process</a:t>
            </a:r>
          </a:p>
          <a:p>
            <a:r>
              <a:rPr lang="en-US" dirty="0" smtClean="0"/>
              <a:t>Allow process to read/write/execute memory in its domain</a:t>
            </a:r>
          </a:p>
          <a:p>
            <a:r>
              <a:rPr lang="en-US" dirty="0" smtClean="0"/>
              <a:t>And not touch any memory outside its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2954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19076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810095" y="13081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65959" y="1320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921823" y="13335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28394" y="2209800"/>
            <a:ext cx="1281406" cy="1026695"/>
            <a:chOff x="928394" y="2209800"/>
            <a:chExt cx="1281406" cy="1026695"/>
          </a:xfrm>
        </p:grpSpPr>
        <p:sp>
          <p:nvSpPr>
            <p:cNvPr id="10" name="Rectangle 9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10" idx="2"/>
              <a:endCxn id="11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Can 13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5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8" name="Rounded Rectangle 17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9" name="Up-Down Arrow 18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6" name="Straight Connector 15"/>
            <p:cNvCxnSpPr>
              <a:endCxn id="14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endCxn id="18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061994" y="2209800"/>
            <a:ext cx="1281406" cy="1026695"/>
            <a:chOff x="3061994" y="2209800"/>
            <a:chExt cx="1281406" cy="1026695"/>
          </a:xfrm>
        </p:grpSpPr>
        <p:sp>
          <p:nvSpPr>
            <p:cNvPr id="21" name="Rectangle 20"/>
            <p:cNvSpPr/>
            <p:nvPr/>
          </p:nvSpPr>
          <p:spPr>
            <a:xfrm>
              <a:off x="3313733" y="2259778"/>
              <a:ext cx="664889" cy="201943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3509860" y="2693710"/>
              <a:ext cx="276469" cy="327543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 rot="5400000">
              <a:off x="31893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1" idx="2"/>
              <a:endCxn id="22" idx="0"/>
            </p:cNvCxnSpPr>
            <p:nvPr/>
          </p:nvCxnSpPr>
          <p:spPr>
            <a:xfrm rot="16200000" flipH="1">
              <a:off x="35311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n 24"/>
            <p:cNvSpPr/>
            <p:nvPr/>
          </p:nvSpPr>
          <p:spPr>
            <a:xfrm>
              <a:off x="3176223" y="2689031"/>
              <a:ext cx="284605" cy="510031"/>
            </a:xfrm>
            <a:prstGeom prst="can">
              <a:avLst/>
            </a:prstGeom>
            <a:solidFill>
              <a:schemeClr val="accent2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6" name="Group 42"/>
            <p:cNvGrpSpPr/>
            <p:nvPr/>
          </p:nvGrpSpPr>
          <p:grpSpPr>
            <a:xfrm>
              <a:off x="3839073" y="2726467"/>
              <a:ext cx="331493" cy="510032"/>
              <a:chOff x="6807200" y="3937000"/>
              <a:chExt cx="1202070" cy="1384300"/>
            </a:xfrm>
            <a:solidFill>
              <a:schemeClr val="accent2">
                <a:lumMod val="40000"/>
                <a:lumOff val="60000"/>
              </a:schemeClr>
            </a:solidFill>
          </p:grpSpPr>
          <p:sp>
            <p:nvSpPr>
              <p:cNvPr id="29" name="Rounded Rectangle 28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30" name="Up-Down Arrow 29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>
              <a:endCxn id="25" idx="1"/>
            </p:cNvCxnSpPr>
            <p:nvPr/>
          </p:nvCxnSpPr>
          <p:spPr>
            <a:xfrm rot="5400000">
              <a:off x="32316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29" idx="0"/>
            </p:cNvCxnSpPr>
            <p:nvPr/>
          </p:nvCxnSpPr>
          <p:spPr>
            <a:xfrm rot="16200000" flipH="1">
              <a:off x="38210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5105400" y="2209800"/>
            <a:ext cx="1281406" cy="1026695"/>
            <a:chOff x="5105400" y="2209800"/>
            <a:chExt cx="1281406" cy="1026695"/>
          </a:xfrm>
        </p:grpSpPr>
        <p:sp>
          <p:nvSpPr>
            <p:cNvPr id="32" name="Rectangle 31"/>
            <p:cNvSpPr/>
            <p:nvPr/>
          </p:nvSpPr>
          <p:spPr>
            <a:xfrm>
              <a:off x="5357139" y="2259778"/>
              <a:ext cx="664889" cy="20194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5553266" y="2693710"/>
              <a:ext cx="276469" cy="327543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 rot="5400000">
              <a:off x="52327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>
              <a:stCxn id="32" idx="2"/>
              <a:endCxn id="33" idx="0"/>
            </p:cNvCxnSpPr>
            <p:nvPr/>
          </p:nvCxnSpPr>
          <p:spPr>
            <a:xfrm rot="16200000" flipH="1">
              <a:off x="55745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an 35"/>
            <p:cNvSpPr/>
            <p:nvPr/>
          </p:nvSpPr>
          <p:spPr>
            <a:xfrm>
              <a:off x="5219629" y="2689031"/>
              <a:ext cx="284605" cy="510031"/>
            </a:xfrm>
            <a:prstGeom prst="can">
              <a:avLst/>
            </a:prstGeom>
            <a:solidFill>
              <a:schemeClr val="accent3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37" name="Group 53"/>
            <p:cNvGrpSpPr/>
            <p:nvPr/>
          </p:nvGrpSpPr>
          <p:grpSpPr>
            <a:xfrm>
              <a:off x="5882479" y="2726467"/>
              <a:ext cx="331493" cy="510032"/>
              <a:chOff x="6807200" y="3937000"/>
              <a:chExt cx="1202070" cy="1384300"/>
            </a:xfrm>
            <a:solidFill>
              <a:schemeClr val="accent3">
                <a:lumMod val="40000"/>
                <a:lumOff val="60000"/>
              </a:schemeClr>
            </a:solidFill>
          </p:grpSpPr>
          <p:sp>
            <p:nvSpPr>
              <p:cNvPr id="40" name="Rounded Rectangle 39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Up-Down Arrow 40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8" name="Straight Connector 37"/>
            <p:cNvCxnSpPr>
              <a:endCxn id="36" idx="1"/>
            </p:cNvCxnSpPr>
            <p:nvPr/>
          </p:nvCxnSpPr>
          <p:spPr>
            <a:xfrm rot="5400000">
              <a:off x="52750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>
              <a:endCxn id="40" idx="0"/>
            </p:cNvCxnSpPr>
            <p:nvPr/>
          </p:nvCxnSpPr>
          <p:spPr>
            <a:xfrm rot="16200000" flipH="1">
              <a:off x="58645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7086600" y="2209800"/>
            <a:ext cx="1281406" cy="1026695"/>
            <a:chOff x="7086600" y="2209800"/>
            <a:chExt cx="1281406" cy="1026695"/>
          </a:xfrm>
        </p:grpSpPr>
        <p:sp>
          <p:nvSpPr>
            <p:cNvPr id="43" name="Rectangle 42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>
              <a:stCxn id="43" idx="2"/>
              <a:endCxn id="44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Can 46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48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51" name="Rounded Rectangle 50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52" name="Up-Down Arrow 51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9" name="Straight Connector 48"/>
            <p:cNvCxnSpPr>
              <a:endCxn id="47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endCxn id="51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Down Arrow 52"/>
          <p:cNvSpPr/>
          <p:nvPr/>
        </p:nvSpPr>
        <p:spPr>
          <a:xfrm>
            <a:off x="3458410" y="1905000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own Arrow 53"/>
          <p:cNvSpPr/>
          <p:nvPr/>
        </p:nvSpPr>
        <p:spPr>
          <a:xfrm>
            <a:off x="5501816" y="1902322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own Arrow 54"/>
          <p:cNvSpPr/>
          <p:nvPr/>
        </p:nvSpPr>
        <p:spPr>
          <a:xfrm>
            <a:off x="7529806" y="18996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276600" y="3749842"/>
            <a:ext cx="2411036" cy="54810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Processor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3987800" y="4927600"/>
            <a:ext cx="1002538" cy="889000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Memory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 rot="5400000">
            <a:off x="3293765" y="2684165"/>
            <a:ext cx="2786606" cy="4646664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>
            <a:stCxn id="57" idx="2"/>
            <a:endCxn id="58" idx="0"/>
          </p:cNvCxnSpPr>
          <p:nvPr/>
        </p:nvCxnSpPr>
        <p:spPr>
          <a:xfrm rot="16200000" flipH="1">
            <a:off x="4170767" y="4609297"/>
            <a:ext cx="629653" cy="695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an 60"/>
          <p:cNvSpPr/>
          <p:nvPr/>
        </p:nvSpPr>
        <p:spPr>
          <a:xfrm>
            <a:off x="2777958" y="4914900"/>
            <a:ext cx="1032042" cy="1384300"/>
          </a:xfrm>
          <a:prstGeom prst="can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Disk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56" name="Group 61"/>
          <p:cNvGrpSpPr/>
          <p:nvPr/>
        </p:nvGrpSpPr>
        <p:grpSpPr>
          <a:xfrm>
            <a:off x="5181600" y="5016500"/>
            <a:ext cx="1202070" cy="1384300"/>
            <a:chOff x="6807200" y="3937000"/>
            <a:chExt cx="1202070" cy="1384300"/>
          </a:xfrm>
        </p:grpSpPr>
        <p:sp>
          <p:nvSpPr>
            <p:cNvPr id="65" name="Rounded Rectangle 64"/>
            <p:cNvSpPr/>
            <p:nvPr/>
          </p:nvSpPr>
          <p:spPr>
            <a:xfrm>
              <a:off x="6807200" y="3937000"/>
              <a:ext cx="1202070" cy="393700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Network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66" name="Up-Down Arrow 65"/>
            <p:cNvSpPr/>
            <p:nvPr/>
          </p:nvSpPr>
          <p:spPr>
            <a:xfrm>
              <a:off x="7232598" y="4330700"/>
              <a:ext cx="427348" cy="990600"/>
            </a:xfrm>
            <a:prstGeom prst="upDownArrow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3" name="Straight Connector 62"/>
          <p:cNvCxnSpPr>
            <a:endCxn id="61" idx="1"/>
          </p:cNvCxnSpPr>
          <p:nvPr/>
        </p:nvCxnSpPr>
        <p:spPr>
          <a:xfrm rot="5400000">
            <a:off x="3084764" y="4494463"/>
            <a:ext cx="629653" cy="21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endCxn id="65" idx="0"/>
          </p:cNvCxnSpPr>
          <p:nvPr/>
        </p:nvCxnSpPr>
        <p:spPr>
          <a:xfrm rot="16200000" flipH="1">
            <a:off x="5237141" y="4471005"/>
            <a:ext cx="718553" cy="37243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281281" y="45720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3289300" y="5029200"/>
            <a:ext cx="2588499" cy="3683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284620" y="5562600"/>
            <a:ext cx="2588499" cy="3683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279940" y="6019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345545" y="4064168"/>
            <a:ext cx="19633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Every process gets its own piece of memory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952034" y="4038600"/>
            <a:ext cx="19633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No process can interfere with other processes’ memory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9" grpId="0" animBg="1"/>
      <p:bldP spid="70" grpId="0" animBg="1"/>
      <p:bldP spid="71" grpId="0" animBg="1"/>
      <p:bldP spid="72" grpId="0"/>
      <p:bldP spid="73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Domains Require?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US" dirty="0" smtClean="0"/>
              <a:t>Threads will issue instructions</a:t>
            </a:r>
          </a:p>
          <a:p>
            <a:pPr lvl="1"/>
            <a:r>
              <a:rPr lang="en-US" dirty="0" smtClean="0"/>
              <a:t>Perhaps using arbitrary memory addresses</a:t>
            </a:r>
          </a:p>
          <a:p>
            <a:r>
              <a:rPr lang="en-US" dirty="0" smtClean="0"/>
              <a:t>Only honor addresses in the thread’s domain</a:t>
            </a:r>
          </a:p>
          <a:p>
            <a:pPr lvl="1"/>
            <a:r>
              <a:rPr lang="en-US" dirty="0" smtClean="0"/>
              <a:t>Any other address should be caught as an error</a:t>
            </a:r>
          </a:p>
          <a:p>
            <a:r>
              <a:rPr lang="en-US" dirty="0" smtClean="0"/>
              <a:t>Hard modularity here requires HW support</a:t>
            </a:r>
          </a:p>
          <a:p>
            <a:r>
              <a:rPr lang="en-US" dirty="0" smtClean="0"/>
              <a:t>E.g., a domain register</a:t>
            </a:r>
          </a:p>
          <a:p>
            <a:pPr lvl="1"/>
            <a:r>
              <a:rPr lang="en-US" dirty="0" smtClean="0"/>
              <a:t>Specifies the domain associated with the thread currently using the processor</a:t>
            </a:r>
          </a:p>
          <a:p>
            <a:pPr lvl="1"/>
            <a:r>
              <a:rPr lang="en-US" dirty="0" smtClean="0"/>
              <a:t>By listing the low and high addresses that bound the domain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Manager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3610"/>
            <a:ext cx="8229600" cy="4525963"/>
          </a:xfrm>
        </p:spPr>
        <p:txBody>
          <a:bodyPr/>
          <a:lstStyle/>
          <a:p>
            <a:r>
              <a:rPr lang="en-US" dirty="0" smtClean="0"/>
              <a:t>Hardware or software that enforces the bounds of the domain register</a:t>
            </a:r>
          </a:p>
          <a:p>
            <a:r>
              <a:rPr lang="en-US" dirty="0" smtClean="0"/>
              <a:t>When thread reads or writes an address, memory manager checks the domain register</a:t>
            </a:r>
          </a:p>
          <a:p>
            <a:r>
              <a:rPr lang="en-US" dirty="0" smtClean="0"/>
              <a:t>If within bounds, do the memory operation</a:t>
            </a:r>
          </a:p>
          <a:p>
            <a:r>
              <a:rPr lang="en-US" dirty="0" smtClean="0"/>
              <a:t>If not, throw an illegal memory reference exception</a:t>
            </a:r>
          </a:p>
          <a:p>
            <a:pPr lvl="1"/>
            <a:r>
              <a:rPr lang="en-US" dirty="0" smtClean="0"/>
              <a:t>Trapping to supervisor mode</a:t>
            </a:r>
          </a:p>
          <a:p>
            <a:r>
              <a:rPr lang="en-US" dirty="0" smtClean="0"/>
              <a:t>Only trusted code (i.e., the OS) can change the domain register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Domain Register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5" name="Rectangle 4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6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Can 8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4" name="Up-Down Arrow 13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" name="Straight Connector 10"/>
            <p:cNvCxnSpPr>
              <a:endCxn id="9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3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Oval 14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18" name="Rectangle 17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Oval 33"/>
          <p:cNvSpPr/>
          <p:nvPr/>
        </p:nvSpPr>
        <p:spPr>
          <a:xfrm>
            <a:off x="6921823" y="14859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4</a:t>
            </a: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8" name="Group 34"/>
          <p:cNvGrpSpPr/>
          <p:nvPr/>
        </p:nvGrpSpPr>
        <p:grpSpPr>
          <a:xfrm>
            <a:off x="7086600" y="2362200"/>
            <a:ext cx="1281406" cy="1026695"/>
            <a:chOff x="7086600" y="2209800"/>
            <a:chExt cx="1281406" cy="1026695"/>
          </a:xfrm>
        </p:grpSpPr>
        <p:sp>
          <p:nvSpPr>
            <p:cNvPr id="36" name="Rectangle 35"/>
            <p:cNvSpPr/>
            <p:nvPr/>
          </p:nvSpPr>
          <p:spPr>
            <a:xfrm>
              <a:off x="7338339" y="2259778"/>
              <a:ext cx="664889" cy="20194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7534466" y="2693710"/>
              <a:ext cx="276469" cy="32754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 rot="5400000">
              <a:off x="7213955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>
              <a:stCxn id="36" idx="2"/>
              <a:endCxn id="37" idx="0"/>
            </p:cNvCxnSpPr>
            <p:nvPr/>
          </p:nvCxnSpPr>
          <p:spPr>
            <a:xfrm rot="16200000" flipH="1">
              <a:off x="7555747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Can 39"/>
            <p:cNvSpPr/>
            <p:nvPr/>
          </p:nvSpPr>
          <p:spPr>
            <a:xfrm>
              <a:off x="7200829" y="2689031"/>
              <a:ext cx="284605" cy="510031"/>
            </a:xfrm>
            <a:prstGeom prst="can">
              <a:avLst/>
            </a:prstGeom>
            <a:solidFill>
              <a:schemeClr val="accent6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9" name="Group 64"/>
            <p:cNvGrpSpPr/>
            <p:nvPr/>
          </p:nvGrpSpPr>
          <p:grpSpPr>
            <a:xfrm>
              <a:off x="7863679" y="2726467"/>
              <a:ext cx="331493" cy="510032"/>
              <a:chOff x="6807200" y="3937000"/>
              <a:chExt cx="1202070" cy="1384300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44" name="Rounded Rectangle 43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Up-Down Arrow 44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2" name="Straight Connector 41"/>
            <p:cNvCxnSpPr>
              <a:endCxn id="40" idx="1"/>
            </p:cNvCxnSpPr>
            <p:nvPr/>
          </p:nvCxnSpPr>
          <p:spPr>
            <a:xfrm rot="5400000">
              <a:off x="7256261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endCxn id="44" idx="0"/>
            </p:cNvCxnSpPr>
            <p:nvPr/>
          </p:nvCxnSpPr>
          <p:spPr>
            <a:xfrm rot="16200000" flipH="1">
              <a:off x="7845701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Down Arrow 45"/>
          <p:cNvSpPr/>
          <p:nvPr/>
        </p:nvSpPr>
        <p:spPr>
          <a:xfrm>
            <a:off x="7529806" y="2052044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105400" y="3886200"/>
            <a:ext cx="419862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800600" y="3733800"/>
            <a:ext cx="1125870" cy="4572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5791200" y="3657600"/>
            <a:ext cx="1014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724598" y="2413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724598" y="2667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eft Arrow 63"/>
          <p:cNvSpPr/>
          <p:nvPr/>
        </p:nvSpPr>
        <p:spPr>
          <a:xfrm>
            <a:off x="2438400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3278902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279940" y="5638800"/>
            <a:ext cx="2588499" cy="3683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8" name="Straight Connector 87"/>
          <p:cNvCxnSpPr/>
          <p:nvPr/>
        </p:nvCxnSpPr>
        <p:spPr>
          <a:xfrm>
            <a:off x="5181600" y="2514600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16200000" flipH="1">
            <a:off x="5723177" y="3579572"/>
            <a:ext cx="2159796" cy="4451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0800000" flipV="1">
            <a:off x="5867400" y="4648200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181600" y="2743200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>
            <a:off x="5410994" y="3886994"/>
            <a:ext cx="2284412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10800000">
            <a:off x="5880100" y="5029200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57200" y="4162961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1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06" name="Left Arrow 105"/>
          <p:cNvSpPr/>
          <p:nvPr/>
        </p:nvSpPr>
        <p:spPr>
          <a:xfrm flipH="1">
            <a:off x="5368758" y="1447800"/>
            <a:ext cx="1489242" cy="574178"/>
          </a:xfrm>
          <a:prstGeom prst="left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5181600" y="2509921"/>
            <a:ext cx="1623700" cy="467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>
            <a:off x="5220494" y="4076701"/>
            <a:ext cx="3124201" cy="1588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 rot="10800000" flipV="1">
            <a:off x="5867401" y="5626098"/>
            <a:ext cx="937108" cy="12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5181600" y="2741612"/>
            <a:ext cx="13716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>
            <a:off x="4922044" y="4374356"/>
            <a:ext cx="3263900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 rot="10800000">
            <a:off x="5867401" y="6019005"/>
            <a:ext cx="672306" cy="79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7086600" y="4191000"/>
            <a:ext cx="175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All Program 4 references must be within these bounds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2743200" y="2209800"/>
            <a:ext cx="1413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/>
                <a:cs typeface="Times New Roman"/>
              </a:rPr>
              <a:t>Enforced by hardware</a:t>
            </a:r>
            <a:endParaRPr lang="en-US" sz="20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2.22222E-6 L -0.00834 -0.18889 " pathEditMode="relative" ptsTypes="AA">
                                      <p:cBhvr>
                                        <p:cTn id="35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8" grpId="1" animBg="1"/>
      <p:bldP spid="49" grpId="0"/>
      <p:bldP spid="50" grpId="0" animBg="1"/>
      <p:bldP spid="51" grpId="0" animBg="1"/>
      <p:bldP spid="52" grpId="0" animBg="1"/>
      <p:bldP spid="64" grpId="0" animBg="1"/>
      <p:bldP spid="64" grpId="1" animBg="1"/>
      <p:bldP spid="65" grpId="0" animBg="1"/>
      <p:bldP spid="66" grpId="0" animBg="1"/>
      <p:bldP spid="105" grpId="0"/>
      <p:bldP spid="105" grpId="1"/>
      <p:bldP spid="106" grpId="0" animBg="1"/>
      <p:bldP spid="115" grpId="0"/>
      <p:bldP spid="11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Limiting a process to a single domain is not too convenient</a:t>
            </a:r>
          </a:p>
          <a:p>
            <a:r>
              <a:rPr lang="en-US" dirty="0" smtClean="0"/>
              <a:t>The concept is easy to extend</a:t>
            </a:r>
          </a:p>
          <a:p>
            <a:pPr lvl="1"/>
            <a:r>
              <a:rPr lang="en-US" dirty="0" smtClean="0"/>
              <a:t>Simply allow multiple domains per process</a:t>
            </a:r>
          </a:p>
          <a:p>
            <a:r>
              <a:rPr lang="en-US" dirty="0" smtClean="0"/>
              <a:t>Obvious way to handle this is with multiple domain registers</a:t>
            </a:r>
          </a:p>
          <a:p>
            <a:pPr lvl="1"/>
            <a:r>
              <a:rPr lang="en-US" dirty="0" smtClean="0"/>
              <a:t>One per allocated domain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Multiple Domain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7" name="Rectangle 6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n 10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2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" name="Straight Connector 12"/>
            <p:cNvCxnSpPr>
              <a:endCxn id="11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5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18" name="Rectangle 17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83135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276600" y="5194300"/>
            <a:ext cx="2588499" cy="1831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278531" y="5727700"/>
            <a:ext cx="2588499" cy="538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495800" y="13716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495800" y="16256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495800" y="19558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495800" y="22098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95800" y="2540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95800" y="2794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3048000" y="1868269"/>
            <a:ext cx="12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Registers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rot="5400000" flipH="1" flipV="1">
            <a:off x="6567967" y="14765"/>
            <a:ext cx="2" cy="3018467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975351" y="3625848"/>
            <a:ext cx="4203703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0800000">
            <a:off x="5880100" y="5728494"/>
            <a:ext cx="219710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5058732" y="1752598"/>
            <a:ext cx="2866070" cy="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>
            <a:off x="5662339" y="4002358"/>
            <a:ext cx="4526512" cy="158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67402" y="6246811"/>
            <a:ext cx="205739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105400" y="2057400"/>
            <a:ext cx="2590800" cy="2678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6128544" y="3625056"/>
            <a:ext cx="3136902" cy="1590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867402" y="5181600"/>
            <a:ext cx="1828798" cy="12702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105400" y="2359522"/>
            <a:ext cx="2362200" cy="2678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6200000" flipH="1">
            <a:off x="5938836" y="3879851"/>
            <a:ext cx="3060708" cy="2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5867404" y="5397500"/>
            <a:ext cx="1601787" cy="12703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105400" y="2664322"/>
            <a:ext cx="21336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6235696" y="3657596"/>
            <a:ext cx="2006608" cy="1588"/>
          </a:xfrm>
          <a:prstGeom prst="line">
            <a:avLst/>
          </a:prstGeom>
          <a:ln>
            <a:solidFill>
              <a:srgbClr val="95373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>
            <a:off x="5867402" y="4648202"/>
            <a:ext cx="1370804" cy="13493"/>
          </a:xfrm>
          <a:prstGeom prst="straightConnector1">
            <a:avLst/>
          </a:prstGeom>
          <a:ln>
            <a:solidFill>
              <a:srgbClr val="95373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105400" y="2894012"/>
            <a:ext cx="1905000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>
            <a:off x="5938437" y="3954854"/>
            <a:ext cx="2145517" cy="1589"/>
          </a:xfrm>
          <a:prstGeom prst="line">
            <a:avLst/>
          </a:prstGeom>
          <a:ln>
            <a:solidFill>
              <a:srgbClr val="E46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rot="10800000">
            <a:off x="5867402" y="5015708"/>
            <a:ext cx="1144589" cy="1349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50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7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850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Multiple Domains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Programs can request more domains</a:t>
            </a:r>
          </a:p>
          <a:p>
            <a:pPr lvl="1"/>
            <a:r>
              <a:rPr lang="en-US" dirty="0" smtClean="0"/>
              <a:t>But the OS must set them up</a:t>
            </a:r>
          </a:p>
          <a:p>
            <a:r>
              <a:rPr lang="en-US" dirty="0" smtClean="0"/>
              <a:t>What does the program get to ask for?</a:t>
            </a:r>
          </a:p>
          <a:p>
            <a:pPr lvl="1"/>
            <a:r>
              <a:rPr lang="en-US" dirty="0" smtClean="0"/>
              <a:t>A specific range of addresses?</a:t>
            </a:r>
          </a:p>
          <a:p>
            <a:pPr lvl="1"/>
            <a:r>
              <a:rPr lang="en-US" dirty="0" smtClean="0"/>
              <a:t>Or a domain of a particular size?</a:t>
            </a:r>
          </a:p>
          <a:p>
            <a:r>
              <a:rPr lang="en-US" dirty="0" smtClean="0"/>
              <a:t>Latter is easier </a:t>
            </a:r>
          </a:p>
          <a:p>
            <a:pPr lvl="1"/>
            <a:r>
              <a:rPr lang="en-US" dirty="0" smtClean="0"/>
              <a:t>What if requested set of addresses are already used by another program?</a:t>
            </a:r>
          </a:p>
          <a:p>
            <a:pPr lvl="1"/>
            <a:r>
              <a:rPr lang="en-US" dirty="0" smtClean="0"/>
              <a:t>Memory manager can choose a range of addresses of requested size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Bus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3"/>
          <p:cNvSpPr>
            <a:spLocks noChangeArrowheads="1"/>
          </p:cNvSpPr>
          <p:nvPr/>
        </p:nvSpPr>
        <p:spPr bwMode="auto">
          <a:xfrm>
            <a:off x="753073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5"/>
          <p:cNvSpPr>
            <a:spLocks noChangeArrowheads="1"/>
          </p:cNvSpPr>
          <p:nvPr/>
        </p:nvSpPr>
        <p:spPr bwMode="auto">
          <a:xfrm>
            <a:off x="2734273" y="3080253"/>
            <a:ext cx="1109662" cy="4556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main bus</a:t>
            </a:r>
          </a:p>
        </p:txBody>
      </p:sp>
      <p:sp>
        <p:nvSpPr>
          <p:cNvPr id="6" name="AutoShape 36"/>
          <p:cNvSpPr>
            <a:spLocks noChangeArrowheads="1"/>
          </p:cNvSpPr>
          <p:nvPr/>
        </p:nvSpPr>
        <p:spPr bwMode="auto">
          <a:xfrm>
            <a:off x="3843935" y="2851653"/>
            <a:ext cx="2057400" cy="914400"/>
          </a:xfrm>
          <a:prstGeom prst="upDownArrowCallout">
            <a:avLst>
              <a:gd name="adj1" fmla="val 33333"/>
              <a:gd name="adj2" fmla="val 56250"/>
              <a:gd name="adj3" fmla="val 17593"/>
              <a:gd name="adj4" fmla="val 50000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3996335" y="1897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8" name="Rectangle 39"/>
          <p:cNvSpPr>
            <a:spLocks noChangeArrowheads="1"/>
          </p:cNvSpPr>
          <p:nvPr/>
        </p:nvSpPr>
        <p:spPr bwMode="auto">
          <a:xfrm>
            <a:off x="3996335" y="3802566"/>
            <a:ext cx="1752600" cy="914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controller</a:t>
            </a:r>
          </a:p>
        </p:txBody>
      </p:sp>
      <p:sp>
        <p:nvSpPr>
          <p:cNvPr id="9" name="Rectangle 40"/>
          <p:cNvSpPr>
            <a:spLocks noChangeArrowheads="1"/>
          </p:cNvSpPr>
          <p:nvPr/>
        </p:nvSpPr>
        <p:spPr bwMode="auto">
          <a:xfrm>
            <a:off x="3996335" y="5478966"/>
            <a:ext cx="1752600" cy="914400"/>
          </a:xfrm>
          <a:prstGeom prst="rect">
            <a:avLst/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device</a:t>
            </a:r>
          </a:p>
        </p:txBody>
      </p:sp>
      <p:sp>
        <p:nvSpPr>
          <p:cNvPr id="10" name="Rectangle 41"/>
          <p:cNvSpPr>
            <a:spLocks noChangeArrowheads="1"/>
          </p:cNvSpPr>
          <p:nvPr/>
        </p:nvSpPr>
        <p:spPr bwMode="auto">
          <a:xfrm>
            <a:off x="872135" y="1897566"/>
            <a:ext cx="1752600" cy="914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CPU</a:t>
            </a:r>
          </a:p>
        </p:txBody>
      </p:sp>
      <p:sp>
        <p:nvSpPr>
          <p:cNvPr id="11" name="Rectangle 42"/>
          <p:cNvSpPr>
            <a:spLocks noChangeArrowheads="1"/>
          </p:cNvSpPr>
          <p:nvPr/>
        </p:nvSpPr>
        <p:spPr bwMode="auto">
          <a:xfrm>
            <a:off x="872135" y="3802566"/>
            <a:ext cx="17526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memory</a:t>
            </a:r>
          </a:p>
        </p:txBody>
      </p:sp>
      <p:sp>
        <p:nvSpPr>
          <p:cNvPr id="12" name="AutoShape 43"/>
          <p:cNvSpPr>
            <a:spLocks noChangeArrowheads="1"/>
          </p:cNvSpPr>
          <p:nvPr/>
        </p:nvSpPr>
        <p:spPr bwMode="auto">
          <a:xfrm>
            <a:off x="4680548" y="4742366"/>
            <a:ext cx="381000" cy="685800"/>
          </a:xfrm>
          <a:prstGeom prst="upDownArrow">
            <a:avLst>
              <a:gd name="adj1" fmla="val 50000"/>
              <a:gd name="adj2" fmla="val 36000"/>
            </a:avLst>
          </a:prstGeom>
          <a:solidFill>
            <a:srgbClr val="FF505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44"/>
          <p:cNvSpPr>
            <a:spLocks noChangeArrowheads="1"/>
          </p:cNvSpPr>
          <p:nvPr/>
        </p:nvSpPr>
        <p:spPr bwMode="auto">
          <a:xfrm>
            <a:off x="7118948" y="2735766"/>
            <a:ext cx="1524000" cy="304800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control</a:t>
            </a:r>
          </a:p>
        </p:txBody>
      </p:sp>
      <p:sp>
        <p:nvSpPr>
          <p:cNvPr id="14" name="Rectangle 45"/>
          <p:cNvSpPr>
            <a:spLocks noChangeArrowheads="1"/>
          </p:cNvSpPr>
          <p:nvPr/>
        </p:nvSpPr>
        <p:spPr bwMode="auto">
          <a:xfrm>
            <a:off x="7118948" y="3040566"/>
            <a:ext cx="1524000" cy="304800"/>
          </a:xfrm>
          <a:prstGeom prst="rect">
            <a:avLst/>
          </a:prstGeom>
          <a:solidFill>
            <a:srgbClr val="CCFF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address</a:t>
            </a:r>
          </a:p>
        </p:txBody>
      </p:sp>
      <p:sp>
        <p:nvSpPr>
          <p:cNvPr id="15" name="Rectangle 46"/>
          <p:cNvSpPr>
            <a:spLocks noChangeArrowheads="1"/>
          </p:cNvSpPr>
          <p:nvPr/>
        </p:nvSpPr>
        <p:spPr bwMode="auto">
          <a:xfrm>
            <a:off x="7118948" y="3345366"/>
            <a:ext cx="1524000" cy="304800"/>
          </a:xfrm>
          <a:prstGeom prst="rect">
            <a:avLst/>
          </a:prstGeom>
          <a:solidFill>
            <a:srgbClr val="CC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16" name="Rectangle 47"/>
          <p:cNvSpPr>
            <a:spLocks noChangeArrowheads="1"/>
          </p:cNvSpPr>
          <p:nvPr/>
        </p:nvSpPr>
        <p:spPr bwMode="auto">
          <a:xfrm>
            <a:off x="7118948" y="3650166"/>
            <a:ext cx="1524000" cy="304800"/>
          </a:xfrm>
          <a:prstGeom prst="rect">
            <a:avLst/>
          </a:prstGeom>
          <a:solidFill>
            <a:srgbClr val="66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interrupts</a:t>
            </a:r>
          </a:p>
        </p:txBody>
      </p:sp>
      <p:sp>
        <p:nvSpPr>
          <p:cNvPr id="17" name="Line 48"/>
          <p:cNvSpPr>
            <a:spLocks noChangeShapeType="1"/>
          </p:cNvSpPr>
          <p:nvPr/>
        </p:nvSpPr>
        <p:spPr bwMode="auto">
          <a:xfrm flipV="1">
            <a:off x="5899748" y="2735766"/>
            <a:ext cx="1219200" cy="304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49"/>
          <p:cNvSpPr>
            <a:spLocks noChangeShapeType="1"/>
          </p:cNvSpPr>
          <p:nvPr/>
        </p:nvSpPr>
        <p:spPr bwMode="auto">
          <a:xfrm>
            <a:off x="5899748" y="3573966"/>
            <a:ext cx="1219200" cy="381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50"/>
          <p:cNvSpPr>
            <a:spLocks noChangeShapeType="1"/>
          </p:cNvSpPr>
          <p:nvPr/>
        </p:nvSpPr>
        <p:spPr bwMode="auto">
          <a:xfrm flipH="1" flipV="1">
            <a:off x="5899748" y="3421566"/>
            <a:ext cx="12192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51"/>
          <p:cNvSpPr>
            <a:spLocks noChangeShapeType="1"/>
          </p:cNvSpPr>
          <p:nvPr/>
        </p:nvSpPr>
        <p:spPr bwMode="auto">
          <a:xfrm flipH="1" flipV="1">
            <a:off x="5899748" y="32691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2"/>
          <p:cNvSpPr>
            <a:spLocks noChangeShapeType="1"/>
          </p:cNvSpPr>
          <p:nvPr/>
        </p:nvSpPr>
        <p:spPr bwMode="auto">
          <a:xfrm flipH="1">
            <a:off x="5899748" y="3040566"/>
            <a:ext cx="1219200" cy="76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and Access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sz="2800" dirty="0" smtClean="0"/>
              <a:t>One can typically do three types of things with a memory address</a:t>
            </a:r>
          </a:p>
          <a:p>
            <a:pPr lvl="1"/>
            <a:r>
              <a:rPr lang="en-US" sz="2400" dirty="0" smtClean="0"/>
              <a:t>Read its contents</a:t>
            </a:r>
          </a:p>
          <a:p>
            <a:pPr lvl="1"/>
            <a:r>
              <a:rPr lang="en-US" sz="2400" dirty="0" smtClean="0"/>
              <a:t>Write a new value to it</a:t>
            </a:r>
          </a:p>
          <a:p>
            <a:pPr lvl="1"/>
            <a:r>
              <a:rPr lang="en-US" sz="2400" dirty="0" smtClean="0"/>
              <a:t>Execute an instruction located there</a:t>
            </a:r>
          </a:p>
          <a:p>
            <a:r>
              <a:rPr lang="en-US" sz="2800" dirty="0" smtClean="0"/>
              <a:t>System can provide useful effects if it does not allow all modes of use to all addresses</a:t>
            </a:r>
          </a:p>
          <a:p>
            <a:r>
              <a:rPr lang="en-US" sz="2800" dirty="0" smtClean="0"/>
              <a:t>Typically handled on a per-domain basis</a:t>
            </a:r>
          </a:p>
          <a:p>
            <a:pPr lvl="1"/>
            <a:r>
              <a:rPr lang="en-US" sz="2400" dirty="0" smtClean="0"/>
              <a:t>E.g., read-only domains</a:t>
            </a:r>
          </a:p>
          <a:p>
            <a:r>
              <a:rPr lang="en-US" sz="2800" dirty="0" smtClean="0"/>
              <a:t>Requires extra bits in domain registers</a:t>
            </a:r>
          </a:p>
          <a:p>
            <a:r>
              <a:rPr lang="en-US" sz="2800" dirty="0" smtClean="0"/>
              <a:t>And other hardware support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3088"/>
            <a:ext cx="8229600" cy="1143000"/>
          </a:xfrm>
        </p:spPr>
        <p:txBody>
          <a:bodyPr/>
          <a:lstStyle/>
          <a:p>
            <a:r>
              <a:rPr lang="en-US" dirty="0" smtClean="0"/>
              <a:t>What If Program Uses a Domain Improperly?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E.g., it tries to write to a read-only domain</a:t>
            </a:r>
          </a:p>
          <a:p>
            <a:r>
              <a:rPr lang="en-US" dirty="0" smtClean="0"/>
              <a:t>A </a:t>
            </a:r>
            <a:r>
              <a:rPr lang="en-US" i="1" dirty="0" smtClean="0"/>
              <a:t>permission error exception</a:t>
            </a:r>
            <a:endParaRPr lang="en-US" dirty="0" smtClean="0"/>
          </a:p>
          <a:p>
            <a:pPr lvl="1"/>
            <a:r>
              <a:rPr lang="en-US" dirty="0" smtClean="0"/>
              <a:t>Different than an illegal memory reference exception</a:t>
            </a:r>
          </a:p>
          <a:p>
            <a:r>
              <a:rPr lang="en-US" dirty="0" smtClean="0"/>
              <a:t>But also handled by a similar mechanism</a:t>
            </a:r>
          </a:p>
          <a:p>
            <a:r>
              <a:rPr lang="en-US" dirty="0" smtClean="0"/>
              <a:t>Probably want it to be handled by somewhat different code in the OS</a:t>
            </a:r>
          </a:p>
          <a:p>
            <a:r>
              <a:rPr lang="en-US" dirty="0" smtClean="0"/>
              <a:t>Remember discussion of trap handling in previous lecture?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7248"/>
            <a:ext cx="8229600" cy="1143000"/>
          </a:xfrm>
        </p:spPr>
        <p:txBody>
          <a:bodyPr/>
          <a:lstStyle/>
          <a:p>
            <a:r>
              <a:rPr lang="en-US" dirty="0" smtClean="0"/>
              <a:t>Do We Really Need to Switch Processes for OS Services?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we trap or make a request for a domain, must we change processes?</a:t>
            </a:r>
          </a:p>
          <a:p>
            <a:pPr lvl="1"/>
            <a:r>
              <a:rPr lang="en-US" dirty="0" smtClean="0"/>
              <a:t>We lose context doing so</a:t>
            </a:r>
          </a:p>
          <a:p>
            <a:r>
              <a:rPr lang="en-US" dirty="0" smtClean="0"/>
              <a:t>Instead, run the OS code for the process</a:t>
            </a:r>
          </a:p>
          <a:p>
            <a:pPr lvl="1"/>
            <a:r>
              <a:rPr lang="en-US" dirty="0" smtClean="0"/>
              <a:t>Which requires changing to supervisor mode</a:t>
            </a:r>
          </a:p>
          <a:p>
            <a:pPr lvl="1"/>
            <a:r>
              <a:rPr lang="en-US" dirty="0" smtClean="0"/>
              <a:t>Context for process is still available</a:t>
            </a:r>
          </a:p>
          <a:p>
            <a:r>
              <a:rPr lang="en-US" dirty="0" smtClean="0"/>
              <a:t>But what about safety?</a:t>
            </a:r>
          </a:p>
          <a:p>
            <a:pPr lvl="1"/>
            <a:r>
              <a:rPr lang="en-US" dirty="0" smtClean="0"/>
              <a:t>Use domain access modes to ensure safety</a:t>
            </a:r>
          </a:p>
          <a:p>
            <a:r>
              <a:rPr lang="en-US" dirty="0" smtClean="0"/>
              <a:t>We don’t do this for all OS services . .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Domains in Kernel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Allow user threads to access certain privileged domains</a:t>
            </a:r>
          </a:p>
          <a:p>
            <a:pPr lvl="1"/>
            <a:r>
              <a:rPr lang="en-US" dirty="0" smtClean="0"/>
              <a:t>Like code to handle hardware traps</a:t>
            </a:r>
          </a:p>
          <a:p>
            <a:pPr lvl="1"/>
            <a:r>
              <a:rPr lang="en-US" dirty="0" smtClean="0"/>
              <a:t>Code must be in a user-accessible domain</a:t>
            </a:r>
          </a:p>
          <a:p>
            <a:r>
              <a:rPr lang="en-US" dirty="0" smtClean="0"/>
              <a:t>But can’t allow arbitrary access to those privileged domains</a:t>
            </a:r>
          </a:p>
          <a:p>
            <a:r>
              <a:rPr lang="en-US" dirty="0" smtClean="0"/>
              <a:t>A supervisor (AKA </a:t>
            </a:r>
            <a:r>
              <a:rPr lang="en-US" i="1" dirty="0" smtClean="0"/>
              <a:t>kernel</a:t>
            </a:r>
            <a:r>
              <a:rPr lang="en-US" dirty="0" smtClean="0"/>
              <a:t>) mode access bit is set on such domains</a:t>
            </a:r>
          </a:p>
          <a:p>
            <a:pPr lvl="1"/>
            <a:r>
              <a:rPr lang="en-US" dirty="0" smtClean="0"/>
              <a:t>So thread only accesses them when in kernel mode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928"/>
            <a:ext cx="8229600" cy="1143000"/>
          </a:xfrm>
        </p:spPr>
        <p:txBody>
          <a:bodyPr/>
          <a:lstStyle/>
          <a:p>
            <a:r>
              <a:rPr lang="en-US" dirty="0" smtClean="0"/>
              <a:t>How Does a Thread Get </a:t>
            </a:r>
            <a:br>
              <a:rPr lang="en-US" dirty="0" smtClean="0"/>
            </a:br>
            <a:r>
              <a:rPr lang="en-US" dirty="0" smtClean="0"/>
              <a:t>to Kernel Mode?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4190"/>
            <a:ext cx="8229600" cy="4525963"/>
          </a:xfrm>
        </p:spPr>
        <p:txBody>
          <a:bodyPr/>
          <a:lstStyle/>
          <a:p>
            <a:r>
              <a:rPr lang="en-US" dirty="0" smtClean="0"/>
              <a:t>Can’t allow thread to arbitrarily put itself in kernel mode any time</a:t>
            </a:r>
          </a:p>
          <a:p>
            <a:pPr lvl="1"/>
            <a:r>
              <a:rPr lang="en-US" dirty="0" smtClean="0"/>
              <a:t>Since it might do something unsafe</a:t>
            </a:r>
          </a:p>
          <a:p>
            <a:r>
              <a:rPr lang="en-US" dirty="0" smtClean="0"/>
              <a:t>Instead, allow entry to kernel mode only in specific ways</a:t>
            </a:r>
          </a:p>
          <a:p>
            <a:pPr lvl="1"/>
            <a:r>
              <a:rPr lang="en-US" dirty="0" smtClean="0"/>
              <a:t>In particular, only at specific instructions</a:t>
            </a:r>
          </a:p>
          <a:p>
            <a:pPr lvl="1"/>
            <a:r>
              <a:rPr lang="en-US" dirty="0" smtClean="0"/>
              <a:t>These are called </a:t>
            </a:r>
            <a:r>
              <a:rPr lang="en-US" i="1" dirty="0" smtClean="0"/>
              <a:t>gates</a:t>
            </a:r>
          </a:p>
          <a:p>
            <a:pPr lvl="1"/>
            <a:r>
              <a:rPr lang="en-US" dirty="0" smtClean="0"/>
              <a:t>Typically implemented in hardware using instruction like SVC (supervisor call)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and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sz="2800" dirty="0" smtClean="0"/>
              <a:t>Device controllers connect a device to a bus</a:t>
            </a:r>
          </a:p>
          <a:p>
            <a:pPr lvl="1"/>
            <a:r>
              <a:rPr lang="en-GB" sz="2400" dirty="0" smtClean="0"/>
              <a:t>Communicate control operations to device</a:t>
            </a:r>
          </a:p>
          <a:p>
            <a:pPr lvl="1"/>
            <a:r>
              <a:rPr lang="en-GB" sz="2400" dirty="0" smtClean="0"/>
              <a:t>Relay status information back to the bus, manage DMA, generate device interrupts</a:t>
            </a:r>
            <a:endParaRPr lang="en-GB" sz="2800" dirty="0" smtClean="0"/>
          </a:p>
          <a:p>
            <a:r>
              <a:rPr lang="en-GB" sz="2800" dirty="0" smtClean="0"/>
              <a:t>Device controllers export registers to the bus</a:t>
            </a:r>
          </a:p>
          <a:p>
            <a:pPr lvl="1"/>
            <a:r>
              <a:rPr lang="en-GB" sz="2400" dirty="0" smtClean="0"/>
              <a:t>Writing into registers controls device or sends data</a:t>
            </a:r>
          </a:p>
          <a:p>
            <a:pPr lvl="1"/>
            <a:r>
              <a:rPr lang="en-GB" sz="2400" dirty="0" smtClean="0"/>
              <a:t>Reading from registers obtains data/status</a:t>
            </a:r>
          </a:p>
          <a:p>
            <a:r>
              <a:rPr lang="en-GB" sz="2800" dirty="0" smtClean="0"/>
              <a:t>Register access method varies with CPU type</a:t>
            </a:r>
          </a:p>
          <a:p>
            <a:pPr lvl="1"/>
            <a:r>
              <a:rPr lang="en-GB" sz="2400" dirty="0" smtClean="0"/>
              <a:t>May use special instructions (e.g., x86 IN/OUT)</a:t>
            </a:r>
          </a:p>
          <a:p>
            <a:pPr lvl="1"/>
            <a:r>
              <a:rPr lang="en-GB" sz="2400" dirty="0" smtClean="0"/>
              <a:t>May be mapped onto bus just like memory</a:t>
            </a:r>
            <a:endParaRPr lang="en-US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1791426" y="574847"/>
            <a:ext cx="5628048" cy="735260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Polled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9506"/>
            <a:ext cx="8229600" cy="4525963"/>
          </a:xfrm>
        </p:spPr>
        <p:txBody>
          <a:bodyPr/>
          <a:lstStyle/>
          <a:p>
            <a:r>
              <a:rPr lang="en-US" sz="2800" dirty="0" smtClean="0"/>
              <a:t>Method of accessing devices </a:t>
            </a:r>
            <a:r>
              <a:rPr lang="en-GB" sz="2800" dirty="0" smtClean="0"/>
              <a:t>via direct CPU control</a:t>
            </a:r>
          </a:p>
          <a:p>
            <a:pPr lvl="1"/>
            <a:r>
              <a:rPr lang="en-GB" sz="2400" dirty="0" smtClean="0"/>
              <a:t>CPU transfers data to/from device controller registers</a:t>
            </a:r>
          </a:p>
          <a:p>
            <a:pPr lvl="1"/>
            <a:r>
              <a:rPr lang="en-GB" sz="2400" dirty="0" smtClean="0"/>
              <a:t>Transfers are typically one byte or word at a time</a:t>
            </a:r>
          </a:p>
          <a:p>
            <a:pPr lvl="1"/>
            <a:r>
              <a:rPr lang="en-GB" sz="2400" dirty="0" smtClean="0"/>
              <a:t>May be accomplished with normal or I/O instructions</a:t>
            </a:r>
          </a:p>
          <a:p>
            <a:r>
              <a:rPr lang="en-GB" sz="2800" dirty="0" smtClean="0"/>
              <a:t>CPU polls device until it is ready for data transfer</a:t>
            </a:r>
          </a:p>
          <a:p>
            <a:pPr lvl="1"/>
            <a:r>
              <a:rPr lang="en-GB" sz="2400" dirty="0" smtClean="0"/>
              <a:t>Received data is available to be read</a:t>
            </a:r>
          </a:p>
          <a:p>
            <a:pPr lvl="1"/>
            <a:r>
              <a:rPr lang="en-GB" sz="2400" dirty="0" smtClean="0"/>
              <a:t>Previously initiated write operations are completed</a:t>
            </a:r>
          </a:p>
          <a:p>
            <a:pPr>
              <a:buFont typeface="Lucida Grande"/>
              <a:buChar char="+"/>
            </a:pPr>
            <a:r>
              <a:rPr lang="en-GB" sz="2800" dirty="0" smtClean="0"/>
              <a:t>Very easy to implement (both hardware and software)</a:t>
            </a:r>
            <a:endParaRPr lang="en-GB" dirty="0" smtClean="0"/>
          </a:p>
          <a:p>
            <a:pPr>
              <a:buFont typeface="Lucida Grande"/>
              <a:buChar char="−"/>
            </a:pPr>
            <a:r>
              <a:rPr lang="en-GB" sz="2800" dirty="0" smtClean="0"/>
              <a:t>CPU intensive, wastes CPU cycles on I/O control</a:t>
            </a:r>
            <a:endParaRPr lang="en-GB" sz="2000" dirty="0" smtClean="0"/>
          </a:p>
          <a:p>
            <a:pPr>
              <a:buFont typeface="Lucida Grande"/>
              <a:buChar char="−"/>
            </a:pPr>
            <a:r>
              <a:rPr lang="en-GB" sz="2800" dirty="0" smtClean="0"/>
              <a:t>Leaves devices idle waiting for CPU when other tasks running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Memory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390"/>
            <a:ext cx="8229600" cy="4525963"/>
          </a:xfrm>
        </p:spPr>
        <p:txBody>
          <a:bodyPr/>
          <a:lstStyle/>
          <a:p>
            <a:r>
              <a:rPr lang="en-GB" sz="2800" dirty="0" smtClean="0"/>
              <a:t>Essentially, use the bus without CPU control</a:t>
            </a:r>
          </a:p>
          <a:p>
            <a:pPr lvl="1"/>
            <a:r>
              <a:rPr lang="en-GB" sz="2400" dirty="0" smtClean="0"/>
              <a:t>Move data between memory and device controller</a:t>
            </a:r>
          </a:p>
          <a:p>
            <a:r>
              <a:rPr lang="en-GB" sz="2800" dirty="0" smtClean="0"/>
              <a:t>Bus facilitates data flow in all directions between:</a:t>
            </a:r>
          </a:p>
          <a:p>
            <a:pPr lvl="1"/>
            <a:r>
              <a:rPr lang="en-GB" sz="2400" dirty="0" smtClean="0"/>
              <a:t>CPU, memory, and device controllers</a:t>
            </a:r>
          </a:p>
          <a:p>
            <a:r>
              <a:rPr lang="en-GB" sz="2800" dirty="0" smtClean="0"/>
              <a:t>CPU can be the bus-master</a:t>
            </a:r>
          </a:p>
          <a:p>
            <a:pPr lvl="1"/>
            <a:r>
              <a:rPr lang="en-GB" sz="2400" dirty="0" smtClean="0"/>
              <a:t>Initiating data transfers with memory, device controllers</a:t>
            </a:r>
          </a:p>
          <a:p>
            <a:r>
              <a:rPr lang="en-GB" sz="2800" dirty="0" smtClean="0"/>
              <a:t>But device controllers can also master the bus</a:t>
            </a:r>
          </a:p>
          <a:p>
            <a:pPr lvl="1"/>
            <a:r>
              <a:rPr lang="en-GB" sz="2400" dirty="0" smtClean="0"/>
              <a:t>CPU instructs controller what transfer is desired</a:t>
            </a:r>
          </a:p>
          <a:p>
            <a:pPr lvl="1"/>
            <a:r>
              <a:rPr lang="en-GB" sz="2400" dirty="0" smtClean="0"/>
              <a:t>Device controller does transfer w/o CPU assistance</a:t>
            </a:r>
          </a:p>
          <a:p>
            <a:pPr lvl="1"/>
            <a:r>
              <a:rPr lang="en-GB" sz="2400" dirty="0" smtClean="0"/>
              <a:t>Device controller generates interrupt at end of transfer</a:t>
            </a:r>
          </a:p>
          <a:p>
            <a:r>
              <a:rPr lang="en-GB" sz="2800" dirty="0" smtClean="0"/>
              <a:t>Interrupts tell CPU when DMA is done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19525</TotalTime>
  <Words>3540</Words>
  <Application>Microsoft Macintosh PowerPoint</Application>
  <PresentationFormat>On-screen Show (4:3)</PresentationFormat>
  <Paragraphs>670</Paragraphs>
  <Slides>64</Slides>
  <Notes>2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Default Theme</vt:lpstr>
      <vt:lpstr>I/O, Modularity and Virtualization CS 111 Operating System Principles  Peter Reiher </vt:lpstr>
      <vt:lpstr>Outline</vt:lpstr>
      <vt:lpstr>I/O Architecture</vt:lpstr>
      <vt:lpstr>Sequential vs. Random  Access Devices</vt:lpstr>
      <vt:lpstr>Busses</vt:lpstr>
      <vt:lpstr>A Simple Bus</vt:lpstr>
      <vt:lpstr>Devices and Controllers</vt:lpstr>
      <vt:lpstr>Direct Polled I/O</vt:lpstr>
      <vt:lpstr>Direct Memory Access</vt:lpstr>
      <vt:lpstr>Memory Issues</vt:lpstr>
      <vt:lpstr>Disk Drives</vt:lpstr>
      <vt:lpstr>Some Important Disk Characteristics</vt:lpstr>
      <vt:lpstr>Disk Drives – A Physical View</vt:lpstr>
      <vt:lpstr>Disk Drives – A Logical View</vt:lpstr>
      <vt:lpstr>Seek Time</vt:lpstr>
      <vt:lpstr>Rotational Delay</vt:lpstr>
      <vt:lpstr>Transfer Time</vt:lpstr>
      <vt:lpstr>Disk Drives and Controllers</vt:lpstr>
      <vt:lpstr>Why Is This An Issue For the OS?</vt:lpstr>
      <vt:lpstr>Optimizing Disk I/O</vt:lpstr>
      <vt:lpstr>Algorithms to Control  Head Movement</vt:lpstr>
      <vt:lpstr>Head Travel With Various Algorithms</vt:lpstr>
      <vt:lpstr>Modularity</vt:lpstr>
      <vt:lpstr>What Does An OS Do?</vt:lpstr>
      <vt:lpstr>Starting Simple</vt:lpstr>
      <vt:lpstr>A Simple System</vt:lpstr>
      <vt:lpstr>Exploiting Modularity</vt:lpstr>
      <vt:lpstr>Subroutine Modularity</vt:lpstr>
      <vt:lpstr>How Would This Work?</vt:lpstr>
      <vt:lpstr>Illustrating the Problem</vt:lpstr>
      <vt:lpstr>Hardening the Modularity</vt:lpstr>
      <vt:lpstr>System Services In This Model</vt:lpstr>
      <vt:lpstr>Benefits of Hard Modularity</vt:lpstr>
      <vt:lpstr>Downsides of Hard Modularity</vt:lpstr>
      <vt:lpstr>Virtualization</vt:lpstr>
      <vt:lpstr>The Virtualization Concept</vt:lpstr>
      <vt:lpstr>The Trick in Virtualization</vt:lpstr>
      <vt:lpstr>Performance and Virtualization</vt:lpstr>
      <vt:lpstr>Abstractions for Virtualizing Computers</vt:lpstr>
      <vt:lpstr>Threads</vt:lpstr>
      <vt:lpstr>OS Handling of Threads</vt:lpstr>
      <vt:lpstr>Time Slicing Virtualization</vt:lpstr>
      <vt:lpstr>Wait a Minute . . .?</vt:lpstr>
      <vt:lpstr>The OS and Virtualization</vt:lpstr>
      <vt:lpstr>Providing Contained Environments</vt:lpstr>
      <vt:lpstr>What Does This Boil Down To?</vt:lpstr>
      <vt:lpstr>Setting Up a User-Level VM</vt:lpstr>
      <vt:lpstr>Protecting Threads</vt:lpstr>
      <vt:lpstr>Trapping to Supervisor Mode</vt:lpstr>
      <vt:lpstr>Modularity and Memory</vt:lpstr>
      <vt:lpstr>What’s the Safety Issue?</vt:lpstr>
      <vt:lpstr>Domains</vt:lpstr>
      <vt:lpstr>Mapping Domains</vt:lpstr>
      <vt:lpstr>What Do Domains Require?</vt:lpstr>
      <vt:lpstr>The Memory Manager</vt:lpstr>
      <vt:lpstr>The Domain Register Concept</vt:lpstr>
      <vt:lpstr>Multiple Domains</vt:lpstr>
      <vt:lpstr>The Multiple Domain Concept</vt:lpstr>
      <vt:lpstr>Handling Multiple Domains </vt:lpstr>
      <vt:lpstr>Domains and Access Permissions</vt:lpstr>
      <vt:lpstr>What If Program Uses a Domain Improperly?</vt:lpstr>
      <vt:lpstr>Do We Really Need to Switch Processes for OS Services?</vt:lpstr>
      <vt:lpstr>Domains in Kernel Mode</vt:lpstr>
      <vt:lpstr>How Does a Thread Get  to Kernel Mode?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32</cp:revision>
  <cp:lastPrinted>2015-06-16T17:22:05Z</cp:lastPrinted>
  <dcterms:created xsi:type="dcterms:W3CDTF">2015-06-16T17:07:14Z</dcterms:created>
  <dcterms:modified xsi:type="dcterms:W3CDTF">2015-06-16T17:30:58Z</dcterms:modified>
</cp:coreProperties>
</file>