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Override PartName="/ppt/slides/slide62.xml" ContentType="application/vnd.openxmlformats-officedocument.presentationml.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notesSlides/notesSlide1.xml" ContentType="application/vnd.openxmlformats-officedocument.presentationml.notesSlide+xml"/>
  <Override PartName="/ppt/slides/slide28.xml" ContentType="application/vnd.openxmlformats-officedocument.presentationml.slide+xml"/>
  <Override PartName="/ppt/slides/slide54.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68.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slides/slide61.xml" ContentType="application/vnd.openxmlformats-officedocument.presentationml.slide+xml"/>
  <Override PartName="/ppt/notesSlides/notesSlide7.xml" ContentType="application/vnd.openxmlformats-officedocument.presentationml.notesSlide+xml"/>
  <Override PartName="/ppt/slides/slide44.xml" ContentType="application/vnd.openxmlformats-officedocument.presentationml.slide+xml"/>
  <Override PartName="/ppt/handoutMasters/handoutMaster1.xml" ContentType="application/vnd.openxmlformats-officedocument.presentationml.handoutMaster+xml"/>
  <Override PartName="/ppt/slides/slide27.xml" ContentType="application/vnd.openxmlformats-officedocument.presentationml.slide+xml"/>
  <Override PartName="/ppt/slides/slide53.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Override PartName="/ppt/slides/slide67.xml" ContentType="application/vnd.openxmlformats-officedocument.presentationml.slide+xml"/>
  <Override PartName="/ppt/slides/slide12.xml" ContentType="application/vnd.openxmlformats-officedocument.presentationml.slide+xml"/>
  <Override PartName="/ppt/slides/slide60.xml" ContentType="application/vnd.openxmlformats-officedocument.presentationml.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43.xml" ContentType="application/vnd.openxmlformats-officedocument.presentationml.slide+xml"/>
  <Override PartName="/ppt/slides/slide59.xml" ContentType="application/vnd.openxmlformats-officedocument.presentationml.slide+xml"/>
  <Override PartName="/ppt/slides/slide26.xml" ContentType="application/vnd.openxmlformats-officedocument.presentationml.slide+xml"/>
  <Override PartName="/ppt/slides/slide52.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66.xml" ContentType="application/vnd.openxmlformats-officedocument.presentationml.slide+xml"/>
  <Override PartName="/ppt/slides/slide11.xml" ContentType="application/vnd.openxmlformats-officedocument.presentationml.slide+xml"/>
  <Override PartName="/ppt/slides/slide49.xml" ContentType="application/vnd.openxmlformats-officedocument.presentationml.slide+xml"/>
  <Override PartName="/ppt/notesSlides/notesSlide5.xml" ContentType="application/vnd.openxmlformats-officedocument.presentationml.notesSlide+xml"/>
  <Override PartName="/ppt/slides/slide42.xml" ContentType="application/vnd.openxmlformats-officedocument.presentationml.slide+xml"/>
  <Override PartName="/ppt/slides/slide58.xml" ContentType="application/vnd.openxmlformats-officedocument.presentationml.slide+xml"/>
  <Override PartName="/ppt/slides/slide25.xml" ContentType="application/vnd.openxmlformats-officedocument.presentationml.slide+xml"/>
  <Override PartName="/ppt/slides/slide51.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65.xml" ContentType="application/vnd.openxmlformats-officedocument.presentationml.slide+xml"/>
  <Override PartName="/ppt/slides/slide10.xml" ContentType="application/vnd.openxmlformats-officedocument.presentationml.slide+xml"/>
  <Override PartName="/docProps/app.xml" ContentType="application/vnd.openxmlformats-officedocument.extended-properties+xml"/>
  <Override PartName="/ppt/slides/slide48.xml" ContentType="application/vnd.openxmlformats-officedocument.presentationml.slide+xml"/>
  <Override PartName="/ppt/notesSlides/notesSlide4.xml" ContentType="application/vnd.openxmlformats-officedocument.presentationml.notesSlide+xml"/>
  <Override PartName="/ppt/slides/slide41.xml" ContentType="application/vnd.openxmlformats-officedocument.presentationml.slide+xml"/>
  <Override PartName="/ppt/slides/slide57.xml" ContentType="application/vnd.openxmlformats-officedocument.presentationml.slide+xml"/>
  <Override PartName="/ppt/theme/theme3.xml" ContentType="application/vnd.openxmlformats-officedocument.theme+xml"/>
  <Override PartName="/ppt/slides/slide24.xml" ContentType="application/vnd.openxmlformats-officedocument.presentationml.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viewProps.xml" ContentType="application/vnd.openxmlformats-officedocument.presentationml.viewProps+xml"/>
  <Override PartName="/ppt/slides/slide64.xml" ContentType="application/vnd.openxmlformats-officedocument.presentationml.slide+xml"/>
  <Default Extension="jpeg" ContentType="image/jpeg"/>
  <Override PartName="/ppt/slides/slide47.xml" ContentType="application/vnd.openxmlformats-officedocument.presentationml.slide+xml"/>
  <Override PartName="/ppt/notesSlides/notesSlide3.xml" ContentType="application/vnd.openxmlformats-officedocument.presentationml.notesSlide+xml"/>
  <Override PartName="/ppt/slides/slide40.xml" ContentType="application/vnd.openxmlformats-officedocument.presentationml.slide+xml"/>
  <Override PartName="/ppt/slides/slide56.xml" ContentType="application/vnd.openxmlformats-officedocument.presentationml.slide+xml"/>
  <Override PartName="/ppt/theme/theme2.xml" ContentType="application/vnd.openxmlformats-officedocument.theme+xml"/>
  <Override PartName="/ppt/slides/slide23.xml" ContentType="application/vnd.openxmlformats-officedocument.presentationml.slide+xml"/>
  <Override PartName="/ppt/slides/slide39.xml" ContentType="application/vnd.openxmlformats-officedocument.presentationml.slide+xml"/>
  <Override PartName="/ppt/slideLayouts/slideLayout11.xml" ContentType="application/vnd.openxmlformats-officedocument.presentationml.slideLayout+xml"/>
  <Override PartName="/ppt/slides/slide7.xml" ContentType="application/vnd.openxmlformats-officedocument.presentationml.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slides/slide63.xml" ContentType="application/vnd.openxmlformats-officedocument.presentationml.slide+xml"/>
  <Override PartName="/ppt/slides/slide46.xml" ContentType="application/vnd.openxmlformats-officedocument.presentationml.slide+xml"/>
  <Override PartName="/ppt/notesSlides/notesSlide2.xml" ContentType="application/vnd.openxmlformats-officedocument.presentationml.notesSlide+xml"/>
  <Override PartName="/ppt/slides/slide29.xml" ContentType="application/vnd.openxmlformats-officedocument.presentationml.slide+xml"/>
  <Override PartName="/ppt/slides/slide55.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Default Extension="bin" ContentType="application/vnd.openxmlformats-officedocument.presentationml.printerSettings"/>
  <Override PartName="/ppt/slideLayouts/slideLayout6.xml" ContentType="application/vnd.openxmlformats-officedocument.presentationml.slideLayout+xml"/>
  <Override PartName="/ppt/slides/slide31.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70"/>
  </p:notesMasterIdLst>
  <p:handoutMasterIdLst>
    <p:handoutMasterId r:id="rId71"/>
  </p:handoutMasterIdLst>
  <p:sldIdLst>
    <p:sldId id="257" r:id="rId2"/>
    <p:sldId id="288" r:id="rId3"/>
    <p:sldId id="289"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310" r:id="rId25"/>
    <p:sldId id="311" r:id="rId26"/>
    <p:sldId id="312" r:id="rId27"/>
    <p:sldId id="313" r:id="rId28"/>
    <p:sldId id="314" r:id="rId29"/>
    <p:sldId id="315" r:id="rId30"/>
    <p:sldId id="316" r:id="rId31"/>
    <p:sldId id="317" r:id="rId32"/>
    <p:sldId id="318" r:id="rId33"/>
    <p:sldId id="319" r:id="rId34"/>
    <p:sldId id="320" r:id="rId35"/>
    <p:sldId id="321" r:id="rId36"/>
    <p:sldId id="322" r:id="rId37"/>
    <p:sldId id="323" r:id="rId38"/>
    <p:sldId id="324" r:id="rId39"/>
    <p:sldId id="258" r:id="rId40"/>
    <p:sldId id="259" r:id="rId41"/>
    <p:sldId id="260" r:id="rId42"/>
    <p:sldId id="261" r:id="rId43"/>
    <p:sldId id="262" r:id="rId44"/>
    <p:sldId id="263" r:id="rId45"/>
    <p:sldId id="264" r:id="rId46"/>
    <p:sldId id="265" r:id="rId47"/>
    <p:sldId id="266" r:id="rId48"/>
    <p:sldId id="267" r:id="rId49"/>
    <p:sldId id="268" r:id="rId50"/>
    <p:sldId id="269" r:id="rId51"/>
    <p:sldId id="270" r:id="rId52"/>
    <p:sldId id="271" r:id="rId53"/>
    <p:sldId id="272" r:id="rId54"/>
    <p:sldId id="273" r:id="rId55"/>
    <p:sldId id="274" r:id="rId56"/>
    <p:sldId id="275" r:id="rId57"/>
    <p:sldId id="276" r:id="rId58"/>
    <p:sldId id="277" r:id="rId59"/>
    <p:sldId id="278" r:id="rId60"/>
    <p:sldId id="279" r:id="rId61"/>
    <p:sldId id="280" r:id="rId62"/>
    <p:sldId id="281" r:id="rId63"/>
    <p:sldId id="282" r:id="rId64"/>
    <p:sldId id="283" r:id="rId65"/>
    <p:sldId id="284" r:id="rId66"/>
    <p:sldId id="285" r:id="rId67"/>
    <p:sldId id="286" r:id="rId68"/>
    <p:sldId id="287" r:id="rId6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hidden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81" d="100"/>
          <a:sy n="81" d="100"/>
        </p:scale>
        <p:origin x="-888"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notesMaster" Target="notesMasters/notesMaster1.xml"/><Relationship Id="rId71" Type="http://schemas.openxmlformats.org/officeDocument/2006/relationships/handoutMaster" Target="handoutMasters/handoutMaster1.xml"/><Relationship Id="rId72" Type="http://schemas.openxmlformats.org/officeDocument/2006/relationships/printerSettings" Target="printerSettings/printerSettings1.bin"/><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presProps" Target="presProps.xml"/><Relationship Id="rId74" Type="http://schemas.openxmlformats.org/officeDocument/2006/relationships/viewProps" Target="viewProps.xml"/><Relationship Id="rId75" Type="http://schemas.openxmlformats.org/officeDocument/2006/relationships/theme" Target="theme/theme1.xml"/><Relationship Id="rId76"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7F7607-8AA4-B842-A5B0-85C1885566DE}" type="datetimeFigureOut">
              <a:rPr lang="en-US" smtClean="0"/>
              <a:pPr/>
              <a:t>7/13/15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174529-E9FF-DD45-A1E1-9AE5BBE5EAE6}"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7BF8-B90F-EC4F-8623-DE2330790225}" type="datetimeFigureOut">
              <a:rPr lang="en-US" smtClean="0"/>
              <a:pPr/>
              <a:t>7/13/15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1E4DDF-0BE8-B44D-A687-4BF2505A719E}"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8E851AE5-7AA3-A047-AB4C-8DB5D369B34B}" type="slidenum">
              <a:rPr lang="en-US">
                <a:latin typeface="Courier New" charset="0"/>
              </a:rPr>
              <a:pPr/>
              <a:t>1</a:t>
            </a:fld>
            <a:endParaRPr lang="en-US">
              <a:latin typeface="Courier New"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w="9525"/>
        </p:spPr>
        <p:txBody>
          <a:bodyPr/>
          <a:lstStyle/>
          <a:p>
            <a:pPr eaLnBrk="1" hangingPunct="1"/>
            <a:endParaRPr lang="en-US">
              <a:latin typeface="Times New Roman"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Does the DOS approach have beneficial aspects for recovery purposes?  Bad aspects for security purposes?</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Is preventing</a:t>
            </a:r>
            <a:r>
              <a:rPr lang="en-US" baseline="0" dirty="0" smtClean="0">
                <a:noFill/>
                <a:latin typeface="Times New Roman"/>
                <a:cs typeface="Times New Roman"/>
              </a:rPr>
              <a:t> users from directly writing to directories </a:t>
            </a:r>
            <a:r>
              <a:rPr lang="en-US" dirty="0" smtClean="0">
                <a:noFill/>
                <a:latin typeface="Times New Roman"/>
                <a:cs typeface="Times New Roman"/>
              </a:rPr>
              <a:t>purely an issue of safety and reliability, or is it also a security issue?</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25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Why isn’t the reference count kept</a:t>
            </a:r>
            <a:r>
              <a:rPr lang="en-US" baseline="0" dirty="0" smtClean="0">
                <a:noFill/>
                <a:latin typeface="Times New Roman"/>
                <a:cs typeface="Times New Roman"/>
              </a:rPr>
              <a:t> </a:t>
            </a:r>
            <a:r>
              <a:rPr lang="en-US" dirty="0" smtClean="0">
                <a:noFill/>
                <a:latin typeface="Times New Roman"/>
                <a:cs typeface="Times New Roman"/>
              </a:rPr>
              <a:t>in a directory?</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33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Instead of optimizing a particular disk I/O, the OS can switch to another task and run that while waiting for the I/O.  How much disk optimization should the OS do vs. how much alternate task scheduling?</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The OS can also decide where a piece of data goes on the disk to begin with, and can even move data around on disk.  What possibilities does that allow us?</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49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How about dynamically migrating files around to make files that are used together also be stored together?  What would we need to do to make that work?  Should we do it?</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51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Why is there a knee in the special purpose cache curve?</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59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D2078B2-3159-F14B-8132-9300A16C85A8}" type="datetime1">
              <a:rPr lang="en-US" smtClean="0"/>
              <a:pPr>
                <a:defRPr/>
              </a:pPr>
              <a:t>7/13/15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E320DD2-9AC7-B240-8439-1898C20C429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52B8D5F-B9F1-324C-B1A2-05496313CD19}" type="datetime1">
              <a:rPr lang="en-US" smtClean="0"/>
              <a:pPr>
                <a:defRPr/>
              </a:pPr>
              <a:t>7/13/15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EF3B397-9863-974C-9E75-B66FE458739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055C2550-6371-4147-AE4C-F5FB6151C76E}" type="datetime1">
              <a:rPr lang="en-US" smtClean="0"/>
              <a:pPr>
                <a:defRPr/>
              </a:pPr>
              <a:t>7/13/15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E7C3A0-C6A5-184E-9AB8-67C259CC11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88E91A6-BA86-C24D-A9A2-59E1132BA9F7}" type="datetime1">
              <a:rPr lang="en-US" smtClean="0"/>
              <a:pPr>
                <a:defRPr/>
              </a:pPr>
              <a:t>7/13/15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1018A7C-687B-BE4F-84FE-0A7FB4E2EDA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11EA3AB-8B06-3541-8955-4B0B738DA1E5}" type="datetime1">
              <a:rPr lang="en-US" smtClean="0"/>
              <a:pPr>
                <a:defRPr/>
              </a:pPr>
              <a:t>7/13/15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BE84620-9411-7A41-BDFE-46E36283A32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326EB3D-237A-2A41-AA3C-CCC0B587F125}" type="datetime1">
              <a:rPr lang="en-US" smtClean="0"/>
              <a:pPr>
                <a:defRPr/>
              </a:pPr>
              <a:t>7/13/15</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092E417-E1B4-1644-AA5E-08B3C161F2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9514D64D-30AD-E442-825F-585A69A95A22}" type="datetime1">
              <a:rPr lang="en-US" smtClean="0"/>
              <a:pPr>
                <a:defRPr/>
              </a:pPr>
              <a:t>7/13/15</a:t>
            </a:fld>
            <a:endParaRPr lang="en-US"/>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4CEFE53-6511-CC46-9EB0-088D5AA225D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93C496F4-5E88-8E4D-8ADB-73A988525CB5}" type="datetime1">
              <a:rPr lang="en-US" smtClean="0"/>
              <a:pPr>
                <a:defRPr/>
              </a:pPr>
              <a:t>7/13/15</a:t>
            </a:fld>
            <a:endParaRPr lang="en-US"/>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3AA0B7-898E-6849-B106-FA8F92BD0AC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3AACC378-6658-6B42-8AC0-83423DF6E9C6}" type="datetime1">
              <a:rPr lang="en-US" smtClean="0"/>
              <a:pPr>
                <a:defRPr/>
              </a:pPr>
              <a:t>7/13/15</a:t>
            </a:fld>
            <a:endParaRPr lang="en-US"/>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CFC738C-B1BF-D74D-9E8E-E80F125B959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6880D83-C431-C640-9F8F-0DEF26FCD613}" type="datetime1">
              <a:rPr lang="en-US" smtClean="0"/>
              <a:pPr>
                <a:defRPr/>
              </a:pPr>
              <a:t>7/13/15</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6CE7D5A-5759-A749-9DF2-8883836C016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785C9EBD-5AF0-F741-98C5-21C9D9AB6610}" type="datetime1">
              <a:rPr lang="en-US" smtClean="0"/>
              <a:pPr>
                <a:defRPr/>
              </a:pPr>
              <a:t>7/13/15</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21797F-D4AC-5249-8143-180C49B06D2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AutoShape 8"/>
          <p:cNvSpPr>
            <a:spLocks noChangeArrowheads="1"/>
          </p:cNvSpPr>
          <p:nvPr userDrawn="1"/>
        </p:nvSpPr>
        <p:spPr bwMode="auto">
          <a:xfrm>
            <a:off x="387350" y="387350"/>
            <a:ext cx="8445500" cy="6159500"/>
          </a:xfrm>
          <a:prstGeom prst="roundRect">
            <a:avLst>
              <a:gd name="adj" fmla="val 12486"/>
            </a:avLst>
          </a:prstGeom>
          <a:noFill/>
          <a:ln w="12700">
            <a:solidFill>
              <a:schemeClr val="tx1"/>
            </a:solidFill>
            <a:round/>
            <a:headEnd/>
            <a:tailEnd/>
          </a:ln>
          <a:effectLst/>
        </p:spPr>
        <p:txBody>
          <a:bodyPr wrap="none" anchor="ctr">
            <a:prstTxWarp prst="textNoShape">
              <a:avLst/>
            </a:prstTxWarp>
          </a:bodyPr>
          <a:lstStyle/>
          <a:p>
            <a:pPr>
              <a:defRPr/>
            </a:pPr>
            <a:endParaRPr lang="en-US">
              <a:latin typeface="Courier New" pitchFamily="-107" charset="0"/>
            </a:endParaRPr>
          </a:p>
        </p:txBody>
      </p:sp>
      <p:sp useBgFill="1">
        <p:nvSpPr>
          <p:cNvPr id="8" name="Rectangle 9"/>
          <p:cNvSpPr>
            <a:spLocks noChangeArrowheads="1"/>
          </p:cNvSpPr>
          <p:nvPr userDrawn="1"/>
        </p:nvSpPr>
        <p:spPr bwMode="auto">
          <a:xfrm>
            <a:off x="8213725" y="6218238"/>
            <a:ext cx="848164"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Lecture</a:t>
            </a:r>
            <a:r>
              <a:rPr lang="en-US" sz="1200" dirty="0" smtClean="0">
                <a:latin typeface="Times New Roman" pitchFamily="-107" charset="0"/>
              </a:rPr>
              <a:t> 10</a:t>
            </a:r>
          </a:p>
          <a:p>
            <a:pPr>
              <a:defRPr/>
            </a:pPr>
            <a:r>
              <a:rPr lang="en-US" sz="1200" dirty="0">
                <a:latin typeface="Times New Roman" pitchFamily="-107" charset="0"/>
              </a:rPr>
              <a:t>Page </a:t>
            </a:r>
            <a:fld id="{8DEFEB2B-9FA0-4F4D-A070-42F5B2E48911}" type="slidenum">
              <a:rPr lang="en-US" sz="1200">
                <a:latin typeface="Times New Roman" pitchFamily="-107" charset="0"/>
              </a:rPr>
              <a:pPr>
                <a:defRPr/>
              </a:pPr>
              <a:t>‹#›</a:t>
            </a:fld>
            <a:endParaRPr lang="en-US" sz="1200" dirty="0">
              <a:latin typeface="Times New Roman" pitchFamily="-107" charset="0"/>
            </a:endParaRPr>
          </a:p>
        </p:txBody>
      </p:sp>
      <p:sp useBgFill="1">
        <p:nvSpPr>
          <p:cNvPr id="11" name="Rectangle 10"/>
          <p:cNvSpPr>
            <a:spLocks noChangeArrowheads="1"/>
          </p:cNvSpPr>
          <p:nvPr userDrawn="1"/>
        </p:nvSpPr>
        <p:spPr bwMode="auto">
          <a:xfrm>
            <a:off x="148615" y="6224916"/>
            <a:ext cx="1053674"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CS</a:t>
            </a:r>
            <a:r>
              <a:rPr lang="en-US" sz="1200" dirty="0" smtClean="0">
                <a:latin typeface="Times New Roman" pitchFamily="-107" charset="0"/>
              </a:rPr>
              <a:t> 111</a:t>
            </a:r>
          </a:p>
          <a:p>
            <a:pPr>
              <a:defRPr/>
            </a:pPr>
            <a:r>
              <a:rPr lang="en-US" sz="1200" dirty="0" smtClean="0">
                <a:latin typeface="Times New Roman" pitchFamily="-107" charset="0"/>
              </a:rPr>
              <a:t>Summer</a:t>
            </a:r>
            <a:r>
              <a:rPr lang="en-US" sz="1200" baseline="0" dirty="0" smtClean="0">
                <a:latin typeface="Times New Roman" pitchFamily="-107" charset="0"/>
              </a:rPr>
              <a:t> 2015</a:t>
            </a:r>
            <a:r>
              <a:rPr lang="en-US" sz="1200" dirty="0" smtClean="0">
                <a:latin typeface="Times New Roman" pitchFamily="-107" charset="0"/>
              </a:rPr>
              <a:t> </a:t>
            </a:r>
            <a:endParaRPr lang="en-US" sz="1200" dirty="0">
              <a:latin typeface="Times New Roman" pitchFamily="-107"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Times New Roman"/>
          <a:ea typeface="ＭＳ Ｐゴシック" charset="-128"/>
          <a:cs typeface="Times New Roman"/>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Times New Roman"/>
          <a:ea typeface="ＭＳ Ｐゴシック" charset="-128"/>
          <a:cs typeface="Times New Roman"/>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Times New Roman"/>
          <a:ea typeface="ＭＳ Ｐゴシック" charset="-128"/>
          <a:cs typeface="Times New Roman"/>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Times New Roman"/>
          <a:ea typeface="ＭＳ Ｐゴシック" charset="-128"/>
          <a:cs typeface="Times New Roman"/>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514600"/>
            <a:ext cx="7772400" cy="1143000"/>
          </a:xfrm>
        </p:spPr>
        <p:txBody>
          <a:bodyPr/>
          <a:lstStyle/>
          <a:p>
            <a:r>
              <a:rPr lang="en-US" dirty="0" smtClean="0">
                <a:cs typeface="ＭＳ Ｐゴシック" charset="-128"/>
              </a:rPr>
              <a:t>File </a:t>
            </a:r>
            <a:r>
              <a:rPr lang="en-US" dirty="0" smtClean="0">
                <a:cs typeface="ＭＳ Ｐゴシック" charset="-128"/>
              </a:rPr>
              <a:t>Systems: Memory Management, Naming, and Reliability</a:t>
            </a:r>
            <a:br>
              <a:rPr lang="en-US" dirty="0" smtClean="0">
                <a:cs typeface="ＭＳ Ｐゴシック" charset="-128"/>
              </a:rPr>
            </a:br>
            <a:r>
              <a:rPr lang="en-US" dirty="0">
                <a:ea typeface="ＭＳ Ｐゴシック" charset="-128"/>
                <a:cs typeface="ＭＳ Ｐゴシック" charset="-128"/>
              </a:rPr>
              <a:t>CS</a:t>
            </a:r>
            <a:r>
              <a:rPr lang="en-US" dirty="0" smtClean="0">
                <a:ea typeface="ＭＳ Ｐゴシック" charset="-128"/>
                <a:cs typeface="ＭＳ Ｐゴシック" charset="-128"/>
              </a:rPr>
              <a:t> </a:t>
            </a:r>
            <a:r>
              <a:rPr lang="en-US" dirty="0" smtClean="0">
                <a:cs typeface="ＭＳ Ｐゴシック" charset="-128"/>
              </a:rPr>
              <a:t>111</a:t>
            </a:r>
            <a:r>
              <a:rPr lang="en-US" dirty="0" smtClean="0">
                <a:ea typeface="ＭＳ Ｐゴシック" charset="-128"/>
                <a:cs typeface="ＭＳ Ｐゴシック" charset="-128"/>
              </a:rPr>
              <a:t/>
            </a:r>
            <a:br>
              <a:rPr lang="en-US" dirty="0" smtClean="0">
                <a:ea typeface="ＭＳ Ｐゴシック" charset="-128"/>
                <a:cs typeface="ＭＳ Ｐゴシック" charset="-128"/>
              </a:rPr>
            </a:br>
            <a:r>
              <a:rPr lang="en-US" dirty="0" smtClean="0">
                <a:cs typeface="ＭＳ Ｐゴシック" charset="-128"/>
              </a:rPr>
              <a:t>Operating </a:t>
            </a:r>
            <a:r>
              <a:rPr lang="en-US" dirty="0" smtClean="0">
                <a:ea typeface="ＭＳ Ｐゴシック" charset="-128"/>
                <a:cs typeface="ＭＳ Ｐゴシック" charset="-128"/>
              </a:rPr>
              <a:t>System Principles </a:t>
            </a:r>
            <a:r>
              <a:rPr lang="en-US" dirty="0">
                <a:ea typeface="ＭＳ Ｐゴシック" charset="-128"/>
                <a:cs typeface="ＭＳ Ｐゴシック" charset="-128"/>
              </a:rPr>
              <a:t/>
            </a:r>
            <a:br>
              <a:rPr lang="en-US" dirty="0">
                <a:ea typeface="ＭＳ Ｐゴシック" charset="-128"/>
                <a:cs typeface="ＭＳ Ｐゴシック" charset="-128"/>
              </a:rPr>
            </a:br>
            <a:r>
              <a:rPr lang="en-US" dirty="0">
                <a:ea typeface="ＭＳ Ｐゴシック" charset="-128"/>
                <a:cs typeface="ＭＳ Ｐゴシック" charset="-128"/>
              </a:rPr>
              <a:t>Peter Reiher</a:t>
            </a:r>
            <a:br>
              <a:rPr lang="en-US" dirty="0">
                <a:ea typeface="ＭＳ Ｐゴシック" charset="-128"/>
                <a:cs typeface="ＭＳ Ｐゴシック" charset="-128"/>
              </a:rPr>
            </a:br>
            <a:endParaRPr lang="en-US" dirty="0">
              <a:ea typeface="ＭＳ Ｐゴシック" charset="-128"/>
              <a:cs typeface="ＭＳ Ｐゴシック" charset="-128"/>
            </a:endParaRPr>
          </a:p>
        </p:txBody>
      </p:sp>
      <p:sp>
        <p:nvSpPr>
          <p:cNvPr id="5" name="Content Placeholder 4"/>
          <p:cNvSpPr>
            <a:spLocks noGrp="1"/>
          </p:cNvSpPr>
          <p:nvPr>
            <p:ph idx="1"/>
          </p:nvPr>
        </p:nvSpPr>
        <p:spPr>
          <a:xfrm>
            <a:off x="685800" y="2765029"/>
            <a:ext cx="8229600" cy="4525963"/>
          </a:xfrm>
        </p:spPr>
        <p:txBody>
          <a:bodyPr/>
          <a:lstStyle/>
          <a:p>
            <a:pPr>
              <a:buNone/>
            </a:pPr>
            <a:r>
              <a:rPr lang="en-US" dirty="0" smtClean="0"/>
              <a:t> </a:t>
            </a:r>
            <a:endParaRPr lang="en-US" dirty="0"/>
          </a:p>
        </p:txBody>
      </p:sp>
      <p:sp>
        <p:nvSpPr>
          <p:cNvPr id="4" name="TextBox 3"/>
          <p:cNvSpPr txBox="1"/>
          <p:nvPr/>
        </p:nvSpPr>
        <p:spPr>
          <a:xfrm>
            <a:off x="2400711" y="5762114"/>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a DOS File</a:t>
            </a:r>
            <a:endParaRPr lang="en-US" dirty="0"/>
          </a:p>
        </p:txBody>
      </p:sp>
      <p:sp>
        <p:nvSpPr>
          <p:cNvPr id="3" name="Content Placeholder 2"/>
          <p:cNvSpPr>
            <a:spLocks noGrp="1"/>
          </p:cNvSpPr>
          <p:nvPr>
            <p:ph idx="1"/>
          </p:nvPr>
        </p:nvSpPr>
        <p:spPr/>
        <p:txBody>
          <a:bodyPr/>
          <a:lstStyle/>
          <a:p>
            <a:r>
              <a:rPr lang="en-GB" sz="2800" dirty="0" smtClean="0"/>
              <a:t>Note cluster number of current last cluster in file</a:t>
            </a:r>
          </a:p>
          <a:p>
            <a:r>
              <a:rPr lang="en-GB" sz="2800" dirty="0" smtClean="0"/>
              <a:t>Search the FAT to find a free cluster</a:t>
            </a:r>
          </a:p>
          <a:p>
            <a:pPr lvl="1"/>
            <a:r>
              <a:rPr lang="en-GB" sz="2400" dirty="0" smtClean="0"/>
              <a:t>Free clusters are indicated by a FAT entry of zero</a:t>
            </a:r>
          </a:p>
          <a:p>
            <a:pPr lvl="1"/>
            <a:r>
              <a:rPr lang="en-GB" sz="2400" dirty="0" smtClean="0"/>
              <a:t>Look for a cluster in the same cylinder as previous cluster</a:t>
            </a:r>
          </a:p>
          <a:p>
            <a:pPr lvl="1"/>
            <a:r>
              <a:rPr lang="en-GB" sz="2400" dirty="0" smtClean="0"/>
              <a:t>Put -1 in its FAT entry to indicate that this is the new EOF</a:t>
            </a:r>
          </a:p>
          <a:p>
            <a:pPr lvl="1"/>
            <a:r>
              <a:rPr lang="en-GB" sz="2400" dirty="0" smtClean="0"/>
              <a:t>This has side effect of marking the new cluster as “not free”</a:t>
            </a:r>
          </a:p>
          <a:p>
            <a:r>
              <a:rPr lang="en-GB" sz="2800" dirty="0" smtClean="0"/>
              <a:t>Chain new cluster on to end of the file</a:t>
            </a:r>
          </a:p>
          <a:p>
            <a:pPr lvl="1"/>
            <a:r>
              <a:rPr lang="en-GB" sz="2400" dirty="0" smtClean="0"/>
              <a:t>Put the number of new cluster into FAT entry for last cluster</a:t>
            </a:r>
          </a:p>
          <a:p>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Free Space</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3"/>
          <p:cNvSpPr>
            <a:spLocks noChangeArrowheads="1"/>
          </p:cNvSpPr>
          <p:nvPr/>
        </p:nvSpPr>
        <p:spPr bwMode="auto">
          <a:xfrm>
            <a:off x="3754973" y="1798638"/>
            <a:ext cx="533400" cy="4572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 name="Rectangle 44"/>
          <p:cNvSpPr>
            <a:spLocks noChangeArrowheads="1"/>
          </p:cNvSpPr>
          <p:nvPr/>
        </p:nvSpPr>
        <p:spPr bwMode="auto">
          <a:xfrm>
            <a:off x="4288373" y="1798638"/>
            <a:ext cx="533400" cy="4572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6" name="Rectangle 45"/>
          <p:cNvSpPr>
            <a:spLocks noChangeArrowheads="1"/>
          </p:cNvSpPr>
          <p:nvPr/>
        </p:nvSpPr>
        <p:spPr bwMode="auto">
          <a:xfrm>
            <a:off x="4821773" y="1798638"/>
            <a:ext cx="533400" cy="4572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7" name="Rectangle 46"/>
          <p:cNvSpPr>
            <a:spLocks noChangeArrowheads="1"/>
          </p:cNvSpPr>
          <p:nvPr/>
        </p:nvSpPr>
        <p:spPr bwMode="auto">
          <a:xfrm>
            <a:off x="5355173" y="1798638"/>
            <a:ext cx="533400" cy="4572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8" name="Rectangle 47"/>
          <p:cNvSpPr>
            <a:spLocks noChangeArrowheads="1"/>
          </p:cNvSpPr>
          <p:nvPr/>
        </p:nvSpPr>
        <p:spPr bwMode="auto">
          <a:xfrm>
            <a:off x="5888573" y="1798638"/>
            <a:ext cx="533400" cy="457200"/>
          </a:xfrm>
          <a:prstGeom prst="rect">
            <a:avLst/>
          </a:prstGeom>
          <a:solidFill>
            <a:srgbClr val="99FF99"/>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9" name="Rectangle 48"/>
          <p:cNvSpPr>
            <a:spLocks noChangeArrowheads="1"/>
          </p:cNvSpPr>
          <p:nvPr/>
        </p:nvSpPr>
        <p:spPr bwMode="auto">
          <a:xfrm>
            <a:off x="6421973" y="1798638"/>
            <a:ext cx="533400" cy="457200"/>
          </a:xfrm>
          <a:prstGeom prst="rect">
            <a:avLst/>
          </a:prstGeom>
          <a:solidFill>
            <a:srgbClr val="99FF99"/>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0" name="Rectangle 49"/>
          <p:cNvSpPr>
            <a:spLocks noChangeArrowheads="1"/>
          </p:cNvSpPr>
          <p:nvPr/>
        </p:nvSpPr>
        <p:spPr bwMode="auto">
          <a:xfrm>
            <a:off x="6955373" y="1798638"/>
            <a:ext cx="533400" cy="4572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1" name="Rectangle 50"/>
          <p:cNvSpPr>
            <a:spLocks noChangeArrowheads="1"/>
          </p:cNvSpPr>
          <p:nvPr/>
        </p:nvSpPr>
        <p:spPr bwMode="auto">
          <a:xfrm>
            <a:off x="7488773" y="1798638"/>
            <a:ext cx="533400" cy="457200"/>
          </a:xfrm>
          <a:prstGeom prst="rect">
            <a:avLst/>
          </a:prstGeom>
          <a:solidFill>
            <a:srgbClr val="99FF99"/>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2" name="Rectangle 51"/>
          <p:cNvSpPr>
            <a:spLocks noChangeArrowheads="1"/>
          </p:cNvSpPr>
          <p:nvPr/>
        </p:nvSpPr>
        <p:spPr bwMode="auto">
          <a:xfrm>
            <a:off x="8022173" y="1798638"/>
            <a:ext cx="533400" cy="4572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3" name="Rectangle 4"/>
          <p:cNvSpPr>
            <a:spLocks noChangeArrowheads="1"/>
          </p:cNvSpPr>
          <p:nvPr/>
        </p:nvSpPr>
        <p:spPr bwMode="auto">
          <a:xfrm>
            <a:off x="478373" y="1798638"/>
            <a:ext cx="762000" cy="4572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r>
              <a:rPr lang="en-US" sz="1600" b="0">
                <a:latin typeface="Times New Roman"/>
                <a:cs typeface="Times New Roman"/>
              </a:rPr>
              <a:t>boot</a:t>
            </a:r>
          </a:p>
          <a:p>
            <a:pPr algn="ctr"/>
            <a:r>
              <a:rPr lang="en-US" sz="1600" b="0">
                <a:latin typeface="Times New Roman"/>
                <a:cs typeface="Times New Roman"/>
              </a:rPr>
              <a:t>block</a:t>
            </a:r>
          </a:p>
        </p:txBody>
      </p:sp>
      <p:sp>
        <p:nvSpPr>
          <p:cNvPr id="14" name="Rectangle 7"/>
          <p:cNvSpPr>
            <a:spLocks noChangeArrowheads="1"/>
          </p:cNvSpPr>
          <p:nvPr/>
        </p:nvSpPr>
        <p:spPr bwMode="auto">
          <a:xfrm>
            <a:off x="2154773" y="1798638"/>
            <a:ext cx="1524000" cy="457200"/>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600" b="0">
                <a:latin typeface="Times New Roman"/>
                <a:cs typeface="Times New Roman"/>
              </a:rPr>
              <a:t>File Allocation</a:t>
            </a:r>
          </a:p>
          <a:p>
            <a:pPr algn="ctr"/>
            <a:r>
              <a:rPr lang="en-US" sz="1600" b="0">
                <a:latin typeface="Times New Roman"/>
                <a:cs typeface="Times New Roman"/>
              </a:rPr>
              <a:t>Table</a:t>
            </a:r>
          </a:p>
        </p:txBody>
      </p:sp>
      <p:sp>
        <p:nvSpPr>
          <p:cNvPr id="16" name="Line 11"/>
          <p:cNvSpPr>
            <a:spLocks noChangeShapeType="1"/>
          </p:cNvSpPr>
          <p:nvPr/>
        </p:nvSpPr>
        <p:spPr bwMode="auto">
          <a:xfrm>
            <a:off x="2307173" y="17986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7" name="Line 12"/>
          <p:cNvSpPr>
            <a:spLocks noChangeShapeType="1"/>
          </p:cNvSpPr>
          <p:nvPr/>
        </p:nvSpPr>
        <p:spPr bwMode="auto">
          <a:xfrm>
            <a:off x="2459573" y="17986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8" name="Line 13"/>
          <p:cNvSpPr>
            <a:spLocks noChangeShapeType="1"/>
          </p:cNvSpPr>
          <p:nvPr/>
        </p:nvSpPr>
        <p:spPr bwMode="auto">
          <a:xfrm>
            <a:off x="2611973" y="17986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9" name="Line 14"/>
          <p:cNvSpPr>
            <a:spLocks noChangeShapeType="1"/>
          </p:cNvSpPr>
          <p:nvPr/>
        </p:nvSpPr>
        <p:spPr bwMode="auto">
          <a:xfrm>
            <a:off x="2764373" y="17986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0" name="Line 15"/>
          <p:cNvSpPr>
            <a:spLocks noChangeShapeType="1"/>
          </p:cNvSpPr>
          <p:nvPr/>
        </p:nvSpPr>
        <p:spPr bwMode="auto">
          <a:xfrm>
            <a:off x="2916773" y="17986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1" name="Line 16"/>
          <p:cNvSpPr>
            <a:spLocks noChangeShapeType="1"/>
          </p:cNvSpPr>
          <p:nvPr/>
        </p:nvSpPr>
        <p:spPr bwMode="auto">
          <a:xfrm>
            <a:off x="3067585" y="17986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2" name="Rectangle 25"/>
          <p:cNvSpPr>
            <a:spLocks noChangeArrowheads="1"/>
          </p:cNvSpPr>
          <p:nvPr/>
        </p:nvSpPr>
        <p:spPr bwMode="auto">
          <a:xfrm>
            <a:off x="1316573" y="1798638"/>
            <a:ext cx="762000" cy="457200"/>
          </a:xfrm>
          <a:prstGeom prst="rect">
            <a:avLst/>
          </a:prstGeom>
          <a:solidFill>
            <a:srgbClr val="FF9900"/>
          </a:solidFill>
          <a:ln w="9525">
            <a:solidFill>
              <a:schemeClr val="tx1"/>
            </a:solidFill>
            <a:miter lim="800000"/>
            <a:headEnd/>
            <a:tailEnd/>
          </a:ln>
          <a:effectLst/>
        </p:spPr>
        <p:txBody>
          <a:bodyPr wrap="none" anchor="ctr">
            <a:prstTxWarp prst="textNoShape">
              <a:avLst/>
            </a:prstTxWarp>
          </a:bodyPr>
          <a:lstStyle/>
          <a:p>
            <a:pPr algn="ctr"/>
            <a:r>
              <a:rPr lang="en-US" sz="1600" b="0">
                <a:latin typeface="Times New Roman"/>
                <a:cs typeface="Times New Roman"/>
              </a:rPr>
              <a:t>BIOS</a:t>
            </a:r>
          </a:p>
          <a:p>
            <a:pPr algn="ctr"/>
            <a:r>
              <a:rPr lang="en-US" sz="1600" b="0">
                <a:latin typeface="Times New Roman"/>
                <a:cs typeface="Times New Roman"/>
              </a:rPr>
              <a:t>parms</a:t>
            </a:r>
          </a:p>
        </p:txBody>
      </p:sp>
      <p:sp>
        <p:nvSpPr>
          <p:cNvPr id="23" name="Line 26"/>
          <p:cNvSpPr>
            <a:spLocks noChangeShapeType="1"/>
          </p:cNvSpPr>
          <p:nvPr/>
        </p:nvSpPr>
        <p:spPr bwMode="auto">
          <a:xfrm>
            <a:off x="3221573" y="17986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4" name="Line 27"/>
          <p:cNvSpPr>
            <a:spLocks noChangeShapeType="1"/>
          </p:cNvSpPr>
          <p:nvPr/>
        </p:nvSpPr>
        <p:spPr bwMode="auto">
          <a:xfrm>
            <a:off x="3373973" y="17986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5" name="Line 28"/>
          <p:cNvSpPr>
            <a:spLocks noChangeShapeType="1"/>
          </p:cNvSpPr>
          <p:nvPr/>
        </p:nvSpPr>
        <p:spPr bwMode="auto">
          <a:xfrm>
            <a:off x="3526373" y="17986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7" name="Rectangle 32"/>
          <p:cNvSpPr>
            <a:spLocks noChangeArrowheads="1"/>
          </p:cNvSpPr>
          <p:nvPr/>
        </p:nvSpPr>
        <p:spPr bwMode="auto">
          <a:xfrm>
            <a:off x="935573" y="3398838"/>
            <a:ext cx="609600" cy="533400"/>
          </a:xfrm>
          <a:prstGeom prst="rect">
            <a:avLst/>
          </a:prstGeom>
          <a:solidFill>
            <a:srgbClr val="00B8FF"/>
          </a:solidFill>
          <a:ln w="9525">
            <a:noFill/>
            <a:prstDash val="dash"/>
            <a:miter lim="800000"/>
            <a:headEnd/>
            <a:tailEnd/>
          </a:ln>
          <a:effectLst/>
        </p:spPr>
        <p:txBody>
          <a:bodyPr wrap="none" anchor="ctr">
            <a:prstTxWarp prst="textNoShape">
              <a:avLst/>
            </a:prstTxWarp>
          </a:bodyPr>
          <a:lstStyle/>
          <a:p>
            <a:pPr algn="ctr"/>
            <a:r>
              <a:rPr lang="en-US" sz="1600" b="0">
                <a:latin typeface="Times New Roman"/>
                <a:cs typeface="Times New Roman"/>
              </a:rPr>
              <a:t>##</a:t>
            </a:r>
          </a:p>
        </p:txBody>
      </p:sp>
      <p:sp>
        <p:nvSpPr>
          <p:cNvPr id="28" name="Rectangle 33"/>
          <p:cNvSpPr>
            <a:spLocks noChangeArrowheads="1"/>
          </p:cNvSpPr>
          <p:nvPr/>
        </p:nvSpPr>
        <p:spPr bwMode="auto">
          <a:xfrm>
            <a:off x="1621373" y="3398838"/>
            <a:ext cx="609600" cy="533400"/>
          </a:xfrm>
          <a:prstGeom prst="rect">
            <a:avLst/>
          </a:prstGeom>
          <a:solidFill>
            <a:srgbClr val="00B8FF"/>
          </a:solidFill>
          <a:ln w="9525">
            <a:noFill/>
            <a:prstDash val="dash"/>
            <a:miter lim="800000"/>
            <a:headEnd/>
            <a:tailEnd/>
          </a:ln>
          <a:effectLst/>
        </p:spPr>
        <p:txBody>
          <a:bodyPr wrap="none" anchor="ctr">
            <a:prstTxWarp prst="textNoShape">
              <a:avLst/>
            </a:prstTxWarp>
          </a:bodyPr>
          <a:lstStyle/>
          <a:p>
            <a:pPr algn="ctr"/>
            <a:r>
              <a:rPr lang="en-US" sz="1600" b="0">
                <a:latin typeface="Times New Roman"/>
                <a:cs typeface="Times New Roman"/>
              </a:rPr>
              <a:t>##</a:t>
            </a:r>
          </a:p>
        </p:txBody>
      </p:sp>
      <p:sp>
        <p:nvSpPr>
          <p:cNvPr id="29" name="Rectangle 34"/>
          <p:cNvSpPr>
            <a:spLocks noChangeArrowheads="1"/>
          </p:cNvSpPr>
          <p:nvPr/>
        </p:nvSpPr>
        <p:spPr bwMode="auto">
          <a:xfrm>
            <a:off x="2307173" y="3398838"/>
            <a:ext cx="609600" cy="533400"/>
          </a:xfrm>
          <a:prstGeom prst="rect">
            <a:avLst/>
          </a:prstGeom>
          <a:solidFill>
            <a:srgbClr val="00B8FF"/>
          </a:solidFill>
          <a:ln w="9525">
            <a:noFill/>
            <a:prstDash val="dash"/>
            <a:miter lim="800000"/>
            <a:headEnd/>
            <a:tailEnd/>
          </a:ln>
          <a:effectLst/>
        </p:spPr>
        <p:txBody>
          <a:bodyPr wrap="none" anchor="ctr">
            <a:prstTxWarp prst="textNoShape">
              <a:avLst/>
            </a:prstTxWarp>
          </a:bodyPr>
          <a:lstStyle/>
          <a:p>
            <a:pPr algn="ctr"/>
            <a:r>
              <a:rPr lang="en-US" sz="1600" b="0">
                <a:latin typeface="Times New Roman"/>
                <a:cs typeface="Times New Roman"/>
              </a:rPr>
              <a:t>##</a:t>
            </a:r>
          </a:p>
        </p:txBody>
      </p:sp>
      <p:sp>
        <p:nvSpPr>
          <p:cNvPr id="30" name="Rectangle 35"/>
          <p:cNvSpPr>
            <a:spLocks noChangeArrowheads="1"/>
          </p:cNvSpPr>
          <p:nvPr/>
        </p:nvSpPr>
        <p:spPr bwMode="auto">
          <a:xfrm>
            <a:off x="2992973" y="3398838"/>
            <a:ext cx="609600" cy="533400"/>
          </a:xfrm>
          <a:prstGeom prst="rect">
            <a:avLst/>
          </a:prstGeom>
          <a:solidFill>
            <a:srgbClr val="00B8FF"/>
          </a:solidFill>
          <a:ln w="9525">
            <a:noFill/>
            <a:prstDash val="dash"/>
            <a:miter lim="800000"/>
            <a:headEnd/>
            <a:tailEnd/>
          </a:ln>
          <a:effectLst/>
        </p:spPr>
        <p:txBody>
          <a:bodyPr wrap="none" anchor="ctr">
            <a:prstTxWarp prst="textNoShape">
              <a:avLst/>
            </a:prstTxWarp>
          </a:bodyPr>
          <a:lstStyle/>
          <a:p>
            <a:pPr algn="ctr"/>
            <a:r>
              <a:rPr lang="en-US" sz="1600" b="0">
                <a:latin typeface="Times New Roman"/>
                <a:cs typeface="Times New Roman"/>
              </a:rPr>
              <a:t>##</a:t>
            </a:r>
          </a:p>
        </p:txBody>
      </p:sp>
      <p:sp>
        <p:nvSpPr>
          <p:cNvPr id="31" name="Rectangle 36"/>
          <p:cNvSpPr>
            <a:spLocks noChangeArrowheads="1"/>
          </p:cNvSpPr>
          <p:nvPr/>
        </p:nvSpPr>
        <p:spPr bwMode="auto">
          <a:xfrm>
            <a:off x="3678773" y="3398838"/>
            <a:ext cx="609600" cy="533400"/>
          </a:xfrm>
          <a:prstGeom prst="rect">
            <a:avLst/>
          </a:prstGeom>
          <a:solidFill>
            <a:srgbClr val="00B8FF"/>
          </a:solidFill>
          <a:ln w="9525">
            <a:noFill/>
            <a:prstDash val="dash"/>
            <a:miter lim="800000"/>
            <a:headEnd/>
            <a:tailEnd/>
          </a:ln>
          <a:effectLst/>
        </p:spPr>
        <p:txBody>
          <a:bodyPr wrap="none" anchor="ctr">
            <a:prstTxWarp prst="textNoShape">
              <a:avLst/>
            </a:prstTxWarp>
          </a:bodyPr>
          <a:lstStyle/>
          <a:p>
            <a:pPr algn="ctr"/>
            <a:r>
              <a:rPr lang="en-US" sz="1600" b="0">
                <a:latin typeface="Times New Roman"/>
                <a:cs typeface="Times New Roman"/>
              </a:rPr>
              <a:t>0</a:t>
            </a:r>
          </a:p>
        </p:txBody>
      </p:sp>
      <p:sp>
        <p:nvSpPr>
          <p:cNvPr id="32" name="Rectangle 37"/>
          <p:cNvSpPr>
            <a:spLocks noChangeArrowheads="1"/>
          </p:cNvSpPr>
          <p:nvPr/>
        </p:nvSpPr>
        <p:spPr bwMode="auto">
          <a:xfrm>
            <a:off x="4364573" y="3398838"/>
            <a:ext cx="609600" cy="533400"/>
          </a:xfrm>
          <a:prstGeom prst="rect">
            <a:avLst/>
          </a:prstGeom>
          <a:solidFill>
            <a:srgbClr val="00B8FF"/>
          </a:solidFill>
          <a:ln w="9525">
            <a:noFill/>
            <a:prstDash val="dash"/>
            <a:miter lim="800000"/>
            <a:headEnd/>
            <a:tailEnd/>
          </a:ln>
          <a:effectLst/>
        </p:spPr>
        <p:txBody>
          <a:bodyPr wrap="none" anchor="ctr">
            <a:prstTxWarp prst="textNoShape">
              <a:avLst/>
            </a:prstTxWarp>
          </a:bodyPr>
          <a:lstStyle/>
          <a:p>
            <a:pPr algn="ctr"/>
            <a:r>
              <a:rPr lang="en-US" sz="1600" b="0">
                <a:latin typeface="Times New Roman"/>
                <a:cs typeface="Times New Roman"/>
              </a:rPr>
              <a:t>0</a:t>
            </a:r>
          </a:p>
        </p:txBody>
      </p:sp>
      <p:sp>
        <p:nvSpPr>
          <p:cNvPr id="33" name="Rectangle 38"/>
          <p:cNvSpPr>
            <a:spLocks noChangeArrowheads="1"/>
          </p:cNvSpPr>
          <p:nvPr/>
        </p:nvSpPr>
        <p:spPr bwMode="auto">
          <a:xfrm>
            <a:off x="5050373" y="3398838"/>
            <a:ext cx="609600" cy="533400"/>
          </a:xfrm>
          <a:prstGeom prst="rect">
            <a:avLst/>
          </a:prstGeom>
          <a:solidFill>
            <a:srgbClr val="00B8FF"/>
          </a:solidFill>
          <a:ln w="9525">
            <a:noFill/>
            <a:prstDash val="dash"/>
            <a:miter lim="800000"/>
            <a:headEnd/>
            <a:tailEnd/>
          </a:ln>
          <a:effectLst/>
        </p:spPr>
        <p:txBody>
          <a:bodyPr wrap="none" anchor="ctr">
            <a:prstTxWarp prst="textNoShape">
              <a:avLst/>
            </a:prstTxWarp>
          </a:bodyPr>
          <a:lstStyle/>
          <a:p>
            <a:pPr algn="ctr"/>
            <a:r>
              <a:rPr lang="en-US" sz="1600" b="0">
                <a:latin typeface="Times New Roman"/>
                <a:cs typeface="Times New Roman"/>
              </a:rPr>
              <a:t>##</a:t>
            </a:r>
          </a:p>
        </p:txBody>
      </p:sp>
      <p:sp>
        <p:nvSpPr>
          <p:cNvPr id="34" name="Text Box 40"/>
          <p:cNvSpPr txBox="1">
            <a:spLocks noChangeArrowheads="1"/>
          </p:cNvSpPr>
          <p:nvPr/>
        </p:nvSpPr>
        <p:spPr bwMode="auto">
          <a:xfrm>
            <a:off x="7410985" y="3191383"/>
            <a:ext cx="839788" cy="641350"/>
          </a:xfrm>
          <a:prstGeom prst="rect">
            <a:avLst/>
          </a:prstGeom>
          <a:noFill/>
          <a:ln w="9525">
            <a:noFill/>
            <a:miter lim="800000"/>
            <a:headEnd/>
            <a:tailEnd/>
          </a:ln>
          <a:effectLst/>
        </p:spPr>
        <p:txBody>
          <a:bodyPr lIns="91430" tIns="45716" rIns="91430" bIns="45716">
            <a:prstTxWarp prst="textNoShape">
              <a:avLst/>
            </a:prstTxWarp>
            <a:spAutoFit/>
          </a:bodyPr>
          <a:lstStyle/>
          <a:p>
            <a:pPr algn="ctr">
              <a:spcBef>
                <a:spcPct val="50000"/>
              </a:spcBef>
            </a:pPr>
            <a:r>
              <a:rPr lang="en-US" sz="3600" b="0" dirty="0">
                <a:latin typeface="Times New Roman"/>
                <a:cs typeface="Times New Roman"/>
              </a:rPr>
              <a:t>…</a:t>
            </a:r>
          </a:p>
        </p:txBody>
      </p:sp>
      <p:sp>
        <p:nvSpPr>
          <p:cNvPr id="35" name="Rectangle 41"/>
          <p:cNvSpPr>
            <a:spLocks noChangeArrowheads="1"/>
          </p:cNvSpPr>
          <p:nvPr/>
        </p:nvSpPr>
        <p:spPr bwMode="auto">
          <a:xfrm>
            <a:off x="5737760" y="3398838"/>
            <a:ext cx="609600" cy="533400"/>
          </a:xfrm>
          <a:prstGeom prst="rect">
            <a:avLst/>
          </a:prstGeom>
          <a:solidFill>
            <a:srgbClr val="00B8FF"/>
          </a:solidFill>
          <a:ln w="9525">
            <a:noFill/>
            <a:prstDash val="dash"/>
            <a:miter lim="800000"/>
            <a:headEnd/>
            <a:tailEnd/>
          </a:ln>
          <a:effectLst/>
        </p:spPr>
        <p:txBody>
          <a:bodyPr wrap="none" anchor="ctr">
            <a:prstTxWarp prst="textNoShape">
              <a:avLst/>
            </a:prstTxWarp>
          </a:bodyPr>
          <a:lstStyle/>
          <a:p>
            <a:pPr algn="ctr"/>
            <a:r>
              <a:rPr lang="en-US" sz="1600" b="0">
                <a:latin typeface="Times New Roman"/>
                <a:cs typeface="Times New Roman"/>
              </a:rPr>
              <a:t>0</a:t>
            </a:r>
          </a:p>
        </p:txBody>
      </p:sp>
      <p:sp>
        <p:nvSpPr>
          <p:cNvPr id="36" name="Rectangle 42"/>
          <p:cNvSpPr>
            <a:spLocks noChangeArrowheads="1"/>
          </p:cNvSpPr>
          <p:nvPr/>
        </p:nvSpPr>
        <p:spPr bwMode="auto">
          <a:xfrm>
            <a:off x="6423560" y="3398838"/>
            <a:ext cx="609600" cy="533400"/>
          </a:xfrm>
          <a:prstGeom prst="rect">
            <a:avLst/>
          </a:prstGeom>
          <a:solidFill>
            <a:srgbClr val="00B8FF"/>
          </a:solidFill>
          <a:ln w="9525">
            <a:noFill/>
            <a:prstDash val="dash"/>
            <a:miter lim="800000"/>
            <a:headEnd/>
            <a:tailEnd/>
          </a:ln>
          <a:effectLst/>
        </p:spPr>
        <p:txBody>
          <a:bodyPr wrap="none" anchor="ctr">
            <a:prstTxWarp prst="textNoShape">
              <a:avLst/>
            </a:prstTxWarp>
          </a:bodyPr>
          <a:lstStyle/>
          <a:p>
            <a:pPr algn="ctr"/>
            <a:r>
              <a:rPr lang="en-US" sz="1600" b="0">
                <a:latin typeface="Times New Roman"/>
                <a:cs typeface="Times New Roman"/>
              </a:rPr>
              <a:t>##</a:t>
            </a:r>
          </a:p>
        </p:txBody>
      </p:sp>
      <p:sp>
        <p:nvSpPr>
          <p:cNvPr id="37" name="Line 52"/>
          <p:cNvSpPr>
            <a:spLocks noChangeShapeType="1"/>
          </p:cNvSpPr>
          <p:nvPr/>
        </p:nvSpPr>
        <p:spPr bwMode="auto">
          <a:xfrm flipH="1">
            <a:off x="935573" y="2255838"/>
            <a:ext cx="1219200" cy="1143000"/>
          </a:xfrm>
          <a:prstGeom prst="line">
            <a:avLst/>
          </a:prstGeom>
          <a:noFill/>
          <a:ln w="9525">
            <a:solidFill>
              <a:schemeClr val="tx1"/>
            </a:solidFill>
            <a:prstDash val="dash"/>
            <a:round/>
            <a:headEnd/>
            <a:tailEnd/>
          </a:ln>
          <a:effectLst/>
        </p:spPr>
        <p:txBody>
          <a:bodyPr>
            <a:prstTxWarp prst="textNoShape">
              <a:avLst/>
            </a:prstTxWarp>
          </a:bodyPr>
          <a:lstStyle/>
          <a:p>
            <a:endParaRPr lang="en-US">
              <a:latin typeface="Times New Roman"/>
              <a:cs typeface="Times New Roman"/>
            </a:endParaRPr>
          </a:p>
        </p:txBody>
      </p:sp>
      <p:sp>
        <p:nvSpPr>
          <p:cNvPr id="38" name="Line 53"/>
          <p:cNvSpPr>
            <a:spLocks noChangeShapeType="1"/>
          </p:cNvSpPr>
          <p:nvPr/>
        </p:nvSpPr>
        <p:spPr bwMode="auto">
          <a:xfrm>
            <a:off x="3678773" y="2255838"/>
            <a:ext cx="3962400" cy="1143000"/>
          </a:xfrm>
          <a:prstGeom prst="line">
            <a:avLst/>
          </a:prstGeom>
          <a:noFill/>
          <a:ln w="9525">
            <a:solidFill>
              <a:schemeClr val="tx1"/>
            </a:solidFill>
            <a:prstDash val="dash"/>
            <a:round/>
            <a:headEnd/>
            <a:tailEnd/>
          </a:ln>
          <a:effectLst/>
        </p:spPr>
        <p:txBody>
          <a:bodyPr>
            <a:prstTxWarp prst="textNoShape">
              <a:avLst/>
            </a:prstTxWarp>
          </a:bodyPr>
          <a:lstStyle/>
          <a:p>
            <a:endParaRPr lang="en-US">
              <a:latin typeface="Times New Roman"/>
              <a:cs typeface="Times New Roman"/>
            </a:endParaRPr>
          </a:p>
        </p:txBody>
      </p:sp>
      <p:cxnSp>
        <p:nvCxnSpPr>
          <p:cNvPr id="39" name="AutoShape 54"/>
          <p:cNvCxnSpPr>
            <a:cxnSpLocks noChangeShapeType="1"/>
            <a:stCxn id="31" idx="0"/>
            <a:endCxn id="8" idx="2"/>
          </p:cNvCxnSpPr>
          <p:nvPr/>
        </p:nvCxnSpPr>
        <p:spPr bwMode="auto">
          <a:xfrm rot="16200000">
            <a:off x="4497923" y="1741488"/>
            <a:ext cx="1143000" cy="2171700"/>
          </a:xfrm>
          <a:prstGeom prst="curvedConnector3">
            <a:avLst>
              <a:gd name="adj1" fmla="val 50000"/>
            </a:avLst>
          </a:prstGeom>
          <a:noFill/>
          <a:ln w="9525">
            <a:solidFill>
              <a:schemeClr val="tx1"/>
            </a:solidFill>
            <a:round/>
            <a:headEnd/>
            <a:tailEnd type="triangle" w="med" len="med"/>
          </a:ln>
          <a:effectLst/>
        </p:spPr>
      </p:cxnSp>
      <p:sp>
        <p:nvSpPr>
          <p:cNvPr id="40" name="Text Box 57"/>
          <p:cNvSpPr txBox="1">
            <a:spLocks noChangeArrowheads="1"/>
          </p:cNvSpPr>
          <p:nvPr/>
        </p:nvSpPr>
        <p:spPr bwMode="auto">
          <a:xfrm>
            <a:off x="1621373" y="4754563"/>
            <a:ext cx="6629400" cy="1463675"/>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2000" b="0">
                <a:latin typeface="Times New Roman"/>
                <a:cs typeface="Times New Roman"/>
              </a:rPr>
              <a:t>Each FAT entry corresponds to a cluster, and contains the number of the next cluster.  </a:t>
            </a:r>
          </a:p>
          <a:p>
            <a:pPr>
              <a:spcBef>
                <a:spcPct val="50000"/>
              </a:spcBef>
            </a:pPr>
            <a:r>
              <a:rPr lang="en-US" sz="2000" b="0">
                <a:latin typeface="Times New Roman"/>
                <a:cs typeface="Times New Roman"/>
              </a:rPr>
              <a:t>A value of zero indicates a cluster that is not allocated to any file, and is therefore free.</a:t>
            </a:r>
          </a:p>
        </p:txBody>
      </p:sp>
      <p:sp>
        <p:nvSpPr>
          <p:cNvPr id="41" name="Rectangle 59"/>
          <p:cNvSpPr>
            <a:spLocks noChangeArrowheads="1"/>
          </p:cNvSpPr>
          <p:nvPr/>
        </p:nvSpPr>
        <p:spPr bwMode="auto">
          <a:xfrm>
            <a:off x="3678773" y="3398838"/>
            <a:ext cx="609600" cy="533400"/>
          </a:xfrm>
          <a:prstGeom prst="rect">
            <a:avLst/>
          </a:prstGeom>
          <a:solidFill>
            <a:srgbClr val="00B8FF"/>
          </a:solidFill>
          <a:ln w="9525">
            <a:noFill/>
            <a:prstDash val="dash"/>
            <a:miter lim="800000"/>
            <a:headEnd/>
            <a:tailEnd/>
          </a:ln>
          <a:effectLst/>
        </p:spPr>
        <p:txBody>
          <a:bodyPr wrap="none" anchor="ctr">
            <a:prstTxWarp prst="textNoShape">
              <a:avLst/>
            </a:prstTxWarp>
          </a:bodyPr>
          <a:lstStyle/>
          <a:p>
            <a:pPr algn="ctr"/>
            <a:r>
              <a:rPr lang="en-US" sz="1600" b="0">
                <a:latin typeface="Times New Roman"/>
                <a:cs typeface="Times New Roman"/>
              </a:rPr>
              <a:t>-1</a:t>
            </a:r>
          </a:p>
        </p:txBody>
      </p:sp>
      <p:sp>
        <p:nvSpPr>
          <p:cNvPr id="42" name="Rectangle 49"/>
          <p:cNvSpPr>
            <a:spLocks noChangeArrowheads="1"/>
          </p:cNvSpPr>
          <p:nvPr/>
        </p:nvSpPr>
        <p:spPr bwMode="auto">
          <a:xfrm>
            <a:off x="5884889" y="1794238"/>
            <a:ext cx="533400" cy="4572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cxnSp>
        <p:nvCxnSpPr>
          <p:cNvPr id="44" name="Straight Connector 43"/>
          <p:cNvCxnSpPr/>
          <p:nvPr/>
        </p:nvCxnSpPr>
        <p:spPr>
          <a:xfrm rot="5400000" flipH="1" flipV="1">
            <a:off x="3572411" y="4390441"/>
            <a:ext cx="822325" cy="1588"/>
          </a:xfrm>
          <a:prstGeom prst="line">
            <a:avLst/>
          </a:prstGeom>
          <a:ln w="57150" cap="flat" cmpd="sng" algn="ctr">
            <a:solidFill>
              <a:schemeClr val="tx1"/>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sp>
        <p:nvSpPr>
          <p:cNvPr id="15" name="Rectangle 8"/>
          <p:cNvSpPr>
            <a:spLocks noChangeArrowheads="1"/>
          </p:cNvSpPr>
          <p:nvPr/>
        </p:nvSpPr>
        <p:spPr bwMode="auto">
          <a:xfrm>
            <a:off x="3754973" y="1798638"/>
            <a:ext cx="4116387" cy="457200"/>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600" b="0" dirty="0">
                <a:latin typeface="Times New Roman"/>
                <a:cs typeface="Times New Roman"/>
              </a:rPr>
              <a:t>data clusters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7"/>
                                        </p:tgtEl>
                                      </p:cBhvr>
                                    </p:animEffect>
                                    <p:animScale>
                                      <p:cBhvr>
                                        <p:cTn id="7" dur="250" autoRev="1" fill="hold"/>
                                        <p:tgtEl>
                                          <p:spTgt spid="27"/>
                                        </p:tgtEl>
                                      </p:cBhvr>
                                      <p:by x="105000" y="105000"/>
                                    </p:animScale>
                                  </p:childTnLst>
                                </p:cTn>
                              </p:par>
                            </p:childTnLst>
                          </p:cTn>
                        </p:par>
                        <p:par>
                          <p:cTn id="8" fill="hold">
                            <p:stCondLst>
                              <p:cond delay="500"/>
                            </p:stCondLst>
                            <p:childTnLst>
                              <p:par>
                                <p:cTn id="9" presetID="26" presetClass="emph" presetSubtype="0" fill="hold" grpId="0" nodeType="afterEffect">
                                  <p:stCondLst>
                                    <p:cond delay="0"/>
                                  </p:stCondLst>
                                  <p:childTnLst>
                                    <p:animEffect transition="out" filter="fade">
                                      <p:cBhvr>
                                        <p:cTn id="10" dur="500" tmFilter="0, 0; .2, .5; .8, .5; 1, 0"/>
                                        <p:tgtEl>
                                          <p:spTgt spid="28"/>
                                        </p:tgtEl>
                                      </p:cBhvr>
                                    </p:animEffect>
                                    <p:animScale>
                                      <p:cBhvr>
                                        <p:cTn id="11" dur="250" autoRev="1" fill="hold"/>
                                        <p:tgtEl>
                                          <p:spTgt spid="28"/>
                                        </p:tgtEl>
                                      </p:cBhvr>
                                      <p:by x="105000" y="105000"/>
                                    </p:animScale>
                                  </p:childTnLst>
                                </p:cTn>
                              </p:par>
                            </p:childTnLst>
                          </p:cTn>
                        </p:par>
                        <p:par>
                          <p:cTn id="12" fill="hold">
                            <p:stCondLst>
                              <p:cond delay="1000"/>
                            </p:stCondLst>
                            <p:childTnLst>
                              <p:par>
                                <p:cTn id="13" presetID="26" presetClass="emph" presetSubtype="0" fill="hold" grpId="0" nodeType="afterEffect">
                                  <p:stCondLst>
                                    <p:cond delay="0"/>
                                  </p:stCondLst>
                                  <p:childTnLst>
                                    <p:animEffect transition="out" filter="fade">
                                      <p:cBhvr>
                                        <p:cTn id="14" dur="500" tmFilter="0, 0; .2, .5; .8, .5; 1, 0"/>
                                        <p:tgtEl>
                                          <p:spTgt spid="29"/>
                                        </p:tgtEl>
                                      </p:cBhvr>
                                    </p:animEffect>
                                    <p:animScale>
                                      <p:cBhvr>
                                        <p:cTn id="15" dur="250" autoRev="1" fill="hold"/>
                                        <p:tgtEl>
                                          <p:spTgt spid="29"/>
                                        </p:tgtEl>
                                      </p:cBhvr>
                                      <p:by x="105000" y="105000"/>
                                    </p:animScale>
                                  </p:childTnLst>
                                </p:cTn>
                              </p:par>
                            </p:childTnLst>
                          </p:cTn>
                        </p:par>
                        <p:par>
                          <p:cTn id="16" fill="hold">
                            <p:stCondLst>
                              <p:cond delay="1500"/>
                            </p:stCondLst>
                            <p:childTnLst>
                              <p:par>
                                <p:cTn id="17" presetID="26" presetClass="emph" presetSubtype="0" fill="hold" grpId="0" nodeType="afterEffect">
                                  <p:stCondLst>
                                    <p:cond delay="0"/>
                                  </p:stCondLst>
                                  <p:childTnLst>
                                    <p:animEffect transition="out" filter="fade">
                                      <p:cBhvr>
                                        <p:cTn id="18" dur="500" tmFilter="0, 0; .2, .5; .8, .5; 1, 0"/>
                                        <p:tgtEl>
                                          <p:spTgt spid="30"/>
                                        </p:tgtEl>
                                      </p:cBhvr>
                                    </p:animEffect>
                                    <p:animScale>
                                      <p:cBhvr>
                                        <p:cTn id="19" dur="250" autoRev="1" fill="hold"/>
                                        <p:tgtEl>
                                          <p:spTgt spid="30"/>
                                        </p:tgtEl>
                                      </p:cBhvr>
                                      <p:by x="105000" y="105000"/>
                                    </p:animScale>
                                  </p:childTnLst>
                                </p:cTn>
                              </p:par>
                            </p:childTnLst>
                          </p:cTn>
                        </p:par>
                        <p:par>
                          <p:cTn id="20" fill="hold">
                            <p:stCondLst>
                              <p:cond delay="2000"/>
                            </p:stCondLst>
                            <p:childTnLst>
                              <p:par>
                                <p:cTn id="21" presetID="26" presetClass="emph" presetSubtype="0" fill="hold" grpId="0" nodeType="afterEffect">
                                  <p:stCondLst>
                                    <p:cond delay="0"/>
                                  </p:stCondLst>
                                  <p:childTnLst>
                                    <p:animEffect transition="out" filter="fade">
                                      <p:cBhvr>
                                        <p:cTn id="22" dur="500" tmFilter="0, 0; .2, .5; .8, .5; 1, 0"/>
                                        <p:tgtEl>
                                          <p:spTgt spid="31"/>
                                        </p:tgtEl>
                                      </p:cBhvr>
                                    </p:animEffect>
                                    <p:animScale>
                                      <p:cBhvr>
                                        <p:cTn id="23" dur="250" autoRev="1" fill="hold"/>
                                        <p:tgtEl>
                                          <p:spTgt spid="31"/>
                                        </p:tgtEl>
                                      </p:cBhvr>
                                      <p:by x="105000" y="105000"/>
                                    </p:animScale>
                                  </p:childTnLst>
                                </p:cTn>
                              </p:par>
                            </p:childTnLst>
                          </p:cTn>
                        </p:par>
                        <p:par>
                          <p:cTn id="24" fill="hold">
                            <p:stCondLst>
                              <p:cond delay="2500"/>
                            </p:stCondLst>
                            <p:childTnLst>
                              <p:par>
                                <p:cTn id="25" presetID="22" presetClass="entr" presetSubtype="4" fill="hold" nodeType="after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wipe(down)">
                                      <p:cBhvr>
                                        <p:cTn id="27" dur="500"/>
                                        <p:tgtEl>
                                          <p:spTgt spid="4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wipe(down)">
                                      <p:cBhvr>
                                        <p:cTn id="32" dur="500"/>
                                        <p:tgtEl>
                                          <p:spTgt spid="39"/>
                                        </p:tgtEl>
                                      </p:cBhvr>
                                    </p:animEffect>
                                  </p:childTnLst>
                                </p:cTn>
                              </p:par>
                            </p:childTnLst>
                          </p:cTn>
                        </p:par>
                        <p:par>
                          <p:cTn id="33" fill="hold">
                            <p:stCondLst>
                              <p:cond delay="500"/>
                            </p:stCondLst>
                            <p:childTnLst>
                              <p:par>
                                <p:cTn id="34" presetID="26" presetClass="emph" presetSubtype="0" fill="hold" grpId="0" nodeType="afterEffect">
                                  <p:stCondLst>
                                    <p:cond delay="0"/>
                                  </p:stCondLst>
                                  <p:childTnLst>
                                    <p:animEffect transition="out" filter="fade">
                                      <p:cBhvr>
                                        <p:cTn id="35" dur="500" tmFilter="0, 0; .2, .5; .8, .5; 1, 0"/>
                                        <p:tgtEl>
                                          <p:spTgt spid="8"/>
                                        </p:tgtEl>
                                      </p:cBhvr>
                                    </p:animEffect>
                                    <p:animScale>
                                      <p:cBhvr>
                                        <p:cTn id="36" dur="250" autoRev="1" fill="hold"/>
                                        <p:tgtEl>
                                          <p:spTgt spid="8"/>
                                        </p:tgtEl>
                                      </p:cBhvr>
                                      <p:by x="105000" y="105000"/>
                                    </p:animScale>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41"/>
                                        </p:tgtEl>
                                        <p:attrNameLst>
                                          <p:attrName>style.visibility</p:attrName>
                                        </p:attrNameLst>
                                      </p:cBhvr>
                                      <p:to>
                                        <p:strVal val="visible"/>
                                      </p:to>
                                    </p:set>
                                    <p:animEffect transition="in" filter="dissolve">
                                      <p:cBhvr>
                                        <p:cTn id="41" dur="500"/>
                                        <p:tgtEl>
                                          <p:spTgt spid="41"/>
                                        </p:tgtEl>
                                      </p:cBhvr>
                                    </p:animEffect>
                                  </p:childTnLst>
                                </p:cTn>
                              </p:par>
                            </p:childTnLst>
                          </p:cTn>
                        </p:par>
                        <p:par>
                          <p:cTn id="42" fill="hold">
                            <p:stCondLst>
                              <p:cond delay="500"/>
                            </p:stCondLst>
                            <p:childTnLst>
                              <p:par>
                                <p:cTn id="43" presetID="1" presetClass="exit" presetSubtype="0" fill="hold" nodeType="afterEffect">
                                  <p:stCondLst>
                                    <p:cond delay="0"/>
                                  </p:stCondLst>
                                  <p:childTnLst>
                                    <p:set>
                                      <p:cBhvr>
                                        <p:cTn id="44" dur="1" fill="hold">
                                          <p:stCondLst>
                                            <p:cond delay="0"/>
                                          </p:stCondLst>
                                        </p:cTn>
                                        <p:tgtEl>
                                          <p:spTgt spid="44"/>
                                        </p:tgtEl>
                                        <p:attrNameLst>
                                          <p:attrName>style.visibility</p:attrName>
                                        </p:attrNameLst>
                                      </p:cBhvr>
                                      <p:to>
                                        <p:strVal val="hidden"/>
                                      </p:to>
                                    </p:set>
                                  </p:childTnLst>
                                </p:cTn>
                              </p:par>
                              <p:par>
                                <p:cTn id="45" presetID="9" presetClass="exit" presetSubtype="0" fill="hold" grpId="1" nodeType="withEffect">
                                  <p:stCondLst>
                                    <p:cond delay="0"/>
                                  </p:stCondLst>
                                  <p:childTnLst>
                                    <p:animEffect transition="out" filter="dissolve">
                                      <p:cBhvr>
                                        <p:cTn id="46" dur="500"/>
                                        <p:tgtEl>
                                          <p:spTgt spid="31"/>
                                        </p:tgtEl>
                                      </p:cBhvr>
                                    </p:animEffect>
                                    <p:set>
                                      <p:cBhvr>
                                        <p:cTn id="47" dur="1" fill="hold">
                                          <p:stCondLst>
                                            <p:cond delay="499"/>
                                          </p:stCondLst>
                                        </p:cTn>
                                        <p:tgtEl>
                                          <p:spTgt spid="31"/>
                                        </p:tgtEl>
                                        <p:attrNameLst>
                                          <p:attrName>style.visibility</p:attrName>
                                        </p:attrNameLst>
                                      </p:cBhvr>
                                      <p:to>
                                        <p:strVal val="hidden"/>
                                      </p:to>
                                    </p:set>
                                  </p:childTnLst>
                                </p:cTn>
                              </p:par>
                            </p:childTnLst>
                          </p:cTn>
                        </p:par>
                        <p:par>
                          <p:cTn id="48" fill="hold">
                            <p:stCondLst>
                              <p:cond delay="1000"/>
                            </p:stCondLst>
                            <p:childTnLst>
                              <p:par>
                                <p:cTn id="49" presetID="10" presetClass="entr" presetSubtype="0" fill="hold" grpId="0" nodeType="afterEffect">
                                  <p:stCondLst>
                                    <p:cond delay="0"/>
                                  </p:stCondLst>
                                  <p:childTnLst>
                                    <p:set>
                                      <p:cBhvr>
                                        <p:cTn id="50" dur="1" fill="hold">
                                          <p:stCondLst>
                                            <p:cond delay="0"/>
                                          </p:stCondLst>
                                        </p:cTn>
                                        <p:tgtEl>
                                          <p:spTgt spid="42"/>
                                        </p:tgtEl>
                                        <p:attrNameLst>
                                          <p:attrName>style.visibility</p:attrName>
                                        </p:attrNameLst>
                                      </p:cBhvr>
                                      <p:to>
                                        <p:strVal val="visible"/>
                                      </p:to>
                                    </p:set>
                                    <p:animEffect transition="in" filter="fade">
                                      <p:cBhvr>
                                        <p:cTn id="51"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7" grpId="0" animBg="1"/>
      <p:bldP spid="28" grpId="0" animBg="1"/>
      <p:bldP spid="29" grpId="0" animBg="1"/>
      <p:bldP spid="30" grpId="0" animBg="1"/>
      <p:bldP spid="31" grpId="0" animBg="1"/>
      <p:bldP spid="31" grpId="1" animBg="1"/>
      <p:bldP spid="41" grpId="0" animBg="1"/>
      <p:bldP spid="42"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4950"/>
            <a:ext cx="8229600" cy="1143000"/>
          </a:xfrm>
        </p:spPr>
        <p:txBody>
          <a:bodyPr/>
          <a:lstStyle/>
          <a:p>
            <a:r>
              <a:rPr lang="en-US" dirty="0" smtClean="0"/>
              <a:t>The BSD File System </a:t>
            </a:r>
            <a:br>
              <a:rPr lang="en-US" dirty="0" smtClean="0"/>
            </a:br>
            <a:r>
              <a:rPr lang="en-US" dirty="0" smtClean="0"/>
              <a:t>Free Space Management</a:t>
            </a:r>
            <a:endParaRPr lang="en-US" dirty="0"/>
          </a:p>
        </p:txBody>
      </p:sp>
      <p:sp>
        <p:nvSpPr>
          <p:cNvPr id="3" name="Content Placeholder 2"/>
          <p:cNvSpPr>
            <a:spLocks noGrp="1"/>
          </p:cNvSpPr>
          <p:nvPr>
            <p:ph idx="1"/>
          </p:nvPr>
        </p:nvSpPr>
        <p:spPr/>
        <p:txBody>
          <a:bodyPr/>
          <a:lstStyle/>
          <a:p>
            <a:r>
              <a:rPr lang="en-US" dirty="0" smtClean="0"/>
              <a:t>BSD is another version of Unix</a:t>
            </a:r>
          </a:p>
          <a:p>
            <a:r>
              <a:rPr lang="en-US" dirty="0" smtClean="0"/>
              <a:t>The details of its </a:t>
            </a:r>
            <a:r>
              <a:rPr lang="en-US" dirty="0" err="1" smtClean="0"/>
              <a:t>inodes</a:t>
            </a:r>
            <a:r>
              <a:rPr lang="en-US" dirty="0" smtClean="0"/>
              <a:t> are similar to those of Unix System V</a:t>
            </a:r>
          </a:p>
          <a:p>
            <a:pPr lvl="1"/>
            <a:r>
              <a:rPr lang="en-US" dirty="0" smtClean="0"/>
              <a:t>As previously discussed</a:t>
            </a:r>
          </a:p>
          <a:p>
            <a:r>
              <a:rPr lang="en-US" dirty="0" smtClean="0"/>
              <a:t>Other aspects are somewhat different</a:t>
            </a:r>
          </a:p>
          <a:p>
            <a:pPr lvl="1"/>
            <a:r>
              <a:rPr lang="en-US" dirty="0" smtClean="0"/>
              <a:t>Including free space management</a:t>
            </a:r>
          </a:p>
          <a:p>
            <a:pPr lvl="1"/>
            <a:r>
              <a:rPr lang="en-US" dirty="0" smtClean="0"/>
              <a:t>Typically more advanced</a:t>
            </a:r>
          </a:p>
          <a:p>
            <a:r>
              <a:rPr lang="en-US" dirty="0" smtClean="0"/>
              <a:t>Uses bit map approach to managing free space</a:t>
            </a:r>
          </a:p>
          <a:p>
            <a:pPr lvl="1"/>
            <a:r>
              <a:rPr lang="en-US" dirty="0" smtClean="0"/>
              <a:t>Keeping cylinder issues in mind</a:t>
            </a:r>
            <a:endParaRPr lang="en-US" dirty="0"/>
          </a:p>
        </p:txBody>
      </p:sp>
      <p:sp>
        <p:nvSpPr>
          <p:cNvPr id="4" name="Rounded Rectangle 3"/>
          <p:cNvSpPr/>
          <p:nvPr/>
        </p:nvSpPr>
        <p:spPr>
          <a:xfrm>
            <a:off x="1688878" y="437825"/>
            <a:ext cx="5798289" cy="1282687"/>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BSD Approach</a:t>
            </a:r>
            <a:endParaRPr lang="en-US" dirty="0"/>
          </a:p>
        </p:txBody>
      </p:sp>
      <p:sp>
        <p:nvSpPr>
          <p:cNvPr id="3" name="Content Placeholder 2"/>
          <p:cNvSpPr>
            <a:spLocks noGrp="1"/>
          </p:cNvSpPr>
          <p:nvPr>
            <p:ph idx="1"/>
          </p:nvPr>
        </p:nvSpPr>
        <p:spPr>
          <a:xfrm>
            <a:off x="457200" y="1322370"/>
            <a:ext cx="8229600" cy="4525963"/>
          </a:xfrm>
        </p:spPr>
        <p:txBody>
          <a:bodyPr/>
          <a:lstStyle/>
          <a:p>
            <a:r>
              <a:rPr lang="en-GB" sz="2800" dirty="0" smtClean="0"/>
              <a:t>Instead of all control information at start of disk,</a:t>
            </a:r>
          </a:p>
          <a:p>
            <a:r>
              <a:rPr lang="en-GB" sz="2800" dirty="0" smtClean="0"/>
              <a:t>Divide file system into cylinder groups</a:t>
            </a:r>
          </a:p>
          <a:p>
            <a:pPr lvl="1"/>
            <a:r>
              <a:rPr lang="en-GB" sz="2400" dirty="0" smtClean="0"/>
              <a:t>Each cylinder group has its own control information</a:t>
            </a:r>
          </a:p>
          <a:p>
            <a:pPr lvl="2"/>
            <a:r>
              <a:rPr lang="en-GB" sz="2000" dirty="0" smtClean="0"/>
              <a:t>The </a:t>
            </a:r>
            <a:r>
              <a:rPr lang="en-GB" sz="2000" i="1" dirty="0" smtClean="0"/>
              <a:t>cylinder group summary</a:t>
            </a:r>
          </a:p>
          <a:p>
            <a:pPr lvl="1"/>
            <a:r>
              <a:rPr lang="en-GB" sz="2400" dirty="0" smtClean="0"/>
              <a:t>Active cylinder group summaries are kept in memory</a:t>
            </a:r>
          </a:p>
          <a:p>
            <a:pPr lvl="1"/>
            <a:r>
              <a:rPr lang="en-GB" sz="2400" dirty="0" smtClean="0"/>
              <a:t>Each cylinder group has its own </a:t>
            </a:r>
            <a:r>
              <a:rPr lang="en-GB" sz="2400" dirty="0" err="1" smtClean="0"/>
              <a:t>inodes</a:t>
            </a:r>
            <a:r>
              <a:rPr lang="en-GB" sz="2400" dirty="0" smtClean="0"/>
              <a:t> and blocks</a:t>
            </a:r>
          </a:p>
          <a:p>
            <a:pPr lvl="1"/>
            <a:r>
              <a:rPr lang="en-GB" sz="2400" dirty="0" smtClean="0"/>
              <a:t>Free block list is a bit-map in cylinder group summary</a:t>
            </a:r>
          </a:p>
          <a:p>
            <a:r>
              <a:rPr lang="en-GB" sz="2800" dirty="0" smtClean="0"/>
              <a:t>Enables significant reductions in head motion</a:t>
            </a:r>
          </a:p>
          <a:p>
            <a:pPr lvl="1"/>
            <a:r>
              <a:rPr lang="en-GB" sz="2400" dirty="0" smtClean="0"/>
              <a:t>Data blocks in file can be allocated in same cylinder</a:t>
            </a:r>
          </a:p>
          <a:p>
            <a:pPr lvl="1"/>
            <a:r>
              <a:rPr lang="en-GB" sz="2400" dirty="0" err="1" smtClean="0"/>
              <a:t>Inode</a:t>
            </a:r>
            <a:r>
              <a:rPr lang="en-GB" sz="2400" dirty="0" smtClean="0"/>
              <a:t> and its data blocks in same cylinder group</a:t>
            </a:r>
          </a:p>
          <a:p>
            <a:pPr lvl="1"/>
            <a:r>
              <a:rPr lang="en-GB" sz="2400" dirty="0" smtClean="0"/>
              <a:t>Directories and their files in same cylinder group</a:t>
            </a:r>
          </a:p>
          <a:p>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846"/>
            <a:ext cx="8229600" cy="1143000"/>
          </a:xfrm>
        </p:spPr>
        <p:txBody>
          <a:bodyPr/>
          <a:lstStyle/>
          <a:p>
            <a:r>
              <a:rPr lang="en-US" dirty="0" smtClean="0"/>
              <a:t>BSD Cylinder Groups </a:t>
            </a:r>
            <a:br>
              <a:rPr lang="en-US" dirty="0" smtClean="0"/>
            </a:br>
            <a:r>
              <a:rPr lang="en-US" dirty="0" smtClean="0"/>
              <a:t>and Free Space</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
          <p:cNvSpPr>
            <a:spLocks noChangeArrowheads="1"/>
          </p:cNvSpPr>
          <p:nvPr/>
        </p:nvSpPr>
        <p:spPr bwMode="auto">
          <a:xfrm>
            <a:off x="1912945" y="4160838"/>
            <a:ext cx="379412" cy="457200"/>
          </a:xfrm>
          <a:prstGeom prst="rect">
            <a:avLst/>
          </a:prstGeom>
          <a:solidFill>
            <a:srgbClr val="FF99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 name="Rectangle 5" descr="Small grid"/>
          <p:cNvSpPr>
            <a:spLocks noChangeArrowheads="1"/>
          </p:cNvSpPr>
          <p:nvPr/>
        </p:nvSpPr>
        <p:spPr bwMode="auto">
          <a:xfrm>
            <a:off x="2292357" y="4160838"/>
            <a:ext cx="611188" cy="457200"/>
          </a:xfrm>
          <a:prstGeom prst="rect">
            <a:avLst/>
          </a:prstGeom>
          <a:pattFill prst="smGrid">
            <a:fgClr>
              <a:srgbClr val="0066FF"/>
            </a:fgClr>
            <a:bgClr>
              <a:srgbClr val="FFFFFF"/>
            </a:bgClr>
          </a:patt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6" name="Rectangle 6" descr="Small grid"/>
          <p:cNvSpPr>
            <a:spLocks noChangeArrowheads="1"/>
          </p:cNvSpPr>
          <p:nvPr/>
        </p:nvSpPr>
        <p:spPr bwMode="auto">
          <a:xfrm>
            <a:off x="2903545" y="4160838"/>
            <a:ext cx="609600" cy="457200"/>
          </a:xfrm>
          <a:prstGeom prst="rect">
            <a:avLst/>
          </a:prstGeom>
          <a:pattFill prst="smGrid">
            <a:fgClr>
              <a:srgbClr val="33CC33"/>
            </a:fgClr>
            <a:bgClr>
              <a:srgbClr val="FFFFFF"/>
            </a:bgClr>
          </a:patt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7" name="Rectangle 7"/>
          <p:cNvSpPr>
            <a:spLocks noChangeArrowheads="1"/>
          </p:cNvSpPr>
          <p:nvPr/>
        </p:nvSpPr>
        <p:spPr bwMode="auto">
          <a:xfrm>
            <a:off x="3513145" y="4160838"/>
            <a:ext cx="1066800" cy="457200"/>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I-nodes</a:t>
            </a:r>
          </a:p>
        </p:txBody>
      </p:sp>
      <p:sp>
        <p:nvSpPr>
          <p:cNvPr id="8" name="Rectangle 8"/>
          <p:cNvSpPr>
            <a:spLocks noChangeArrowheads="1"/>
          </p:cNvSpPr>
          <p:nvPr/>
        </p:nvSpPr>
        <p:spPr bwMode="auto">
          <a:xfrm>
            <a:off x="4579945" y="4160838"/>
            <a:ext cx="4116387" cy="457200"/>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data blocks</a:t>
            </a:r>
          </a:p>
        </p:txBody>
      </p:sp>
      <p:sp>
        <p:nvSpPr>
          <p:cNvPr id="9" name="Text Box 9"/>
          <p:cNvSpPr txBox="1">
            <a:spLocks noChangeArrowheads="1"/>
          </p:cNvSpPr>
          <p:nvPr/>
        </p:nvSpPr>
        <p:spPr bwMode="auto">
          <a:xfrm>
            <a:off x="769945" y="4922838"/>
            <a:ext cx="1676400" cy="877155"/>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1700" b="0">
                <a:latin typeface="Times New Roman"/>
                <a:cs typeface="Times New Roman"/>
              </a:rPr>
              <a:t>file system &amp; cylinder group parameters</a:t>
            </a:r>
          </a:p>
        </p:txBody>
      </p:sp>
      <p:sp>
        <p:nvSpPr>
          <p:cNvPr id="10" name="Text Box 10"/>
          <p:cNvSpPr txBox="1">
            <a:spLocks noChangeArrowheads="1"/>
          </p:cNvSpPr>
          <p:nvPr/>
        </p:nvSpPr>
        <p:spPr bwMode="auto">
          <a:xfrm>
            <a:off x="3513145" y="5043488"/>
            <a:ext cx="1371600" cy="609600"/>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1700" b="0">
                <a:latin typeface="Times New Roman"/>
                <a:cs typeface="Times New Roman"/>
              </a:rPr>
              <a:t>free block bit-map</a:t>
            </a:r>
          </a:p>
        </p:txBody>
      </p:sp>
      <p:sp>
        <p:nvSpPr>
          <p:cNvPr id="11" name="Text Box 11"/>
          <p:cNvSpPr txBox="1">
            <a:spLocks noChangeArrowheads="1"/>
          </p:cNvSpPr>
          <p:nvPr/>
        </p:nvSpPr>
        <p:spPr bwMode="auto">
          <a:xfrm>
            <a:off x="1912945" y="5881688"/>
            <a:ext cx="1371600" cy="609600"/>
          </a:xfrm>
          <a:prstGeom prst="rect">
            <a:avLst/>
          </a:prstGeom>
          <a:noFill/>
          <a:ln w="9525">
            <a:noFill/>
            <a:miter lim="800000"/>
            <a:headEnd/>
            <a:tailEnd/>
          </a:ln>
          <a:effectLst/>
        </p:spPr>
        <p:txBody>
          <a:bodyPr lIns="91430" tIns="45716" rIns="91430" bIns="45716">
            <a:prstTxWarp prst="textNoShape">
              <a:avLst/>
            </a:prstTxWarp>
            <a:spAutoFit/>
          </a:bodyPr>
          <a:lstStyle/>
          <a:p>
            <a:pPr algn="ctr">
              <a:spcBef>
                <a:spcPct val="50000"/>
              </a:spcBef>
            </a:pPr>
            <a:r>
              <a:rPr lang="en-US" sz="1700" b="0">
                <a:latin typeface="Times New Roman"/>
                <a:cs typeface="Times New Roman"/>
              </a:rPr>
              <a:t>free I-node bit-map</a:t>
            </a:r>
          </a:p>
        </p:txBody>
      </p:sp>
      <p:cxnSp>
        <p:nvCxnSpPr>
          <p:cNvPr id="12" name="AutoShape 14"/>
          <p:cNvCxnSpPr>
            <a:cxnSpLocks noChangeShapeType="1"/>
            <a:stCxn id="9" idx="0"/>
            <a:endCxn id="4" idx="2"/>
          </p:cNvCxnSpPr>
          <p:nvPr/>
        </p:nvCxnSpPr>
        <p:spPr bwMode="auto">
          <a:xfrm rot="5400000" flipH="1" flipV="1">
            <a:off x="1702998" y="4523185"/>
            <a:ext cx="304800" cy="494506"/>
          </a:xfrm>
          <a:prstGeom prst="bentConnector3">
            <a:avLst>
              <a:gd name="adj1" fmla="val 50000"/>
            </a:avLst>
          </a:prstGeom>
          <a:noFill/>
          <a:ln w="9525">
            <a:solidFill>
              <a:schemeClr val="tx1"/>
            </a:solidFill>
            <a:miter lim="800000"/>
            <a:headEnd/>
            <a:tailEnd type="triangle" w="med" len="med"/>
          </a:ln>
          <a:effectLst/>
        </p:spPr>
      </p:cxnSp>
      <p:cxnSp>
        <p:nvCxnSpPr>
          <p:cNvPr id="13" name="AutoShape 15"/>
          <p:cNvCxnSpPr>
            <a:cxnSpLocks noChangeShapeType="1"/>
            <a:stCxn id="10" idx="1"/>
            <a:endCxn id="6" idx="2"/>
          </p:cNvCxnSpPr>
          <p:nvPr/>
        </p:nvCxnSpPr>
        <p:spPr bwMode="auto">
          <a:xfrm rot="10800000">
            <a:off x="3208345" y="4618038"/>
            <a:ext cx="304800" cy="730250"/>
          </a:xfrm>
          <a:prstGeom prst="bentConnector2">
            <a:avLst/>
          </a:prstGeom>
          <a:noFill/>
          <a:ln w="9525">
            <a:solidFill>
              <a:schemeClr val="tx1"/>
            </a:solidFill>
            <a:miter lim="800000"/>
            <a:headEnd/>
            <a:tailEnd type="triangle" w="med" len="med"/>
          </a:ln>
          <a:effectLst/>
        </p:spPr>
      </p:cxnSp>
      <p:cxnSp>
        <p:nvCxnSpPr>
          <p:cNvPr id="14" name="AutoShape 16"/>
          <p:cNvCxnSpPr>
            <a:cxnSpLocks noChangeShapeType="1"/>
            <a:stCxn id="11" idx="0"/>
            <a:endCxn id="5" idx="2"/>
          </p:cNvCxnSpPr>
          <p:nvPr/>
        </p:nvCxnSpPr>
        <p:spPr bwMode="auto">
          <a:xfrm flipV="1">
            <a:off x="2598745" y="4618038"/>
            <a:ext cx="0" cy="1263650"/>
          </a:xfrm>
          <a:prstGeom prst="straightConnector1">
            <a:avLst/>
          </a:prstGeom>
          <a:noFill/>
          <a:ln w="9525">
            <a:solidFill>
              <a:schemeClr val="tx1"/>
            </a:solidFill>
            <a:round/>
            <a:headEnd/>
            <a:tailEnd type="triangle" w="med" len="med"/>
          </a:ln>
          <a:effectLst/>
        </p:spPr>
      </p:cxnSp>
      <p:sp>
        <p:nvSpPr>
          <p:cNvPr id="15" name="Line 18"/>
          <p:cNvSpPr>
            <a:spLocks noChangeShapeType="1"/>
          </p:cNvSpPr>
          <p:nvPr/>
        </p:nvSpPr>
        <p:spPr bwMode="auto">
          <a:xfrm>
            <a:off x="36655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6" name="Line 19"/>
          <p:cNvSpPr>
            <a:spLocks noChangeShapeType="1"/>
          </p:cNvSpPr>
          <p:nvPr/>
        </p:nvSpPr>
        <p:spPr bwMode="auto">
          <a:xfrm>
            <a:off x="38179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7" name="Line 20"/>
          <p:cNvSpPr>
            <a:spLocks noChangeShapeType="1"/>
          </p:cNvSpPr>
          <p:nvPr/>
        </p:nvSpPr>
        <p:spPr bwMode="auto">
          <a:xfrm>
            <a:off x="39703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8" name="Line 21"/>
          <p:cNvSpPr>
            <a:spLocks noChangeShapeType="1"/>
          </p:cNvSpPr>
          <p:nvPr/>
        </p:nvSpPr>
        <p:spPr bwMode="auto">
          <a:xfrm>
            <a:off x="41227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9" name="Line 22"/>
          <p:cNvSpPr>
            <a:spLocks noChangeShapeType="1"/>
          </p:cNvSpPr>
          <p:nvPr/>
        </p:nvSpPr>
        <p:spPr bwMode="auto">
          <a:xfrm>
            <a:off x="42751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0" name="Line 23"/>
          <p:cNvSpPr>
            <a:spLocks noChangeShapeType="1"/>
          </p:cNvSpPr>
          <p:nvPr/>
        </p:nvSpPr>
        <p:spPr bwMode="auto">
          <a:xfrm>
            <a:off x="4425957"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1" name="Line 24"/>
          <p:cNvSpPr>
            <a:spLocks noChangeShapeType="1"/>
          </p:cNvSpPr>
          <p:nvPr/>
        </p:nvSpPr>
        <p:spPr bwMode="auto">
          <a:xfrm>
            <a:off x="50371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2" name="Line 25"/>
          <p:cNvSpPr>
            <a:spLocks noChangeShapeType="1"/>
          </p:cNvSpPr>
          <p:nvPr/>
        </p:nvSpPr>
        <p:spPr bwMode="auto">
          <a:xfrm>
            <a:off x="5495932"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3" name="Line 26"/>
          <p:cNvSpPr>
            <a:spLocks noChangeShapeType="1"/>
          </p:cNvSpPr>
          <p:nvPr/>
        </p:nvSpPr>
        <p:spPr bwMode="auto">
          <a:xfrm>
            <a:off x="59515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4" name="Line 27"/>
          <p:cNvSpPr>
            <a:spLocks noChangeShapeType="1"/>
          </p:cNvSpPr>
          <p:nvPr/>
        </p:nvSpPr>
        <p:spPr bwMode="auto">
          <a:xfrm>
            <a:off x="64087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5" name="Line 28"/>
          <p:cNvSpPr>
            <a:spLocks noChangeShapeType="1"/>
          </p:cNvSpPr>
          <p:nvPr/>
        </p:nvSpPr>
        <p:spPr bwMode="auto">
          <a:xfrm>
            <a:off x="68659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6" name="Line 29"/>
          <p:cNvSpPr>
            <a:spLocks noChangeShapeType="1"/>
          </p:cNvSpPr>
          <p:nvPr/>
        </p:nvSpPr>
        <p:spPr bwMode="auto">
          <a:xfrm>
            <a:off x="73231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7" name="Line 30"/>
          <p:cNvSpPr>
            <a:spLocks noChangeShapeType="1"/>
          </p:cNvSpPr>
          <p:nvPr/>
        </p:nvSpPr>
        <p:spPr bwMode="auto">
          <a:xfrm>
            <a:off x="77803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8" name="Line 31"/>
          <p:cNvSpPr>
            <a:spLocks noChangeShapeType="1"/>
          </p:cNvSpPr>
          <p:nvPr/>
        </p:nvSpPr>
        <p:spPr bwMode="auto">
          <a:xfrm>
            <a:off x="8237545" y="4160838"/>
            <a:ext cx="0" cy="4572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9" name="Rectangle 38"/>
          <p:cNvSpPr>
            <a:spLocks noChangeArrowheads="1"/>
          </p:cNvSpPr>
          <p:nvPr/>
        </p:nvSpPr>
        <p:spPr bwMode="auto">
          <a:xfrm>
            <a:off x="1865320" y="2408238"/>
            <a:ext cx="76200" cy="381000"/>
          </a:xfrm>
          <a:prstGeom prst="rect">
            <a:avLst/>
          </a:prstGeom>
          <a:solidFill>
            <a:srgbClr val="FF99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0" name="Rectangle 39"/>
          <p:cNvSpPr>
            <a:spLocks noChangeArrowheads="1"/>
          </p:cNvSpPr>
          <p:nvPr/>
        </p:nvSpPr>
        <p:spPr bwMode="auto">
          <a:xfrm>
            <a:off x="1941520" y="2408238"/>
            <a:ext cx="76200" cy="381000"/>
          </a:xfrm>
          <a:prstGeom prst="rect">
            <a:avLst/>
          </a:prstGeom>
          <a:solidFill>
            <a:srgbClr val="66FF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1" name="Rectangle 40"/>
          <p:cNvSpPr>
            <a:spLocks noChangeArrowheads="1"/>
          </p:cNvSpPr>
          <p:nvPr/>
        </p:nvSpPr>
        <p:spPr bwMode="auto">
          <a:xfrm>
            <a:off x="2092332" y="2408238"/>
            <a:ext cx="230188" cy="381000"/>
          </a:xfrm>
          <a:prstGeom prst="rect">
            <a:avLst/>
          </a:prstGeom>
          <a:solidFill>
            <a:srgbClr val="3399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2" name="Rectangle 41"/>
          <p:cNvSpPr>
            <a:spLocks noChangeArrowheads="1"/>
          </p:cNvSpPr>
          <p:nvPr/>
        </p:nvSpPr>
        <p:spPr bwMode="auto">
          <a:xfrm>
            <a:off x="2322520" y="2408238"/>
            <a:ext cx="762000" cy="3810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3" name="Rectangle 42"/>
          <p:cNvSpPr>
            <a:spLocks noChangeArrowheads="1"/>
          </p:cNvSpPr>
          <p:nvPr/>
        </p:nvSpPr>
        <p:spPr bwMode="auto">
          <a:xfrm>
            <a:off x="2017720" y="2408238"/>
            <a:ext cx="74612" cy="381000"/>
          </a:xfrm>
          <a:prstGeom prst="rect">
            <a:avLst/>
          </a:prstGeom>
          <a:solidFill>
            <a:srgbClr val="99FF99"/>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4" name="Rectangle 43"/>
          <p:cNvSpPr>
            <a:spLocks noChangeArrowheads="1"/>
          </p:cNvSpPr>
          <p:nvPr/>
        </p:nvSpPr>
        <p:spPr bwMode="auto">
          <a:xfrm>
            <a:off x="3179770" y="2408238"/>
            <a:ext cx="76200" cy="381000"/>
          </a:xfrm>
          <a:prstGeom prst="rect">
            <a:avLst/>
          </a:prstGeom>
          <a:solidFill>
            <a:srgbClr val="FF99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5" name="Rectangle 44"/>
          <p:cNvSpPr>
            <a:spLocks noChangeArrowheads="1"/>
          </p:cNvSpPr>
          <p:nvPr/>
        </p:nvSpPr>
        <p:spPr bwMode="auto">
          <a:xfrm>
            <a:off x="3255970" y="2408238"/>
            <a:ext cx="76200" cy="381000"/>
          </a:xfrm>
          <a:prstGeom prst="rect">
            <a:avLst/>
          </a:prstGeom>
          <a:solidFill>
            <a:srgbClr val="66FF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6" name="Rectangle 45"/>
          <p:cNvSpPr>
            <a:spLocks noChangeArrowheads="1"/>
          </p:cNvSpPr>
          <p:nvPr/>
        </p:nvSpPr>
        <p:spPr bwMode="auto">
          <a:xfrm>
            <a:off x="3408370" y="2408238"/>
            <a:ext cx="228600" cy="381000"/>
          </a:xfrm>
          <a:prstGeom prst="rect">
            <a:avLst/>
          </a:prstGeom>
          <a:solidFill>
            <a:srgbClr val="3399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7" name="Rectangle 46"/>
          <p:cNvSpPr>
            <a:spLocks noChangeArrowheads="1"/>
          </p:cNvSpPr>
          <p:nvPr/>
        </p:nvSpPr>
        <p:spPr bwMode="auto">
          <a:xfrm>
            <a:off x="3636970" y="2408238"/>
            <a:ext cx="762000" cy="3810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8" name="Rectangle 47"/>
          <p:cNvSpPr>
            <a:spLocks noChangeArrowheads="1"/>
          </p:cNvSpPr>
          <p:nvPr/>
        </p:nvSpPr>
        <p:spPr bwMode="auto">
          <a:xfrm>
            <a:off x="3332170" y="2408238"/>
            <a:ext cx="74612" cy="381000"/>
          </a:xfrm>
          <a:prstGeom prst="rect">
            <a:avLst/>
          </a:prstGeom>
          <a:solidFill>
            <a:srgbClr val="99FF99"/>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9" name="Rectangle 48"/>
          <p:cNvSpPr>
            <a:spLocks noChangeArrowheads="1"/>
          </p:cNvSpPr>
          <p:nvPr/>
        </p:nvSpPr>
        <p:spPr bwMode="auto">
          <a:xfrm>
            <a:off x="4503745" y="2408238"/>
            <a:ext cx="76200" cy="381000"/>
          </a:xfrm>
          <a:prstGeom prst="rect">
            <a:avLst/>
          </a:prstGeom>
          <a:solidFill>
            <a:srgbClr val="FF99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40" name="Rectangle 49"/>
          <p:cNvSpPr>
            <a:spLocks noChangeArrowheads="1"/>
          </p:cNvSpPr>
          <p:nvPr/>
        </p:nvSpPr>
        <p:spPr bwMode="auto">
          <a:xfrm>
            <a:off x="4579945" y="2408238"/>
            <a:ext cx="76200" cy="381000"/>
          </a:xfrm>
          <a:prstGeom prst="rect">
            <a:avLst/>
          </a:prstGeom>
          <a:solidFill>
            <a:srgbClr val="66FF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41" name="Rectangle 50"/>
          <p:cNvSpPr>
            <a:spLocks noChangeArrowheads="1"/>
          </p:cNvSpPr>
          <p:nvPr/>
        </p:nvSpPr>
        <p:spPr bwMode="auto">
          <a:xfrm>
            <a:off x="4732345" y="2408238"/>
            <a:ext cx="230187" cy="381000"/>
          </a:xfrm>
          <a:prstGeom prst="rect">
            <a:avLst/>
          </a:prstGeom>
          <a:solidFill>
            <a:srgbClr val="3399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42" name="Rectangle 51"/>
          <p:cNvSpPr>
            <a:spLocks noChangeArrowheads="1"/>
          </p:cNvSpPr>
          <p:nvPr/>
        </p:nvSpPr>
        <p:spPr bwMode="auto">
          <a:xfrm>
            <a:off x="4962532" y="2408238"/>
            <a:ext cx="760413" cy="3810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43" name="Rectangle 52"/>
          <p:cNvSpPr>
            <a:spLocks noChangeArrowheads="1"/>
          </p:cNvSpPr>
          <p:nvPr/>
        </p:nvSpPr>
        <p:spPr bwMode="auto">
          <a:xfrm>
            <a:off x="4656145" y="2408238"/>
            <a:ext cx="74612" cy="381000"/>
          </a:xfrm>
          <a:prstGeom prst="rect">
            <a:avLst/>
          </a:prstGeom>
          <a:solidFill>
            <a:srgbClr val="99FF99"/>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44" name="Rectangle 53"/>
          <p:cNvSpPr>
            <a:spLocks noChangeArrowheads="1"/>
          </p:cNvSpPr>
          <p:nvPr/>
        </p:nvSpPr>
        <p:spPr bwMode="auto">
          <a:xfrm>
            <a:off x="5846770" y="2408238"/>
            <a:ext cx="76200" cy="381000"/>
          </a:xfrm>
          <a:prstGeom prst="rect">
            <a:avLst/>
          </a:prstGeom>
          <a:solidFill>
            <a:srgbClr val="FF99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45" name="Rectangle 54"/>
          <p:cNvSpPr>
            <a:spLocks noChangeArrowheads="1"/>
          </p:cNvSpPr>
          <p:nvPr/>
        </p:nvSpPr>
        <p:spPr bwMode="auto">
          <a:xfrm>
            <a:off x="5922970" y="2408238"/>
            <a:ext cx="76200" cy="381000"/>
          </a:xfrm>
          <a:prstGeom prst="rect">
            <a:avLst/>
          </a:prstGeom>
          <a:solidFill>
            <a:srgbClr val="66FF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46" name="Rectangle 55"/>
          <p:cNvSpPr>
            <a:spLocks noChangeArrowheads="1"/>
          </p:cNvSpPr>
          <p:nvPr/>
        </p:nvSpPr>
        <p:spPr bwMode="auto">
          <a:xfrm>
            <a:off x="6075370" y="2408238"/>
            <a:ext cx="228600" cy="381000"/>
          </a:xfrm>
          <a:prstGeom prst="rect">
            <a:avLst/>
          </a:prstGeom>
          <a:solidFill>
            <a:srgbClr val="3399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47" name="Rectangle 56"/>
          <p:cNvSpPr>
            <a:spLocks noChangeArrowheads="1"/>
          </p:cNvSpPr>
          <p:nvPr/>
        </p:nvSpPr>
        <p:spPr bwMode="auto">
          <a:xfrm>
            <a:off x="6303970" y="2408238"/>
            <a:ext cx="762000" cy="3810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48" name="Rectangle 57"/>
          <p:cNvSpPr>
            <a:spLocks noChangeArrowheads="1"/>
          </p:cNvSpPr>
          <p:nvPr/>
        </p:nvSpPr>
        <p:spPr bwMode="auto">
          <a:xfrm>
            <a:off x="5999170" y="2408238"/>
            <a:ext cx="74612" cy="381000"/>
          </a:xfrm>
          <a:prstGeom prst="rect">
            <a:avLst/>
          </a:prstGeom>
          <a:solidFill>
            <a:srgbClr val="99FF99"/>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49" name="Rectangle 58"/>
          <p:cNvSpPr>
            <a:spLocks noChangeArrowheads="1"/>
          </p:cNvSpPr>
          <p:nvPr/>
        </p:nvSpPr>
        <p:spPr bwMode="auto">
          <a:xfrm>
            <a:off x="7170745" y="2408238"/>
            <a:ext cx="76200" cy="381000"/>
          </a:xfrm>
          <a:prstGeom prst="rect">
            <a:avLst/>
          </a:prstGeom>
          <a:solidFill>
            <a:srgbClr val="FF99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0" name="Rectangle 59"/>
          <p:cNvSpPr>
            <a:spLocks noChangeArrowheads="1"/>
          </p:cNvSpPr>
          <p:nvPr/>
        </p:nvSpPr>
        <p:spPr bwMode="auto">
          <a:xfrm>
            <a:off x="7246945" y="2408238"/>
            <a:ext cx="76200" cy="381000"/>
          </a:xfrm>
          <a:prstGeom prst="rect">
            <a:avLst/>
          </a:prstGeom>
          <a:solidFill>
            <a:srgbClr val="66FF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1" name="Rectangle 60"/>
          <p:cNvSpPr>
            <a:spLocks noChangeArrowheads="1"/>
          </p:cNvSpPr>
          <p:nvPr/>
        </p:nvSpPr>
        <p:spPr bwMode="auto">
          <a:xfrm>
            <a:off x="7399345" y="2408238"/>
            <a:ext cx="230187" cy="381000"/>
          </a:xfrm>
          <a:prstGeom prst="rect">
            <a:avLst/>
          </a:prstGeom>
          <a:solidFill>
            <a:srgbClr val="3399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2" name="Rectangle 61"/>
          <p:cNvSpPr>
            <a:spLocks noChangeArrowheads="1"/>
          </p:cNvSpPr>
          <p:nvPr/>
        </p:nvSpPr>
        <p:spPr bwMode="auto">
          <a:xfrm>
            <a:off x="7629532" y="2408238"/>
            <a:ext cx="760413" cy="381000"/>
          </a:xfrm>
          <a:prstGeom prst="rect">
            <a:avLst/>
          </a:prstGeom>
          <a:solidFill>
            <a:srgbClr val="33CC33"/>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3" name="Rectangle 62"/>
          <p:cNvSpPr>
            <a:spLocks noChangeArrowheads="1"/>
          </p:cNvSpPr>
          <p:nvPr/>
        </p:nvSpPr>
        <p:spPr bwMode="auto">
          <a:xfrm>
            <a:off x="7323145" y="2408238"/>
            <a:ext cx="74612" cy="381000"/>
          </a:xfrm>
          <a:prstGeom prst="rect">
            <a:avLst/>
          </a:prstGeom>
          <a:solidFill>
            <a:srgbClr val="99FF99"/>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5" name="Text Box 64"/>
          <p:cNvSpPr txBox="1">
            <a:spLocks noChangeArrowheads="1"/>
          </p:cNvSpPr>
          <p:nvPr/>
        </p:nvSpPr>
        <p:spPr bwMode="auto">
          <a:xfrm>
            <a:off x="388945" y="1722438"/>
            <a:ext cx="1143000" cy="350837"/>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1700" b="0">
                <a:latin typeface="Times New Roman"/>
                <a:cs typeface="Times New Roman"/>
              </a:rPr>
              <a:t>cylinders</a:t>
            </a:r>
          </a:p>
        </p:txBody>
      </p:sp>
      <p:sp>
        <p:nvSpPr>
          <p:cNvPr id="56" name="Text Box 65"/>
          <p:cNvSpPr txBox="1">
            <a:spLocks noChangeArrowheads="1"/>
          </p:cNvSpPr>
          <p:nvPr/>
        </p:nvSpPr>
        <p:spPr bwMode="auto">
          <a:xfrm>
            <a:off x="388945" y="2255838"/>
            <a:ext cx="1370012" cy="609600"/>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1700" b="0">
                <a:latin typeface="Times New Roman"/>
                <a:cs typeface="Times New Roman"/>
              </a:rPr>
              <a:t>cylinder groups</a:t>
            </a:r>
          </a:p>
        </p:txBody>
      </p:sp>
      <p:sp>
        <p:nvSpPr>
          <p:cNvPr id="57" name="Line 66"/>
          <p:cNvSpPr>
            <a:spLocks noChangeShapeType="1"/>
          </p:cNvSpPr>
          <p:nvPr/>
        </p:nvSpPr>
        <p:spPr bwMode="auto">
          <a:xfrm flipV="1">
            <a:off x="1912945" y="2789238"/>
            <a:ext cx="1295400" cy="1371600"/>
          </a:xfrm>
          <a:prstGeom prst="line">
            <a:avLst/>
          </a:prstGeom>
          <a:noFill/>
          <a:ln w="9525">
            <a:solidFill>
              <a:schemeClr val="tx1"/>
            </a:solidFill>
            <a:prstDash val="dash"/>
            <a:round/>
            <a:headEnd/>
            <a:tailEnd/>
          </a:ln>
          <a:effectLst/>
        </p:spPr>
        <p:txBody>
          <a:bodyPr>
            <a:prstTxWarp prst="textNoShape">
              <a:avLst/>
            </a:prstTxWarp>
          </a:bodyPr>
          <a:lstStyle/>
          <a:p>
            <a:endParaRPr lang="en-US">
              <a:latin typeface="Times New Roman"/>
              <a:cs typeface="Times New Roman"/>
            </a:endParaRPr>
          </a:p>
        </p:txBody>
      </p:sp>
      <p:sp>
        <p:nvSpPr>
          <p:cNvPr id="58" name="Line 67"/>
          <p:cNvSpPr>
            <a:spLocks noChangeShapeType="1"/>
          </p:cNvSpPr>
          <p:nvPr/>
        </p:nvSpPr>
        <p:spPr bwMode="auto">
          <a:xfrm flipH="1" flipV="1">
            <a:off x="4425957" y="2789238"/>
            <a:ext cx="4270375" cy="1371600"/>
          </a:xfrm>
          <a:prstGeom prst="line">
            <a:avLst/>
          </a:prstGeom>
          <a:noFill/>
          <a:ln w="9525">
            <a:solidFill>
              <a:schemeClr val="tx1"/>
            </a:solidFill>
            <a:prstDash val="dash"/>
            <a:round/>
            <a:headEnd/>
            <a:tailEnd/>
          </a:ln>
          <a:effectLst/>
        </p:spPr>
        <p:txBody>
          <a:bodyPr>
            <a:prstTxWarp prst="textNoShape">
              <a:avLst/>
            </a:prstTxWarp>
          </a:bodyPr>
          <a:lstStyle/>
          <a:p>
            <a:endParaRPr lang="en-US">
              <a:latin typeface="Times New Roman"/>
              <a:cs typeface="Times New Roman"/>
            </a:endParaRPr>
          </a:p>
        </p:txBody>
      </p:sp>
      <p:sp>
        <p:nvSpPr>
          <p:cNvPr id="59" name="Text Box 68"/>
          <p:cNvSpPr txBox="1">
            <a:spLocks noChangeArrowheads="1"/>
          </p:cNvSpPr>
          <p:nvPr/>
        </p:nvSpPr>
        <p:spPr bwMode="auto">
          <a:xfrm>
            <a:off x="1758957" y="1798638"/>
            <a:ext cx="6630988" cy="350837"/>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1700" b="0">
                <a:latin typeface="Times New Roman"/>
                <a:cs typeface="Times New Roman"/>
              </a:rPr>
              <a:t>0                 100                200               300             400</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Bit Map Free Lists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
          <p:cNvSpPr>
            <a:spLocks noChangeArrowheads="1"/>
          </p:cNvSpPr>
          <p:nvPr/>
        </p:nvSpPr>
        <p:spPr bwMode="auto">
          <a:xfrm>
            <a:off x="720232" y="3434798"/>
            <a:ext cx="1066800" cy="889000"/>
          </a:xfrm>
          <a:prstGeom prst="rect">
            <a:avLst/>
          </a:prstGeom>
          <a:solidFill>
            <a:srgbClr val="FFFF00"/>
          </a:solidFill>
          <a:ln w="9525">
            <a:solidFill>
              <a:schemeClr val="tx1"/>
            </a:solidFill>
            <a:miter lim="800000"/>
            <a:headEnd/>
            <a:tailEnd/>
          </a:ln>
          <a:effectLst/>
        </p:spPr>
        <p:txBody>
          <a:bodyPr wrap="none" lIns="106674" tIns="53337" rIns="106674" bIns="53337" anchor="ctr">
            <a:prstTxWarp prst="textNoShape">
              <a:avLst/>
            </a:prstTxWarp>
          </a:bodyPr>
          <a:lstStyle/>
          <a:p>
            <a:pPr algn="ctr" defTabSz="1066800"/>
            <a:r>
              <a:rPr lang="en-US" sz="1900" b="0">
                <a:latin typeface="Times New Roman"/>
                <a:cs typeface="Times New Roman"/>
              </a:rPr>
              <a:t>block #1</a:t>
            </a:r>
          </a:p>
          <a:p>
            <a:pPr algn="ctr" defTabSz="1066800"/>
            <a:r>
              <a:rPr lang="en-US" sz="1900" b="0">
                <a:latin typeface="Times New Roman"/>
                <a:cs typeface="Times New Roman"/>
              </a:rPr>
              <a:t>(in use)</a:t>
            </a:r>
          </a:p>
        </p:txBody>
      </p:sp>
      <p:sp>
        <p:nvSpPr>
          <p:cNvPr id="5" name="Rectangle 5"/>
          <p:cNvSpPr>
            <a:spLocks noChangeArrowheads="1"/>
          </p:cNvSpPr>
          <p:nvPr/>
        </p:nvSpPr>
        <p:spPr bwMode="auto">
          <a:xfrm>
            <a:off x="2053732" y="3434798"/>
            <a:ext cx="1066800" cy="889000"/>
          </a:xfrm>
          <a:prstGeom prst="rect">
            <a:avLst/>
          </a:prstGeom>
          <a:solidFill>
            <a:srgbClr val="FFFF00"/>
          </a:solidFill>
          <a:ln w="9525">
            <a:solidFill>
              <a:schemeClr val="tx1"/>
            </a:solidFill>
            <a:miter lim="800000"/>
            <a:headEnd/>
            <a:tailEnd/>
          </a:ln>
          <a:effectLst/>
        </p:spPr>
        <p:txBody>
          <a:bodyPr wrap="none" lIns="106674" tIns="53337" rIns="106674" bIns="53337" anchor="ctr">
            <a:prstTxWarp prst="textNoShape">
              <a:avLst/>
            </a:prstTxWarp>
          </a:bodyPr>
          <a:lstStyle/>
          <a:p>
            <a:pPr algn="ctr" defTabSz="1066800"/>
            <a:r>
              <a:rPr lang="en-US" sz="1900" b="0">
                <a:latin typeface="Times New Roman"/>
                <a:cs typeface="Times New Roman"/>
              </a:rPr>
              <a:t>block #2</a:t>
            </a:r>
          </a:p>
          <a:p>
            <a:pPr algn="ctr" defTabSz="1066800"/>
            <a:r>
              <a:rPr lang="en-US" sz="1900" b="0">
                <a:latin typeface="Times New Roman"/>
                <a:cs typeface="Times New Roman"/>
              </a:rPr>
              <a:t>(in use)</a:t>
            </a:r>
          </a:p>
        </p:txBody>
      </p:sp>
      <p:sp>
        <p:nvSpPr>
          <p:cNvPr id="6" name="Rectangle 6"/>
          <p:cNvSpPr>
            <a:spLocks noChangeArrowheads="1"/>
          </p:cNvSpPr>
          <p:nvPr/>
        </p:nvSpPr>
        <p:spPr bwMode="auto">
          <a:xfrm>
            <a:off x="3387232" y="3434798"/>
            <a:ext cx="1066800" cy="889000"/>
          </a:xfrm>
          <a:prstGeom prst="rect">
            <a:avLst/>
          </a:prstGeom>
          <a:solidFill>
            <a:srgbClr val="00FF00"/>
          </a:solidFill>
          <a:ln w="9525">
            <a:solidFill>
              <a:schemeClr val="tx1"/>
            </a:solidFill>
            <a:miter lim="800000"/>
            <a:headEnd/>
            <a:tailEnd/>
          </a:ln>
          <a:effectLst/>
        </p:spPr>
        <p:txBody>
          <a:bodyPr wrap="none" lIns="106674" tIns="53337" rIns="106674" bIns="53337" anchor="ctr">
            <a:prstTxWarp prst="textNoShape">
              <a:avLst/>
            </a:prstTxWarp>
          </a:bodyPr>
          <a:lstStyle/>
          <a:p>
            <a:pPr algn="ctr" defTabSz="1066800"/>
            <a:r>
              <a:rPr lang="en-US" sz="1900" b="0">
                <a:latin typeface="Times New Roman"/>
                <a:cs typeface="Times New Roman"/>
              </a:rPr>
              <a:t>block #3</a:t>
            </a:r>
          </a:p>
          <a:p>
            <a:pPr algn="ctr" defTabSz="1066800"/>
            <a:r>
              <a:rPr lang="en-US" sz="1900" b="0">
                <a:latin typeface="Times New Roman"/>
                <a:cs typeface="Times New Roman"/>
              </a:rPr>
              <a:t>(free)</a:t>
            </a:r>
          </a:p>
        </p:txBody>
      </p:sp>
      <p:sp>
        <p:nvSpPr>
          <p:cNvPr id="7" name="Rectangle 7"/>
          <p:cNvSpPr>
            <a:spLocks noChangeArrowheads="1"/>
          </p:cNvSpPr>
          <p:nvPr/>
        </p:nvSpPr>
        <p:spPr bwMode="auto">
          <a:xfrm>
            <a:off x="4720732" y="3434798"/>
            <a:ext cx="1066800" cy="889000"/>
          </a:xfrm>
          <a:prstGeom prst="rect">
            <a:avLst/>
          </a:prstGeom>
          <a:solidFill>
            <a:srgbClr val="FFFF00"/>
          </a:solidFill>
          <a:ln w="9525">
            <a:solidFill>
              <a:schemeClr val="tx1"/>
            </a:solidFill>
            <a:miter lim="800000"/>
            <a:headEnd/>
            <a:tailEnd/>
          </a:ln>
          <a:effectLst/>
        </p:spPr>
        <p:txBody>
          <a:bodyPr wrap="none" lIns="106674" tIns="53337" rIns="106674" bIns="53337" anchor="ctr">
            <a:prstTxWarp prst="textNoShape">
              <a:avLst/>
            </a:prstTxWarp>
          </a:bodyPr>
          <a:lstStyle/>
          <a:p>
            <a:pPr algn="ctr" defTabSz="1066800"/>
            <a:r>
              <a:rPr lang="en-US" sz="1900" b="0">
                <a:latin typeface="Times New Roman"/>
                <a:cs typeface="Times New Roman"/>
              </a:rPr>
              <a:t>block #4</a:t>
            </a:r>
          </a:p>
          <a:p>
            <a:pPr algn="ctr" defTabSz="1066800"/>
            <a:r>
              <a:rPr lang="en-US" sz="1900" b="0">
                <a:latin typeface="Times New Roman"/>
                <a:cs typeface="Times New Roman"/>
              </a:rPr>
              <a:t>(in use)</a:t>
            </a:r>
          </a:p>
        </p:txBody>
      </p:sp>
      <p:sp>
        <p:nvSpPr>
          <p:cNvPr id="8" name="Rectangle 8"/>
          <p:cNvSpPr>
            <a:spLocks noChangeArrowheads="1"/>
          </p:cNvSpPr>
          <p:nvPr/>
        </p:nvSpPr>
        <p:spPr bwMode="auto">
          <a:xfrm>
            <a:off x="6054232" y="3434798"/>
            <a:ext cx="1066800" cy="889000"/>
          </a:xfrm>
          <a:prstGeom prst="rect">
            <a:avLst/>
          </a:prstGeom>
          <a:solidFill>
            <a:srgbClr val="00FF00"/>
          </a:solidFill>
          <a:ln w="9525">
            <a:solidFill>
              <a:schemeClr val="tx1"/>
            </a:solidFill>
            <a:miter lim="800000"/>
            <a:headEnd/>
            <a:tailEnd/>
          </a:ln>
          <a:effectLst/>
        </p:spPr>
        <p:txBody>
          <a:bodyPr wrap="none" lIns="106674" tIns="53337" rIns="106674" bIns="53337" anchor="ctr">
            <a:prstTxWarp prst="textNoShape">
              <a:avLst/>
            </a:prstTxWarp>
          </a:bodyPr>
          <a:lstStyle/>
          <a:p>
            <a:pPr algn="ctr" defTabSz="1066800"/>
            <a:r>
              <a:rPr lang="en-US" sz="1900" b="0">
                <a:latin typeface="Times New Roman"/>
                <a:cs typeface="Times New Roman"/>
              </a:rPr>
              <a:t>block #5</a:t>
            </a:r>
          </a:p>
          <a:p>
            <a:pPr algn="ctr" defTabSz="1066800"/>
            <a:r>
              <a:rPr lang="en-US" sz="1900" b="0">
                <a:latin typeface="Times New Roman"/>
                <a:cs typeface="Times New Roman"/>
              </a:rPr>
              <a:t>(free)</a:t>
            </a:r>
          </a:p>
        </p:txBody>
      </p:sp>
      <p:sp>
        <p:nvSpPr>
          <p:cNvPr id="9" name="Rectangle 9"/>
          <p:cNvSpPr>
            <a:spLocks noChangeArrowheads="1"/>
          </p:cNvSpPr>
          <p:nvPr/>
        </p:nvSpPr>
        <p:spPr bwMode="auto">
          <a:xfrm>
            <a:off x="7387732" y="3434798"/>
            <a:ext cx="1066800" cy="889000"/>
          </a:xfrm>
          <a:prstGeom prst="rect">
            <a:avLst/>
          </a:prstGeom>
          <a:solidFill>
            <a:srgbClr val="00FF00"/>
          </a:solidFill>
          <a:ln w="9525">
            <a:solidFill>
              <a:schemeClr val="tx1"/>
            </a:solidFill>
            <a:miter lim="800000"/>
            <a:headEnd/>
            <a:tailEnd/>
          </a:ln>
          <a:effectLst/>
        </p:spPr>
        <p:txBody>
          <a:bodyPr wrap="none" lIns="106674" tIns="53337" rIns="106674" bIns="53337" anchor="ctr">
            <a:prstTxWarp prst="textNoShape">
              <a:avLst/>
            </a:prstTxWarp>
          </a:bodyPr>
          <a:lstStyle/>
          <a:p>
            <a:pPr algn="ctr" defTabSz="1066800"/>
            <a:r>
              <a:rPr lang="en-US" sz="1900" b="0">
                <a:latin typeface="Times New Roman"/>
                <a:cs typeface="Times New Roman"/>
              </a:rPr>
              <a:t>block #6</a:t>
            </a:r>
          </a:p>
          <a:p>
            <a:pPr algn="ctr" defTabSz="1066800"/>
            <a:r>
              <a:rPr lang="en-US" sz="1900" b="0">
                <a:latin typeface="Times New Roman"/>
                <a:cs typeface="Times New Roman"/>
              </a:rPr>
              <a:t>(free)</a:t>
            </a:r>
          </a:p>
        </p:txBody>
      </p:sp>
      <p:sp>
        <p:nvSpPr>
          <p:cNvPr id="10" name="Rectangle 10"/>
          <p:cNvSpPr>
            <a:spLocks noChangeArrowheads="1"/>
          </p:cNvSpPr>
          <p:nvPr/>
        </p:nvSpPr>
        <p:spPr bwMode="auto">
          <a:xfrm>
            <a:off x="1429845" y="1732998"/>
            <a:ext cx="5867400" cy="533400"/>
          </a:xfrm>
          <a:prstGeom prst="rect">
            <a:avLst/>
          </a:prstGeom>
          <a:solidFill>
            <a:srgbClr val="66FF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1" name="Text Box 12"/>
          <p:cNvSpPr txBox="1">
            <a:spLocks noChangeArrowheads="1"/>
          </p:cNvSpPr>
          <p:nvPr/>
        </p:nvSpPr>
        <p:spPr bwMode="auto">
          <a:xfrm>
            <a:off x="3031632" y="1745698"/>
            <a:ext cx="355600" cy="384715"/>
          </a:xfrm>
          <a:prstGeom prst="rect">
            <a:avLst/>
          </a:prstGeom>
          <a:noFill/>
          <a:ln w="9525">
            <a:noFill/>
            <a:miter lim="800000"/>
            <a:headEnd/>
            <a:tailEnd/>
          </a:ln>
          <a:effectLst/>
        </p:spPr>
        <p:txBody>
          <a:bodyPr lIns="106674" tIns="53337" rIns="106674" bIns="53337">
            <a:prstTxWarp prst="textNoShape">
              <a:avLst/>
            </a:prstTxWarp>
            <a:spAutoFit/>
          </a:bodyPr>
          <a:lstStyle/>
          <a:p>
            <a:pPr defTabSz="1066800">
              <a:spcBef>
                <a:spcPct val="50000"/>
              </a:spcBef>
            </a:pPr>
            <a:r>
              <a:rPr lang="en-US" b="0">
                <a:latin typeface="Times New Roman"/>
                <a:cs typeface="Times New Roman"/>
              </a:rPr>
              <a:t>1</a:t>
            </a:r>
          </a:p>
        </p:txBody>
      </p:sp>
      <p:sp>
        <p:nvSpPr>
          <p:cNvPr id="12" name="Text Box 13"/>
          <p:cNvSpPr txBox="1">
            <a:spLocks noChangeArrowheads="1"/>
          </p:cNvSpPr>
          <p:nvPr/>
        </p:nvSpPr>
        <p:spPr bwMode="auto">
          <a:xfrm>
            <a:off x="1520332" y="1745698"/>
            <a:ext cx="355600" cy="384715"/>
          </a:xfrm>
          <a:prstGeom prst="rect">
            <a:avLst/>
          </a:prstGeom>
          <a:noFill/>
          <a:ln w="9525">
            <a:noFill/>
            <a:miter lim="800000"/>
            <a:headEnd/>
            <a:tailEnd/>
          </a:ln>
          <a:effectLst/>
        </p:spPr>
        <p:txBody>
          <a:bodyPr lIns="106674" tIns="53337" rIns="106674" bIns="53337">
            <a:prstTxWarp prst="textNoShape">
              <a:avLst/>
            </a:prstTxWarp>
            <a:spAutoFit/>
          </a:bodyPr>
          <a:lstStyle/>
          <a:p>
            <a:pPr defTabSz="1066800">
              <a:spcBef>
                <a:spcPct val="50000"/>
              </a:spcBef>
            </a:pPr>
            <a:r>
              <a:rPr lang="en-US" b="0">
                <a:latin typeface="Times New Roman"/>
                <a:cs typeface="Times New Roman"/>
              </a:rPr>
              <a:t>0</a:t>
            </a:r>
          </a:p>
        </p:txBody>
      </p:sp>
      <p:sp>
        <p:nvSpPr>
          <p:cNvPr id="13" name="Text Box 14"/>
          <p:cNvSpPr txBox="1">
            <a:spLocks noChangeArrowheads="1"/>
          </p:cNvSpPr>
          <p:nvPr/>
        </p:nvSpPr>
        <p:spPr bwMode="auto">
          <a:xfrm>
            <a:off x="2320432" y="1745698"/>
            <a:ext cx="355600" cy="384715"/>
          </a:xfrm>
          <a:prstGeom prst="rect">
            <a:avLst/>
          </a:prstGeom>
          <a:noFill/>
          <a:ln w="9525">
            <a:noFill/>
            <a:miter lim="800000"/>
            <a:headEnd/>
            <a:tailEnd/>
          </a:ln>
          <a:effectLst/>
        </p:spPr>
        <p:txBody>
          <a:bodyPr lIns="106674" tIns="53337" rIns="106674" bIns="53337">
            <a:prstTxWarp prst="textNoShape">
              <a:avLst/>
            </a:prstTxWarp>
            <a:spAutoFit/>
          </a:bodyPr>
          <a:lstStyle/>
          <a:p>
            <a:pPr defTabSz="1066800">
              <a:spcBef>
                <a:spcPct val="50000"/>
              </a:spcBef>
            </a:pPr>
            <a:r>
              <a:rPr lang="en-US" b="0">
                <a:latin typeface="Times New Roman"/>
                <a:cs typeface="Times New Roman"/>
              </a:rPr>
              <a:t>0</a:t>
            </a:r>
          </a:p>
        </p:txBody>
      </p:sp>
      <p:sp>
        <p:nvSpPr>
          <p:cNvPr id="14" name="Text Box 15"/>
          <p:cNvSpPr txBox="1">
            <a:spLocks noChangeArrowheads="1"/>
          </p:cNvSpPr>
          <p:nvPr/>
        </p:nvSpPr>
        <p:spPr bwMode="auto">
          <a:xfrm>
            <a:off x="3831732" y="1745698"/>
            <a:ext cx="355600" cy="384715"/>
          </a:xfrm>
          <a:prstGeom prst="rect">
            <a:avLst/>
          </a:prstGeom>
          <a:noFill/>
          <a:ln w="9525">
            <a:noFill/>
            <a:miter lim="800000"/>
            <a:headEnd/>
            <a:tailEnd/>
          </a:ln>
          <a:effectLst/>
        </p:spPr>
        <p:txBody>
          <a:bodyPr lIns="106674" tIns="53337" rIns="106674" bIns="53337">
            <a:prstTxWarp prst="textNoShape">
              <a:avLst/>
            </a:prstTxWarp>
            <a:spAutoFit/>
          </a:bodyPr>
          <a:lstStyle/>
          <a:p>
            <a:pPr defTabSz="1066800">
              <a:spcBef>
                <a:spcPct val="50000"/>
              </a:spcBef>
            </a:pPr>
            <a:r>
              <a:rPr lang="en-US" b="0">
                <a:latin typeface="Times New Roman"/>
                <a:cs typeface="Times New Roman"/>
              </a:rPr>
              <a:t>0</a:t>
            </a:r>
          </a:p>
        </p:txBody>
      </p:sp>
      <p:sp>
        <p:nvSpPr>
          <p:cNvPr id="15" name="Text Box 16"/>
          <p:cNvSpPr txBox="1">
            <a:spLocks noChangeArrowheads="1"/>
          </p:cNvSpPr>
          <p:nvPr/>
        </p:nvSpPr>
        <p:spPr bwMode="auto">
          <a:xfrm>
            <a:off x="4631832" y="1745698"/>
            <a:ext cx="355600" cy="384715"/>
          </a:xfrm>
          <a:prstGeom prst="rect">
            <a:avLst/>
          </a:prstGeom>
          <a:noFill/>
          <a:ln w="9525">
            <a:noFill/>
            <a:miter lim="800000"/>
            <a:headEnd/>
            <a:tailEnd/>
          </a:ln>
          <a:effectLst/>
        </p:spPr>
        <p:txBody>
          <a:bodyPr lIns="106674" tIns="53337" rIns="106674" bIns="53337">
            <a:prstTxWarp prst="textNoShape">
              <a:avLst/>
            </a:prstTxWarp>
            <a:spAutoFit/>
          </a:bodyPr>
          <a:lstStyle/>
          <a:p>
            <a:pPr defTabSz="1066800">
              <a:spcBef>
                <a:spcPct val="50000"/>
              </a:spcBef>
            </a:pPr>
            <a:r>
              <a:rPr lang="en-US" b="0">
                <a:latin typeface="Times New Roman"/>
                <a:cs typeface="Times New Roman"/>
              </a:rPr>
              <a:t>1</a:t>
            </a:r>
          </a:p>
        </p:txBody>
      </p:sp>
      <p:sp>
        <p:nvSpPr>
          <p:cNvPr id="16" name="Text Box 17"/>
          <p:cNvSpPr txBox="1">
            <a:spLocks noChangeArrowheads="1"/>
          </p:cNvSpPr>
          <p:nvPr/>
        </p:nvSpPr>
        <p:spPr bwMode="auto">
          <a:xfrm>
            <a:off x="5431932" y="1745698"/>
            <a:ext cx="355600" cy="384715"/>
          </a:xfrm>
          <a:prstGeom prst="rect">
            <a:avLst/>
          </a:prstGeom>
          <a:noFill/>
          <a:ln w="9525">
            <a:noFill/>
            <a:miter lim="800000"/>
            <a:headEnd/>
            <a:tailEnd/>
          </a:ln>
          <a:effectLst/>
        </p:spPr>
        <p:txBody>
          <a:bodyPr lIns="106674" tIns="53337" rIns="106674" bIns="53337">
            <a:prstTxWarp prst="textNoShape">
              <a:avLst/>
            </a:prstTxWarp>
            <a:spAutoFit/>
          </a:bodyPr>
          <a:lstStyle/>
          <a:p>
            <a:pPr defTabSz="1066800">
              <a:spcBef>
                <a:spcPct val="50000"/>
              </a:spcBef>
            </a:pPr>
            <a:r>
              <a:rPr lang="en-US" b="0">
                <a:latin typeface="Times New Roman"/>
                <a:cs typeface="Times New Roman"/>
              </a:rPr>
              <a:t>1</a:t>
            </a:r>
          </a:p>
        </p:txBody>
      </p:sp>
      <p:sp>
        <p:nvSpPr>
          <p:cNvPr id="17" name="Text Box 18"/>
          <p:cNvSpPr txBox="1">
            <a:spLocks noChangeArrowheads="1"/>
          </p:cNvSpPr>
          <p:nvPr/>
        </p:nvSpPr>
        <p:spPr bwMode="auto">
          <a:xfrm>
            <a:off x="6409832" y="1558373"/>
            <a:ext cx="977900" cy="671512"/>
          </a:xfrm>
          <a:prstGeom prst="rect">
            <a:avLst/>
          </a:prstGeom>
          <a:noFill/>
          <a:ln w="9525">
            <a:noFill/>
            <a:miter lim="800000"/>
            <a:headEnd/>
            <a:tailEnd/>
          </a:ln>
          <a:effectLst/>
        </p:spPr>
        <p:txBody>
          <a:bodyPr lIns="106674" tIns="53337" rIns="106674" bIns="53337">
            <a:prstTxWarp prst="textNoShape">
              <a:avLst/>
            </a:prstTxWarp>
            <a:spAutoFit/>
          </a:bodyPr>
          <a:lstStyle/>
          <a:p>
            <a:pPr defTabSz="1066800">
              <a:spcBef>
                <a:spcPct val="50000"/>
              </a:spcBef>
            </a:pPr>
            <a:r>
              <a:rPr lang="en-US" sz="3700" b="0">
                <a:latin typeface="Times New Roman"/>
                <a:cs typeface="Times New Roman"/>
              </a:rPr>
              <a:t>…</a:t>
            </a:r>
          </a:p>
        </p:txBody>
      </p:sp>
      <p:cxnSp>
        <p:nvCxnSpPr>
          <p:cNvPr id="18" name="AutoShape 19"/>
          <p:cNvCxnSpPr>
            <a:cxnSpLocks noChangeShapeType="1"/>
            <a:stCxn id="4" idx="0"/>
            <a:endCxn id="12" idx="2"/>
          </p:cNvCxnSpPr>
          <p:nvPr/>
        </p:nvCxnSpPr>
        <p:spPr bwMode="auto">
          <a:xfrm rot="5400000" flipH="1" flipV="1">
            <a:off x="823690" y="2560356"/>
            <a:ext cx="1304385" cy="444500"/>
          </a:xfrm>
          <a:prstGeom prst="straightConnector1">
            <a:avLst/>
          </a:prstGeom>
          <a:noFill/>
          <a:ln w="9525">
            <a:solidFill>
              <a:schemeClr val="tx1"/>
            </a:solidFill>
            <a:round/>
            <a:headEnd/>
            <a:tailEnd type="triangle" w="med" len="med"/>
          </a:ln>
          <a:effectLst/>
        </p:spPr>
      </p:cxnSp>
      <p:cxnSp>
        <p:nvCxnSpPr>
          <p:cNvPr id="19" name="AutoShape 20"/>
          <p:cNvCxnSpPr>
            <a:cxnSpLocks noChangeShapeType="1"/>
            <a:stCxn id="5" idx="0"/>
            <a:endCxn id="13" idx="2"/>
          </p:cNvCxnSpPr>
          <p:nvPr/>
        </p:nvCxnSpPr>
        <p:spPr bwMode="auto">
          <a:xfrm rot="16200000" flipV="1">
            <a:off x="1890490" y="2738156"/>
            <a:ext cx="1304385" cy="88900"/>
          </a:xfrm>
          <a:prstGeom prst="straightConnector1">
            <a:avLst/>
          </a:prstGeom>
          <a:noFill/>
          <a:ln w="9525">
            <a:solidFill>
              <a:schemeClr val="tx1"/>
            </a:solidFill>
            <a:round/>
            <a:headEnd/>
            <a:tailEnd type="triangle" w="med" len="med"/>
          </a:ln>
          <a:effectLst/>
        </p:spPr>
      </p:cxnSp>
      <p:cxnSp>
        <p:nvCxnSpPr>
          <p:cNvPr id="20" name="AutoShape 21"/>
          <p:cNvCxnSpPr>
            <a:cxnSpLocks noChangeShapeType="1"/>
            <a:stCxn id="6" idx="0"/>
            <a:endCxn id="11" idx="2"/>
          </p:cNvCxnSpPr>
          <p:nvPr/>
        </p:nvCxnSpPr>
        <p:spPr bwMode="auto">
          <a:xfrm rot="16200000" flipV="1">
            <a:off x="2912840" y="2427006"/>
            <a:ext cx="1304385" cy="711200"/>
          </a:xfrm>
          <a:prstGeom prst="straightConnector1">
            <a:avLst/>
          </a:prstGeom>
          <a:noFill/>
          <a:ln w="9525">
            <a:solidFill>
              <a:schemeClr val="tx1"/>
            </a:solidFill>
            <a:round/>
            <a:headEnd/>
            <a:tailEnd type="triangle" w="med" len="med"/>
          </a:ln>
          <a:effectLst/>
        </p:spPr>
      </p:cxnSp>
      <p:cxnSp>
        <p:nvCxnSpPr>
          <p:cNvPr id="21" name="AutoShape 22"/>
          <p:cNvCxnSpPr>
            <a:cxnSpLocks noChangeShapeType="1"/>
            <a:stCxn id="7" idx="0"/>
            <a:endCxn id="14" idx="2"/>
          </p:cNvCxnSpPr>
          <p:nvPr/>
        </p:nvCxnSpPr>
        <p:spPr bwMode="auto">
          <a:xfrm rot="16200000" flipV="1">
            <a:off x="3979640" y="2160306"/>
            <a:ext cx="1304385" cy="1244600"/>
          </a:xfrm>
          <a:prstGeom prst="straightConnector1">
            <a:avLst/>
          </a:prstGeom>
          <a:noFill/>
          <a:ln w="9525">
            <a:solidFill>
              <a:schemeClr val="tx1"/>
            </a:solidFill>
            <a:round/>
            <a:headEnd/>
            <a:tailEnd type="triangle" w="med" len="med"/>
          </a:ln>
          <a:effectLst/>
        </p:spPr>
      </p:cxnSp>
      <p:cxnSp>
        <p:nvCxnSpPr>
          <p:cNvPr id="22" name="AutoShape 23"/>
          <p:cNvCxnSpPr>
            <a:cxnSpLocks noChangeShapeType="1"/>
            <a:stCxn id="8" idx="0"/>
            <a:endCxn id="15" idx="2"/>
          </p:cNvCxnSpPr>
          <p:nvPr/>
        </p:nvCxnSpPr>
        <p:spPr bwMode="auto">
          <a:xfrm rot="16200000" flipV="1">
            <a:off x="5046440" y="1893606"/>
            <a:ext cx="1304385" cy="1778000"/>
          </a:xfrm>
          <a:prstGeom prst="straightConnector1">
            <a:avLst/>
          </a:prstGeom>
          <a:noFill/>
          <a:ln w="9525">
            <a:solidFill>
              <a:schemeClr val="tx1"/>
            </a:solidFill>
            <a:round/>
            <a:headEnd/>
            <a:tailEnd type="triangle" w="med" len="med"/>
          </a:ln>
          <a:effectLst/>
        </p:spPr>
      </p:cxnSp>
      <p:cxnSp>
        <p:nvCxnSpPr>
          <p:cNvPr id="23" name="AutoShape 24"/>
          <p:cNvCxnSpPr>
            <a:cxnSpLocks noChangeShapeType="1"/>
            <a:stCxn id="9" idx="0"/>
            <a:endCxn id="16" idx="2"/>
          </p:cNvCxnSpPr>
          <p:nvPr/>
        </p:nvCxnSpPr>
        <p:spPr bwMode="auto">
          <a:xfrm rot="16200000" flipV="1">
            <a:off x="6113240" y="1626906"/>
            <a:ext cx="1304385" cy="2311400"/>
          </a:xfrm>
          <a:prstGeom prst="straightConnector1">
            <a:avLst/>
          </a:prstGeom>
          <a:noFill/>
          <a:ln w="9525">
            <a:solidFill>
              <a:schemeClr val="tx1"/>
            </a:solidFill>
            <a:round/>
            <a:headEnd/>
            <a:tailEnd type="triangle" w="med" len="med"/>
          </a:ln>
          <a:effectLst/>
        </p:spPr>
      </p:cxnSp>
      <p:sp>
        <p:nvSpPr>
          <p:cNvPr id="24" name="Text Box 25"/>
          <p:cNvSpPr txBox="1">
            <a:spLocks noChangeArrowheads="1"/>
          </p:cNvSpPr>
          <p:nvPr/>
        </p:nvSpPr>
        <p:spPr bwMode="auto">
          <a:xfrm>
            <a:off x="1520332" y="4393648"/>
            <a:ext cx="5867400" cy="458787"/>
          </a:xfrm>
          <a:prstGeom prst="rect">
            <a:avLst/>
          </a:prstGeom>
          <a:noFill/>
          <a:ln w="9525">
            <a:noFill/>
            <a:miter lim="800000"/>
            <a:headEnd/>
            <a:tailEnd/>
          </a:ln>
          <a:effectLst/>
        </p:spPr>
        <p:txBody>
          <a:bodyPr lIns="106674" tIns="53337" rIns="106674" bIns="53337">
            <a:prstTxWarp prst="textNoShape">
              <a:avLst/>
            </a:prstTxWarp>
            <a:spAutoFit/>
          </a:bodyPr>
          <a:lstStyle/>
          <a:p>
            <a:pPr algn="ctr" defTabSz="1066800">
              <a:spcBef>
                <a:spcPct val="50000"/>
              </a:spcBef>
            </a:pPr>
            <a:r>
              <a:rPr lang="en-US" sz="2300" dirty="0">
                <a:latin typeface="Times New Roman"/>
                <a:cs typeface="Times New Roman"/>
              </a:rPr>
              <a:t>A</a:t>
            </a:r>
            <a:r>
              <a:rPr lang="en-US" sz="2300" b="0" dirty="0" smtClean="0">
                <a:latin typeface="Times New Roman"/>
                <a:cs typeface="Times New Roman"/>
              </a:rPr>
              <a:t>ctual </a:t>
            </a:r>
            <a:r>
              <a:rPr lang="en-US" sz="2300" b="0" dirty="0">
                <a:latin typeface="Times New Roman"/>
                <a:cs typeface="Times New Roman"/>
              </a:rPr>
              <a:t>data blocks</a:t>
            </a:r>
          </a:p>
        </p:txBody>
      </p:sp>
      <p:sp>
        <p:nvSpPr>
          <p:cNvPr id="25" name="Text Box 26"/>
          <p:cNvSpPr txBox="1">
            <a:spLocks noChangeArrowheads="1"/>
          </p:cNvSpPr>
          <p:nvPr/>
        </p:nvSpPr>
        <p:spPr bwMode="auto">
          <a:xfrm>
            <a:off x="1825132" y="5161998"/>
            <a:ext cx="5395913" cy="1160462"/>
          </a:xfrm>
          <a:prstGeom prst="rect">
            <a:avLst/>
          </a:prstGeom>
          <a:noFill/>
          <a:ln w="9525">
            <a:noFill/>
            <a:miter lim="800000"/>
            <a:headEnd/>
            <a:tailEnd/>
          </a:ln>
          <a:effectLst/>
        </p:spPr>
        <p:txBody>
          <a:bodyPr lIns="106674" tIns="53337" rIns="106674" bIns="53337">
            <a:prstTxWarp prst="textNoShape">
              <a:avLst/>
            </a:prstTxWarp>
            <a:spAutoFit/>
          </a:bodyPr>
          <a:lstStyle/>
          <a:p>
            <a:pPr algn="ctr" defTabSz="1066800">
              <a:spcBef>
                <a:spcPct val="50000"/>
              </a:spcBef>
            </a:pPr>
            <a:r>
              <a:rPr lang="en-US" sz="2300" b="0">
                <a:latin typeface="Times New Roman"/>
                <a:cs typeface="Times New Roman"/>
              </a:rPr>
              <a:t>BSD Unix file systems use bit-maps to keep track of both free blocks and free I-nodes in each cylinder group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down)">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wipe(down)">
                                      <p:cBhvr>
                                        <p:cTn id="16" dur="500"/>
                                        <p:tgtEl>
                                          <p:spTgt spid="19"/>
                                        </p:tgtEl>
                                      </p:cBhvr>
                                    </p:animEffect>
                                  </p:childTnLst>
                                </p:cTn>
                              </p:par>
                            </p:childTnLst>
                          </p:cTn>
                        </p:par>
                        <p:par>
                          <p:cTn id="17" fill="hold">
                            <p:stCondLst>
                              <p:cond delay="500"/>
                            </p:stCondLst>
                            <p:childTnLst>
                              <p:par>
                                <p:cTn id="18" presetID="22" presetClass="entr" presetSubtype="4" fill="hold" grpId="0"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down)">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wipe(down)">
                                      <p:cBhvr>
                                        <p:cTn id="25" dur="500"/>
                                        <p:tgtEl>
                                          <p:spTgt spid="20"/>
                                        </p:tgtEl>
                                      </p:cBhvr>
                                    </p:animEffect>
                                  </p:childTnLst>
                                </p:cTn>
                              </p:par>
                            </p:childTnLst>
                          </p:cTn>
                        </p:par>
                        <p:par>
                          <p:cTn id="26" fill="hold">
                            <p:stCondLst>
                              <p:cond delay="500"/>
                            </p:stCondLst>
                            <p:childTnLst>
                              <p:par>
                                <p:cTn id="27" presetID="22" presetClass="entr" presetSubtype="4" fill="hold" grpId="0" nodeType="after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down)">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wipe(down)">
                                      <p:cBhvr>
                                        <p:cTn id="34" dur="500"/>
                                        <p:tgtEl>
                                          <p:spTgt spid="21"/>
                                        </p:tgtEl>
                                      </p:cBhvr>
                                    </p:animEffect>
                                  </p:childTnLst>
                                </p:cTn>
                              </p:par>
                            </p:childTnLst>
                          </p:cTn>
                        </p:par>
                        <p:par>
                          <p:cTn id="35" fill="hold">
                            <p:stCondLst>
                              <p:cond delay="500"/>
                            </p:stCondLst>
                            <p:childTnLst>
                              <p:par>
                                <p:cTn id="36" presetID="22" presetClass="entr" presetSubtype="4"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wipe(down)">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wipe(down)">
                                      <p:cBhvr>
                                        <p:cTn id="43" dur="500"/>
                                        <p:tgtEl>
                                          <p:spTgt spid="22"/>
                                        </p:tgtEl>
                                      </p:cBhvr>
                                    </p:animEffect>
                                  </p:childTnLst>
                                </p:cTn>
                              </p:par>
                            </p:childTnLst>
                          </p:cTn>
                        </p:par>
                        <p:par>
                          <p:cTn id="44" fill="hold">
                            <p:stCondLst>
                              <p:cond delay="500"/>
                            </p:stCondLst>
                            <p:childTnLst>
                              <p:par>
                                <p:cTn id="45" presetID="22" presetClass="entr" presetSubtype="4" fill="hold" grpId="0" nodeType="after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wipe(down)">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wipe(down)">
                                      <p:cBhvr>
                                        <p:cTn id="52" dur="500"/>
                                        <p:tgtEl>
                                          <p:spTgt spid="23"/>
                                        </p:tgtEl>
                                      </p:cBhvr>
                                    </p:animEffect>
                                  </p:childTnLst>
                                </p:cTn>
                              </p:par>
                            </p:childTnLst>
                          </p:cTn>
                        </p:par>
                        <p:par>
                          <p:cTn id="53" fill="hold">
                            <p:stCondLst>
                              <p:cond delay="500"/>
                            </p:stCondLst>
                            <p:childTnLst>
                              <p:par>
                                <p:cTn id="54" presetID="22" presetClass="entr" presetSubtype="4" fill="hold" grpId="0" nodeType="after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wipe(down)">
                                      <p:cBhvr>
                                        <p:cTn id="56" dur="500"/>
                                        <p:tgtEl>
                                          <p:spTgt spid="16"/>
                                        </p:tgtEl>
                                      </p:cBhvr>
                                    </p:animEffect>
                                  </p:childTnLst>
                                </p:cTn>
                              </p:par>
                            </p:childTnLst>
                          </p:cTn>
                        </p:par>
                        <p:par>
                          <p:cTn id="57" fill="hold">
                            <p:stCondLst>
                              <p:cond delay="1000"/>
                            </p:stCondLst>
                            <p:childTnLst>
                              <p:par>
                                <p:cTn id="58" presetID="9" presetClass="entr" presetSubtype="0" fill="hold" grpId="0" nodeType="after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dissolve">
                                      <p:cBhvr>
                                        <p:cTn id="60" dur="500"/>
                                        <p:tgtEl>
                                          <p:spTgt spid="17"/>
                                        </p:tgtEl>
                                      </p:cBhvr>
                                    </p:animEffect>
                                  </p:childTnLst>
                                </p:cTn>
                              </p:par>
                            </p:childTnLst>
                          </p:cTn>
                        </p:par>
                        <p:par>
                          <p:cTn id="61" fill="hold">
                            <p:stCondLst>
                              <p:cond delay="1500"/>
                            </p:stCondLst>
                            <p:childTnLst>
                              <p:par>
                                <p:cTn id="62" presetID="9" presetClass="entr" presetSubtype="0" fill="hold" grpId="0" nodeType="after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dissolve">
                                      <p:cBhvr>
                                        <p:cTn id="6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25" grpId="0"/>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a BSD/Unix File</a:t>
            </a:r>
            <a:endParaRPr lang="en-US" dirty="0"/>
          </a:p>
        </p:txBody>
      </p:sp>
      <p:sp>
        <p:nvSpPr>
          <p:cNvPr id="3" name="Content Placeholder 2"/>
          <p:cNvSpPr>
            <a:spLocks noGrp="1"/>
          </p:cNvSpPr>
          <p:nvPr>
            <p:ph idx="1"/>
          </p:nvPr>
        </p:nvSpPr>
        <p:spPr>
          <a:xfrm>
            <a:off x="457200" y="1282680"/>
            <a:ext cx="8229600" cy="4525963"/>
          </a:xfrm>
        </p:spPr>
        <p:txBody>
          <a:bodyPr/>
          <a:lstStyle/>
          <a:p>
            <a:r>
              <a:rPr lang="en-GB" sz="2800" dirty="0" smtClean="0"/>
              <a:t>Determine the cylinder group for the file’s </a:t>
            </a:r>
            <a:r>
              <a:rPr lang="en-GB" sz="2800" dirty="0" err="1" smtClean="0"/>
              <a:t>inode</a:t>
            </a:r>
            <a:endParaRPr lang="en-GB" sz="2800" dirty="0" smtClean="0"/>
          </a:p>
          <a:p>
            <a:pPr lvl="1"/>
            <a:r>
              <a:rPr lang="en-GB" sz="2400" dirty="0" smtClean="0"/>
              <a:t>Calculated from the </a:t>
            </a:r>
            <a:r>
              <a:rPr lang="en-GB" sz="2400" dirty="0" err="1" smtClean="0"/>
              <a:t>inode’s</a:t>
            </a:r>
            <a:r>
              <a:rPr lang="en-GB" sz="2400" dirty="0" smtClean="0"/>
              <a:t> identifying number</a:t>
            </a:r>
          </a:p>
          <a:p>
            <a:r>
              <a:rPr lang="en-GB" sz="2800" dirty="0" smtClean="0"/>
              <a:t>Find the cylinder for the previous block in the file</a:t>
            </a:r>
          </a:p>
          <a:p>
            <a:r>
              <a:rPr lang="en-GB" sz="2800" dirty="0" smtClean="0"/>
              <a:t>Find a free block in the desired cylinder</a:t>
            </a:r>
          </a:p>
          <a:p>
            <a:pPr lvl="1"/>
            <a:r>
              <a:rPr lang="en-GB" sz="2400" dirty="0" smtClean="0"/>
              <a:t>Search the free-block bit-map for a free block in the right cylinder</a:t>
            </a:r>
          </a:p>
          <a:p>
            <a:pPr lvl="1"/>
            <a:r>
              <a:rPr lang="en-GB" sz="2400" smtClean="0"/>
              <a:t>Update the </a:t>
            </a:r>
            <a:r>
              <a:rPr lang="en-GB" sz="2400" dirty="0" smtClean="0"/>
              <a:t>bit-map to show the block has been allocated</a:t>
            </a:r>
          </a:p>
          <a:p>
            <a:r>
              <a:rPr lang="en-GB" sz="2800" dirty="0" smtClean="0"/>
              <a:t>Update the </a:t>
            </a:r>
            <a:r>
              <a:rPr lang="en-GB" sz="2800" dirty="0" err="1" smtClean="0"/>
              <a:t>inode</a:t>
            </a:r>
            <a:r>
              <a:rPr lang="en-GB" sz="2800" dirty="0" smtClean="0"/>
              <a:t> to point to the new block</a:t>
            </a:r>
          </a:p>
          <a:p>
            <a:pPr lvl="1"/>
            <a:r>
              <a:rPr lang="en-GB" sz="2400" dirty="0" smtClean="0"/>
              <a:t>Go to appropriate block pointer in </a:t>
            </a:r>
            <a:r>
              <a:rPr lang="en-GB" sz="2400" dirty="0" err="1" smtClean="0"/>
              <a:t>inode</a:t>
            </a:r>
            <a:r>
              <a:rPr lang="en-GB" sz="2400" dirty="0" smtClean="0"/>
              <a:t>/indirect block</a:t>
            </a:r>
          </a:p>
          <a:p>
            <a:pPr lvl="1"/>
            <a:r>
              <a:rPr lang="en-GB" sz="2400" dirty="0" smtClean="0"/>
              <a:t>If new indirect block is needed, allocate/assign it first</a:t>
            </a:r>
          </a:p>
          <a:p>
            <a:pPr lvl="1"/>
            <a:r>
              <a:rPr lang="en-GB" sz="2400" dirty="0" smtClean="0"/>
              <a:t>Update </a:t>
            </a:r>
            <a:r>
              <a:rPr lang="en-GB" sz="2400" dirty="0" err="1" smtClean="0"/>
              <a:t>inode</a:t>
            </a:r>
            <a:r>
              <a:rPr lang="en-GB" sz="2400" dirty="0" smtClean="0"/>
              <a:t>/indirect to point to new block</a:t>
            </a:r>
          </a:p>
          <a:p>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File Extension</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AutoShape 3"/>
          <p:cNvSpPr>
            <a:spLocks noChangeArrowheads="1"/>
          </p:cNvSpPr>
          <p:nvPr/>
        </p:nvSpPr>
        <p:spPr bwMode="auto">
          <a:xfrm>
            <a:off x="5962650" y="2179638"/>
            <a:ext cx="1119188"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a:t>
            </a:r>
            <a:r>
              <a:rPr lang="en-US" sz="1600" b="0" baseline="30000">
                <a:latin typeface="Times New Roman"/>
                <a:cs typeface="Times New Roman"/>
              </a:rPr>
              <a:t>st</a:t>
            </a:r>
            <a:endParaRPr lang="en-US" sz="1600" b="0">
              <a:latin typeface="Times New Roman"/>
              <a:cs typeface="Times New Roman"/>
            </a:endParaRPr>
          </a:p>
        </p:txBody>
      </p:sp>
      <p:sp>
        <p:nvSpPr>
          <p:cNvPr id="5" name="AutoShape 4"/>
          <p:cNvSpPr>
            <a:spLocks noChangeArrowheads="1"/>
          </p:cNvSpPr>
          <p:nvPr/>
        </p:nvSpPr>
        <p:spPr bwMode="auto">
          <a:xfrm>
            <a:off x="5962650" y="2560638"/>
            <a:ext cx="1119188"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2</a:t>
            </a:r>
            <a:r>
              <a:rPr lang="en-US" sz="1600" b="0" baseline="30000">
                <a:latin typeface="Times New Roman"/>
                <a:cs typeface="Times New Roman"/>
              </a:rPr>
              <a:t>nd</a:t>
            </a:r>
            <a:endParaRPr lang="en-US" sz="1600" b="0">
              <a:latin typeface="Times New Roman"/>
              <a:cs typeface="Times New Roman"/>
            </a:endParaRPr>
          </a:p>
        </p:txBody>
      </p:sp>
      <p:sp>
        <p:nvSpPr>
          <p:cNvPr id="29" name="AutoShape 30"/>
          <p:cNvSpPr>
            <a:spLocks noChangeArrowheads="1"/>
          </p:cNvSpPr>
          <p:nvPr/>
        </p:nvSpPr>
        <p:spPr bwMode="auto">
          <a:xfrm>
            <a:off x="696913" y="2219325"/>
            <a:ext cx="1141412" cy="227013"/>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a:t>
            </a:r>
            <a:r>
              <a:rPr lang="en-US" sz="1600" b="0" baseline="30000">
                <a:latin typeface="Times New Roman"/>
                <a:cs typeface="Times New Roman"/>
              </a:rPr>
              <a:t>st</a:t>
            </a:r>
            <a:endParaRPr lang="en-US" sz="1600" b="0">
              <a:latin typeface="Times New Roman"/>
              <a:cs typeface="Times New Roman"/>
            </a:endParaRPr>
          </a:p>
        </p:txBody>
      </p:sp>
      <p:sp>
        <p:nvSpPr>
          <p:cNvPr id="30" name="Text Box 31"/>
          <p:cNvSpPr txBox="1">
            <a:spLocks noChangeArrowheads="1"/>
          </p:cNvSpPr>
          <p:nvPr/>
        </p:nvSpPr>
        <p:spPr bwMode="auto">
          <a:xfrm>
            <a:off x="575581" y="1646238"/>
            <a:ext cx="1241200" cy="489647"/>
          </a:xfrm>
          <a:prstGeom prst="rect">
            <a:avLst/>
          </a:prstGeom>
          <a:noFill/>
          <a:ln w="9525">
            <a:noFill/>
            <a:miter lim="800000"/>
            <a:headEnd/>
            <a:tailEnd/>
          </a:ln>
        </p:spPr>
        <p:txBody>
          <a:bodyPr wrap="none" lIns="0" tIns="0" rIns="0" bIns="0">
            <a:prstTxWarp prst="textNoShape">
              <a:avLst/>
            </a:prstTxWarp>
            <a:spAutoFit/>
          </a:bodyPr>
          <a:lstStyle/>
          <a:p>
            <a:pPr algn="ctr" eaLnBrk="1">
              <a:lnSpc>
                <a:spcPct val="93000"/>
              </a:lnSpc>
              <a:buClr>
                <a:srgbClr val="000000"/>
              </a:buClr>
              <a:buSzPct val="45000"/>
              <a:buFont typeface="StarSymbol" charset="0"/>
              <a:buNone/>
              <a:tabLst>
                <a:tab pos="723900" algn="l"/>
                <a:tab pos="1447800" algn="l"/>
              </a:tabLst>
            </a:pPr>
            <a:r>
              <a:rPr lang="en-GB" sz="1700" b="0">
                <a:solidFill>
                  <a:schemeClr val="tx1"/>
                </a:solidFill>
                <a:latin typeface="Times New Roman"/>
                <a:cs typeface="Times New Roman"/>
              </a:rPr>
              <a:t>block pointers</a:t>
            </a:r>
          </a:p>
          <a:p>
            <a:pPr algn="ctr" eaLnBrk="1">
              <a:lnSpc>
                <a:spcPct val="93000"/>
              </a:lnSpc>
              <a:buClr>
                <a:srgbClr val="000000"/>
              </a:buClr>
              <a:buSzPct val="45000"/>
              <a:buFont typeface="StarSymbol" charset="0"/>
              <a:buNone/>
              <a:tabLst>
                <a:tab pos="723900" algn="l"/>
                <a:tab pos="1447800" algn="l"/>
              </a:tabLst>
            </a:pPr>
            <a:r>
              <a:rPr lang="en-GB" sz="1700" b="0">
                <a:solidFill>
                  <a:schemeClr val="tx1"/>
                </a:solidFill>
                <a:latin typeface="Times New Roman"/>
                <a:cs typeface="Times New Roman"/>
              </a:rPr>
              <a:t>(in I-node)</a:t>
            </a:r>
          </a:p>
        </p:txBody>
      </p:sp>
      <p:sp>
        <p:nvSpPr>
          <p:cNvPr id="36" name="AutoShape 39"/>
          <p:cNvSpPr>
            <a:spLocks noChangeArrowheads="1"/>
          </p:cNvSpPr>
          <p:nvPr/>
        </p:nvSpPr>
        <p:spPr bwMode="auto">
          <a:xfrm>
            <a:off x="696913" y="24463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2</a:t>
            </a:r>
            <a:r>
              <a:rPr lang="en-US" sz="1600" b="0" baseline="30000">
                <a:latin typeface="Times New Roman"/>
                <a:cs typeface="Times New Roman"/>
              </a:rPr>
              <a:t>nd</a:t>
            </a:r>
            <a:endParaRPr lang="en-US" sz="1600" b="0">
              <a:latin typeface="Times New Roman"/>
              <a:cs typeface="Times New Roman"/>
            </a:endParaRPr>
          </a:p>
        </p:txBody>
      </p:sp>
      <p:sp>
        <p:nvSpPr>
          <p:cNvPr id="37" name="AutoShape 40"/>
          <p:cNvSpPr>
            <a:spLocks noChangeArrowheads="1"/>
          </p:cNvSpPr>
          <p:nvPr/>
        </p:nvSpPr>
        <p:spPr bwMode="auto">
          <a:xfrm>
            <a:off x="696913" y="4273550"/>
            <a:ext cx="1141412" cy="230188"/>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10</a:t>
            </a:r>
            <a:r>
              <a:rPr lang="en-US" sz="1600" b="0" baseline="30000">
                <a:latin typeface="Times New Roman"/>
                <a:cs typeface="Times New Roman"/>
              </a:rPr>
              <a:t>th</a:t>
            </a:r>
            <a:endParaRPr lang="en-US" sz="1600" b="0">
              <a:latin typeface="Times New Roman"/>
              <a:cs typeface="Times New Roman"/>
            </a:endParaRPr>
          </a:p>
        </p:txBody>
      </p:sp>
      <p:sp>
        <p:nvSpPr>
          <p:cNvPr id="38" name="AutoShape 41"/>
          <p:cNvSpPr>
            <a:spLocks noChangeArrowheads="1"/>
          </p:cNvSpPr>
          <p:nvPr/>
        </p:nvSpPr>
        <p:spPr bwMode="auto">
          <a:xfrm>
            <a:off x="696913" y="45037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11</a:t>
            </a:r>
            <a:r>
              <a:rPr lang="en-US" sz="1600" b="0" baseline="30000">
                <a:latin typeface="Times New Roman"/>
                <a:cs typeface="Times New Roman"/>
              </a:rPr>
              <a:t>th</a:t>
            </a:r>
            <a:endParaRPr lang="en-US" sz="1600" b="0">
              <a:latin typeface="Times New Roman"/>
              <a:cs typeface="Times New Roman"/>
            </a:endParaRPr>
          </a:p>
        </p:txBody>
      </p:sp>
      <p:sp>
        <p:nvSpPr>
          <p:cNvPr id="39" name="AutoShape 42"/>
          <p:cNvSpPr>
            <a:spLocks noChangeArrowheads="1"/>
          </p:cNvSpPr>
          <p:nvPr/>
        </p:nvSpPr>
        <p:spPr bwMode="auto">
          <a:xfrm>
            <a:off x="696913" y="47323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12</a:t>
            </a:r>
            <a:r>
              <a:rPr lang="en-US" sz="1600" b="0" baseline="30000">
                <a:latin typeface="Times New Roman"/>
                <a:cs typeface="Times New Roman"/>
              </a:rPr>
              <a:t>th</a:t>
            </a:r>
            <a:endParaRPr lang="en-US" sz="1600" b="0">
              <a:latin typeface="Times New Roman"/>
              <a:cs typeface="Times New Roman"/>
            </a:endParaRPr>
          </a:p>
        </p:txBody>
      </p:sp>
      <p:sp>
        <p:nvSpPr>
          <p:cNvPr id="40" name="AutoShape 43"/>
          <p:cNvSpPr>
            <a:spLocks noChangeArrowheads="1"/>
          </p:cNvSpPr>
          <p:nvPr/>
        </p:nvSpPr>
        <p:spPr bwMode="auto">
          <a:xfrm>
            <a:off x="696913" y="49609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13</a:t>
            </a:r>
            <a:r>
              <a:rPr lang="en-US" sz="1600" b="0" baseline="30000">
                <a:latin typeface="Times New Roman"/>
                <a:cs typeface="Times New Roman"/>
              </a:rPr>
              <a:t>th</a:t>
            </a:r>
            <a:endParaRPr lang="en-US" sz="1600" b="0">
              <a:latin typeface="Times New Roman"/>
              <a:cs typeface="Times New Roman"/>
            </a:endParaRPr>
          </a:p>
        </p:txBody>
      </p:sp>
      <p:sp>
        <p:nvSpPr>
          <p:cNvPr id="41" name="AutoShape 44"/>
          <p:cNvSpPr>
            <a:spLocks noChangeArrowheads="1"/>
          </p:cNvSpPr>
          <p:nvPr/>
        </p:nvSpPr>
        <p:spPr bwMode="auto">
          <a:xfrm>
            <a:off x="696913" y="26749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3</a:t>
            </a:r>
            <a:r>
              <a:rPr lang="en-US" sz="1600" b="0" baseline="30000">
                <a:latin typeface="Times New Roman"/>
                <a:cs typeface="Times New Roman"/>
              </a:rPr>
              <a:t>rd</a:t>
            </a:r>
            <a:endParaRPr lang="en-US" sz="1600" b="0">
              <a:latin typeface="Times New Roman"/>
              <a:cs typeface="Times New Roman"/>
            </a:endParaRPr>
          </a:p>
        </p:txBody>
      </p:sp>
      <p:sp>
        <p:nvSpPr>
          <p:cNvPr id="42" name="AutoShape 45"/>
          <p:cNvSpPr>
            <a:spLocks noChangeArrowheads="1"/>
          </p:cNvSpPr>
          <p:nvPr/>
        </p:nvSpPr>
        <p:spPr bwMode="auto">
          <a:xfrm>
            <a:off x="696913" y="29035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4</a:t>
            </a:r>
            <a:r>
              <a:rPr lang="en-US" sz="1600" b="0" baseline="30000">
                <a:latin typeface="Times New Roman"/>
                <a:cs typeface="Times New Roman"/>
              </a:rPr>
              <a:t>th</a:t>
            </a:r>
            <a:endParaRPr lang="en-US" sz="1600" b="0">
              <a:latin typeface="Times New Roman"/>
              <a:cs typeface="Times New Roman"/>
            </a:endParaRPr>
          </a:p>
        </p:txBody>
      </p:sp>
      <p:sp>
        <p:nvSpPr>
          <p:cNvPr id="43" name="AutoShape 46"/>
          <p:cNvSpPr>
            <a:spLocks noChangeArrowheads="1"/>
          </p:cNvSpPr>
          <p:nvPr/>
        </p:nvSpPr>
        <p:spPr bwMode="auto">
          <a:xfrm>
            <a:off x="696913" y="31321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5</a:t>
            </a:r>
            <a:r>
              <a:rPr lang="en-US" sz="1600" b="0" baseline="30000">
                <a:latin typeface="Times New Roman"/>
                <a:cs typeface="Times New Roman"/>
              </a:rPr>
              <a:t>th</a:t>
            </a:r>
            <a:endParaRPr lang="en-US" sz="1600" b="0">
              <a:latin typeface="Times New Roman"/>
              <a:cs typeface="Times New Roman"/>
            </a:endParaRPr>
          </a:p>
        </p:txBody>
      </p:sp>
      <p:sp>
        <p:nvSpPr>
          <p:cNvPr id="44" name="AutoShape 47"/>
          <p:cNvSpPr>
            <a:spLocks noChangeArrowheads="1"/>
          </p:cNvSpPr>
          <p:nvPr/>
        </p:nvSpPr>
        <p:spPr bwMode="auto">
          <a:xfrm>
            <a:off x="696913" y="33607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6</a:t>
            </a:r>
            <a:r>
              <a:rPr lang="en-US" sz="1600" b="0" baseline="30000">
                <a:latin typeface="Times New Roman"/>
                <a:cs typeface="Times New Roman"/>
              </a:rPr>
              <a:t>th</a:t>
            </a:r>
            <a:endParaRPr lang="en-US" sz="1600" b="0">
              <a:latin typeface="Times New Roman"/>
              <a:cs typeface="Times New Roman"/>
            </a:endParaRPr>
          </a:p>
        </p:txBody>
      </p:sp>
      <p:sp>
        <p:nvSpPr>
          <p:cNvPr id="45" name="AutoShape 48"/>
          <p:cNvSpPr>
            <a:spLocks noChangeArrowheads="1"/>
          </p:cNvSpPr>
          <p:nvPr/>
        </p:nvSpPr>
        <p:spPr bwMode="auto">
          <a:xfrm>
            <a:off x="696913" y="35893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7</a:t>
            </a:r>
            <a:r>
              <a:rPr lang="en-US" sz="1600" b="0" baseline="30000">
                <a:latin typeface="Times New Roman"/>
                <a:cs typeface="Times New Roman"/>
              </a:rPr>
              <a:t>th</a:t>
            </a:r>
            <a:endParaRPr lang="en-US" sz="1600" b="0">
              <a:latin typeface="Times New Roman"/>
              <a:cs typeface="Times New Roman"/>
            </a:endParaRPr>
          </a:p>
        </p:txBody>
      </p:sp>
      <p:sp>
        <p:nvSpPr>
          <p:cNvPr id="46" name="AutoShape 49"/>
          <p:cNvSpPr>
            <a:spLocks noChangeArrowheads="1"/>
          </p:cNvSpPr>
          <p:nvPr/>
        </p:nvSpPr>
        <p:spPr bwMode="auto">
          <a:xfrm>
            <a:off x="696913" y="38179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8</a:t>
            </a:r>
            <a:r>
              <a:rPr lang="en-US" sz="1600" b="0" baseline="30000">
                <a:latin typeface="Times New Roman"/>
                <a:cs typeface="Times New Roman"/>
              </a:rPr>
              <a:t>th</a:t>
            </a:r>
            <a:endParaRPr lang="en-US" sz="1600" b="0">
              <a:latin typeface="Times New Roman"/>
              <a:cs typeface="Times New Roman"/>
            </a:endParaRPr>
          </a:p>
        </p:txBody>
      </p:sp>
      <p:sp>
        <p:nvSpPr>
          <p:cNvPr id="47" name="AutoShape 50"/>
          <p:cNvSpPr>
            <a:spLocks noChangeArrowheads="1"/>
          </p:cNvSpPr>
          <p:nvPr/>
        </p:nvSpPr>
        <p:spPr bwMode="auto">
          <a:xfrm>
            <a:off x="696913" y="4046538"/>
            <a:ext cx="1141412" cy="227012"/>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9</a:t>
            </a:r>
            <a:r>
              <a:rPr lang="en-US" sz="1600" b="0" baseline="30000">
                <a:latin typeface="Times New Roman"/>
                <a:cs typeface="Times New Roman"/>
              </a:rPr>
              <a:t>th</a:t>
            </a:r>
            <a:endParaRPr lang="en-US" sz="1600" b="0">
              <a:latin typeface="Times New Roman"/>
              <a:cs typeface="Times New Roman"/>
            </a:endParaRPr>
          </a:p>
        </p:txBody>
      </p:sp>
      <p:cxnSp>
        <p:nvCxnSpPr>
          <p:cNvPr id="48" name="AutoShape 51"/>
          <p:cNvCxnSpPr>
            <a:cxnSpLocks noChangeShapeType="1"/>
            <a:stCxn id="29" idx="3"/>
            <a:endCxn id="4" idx="1"/>
          </p:cNvCxnSpPr>
          <p:nvPr/>
        </p:nvCxnSpPr>
        <p:spPr bwMode="auto">
          <a:xfrm>
            <a:off x="1838325" y="2333625"/>
            <a:ext cx="4124325" cy="0"/>
          </a:xfrm>
          <a:prstGeom prst="straightConnector1">
            <a:avLst/>
          </a:prstGeom>
          <a:noFill/>
          <a:ln w="9525">
            <a:solidFill>
              <a:srgbClr val="33CC33"/>
            </a:solidFill>
            <a:round/>
            <a:headEnd/>
            <a:tailEnd type="triangle" w="med" len="med"/>
          </a:ln>
          <a:effectLst/>
        </p:spPr>
      </p:cxnSp>
      <p:cxnSp>
        <p:nvCxnSpPr>
          <p:cNvPr id="49" name="AutoShape 52"/>
          <p:cNvCxnSpPr>
            <a:cxnSpLocks noChangeShapeType="1"/>
            <a:stCxn id="36" idx="3"/>
            <a:endCxn id="5" idx="1"/>
          </p:cNvCxnSpPr>
          <p:nvPr/>
        </p:nvCxnSpPr>
        <p:spPr bwMode="auto">
          <a:xfrm>
            <a:off x="1838325" y="2560638"/>
            <a:ext cx="4124325" cy="153987"/>
          </a:xfrm>
          <a:prstGeom prst="bentConnector3">
            <a:avLst>
              <a:gd name="adj1" fmla="val 50000"/>
            </a:avLst>
          </a:prstGeom>
          <a:noFill/>
          <a:ln w="9525">
            <a:solidFill>
              <a:srgbClr val="33CC33"/>
            </a:solidFill>
            <a:miter lim="800000"/>
            <a:headEnd/>
            <a:tailEnd type="triangle" w="med" len="med"/>
          </a:ln>
          <a:effectLst/>
        </p:spPr>
      </p:cxnSp>
      <p:sp>
        <p:nvSpPr>
          <p:cNvPr id="66" name="Rectangle 69"/>
          <p:cNvSpPr>
            <a:spLocks noChangeArrowheads="1"/>
          </p:cNvSpPr>
          <p:nvPr/>
        </p:nvSpPr>
        <p:spPr bwMode="auto">
          <a:xfrm>
            <a:off x="7552857" y="2179638"/>
            <a:ext cx="1066800" cy="609600"/>
          </a:xfrm>
          <a:prstGeom prst="rect">
            <a:avLst/>
          </a:prstGeom>
          <a:solidFill>
            <a:srgbClr val="FF9900"/>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C.G.</a:t>
            </a:r>
          </a:p>
          <a:p>
            <a:pPr algn="ctr"/>
            <a:r>
              <a:rPr lang="en-US" sz="1800" b="0">
                <a:latin typeface="Times New Roman"/>
                <a:cs typeface="Times New Roman"/>
              </a:rPr>
              <a:t>summary</a:t>
            </a:r>
            <a:endParaRPr lang="en-US" b="0">
              <a:latin typeface="Times New Roman"/>
              <a:cs typeface="Times New Roman"/>
            </a:endParaRPr>
          </a:p>
        </p:txBody>
      </p:sp>
      <p:sp>
        <p:nvSpPr>
          <p:cNvPr id="67" name="Rectangle 70" descr="Small grid"/>
          <p:cNvSpPr>
            <a:spLocks noChangeArrowheads="1"/>
          </p:cNvSpPr>
          <p:nvPr/>
        </p:nvSpPr>
        <p:spPr bwMode="auto">
          <a:xfrm>
            <a:off x="7552857" y="2789238"/>
            <a:ext cx="1066800" cy="914400"/>
          </a:xfrm>
          <a:prstGeom prst="rect">
            <a:avLst/>
          </a:prstGeom>
          <a:pattFill prst="smGrid">
            <a:fgClr>
              <a:srgbClr val="0066FF"/>
            </a:fgClr>
            <a:bgClr>
              <a:srgbClr val="FFFFFF"/>
            </a:bgClr>
          </a:pattFill>
          <a:ln w="9525">
            <a:solidFill>
              <a:schemeClr val="tx1"/>
            </a:solidFill>
            <a:miter lim="800000"/>
            <a:headEnd/>
            <a:tailEnd/>
          </a:ln>
          <a:effectLst/>
        </p:spPr>
        <p:txBody>
          <a:bodyPr wrap="none" anchor="ctr">
            <a:prstTxWarp prst="textNoShape">
              <a:avLst/>
            </a:prstTxWarp>
          </a:bodyPr>
          <a:lstStyle/>
          <a:p>
            <a:pPr algn="ctr"/>
            <a:r>
              <a:rPr lang="en-US" dirty="0">
                <a:latin typeface="Times New Roman"/>
                <a:cs typeface="Times New Roman"/>
              </a:rPr>
              <a:t>F</a:t>
            </a:r>
            <a:r>
              <a:rPr lang="en-US" sz="1800" b="0" dirty="0" smtClean="0">
                <a:latin typeface="Times New Roman"/>
                <a:cs typeface="Times New Roman"/>
              </a:rPr>
              <a:t>ree</a:t>
            </a:r>
            <a:endParaRPr lang="en-US" sz="1800" b="0" dirty="0">
              <a:latin typeface="Times New Roman"/>
              <a:cs typeface="Times New Roman"/>
            </a:endParaRPr>
          </a:p>
          <a:p>
            <a:pPr algn="ctr"/>
            <a:r>
              <a:rPr lang="en-US" sz="1800" b="0" dirty="0">
                <a:latin typeface="Times New Roman"/>
                <a:cs typeface="Times New Roman"/>
              </a:rPr>
              <a:t>I-node</a:t>
            </a:r>
            <a:endParaRPr lang="en-US" sz="1800" b="0" dirty="0" smtClean="0">
              <a:latin typeface="Times New Roman"/>
              <a:cs typeface="Times New Roman"/>
            </a:endParaRPr>
          </a:p>
          <a:p>
            <a:pPr algn="ctr"/>
            <a:r>
              <a:rPr lang="en-US" dirty="0" smtClean="0">
                <a:latin typeface="Times New Roman"/>
                <a:cs typeface="Times New Roman"/>
              </a:rPr>
              <a:t>b</a:t>
            </a:r>
            <a:r>
              <a:rPr lang="en-US" sz="1800" b="0" dirty="0" smtClean="0">
                <a:latin typeface="Times New Roman"/>
                <a:cs typeface="Times New Roman"/>
              </a:rPr>
              <a:t>it map</a:t>
            </a:r>
            <a:endParaRPr lang="en-US" b="0" dirty="0">
              <a:latin typeface="Times New Roman"/>
              <a:cs typeface="Times New Roman"/>
            </a:endParaRPr>
          </a:p>
        </p:txBody>
      </p:sp>
      <p:sp>
        <p:nvSpPr>
          <p:cNvPr id="68" name="Rectangle 71" descr="Small grid"/>
          <p:cNvSpPr>
            <a:spLocks noChangeArrowheads="1"/>
          </p:cNvSpPr>
          <p:nvPr/>
        </p:nvSpPr>
        <p:spPr bwMode="auto">
          <a:xfrm>
            <a:off x="7552857" y="3703638"/>
            <a:ext cx="1066800" cy="2209800"/>
          </a:xfrm>
          <a:prstGeom prst="rect">
            <a:avLst/>
          </a:prstGeom>
          <a:pattFill prst="smGrid">
            <a:fgClr>
              <a:srgbClr val="33CC33"/>
            </a:fgClr>
            <a:bgClr>
              <a:srgbClr val="FFFFFF"/>
            </a:bgClr>
          </a:pattFill>
          <a:ln w="9525">
            <a:solidFill>
              <a:schemeClr val="tx1"/>
            </a:solidFill>
            <a:miter lim="800000"/>
            <a:headEnd/>
            <a:tailEnd/>
          </a:ln>
          <a:effectLst/>
        </p:spPr>
        <p:txBody>
          <a:bodyPr wrap="none" anchor="ctr">
            <a:prstTxWarp prst="textNoShape">
              <a:avLst/>
            </a:prstTxWarp>
          </a:bodyPr>
          <a:lstStyle/>
          <a:p>
            <a:pPr algn="ctr"/>
            <a:r>
              <a:rPr lang="en-US" sz="1800" b="0" dirty="0" smtClean="0">
                <a:latin typeface="Times New Roman"/>
                <a:cs typeface="Times New Roman"/>
              </a:rPr>
              <a:t>Free</a:t>
            </a:r>
          </a:p>
          <a:p>
            <a:pPr algn="ctr"/>
            <a:r>
              <a:rPr lang="en-US" dirty="0" smtClean="0">
                <a:latin typeface="Times New Roman"/>
                <a:cs typeface="Times New Roman"/>
              </a:rPr>
              <a:t>b</a:t>
            </a:r>
            <a:r>
              <a:rPr lang="en-US" sz="1800" b="0" dirty="0" smtClean="0">
                <a:latin typeface="Times New Roman"/>
                <a:cs typeface="Times New Roman"/>
              </a:rPr>
              <a:t>lock</a:t>
            </a:r>
          </a:p>
          <a:p>
            <a:pPr algn="ctr"/>
            <a:r>
              <a:rPr lang="en-US" dirty="0" smtClean="0">
                <a:latin typeface="Times New Roman"/>
                <a:cs typeface="Times New Roman"/>
              </a:rPr>
              <a:t>bit </a:t>
            </a:r>
            <a:r>
              <a:rPr lang="en-US" sz="1800" b="0" dirty="0" smtClean="0">
                <a:latin typeface="Times New Roman"/>
                <a:cs typeface="Times New Roman"/>
              </a:rPr>
              <a:t>map</a:t>
            </a:r>
            <a:endParaRPr lang="en-US" sz="1800" b="0" dirty="0">
              <a:latin typeface="Times New Roman"/>
              <a:cs typeface="Times New Roman"/>
            </a:endParaRPr>
          </a:p>
        </p:txBody>
      </p:sp>
      <p:cxnSp>
        <p:nvCxnSpPr>
          <p:cNvPr id="71" name="Straight Connector 70"/>
          <p:cNvCxnSpPr>
            <a:stCxn id="41" idx="3"/>
          </p:cNvCxnSpPr>
          <p:nvPr/>
        </p:nvCxnSpPr>
        <p:spPr>
          <a:xfrm>
            <a:off x="1838325" y="2789238"/>
            <a:ext cx="1045425" cy="1588"/>
          </a:xfrm>
          <a:prstGeom prst="line">
            <a:avLst/>
          </a:prstGeom>
          <a:ln w="9525" cap="flat" cmpd="sng" algn="ctr">
            <a:solidFill>
              <a:srgbClr val="32D15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2" name="Oval 71"/>
          <p:cNvSpPr/>
          <p:nvPr/>
        </p:nvSpPr>
        <p:spPr>
          <a:xfrm>
            <a:off x="2883750" y="2767332"/>
            <a:ext cx="45719" cy="45719"/>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TextBox 72"/>
          <p:cNvSpPr txBox="1"/>
          <p:nvPr/>
        </p:nvSpPr>
        <p:spPr>
          <a:xfrm>
            <a:off x="1983833" y="3627219"/>
            <a:ext cx="3346737" cy="646331"/>
          </a:xfrm>
          <a:prstGeom prst="rect">
            <a:avLst/>
          </a:prstGeom>
          <a:noFill/>
        </p:spPr>
        <p:txBody>
          <a:bodyPr wrap="square" rtlCol="0">
            <a:spAutoFit/>
          </a:bodyPr>
          <a:lstStyle/>
          <a:p>
            <a:r>
              <a:rPr lang="en-US" dirty="0" smtClean="0">
                <a:latin typeface="Times New Roman"/>
                <a:cs typeface="Times New Roman"/>
              </a:rPr>
              <a:t>1.  Determine cylinder group and get its information</a:t>
            </a:r>
            <a:endParaRPr lang="en-US" dirty="0">
              <a:latin typeface="Times New Roman"/>
              <a:cs typeface="Times New Roman"/>
            </a:endParaRPr>
          </a:p>
        </p:txBody>
      </p:sp>
      <p:sp>
        <p:nvSpPr>
          <p:cNvPr id="74" name="TextBox 73"/>
          <p:cNvSpPr txBox="1"/>
          <p:nvPr/>
        </p:nvSpPr>
        <p:spPr>
          <a:xfrm>
            <a:off x="1990725" y="4229439"/>
            <a:ext cx="3346737" cy="646331"/>
          </a:xfrm>
          <a:prstGeom prst="rect">
            <a:avLst/>
          </a:prstGeom>
          <a:noFill/>
        </p:spPr>
        <p:txBody>
          <a:bodyPr wrap="square" rtlCol="0">
            <a:spAutoFit/>
          </a:bodyPr>
          <a:lstStyle/>
          <a:p>
            <a:r>
              <a:rPr lang="en-US" dirty="0" smtClean="0">
                <a:latin typeface="Times New Roman"/>
                <a:cs typeface="Times New Roman"/>
              </a:rPr>
              <a:t>2.  Consult the cylinder group free block bit map to find a good block</a:t>
            </a:r>
            <a:endParaRPr lang="en-US" dirty="0">
              <a:latin typeface="Times New Roman"/>
              <a:cs typeface="Times New Roman"/>
            </a:endParaRPr>
          </a:p>
        </p:txBody>
      </p:sp>
      <p:sp>
        <p:nvSpPr>
          <p:cNvPr id="75" name="Rectangle 74"/>
          <p:cNvSpPr/>
          <p:nvPr/>
        </p:nvSpPr>
        <p:spPr>
          <a:xfrm>
            <a:off x="7500434" y="4002594"/>
            <a:ext cx="1119223" cy="270956"/>
          </a:xfrm>
          <a:prstGeom prst="rect">
            <a:avLst/>
          </a:prstGeom>
          <a:solidFill>
            <a:srgbClr val="32D15A"/>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p:cNvSpPr txBox="1"/>
          <p:nvPr/>
        </p:nvSpPr>
        <p:spPr>
          <a:xfrm>
            <a:off x="1997617" y="4778739"/>
            <a:ext cx="3346737" cy="369332"/>
          </a:xfrm>
          <a:prstGeom prst="rect">
            <a:avLst/>
          </a:prstGeom>
          <a:noFill/>
        </p:spPr>
        <p:txBody>
          <a:bodyPr wrap="square" rtlCol="0">
            <a:spAutoFit/>
          </a:bodyPr>
          <a:lstStyle/>
          <a:p>
            <a:r>
              <a:rPr lang="en-US" dirty="0" smtClean="0">
                <a:latin typeface="Times New Roman"/>
                <a:cs typeface="Times New Roman"/>
              </a:rPr>
              <a:t>3.  Allocate the block to the file</a:t>
            </a:r>
            <a:endParaRPr lang="en-US" dirty="0">
              <a:latin typeface="Times New Roman"/>
              <a:cs typeface="Times New Roman"/>
            </a:endParaRPr>
          </a:p>
        </p:txBody>
      </p:sp>
      <p:sp>
        <p:nvSpPr>
          <p:cNvPr id="77" name="TextBox 76"/>
          <p:cNvSpPr txBox="1"/>
          <p:nvPr/>
        </p:nvSpPr>
        <p:spPr>
          <a:xfrm>
            <a:off x="6289992" y="2999838"/>
            <a:ext cx="377026" cy="369332"/>
          </a:xfrm>
          <a:prstGeom prst="rect">
            <a:avLst/>
          </a:prstGeom>
          <a:noFill/>
        </p:spPr>
        <p:txBody>
          <a:bodyPr wrap="none" rtlCol="0">
            <a:spAutoFit/>
          </a:bodyPr>
          <a:lstStyle/>
          <a:p>
            <a:r>
              <a:rPr lang="en-US" dirty="0" smtClean="0">
                <a:latin typeface="Times New Roman"/>
                <a:cs typeface="Times New Roman"/>
              </a:rPr>
              <a:t>3</a:t>
            </a:r>
            <a:r>
              <a:rPr lang="en-US" baseline="30000" dirty="0" smtClean="0">
                <a:latin typeface="Times New Roman"/>
                <a:cs typeface="Times New Roman"/>
              </a:rPr>
              <a:t>d</a:t>
            </a:r>
            <a:endParaRPr lang="en-US" baseline="30000" dirty="0">
              <a:latin typeface="Times New Roman"/>
              <a:cs typeface="Times New Roman"/>
            </a:endParaRPr>
          </a:p>
        </p:txBody>
      </p:sp>
      <p:sp>
        <p:nvSpPr>
          <p:cNvPr id="78" name="TextBox 77"/>
          <p:cNvSpPr txBox="1"/>
          <p:nvPr/>
        </p:nvSpPr>
        <p:spPr>
          <a:xfrm>
            <a:off x="2176473" y="5063439"/>
            <a:ext cx="3346737" cy="646331"/>
          </a:xfrm>
          <a:prstGeom prst="rect">
            <a:avLst/>
          </a:prstGeom>
          <a:noFill/>
        </p:spPr>
        <p:txBody>
          <a:bodyPr wrap="square" rtlCol="0">
            <a:spAutoFit/>
          </a:bodyPr>
          <a:lstStyle/>
          <a:p>
            <a:r>
              <a:rPr lang="en-US" dirty="0" smtClean="0">
                <a:latin typeface="Times New Roman"/>
                <a:cs typeface="Times New Roman"/>
              </a:rPr>
              <a:t>3.1  Set appropriate block pointer to it</a:t>
            </a:r>
            <a:endParaRPr lang="en-US" dirty="0">
              <a:latin typeface="Times New Roman"/>
              <a:cs typeface="Times New Roman"/>
            </a:endParaRPr>
          </a:p>
        </p:txBody>
      </p:sp>
      <p:cxnSp>
        <p:nvCxnSpPr>
          <p:cNvPr id="79" name="Straight Connector 78"/>
          <p:cNvCxnSpPr/>
          <p:nvPr/>
        </p:nvCxnSpPr>
        <p:spPr>
          <a:xfrm>
            <a:off x="1845217" y="2796108"/>
            <a:ext cx="1699943" cy="1588"/>
          </a:xfrm>
          <a:prstGeom prst="line">
            <a:avLst/>
          </a:prstGeom>
          <a:ln w="9525" cap="flat" cmpd="sng" algn="ctr">
            <a:solidFill>
              <a:srgbClr val="32D15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rot="16200000" flipH="1">
            <a:off x="3367911" y="2992187"/>
            <a:ext cx="381886" cy="1725"/>
          </a:xfrm>
          <a:prstGeom prst="line">
            <a:avLst/>
          </a:prstGeom>
          <a:ln w="9525" cap="flat" cmpd="sng" algn="ctr">
            <a:solidFill>
              <a:srgbClr val="32D15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5" name="Straight Connector 84"/>
          <p:cNvCxnSpPr/>
          <p:nvPr/>
        </p:nvCxnSpPr>
        <p:spPr>
          <a:xfrm>
            <a:off x="3559717" y="3183991"/>
            <a:ext cx="2402933" cy="1588"/>
          </a:xfrm>
          <a:prstGeom prst="line">
            <a:avLst/>
          </a:prstGeom>
          <a:ln w="9525" cap="flat" cmpd="sng" algn="ctr">
            <a:solidFill>
              <a:srgbClr val="32D15A"/>
            </a:solidFill>
            <a:prstDash val="solid"/>
            <a:round/>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sp>
        <p:nvSpPr>
          <p:cNvPr id="88" name="TextBox 87"/>
          <p:cNvSpPr txBox="1"/>
          <p:nvPr/>
        </p:nvSpPr>
        <p:spPr>
          <a:xfrm>
            <a:off x="2170137" y="5586279"/>
            <a:ext cx="3346737" cy="369332"/>
          </a:xfrm>
          <a:prstGeom prst="rect">
            <a:avLst/>
          </a:prstGeom>
          <a:noFill/>
        </p:spPr>
        <p:txBody>
          <a:bodyPr wrap="square" rtlCol="0">
            <a:spAutoFit/>
          </a:bodyPr>
          <a:lstStyle/>
          <a:p>
            <a:r>
              <a:rPr lang="en-US" dirty="0" smtClean="0">
                <a:latin typeface="Times New Roman"/>
                <a:cs typeface="Times New Roman"/>
              </a:rPr>
              <a:t>3.2  Update the free block bit map</a:t>
            </a:r>
            <a:endParaRPr lang="en-US" dirty="0">
              <a:latin typeface="Times New Roman"/>
              <a:cs typeface="Times New Roman"/>
            </a:endParaRPr>
          </a:p>
        </p:txBody>
      </p:sp>
      <p:sp>
        <p:nvSpPr>
          <p:cNvPr id="89" name="TextBox 88"/>
          <p:cNvSpPr txBox="1"/>
          <p:nvPr/>
        </p:nvSpPr>
        <p:spPr>
          <a:xfrm>
            <a:off x="7758727" y="4002594"/>
            <a:ext cx="389850" cy="230832"/>
          </a:xfrm>
          <a:prstGeom prst="rect">
            <a:avLst/>
          </a:prstGeom>
          <a:noFill/>
        </p:spPr>
        <p:txBody>
          <a:bodyPr wrap="square" rtlCol="0">
            <a:spAutoFit/>
          </a:bodyPr>
          <a:lstStyle/>
          <a:p>
            <a:r>
              <a:rPr lang="en-US" sz="900" dirty="0" smtClean="0">
                <a:latin typeface="Zapf Dingbats"/>
                <a:ea typeface="Zapf Dingbats"/>
                <a:cs typeface="Zapf Dingbats"/>
              </a:rPr>
              <a:t>✔</a:t>
            </a:r>
            <a:endParaRPr lang="en-US" sz="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2000"/>
                                  </p:stCondLst>
                                  <p:childTnLst>
                                    <p:set>
                                      <p:cBhvr>
                                        <p:cTn id="9" dur="1" fill="hold">
                                          <p:stCondLst>
                                            <p:cond delay="0"/>
                                          </p:stCondLst>
                                        </p:cTn>
                                        <p:tgtEl>
                                          <p:spTgt spid="66"/>
                                        </p:tgtEl>
                                        <p:attrNameLst>
                                          <p:attrName>style.visibility</p:attrName>
                                        </p:attrNameLst>
                                      </p:cBhvr>
                                      <p:to>
                                        <p:strVal val="visible"/>
                                      </p:to>
                                    </p:set>
                                    <p:animEffect transition="in" filter="fade">
                                      <p:cBhvr>
                                        <p:cTn id="10" dur="1000"/>
                                        <p:tgtEl>
                                          <p:spTgt spid="66"/>
                                        </p:tgtEl>
                                      </p:cBhvr>
                                    </p:animEffect>
                                  </p:childTnLst>
                                </p:cTn>
                              </p:par>
                            </p:childTnLst>
                          </p:cTn>
                        </p:par>
                        <p:par>
                          <p:cTn id="11" fill="hold">
                            <p:stCondLst>
                              <p:cond delay="3000"/>
                            </p:stCondLst>
                            <p:childTnLst>
                              <p:par>
                                <p:cTn id="12" presetID="10" presetClass="entr" presetSubtype="0" fill="hold" grpId="0" nodeType="afterEffect">
                                  <p:stCondLst>
                                    <p:cond delay="0"/>
                                  </p:stCondLst>
                                  <p:childTnLst>
                                    <p:set>
                                      <p:cBhvr>
                                        <p:cTn id="13" dur="1" fill="hold">
                                          <p:stCondLst>
                                            <p:cond delay="0"/>
                                          </p:stCondLst>
                                        </p:cTn>
                                        <p:tgtEl>
                                          <p:spTgt spid="67"/>
                                        </p:tgtEl>
                                        <p:attrNameLst>
                                          <p:attrName>style.visibility</p:attrName>
                                        </p:attrNameLst>
                                      </p:cBhvr>
                                      <p:to>
                                        <p:strVal val="visible"/>
                                      </p:to>
                                    </p:set>
                                    <p:animEffect transition="in" filter="fade">
                                      <p:cBhvr>
                                        <p:cTn id="14" dur="1000"/>
                                        <p:tgtEl>
                                          <p:spTgt spid="67"/>
                                        </p:tgtEl>
                                      </p:cBhvr>
                                    </p:animEffect>
                                  </p:childTnLst>
                                </p:cTn>
                              </p:par>
                            </p:childTnLst>
                          </p:cTn>
                        </p:par>
                        <p:par>
                          <p:cTn id="15" fill="hold">
                            <p:stCondLst>
                              <p:cond delay="4000"/>
                            </p:stCondLst>
                            <p:childTnLst>
                              <p:par>
                                <p:cTn id="16" presetID="10" presetClass="entr" presetSubtype="0" fill="hold" grpId="0" nodeType="afterEffect">
                                  <p:stCondLst>
                                    <p:cond delay="0"/>
                                  </p:stCondLst>
                                  <p:childTnLst>
                                    <p:set>
                                      <p:cBhvr>
                                        <p:cTn id="17" dur="1" fill="hold">
                                          <p:stCondLst>
                                            <p:cond delay="0"/>
                                          </p:stCondLst>
                                        </p:cTn>
                                        <p:tgtEl>
                                          <p:spTgt spid="68"/>
                                        </p:tgtEl>
                                        <p:attrNameLst>
                                          <p:attrName>style.visibility</p:attrName>
                                        </p:attrNameLst>
                                      </p:cBhvr>
                                      <p:to>
                                        <p:strVal val="visible"/>
                                      </p:to>
                                    </p:set>
                                    <p:animEffect transition="in" filter="fade">
                                      <p:cBhvr>
                                        <p:cTn id="18" dur="1000"/>
                                        <p:tgtEl>
                                          <p:spTgt spid="68"/>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75"/>
                                        </p:tgtEl>
                                        <p:attrNameLst>
                                          <p:attrName>style.visibility</p:attrName>
                                        </p:attrNameLst>
                                      </p:cBhvr>
                                      <p:to>
                                        <p:strVal val="visible"/>
                                      </p:to>
                                    </p:set>
                                    <p:anim calcmode="lin" valueType="num">
                                      <p:cBhvr>
                                        <p:cTn id="27" dur="500" fill="hold"/>
                                        <p:tgtEl>
                                          <p:spTgt spid="75"/>
                                        </p:tgtEl>
                                        <p:attrNameLst>
                                          <p:attrName>ppt_w</p:attrName>
                                        </p:attrNameLst>
                                      </p:cBhvr>
                                      <p:tavLst>
                                        <p:tav tm="0">
                                          <p:val>
                                            <p:fltVal val="0"/>
                                          </p:val>
                                        </p:tav>
                                        <p:tav tm="100000">
                                          <p:val>
                                            <p:strVal val="#ppt_w"/>
                                          </p:val>
                                        </p:tav>
                                      </p:tavLst>
                                    </p:anim>
                                    <p:anim calcmode="lin" valueType="num">
                                      <p:cBhvr>
                                        <p:cTn id="28" dur="500" fill="hold"/>
                                        <p:tgtEl>
                                          <p:spTgt spid="75"/>
                                        </p:tgtEl>
                                        <p:attrNameLst>
                                          <p:attrName>ppt_h</p:attrName>
                                        </p:attrNameLst>
                                      </p:cBhvr>
                                      <p:tavLst>
                                        <p:tav tm="0">
                                          <p:val>
                                            <p:fltVal val="0"/>
                                          </p:val>
                                        </p:tav>
                                        <p:tav tm="100000">
                                          <p:val>
                                            <p:strVal val="#ppt_h"/>
                                          </p:val>
                                        </p:tav>
                                      </p:tavLst>
                                    </p:anim>
                                    <p:animEffect transition="in" filter="fade">
                                      <p:cBhvr>
                                        <p:cTn id="29" dur="500"/>
                                        <p:tgtEl>
                                          <p:spTgt spid="75"/>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76"/>
                                        </p:tgtEl>
                                        <p:attrNameLst>
                                          <p:attrName>style.visibility</p:attrName>
                                        </p:attrNameLst>
                                      </p:cBhvr>
                                      <p:to>
                                        <p:strVal val="visible"/>
                                      </p:to>
                                    </p:set>
                                  </p:childTnLst>
                                </p:cTn>
                              </p:par>
                            </p:childTnLst>
                          </p:cTn>
                        </p:par>
                        <p:par>
                          <p:cTn id="34" fill="hold">
                            <p:stCondLst>
                              <p:cond delay="0"/>
                            </p:stCondLst>
                            <p:childTnLst>
                              <p:par>
                                <p:cTn id="35" presetID="0" presetClass="path" presetSubtype="0" accel="50000" decel="50000" fill="hold" grpId="1" nodeType="afterEffect">
                                  <p:stCondLst>
                                    <p:cond delay="0"/>
                                  </p:stCondLst>
                                  <p:childTnLst>
                                    <p:animMotion origin="layout" path="M 3.85551E-7 -3.28469E-6 L -0.16777 -0.1369 " pathEditMode="relative" ptsTypes="AA">
                                      <p:cBhvr>
                                        <p:cTn id="36" dur="2000" fill="hold"/>
                                        <p:tgtEl>
                                          <p:spTgt spid="75"/>
                                        </p:tgtEl>
                                        <p:attrNameLst>
                                          <p:attrName>ppt_x</p:attrName>
                                          <p:attrName>ppt_y</p:attrName>
                                        </p:attrNameLst>
                                      </p:cBhvr>
                                    </p:animMotion>
                                  </p:childTnLst>
                                </p:cTn>
                              </p:par>
                            </p:childTnLst>
                          </p:cTn>
                        </p:par>
                        <p:par>
                          <p:cTn id="37" fill="hold">
                            <p:stCondLst>
                              <p:cond delay="2000"/>
                            </p:stCondLst>
                            <p:childTnLst>
                              <p:par>
                                <p:cTn id="38" presetID="10" presetClass="entr" presetSubtype="0" fill="hold" grpId="0" nodeType="afterEffect">
                                  <p:stCondLst>
                                    <p:cond delay="0"/>
                                  </p:stCondLst>
                                  <p:childTnLst>
                                    <p:set>
                                      <p:cBhvr>
                                        <p:cTn id="39" dur="1" fill="hold">
                                          <p:stCondLst>
                                            <p:cond delay="0"/>
                                          </p:stCondLst>
                                        </p:cTn>
                                        <p:tgtEl>
                                          <p:spTgt spid="77"/>
                                        </p:tgtEl>
                                        <p:attrNameLst>
                                          <p:attrName>style.visibility</p:attrName>
                                        </p:attrNameLst>
                                      </p:cBhvr>
                                      <p:to>
                                        <p:strVal val="visible"/>
                                      </p:to>
                                    </p:set>
                                    <p:animEffect transition="in" filter="fade">
                                      <p:cBhvr>
                                        <p:cTn id="40" dur="1000"/>
                                        <p:tgtEl>
                                          <p:spTgt spid="77"/>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8"/>
                                        </p:tgtEl>
                                        <p:attrNameLst>
                                          <p:attrName>style.visibility</p:attrName>
                                        </p:attrNameLst>
                                      </p:cBhvr>
                                      <p:to>
                                        <p:strVal val="visible"/>
                                      </p:to>
                                    </p:set>
                                  </p:childTnLst>
                                </p:cTn>
                              </p:par>
                            </p:childTnLst>
                          </p:cTn>
                        </p:par>
                        <p:par>
                          <p:cTn id="45" fill="hold">
                            <p:stCondLst>
                              <p:cond delay="0"/>
                            </p:stCondLst>
                            <p:childTnLst>
                              <p:par>
                                <p:cTn id="46" presetID="1" presetClass="exit" presetSubtype="0" fill="hold" grpId="0" nodeType="afterEffect">
                                  <p:stCondLst>
                                    <p:cond delay="0"/>
                                  </p:stCondLst>
                                  <p:childTnLst>
                                    <p:set>
                                      <p:cBhvr>
                                        <p:cTn id="47" dur="1" fill="hold">
                                          <p:stCondLst>
                                            <p:cond delay="0"/>
                                          </p:stCondLst>
                                        </p:cTn>
                                        <p:tgtEl>
                                          <p:spTgt spid="72"/>
                                        </p:tgtEl>
                                        <p:attrNameLst>
                                          <p:attrName>style.visibility</p:attrName>
                                        </p:attrNameLst>
                                      </p:cBhvr>
                                      <p:to>
                                        <p:strVal val="hidden"/>
                                      </p:to>
                                    </p:set>
                                  </p:childTnLst>
                                </p:cTn>
                              </p:par>
                              <p:par>
                                <p:cTn id="48" presetID="22" presetClass="entr" presetSubtype="8" fill="hold" nodeType="withEffect">
                                  <p:stCondLst>
                                    <p:cond delay="0"/>
                                  </p:stCondLst>
                                  <p:childTnLst>
                                    <p:set>
                                      <p:cBhvr>
                                        <p:cTn id="49" dur="1" fill="hold">
                                          <p:stCondLst>
                                            <p:cond delay="0"/>
                                          </p:stCondLst>
                                        </p:cTn>
                                        <p:tgtEl>
                                          <p:spTgt spid="79"/>
                                        </p:tgtEl>
                                        <p:attrNameLst>
                                          <p:attrName>style.visibility</p:attrName>
                                        </p:attrNameLst>
                                      </p:cBhvr>
                                      <p:to>
                                        <p:strVal val="visible"/>
                                      </p:to>
                                    </p:set>
                                    <p:animEffect transition="in" filter="wipe(left)">
                                      <p:cBhvr>
                                        <p:cTn id="50" dur="500"/>
                                        <p:tgtEl>
                                          <p:spTgt spid="79"/>
                                        </p:tgtEl>
                                      </p:cBhvr>
                                    </p:animEffect>
                                  </p:childTnLst>
                                </p:cTn>
                              </p:par>
                              <p:par>
                                <p:cTn id="51" presetID="22" presetClass="exit" presetSubtype="8" fill="hold" nodeType="withEffect">
                                  <p:stCondLst>
                                    <p:cond delay="0"/>
                                  </p:stCondLst>
                                  <p:childTnLst>
                                    <p:animEffect transition="out" filter="wipe(left)">
                                      <p:cBhvr>
                                        <p:cTn id="52" dur="500"/>
                                        <p:tgtEl>
                                          <p:spTgt spid="71"/>
                                        </p:tgtEl>
                                      </p:cBhvr>
                                    </p:animEffect>
                                    <p:set>
                                      <p:cBhvr>
                                        <p:cTn id="53" dur="1" fill="hold">
                                          <p:stCondLst>
                                            <p:cond delay="499"/>
                                          </p:stCondLst>
                                        </p:cTn>
                                        <p:tgtEl>
                                          <p:spTgt spid="71"/>
                                        </p:tgtEl>
                                        <p:attrNameLst>
                                          <p:attrName>style.visibility</p:attrName>
                                        </p:attrNameLst>
                                      </p:cBhvr>
                                      <p:to>
                                        <p:strVal val="hidden"/>
                                      </p:to>
                                    </p:set>
                                  </p:childTnLst>
                                </p:cTn>
                              </p:par>
                            </p:childTnLst>
                          </p:cTn>
                        </p:par>
                        <p:par>
                          <p:cTn id="54" fill="hold">
                            <p:stCondLst>
                              <p:cond delay="500"/>
                            </p:stCondLst>
                            <p:childTnLst>
                              <p:par>
                                <p:cTn id="55" presetID="22" presetClass="entr" presetSubtype="1" fill="hold" nodeType="afterEffect">
                                  <p:stCondLst>
                                    <p:cond delay="0"/>
                                  </p:stCondLst>
                                  <p:childTnLst>
                                    <p:set>
                                      <p:cBhvr>
                                        <p:cTn id="56" dur="1" fill="hold">
                                          <p:stCondLst>
                                            <p:cond delay="0"/>
                                          </p:stCondLst>
                                        </p:cTn>
                                        <p:tgtEl>
                                          <p:spTgt spid="81"/>
                                        </p:tgtEl>
                                        <p:attrNameLst>
                                          <p:attrName>style.visibility</p:attrName>
                                        </p:attrNameLst>
                                      </p:cBhvr>
                                      <p:to>
                                        <p:strVal val="visible"/>
                                      </p:to>
                                    </p:set>
                                    <p:animEffect transition="in" filter="wipe(up)">
                                      <p:cBhvr>
                                        <p:cTn id="57" dur="500"/>
                                        <p:tgtEl>
                                          <p:spTgt spid="81"/>
                                        </p:tgtEl>
                                      </p:cBhvr>
                                    </p:animEffect>
                                  </p:childTnLst>
                                </p:cTn>
                              </p:par>
                            </p:childTnLst>
                          </p:cTn>
                        </p:par>
                        <p:par>
                          <p:cTn id="58" fill="hold">
                            <p:stCondLst>
                              <p:cond delay="1000"/>
                            </p:stCondLst>
                            <p:childTnLst>
                              <p:par>
                                <p:cTn id="59" presetID="22" presetClass="entr" presetSubtype="8" fill="hold" nodeType="afterEffect">
                                  <p:stCondLst>
                                    <p:cond delay="0"/>
                                  </p:stCondLst>
                                  <p:childTnLst>
                                    <p:set>
                                      <p:cBhvr>
                                        <p:cTn id="60" dur="1" fill="hold">
                                          <p:stCondLst>
                                            <p:cond delay="0"/>
                                          </p:stCondLst>
                                        </p:cTn>
                                        <p:tgtEl>
                                          <p:spTgt spid="85"/>
                                        </p:tgtEl>
                                        <p:attrNameLst>
                                          <p:attrName>style.visibility</p:attrName>
                                        </p:attrNameLst>
                                      </p:cBhvr>
                                      <p:to>
                                        <p:strVal val="visible"/>
                                      </p:to>
                                    </p:set>
                                    <p:animEffect transition="in" filter="wipe(left)">
                                      <p:cBhvr>
                                        <p:cTn id="61" dur="500"/>
                                        <p:tgtEl>
                                          <p:spTgt spid="85"/>
                                        </p:tgtEl>
                                      </p:cBhvr>
                                    </p:animEffec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88"/>
                                        </p:tgtEl>
                                        <p:attrNameLst>
                                          <p:attrName>style.visibility</p:attrName>
                                        </p:attrNameLst>
                                      </p:cBhvr>
                                      <p:to>
                                        <p:strVal val="visible"/>
                                      </p:to>
                                    </p:set>
                                  </p:childTnLst>
                                </p:cTn>
                              </p:par>
                            </p:childTnLst>
                          </p:cTn>
                        </p:par>
                        <p:par>
                          <p:cTn id="66" fill="hold">
                            <p:stCondLst>
                              <p:cond delay="0"/>
                            </p:stCondLst>
                            <p:childTnLst>
                              <p:par>
                                <p:cTn id="67" presetID="1" presetClass="entr" presetSubtype="0" fill="hold" grpId="0" nodeType="afterEffect">
                                  <p:stCondLst>
                                    <p:cond delay="1000"/>
                                  </p:stCondLst>
                                  <p:childTnLst>
                                    <p:set>
                                      <p:cBhvr>
                                        <p:cTn id="68"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animBg="1"/>
      <p:bldP spid="67" grpId="0" animBg="1"/>
      <p:bldP spid="68" grpId="0" animBg="1"/>
      <p:bldP spid="72" grpId="0" animBg="1"/>
      <p:bldP spid="73" grpId="0"/>
      <p:bldP spid="74" grpId="0"/>
      <p:bldP spid="75" grpId="0" animBg="1"/>
      <p:bldP spid="75" grpId="1" animBg="1"/>
      <p:bldP spid="76" grpId="0"/>
      <p:bldP spid="77" grpId="0"/>
      <p:bldP spid="78" grpId="0"/>
      <p:bldP spid="88" grpId="0"/>
      <p:bldP spid="89" grpId="0"/>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Naming in File Systems </a:t>
            </a:r>
            <a:endParaRPr lang="en-US" dirty="0"/>
          </a:p>
        </p:txBody>
      </p:sp>
      <p:sp>
        <p:nvSpPr>
          <p:cNvPr id="3" name="Content Placeholder 2"/>
          <p:cNvSpPr>
            <a:spLocks noGrp="1"/>
          </p:cNvSpPr>
          <p:nvPr>
            <p:ph idx="1"/>
          </p:nvPr>
        </p:nvSpPr>
        <p:spPr/>
        <p:txBody>
          <a:bodyPr/>
          <a:lstStyle/>
          <a:p>
            <a:r>
              <a:rPr lang="en-US" dirty="0" smtClean="0"/>
              <a:t>Each file needs some kind of handle to allow us to refer to it</a:t>
            </a:r>
          </a:p>
          <a:p>
            <a:r>
              <a:rPr lang="en-US" dirty="0" smtClean="0"/>
              <a:t>Low level names (like </a:t>
            </a:r>
            <a:r>
              <a:rPr lang="en-US" dirty="0" err="1" smtClean="0"/>
              <a:t>inode</a:t>
            </a:r>
            <a:r>
              <a:rPr lang="en-US" dirty="0" smtClean="0"/>
              <a:t> numbers) aren’t usable by people or even programs</a:t>
            </a:r>
          </a:p>
          <a:p>
            <a:r>
              <a:rPr lang="en-US" dirty="0" smtClean="0"/>
              <a:t>We need a better way to name our files</a:t>
            </a:r>
          </a:p>
          <a:p>
            <a:pPr lvl="1"/>
            <a:r>
              <a:rPr lang="en-US" dirty="0" smtClean="0"/>
              <a:t>User friendly</a:t>
            </a:r>
          </a:p>
          <a:p>
            <a:pPr lvl="1"/>
            <a:r>
              <a:rPr lang="en-US" dirty="0" smtClean="0"/>
              <a:t>Allowing for easy organization of large numbers of files</a:t>
            </a:r>
          </a:p>
          <a:p>
            <a:pPr lvl="1"/>
            <a:r>
              <a:rPr lang="en-US" dirty="0" smtClean="0"/>
              <a:t>Readily realizable in file systems</a:t>
            </a:r>
            <a:endParaRPr lang="en-US" dirty="0"/>
          </a:p>
        </p:txBody>
      </p:sp>
      <p:sp>
        <p:nvSpPr>
          <p:cNvPr id="4" name="Rounded Rectangle 3"/>
          <p:cNvSpPr/>
          <p:nvPr/>
        </p:nvSpPr>
        <p:spPr>
          <a:xfrm>
            <a:off x="1702107" y="502733"/>
            <a:ext cx="5679234"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338"/>
            <a:ext cx="8229600" cy="1143000"/>
          </a:xfrm>
        </p:spPr>
        <p:txBody>
          <a:bodyPr/>
          <a:lstStyle/>
          <a:p>
            <a:r>
              <a:rPr lang="en-US" dirty="0" smtClean="0"/>
              <a:t>File Names and Binding</a:t>
            </a:r>
            <a:endParaRPr lang="en-US" dirty="0"/>
          </a:p>
        </p:txBody>
      </p:sp>
      <p:sp>
        <p:nvSpPr>
          <p:cNvPr id="3" name="Content Placeholder 2"/>
          <p:cNvSpPr>
            <a:spLocks noGrp="1"/>
          </p:cNvSpPr>
          <p:nvPr>
            <p:ph idx="1"/>
          </p:nvPr>
        </p:nvSpPr>
        <p:spPr>
          <a:xfrm>
            <a:off x="457200" y="1309140"/>
            <a:ext cx="8229600" cy="4525963"/>
          </a:xfrm>
        </p:spPr>
        <p:txBody>
          <a:bodyPr/>
          <a:lstStyle/>
          <a:p>
            <a:r>
              <a:rPr lang="en-GB" sz="2800" dirty="0" smtClean="0"/>
              <a:t>File system knows files by descriptor structures</a:t>
            </a:r>
          </a:p>
          <a:p>
            <a:r>
              <a:rPr lang="en-GB" sz="2800" dirty="0" smtClean="0"/>
              <a:t>We must provide more useful names for users</a:t>
            </a:r>
          </a:p>
          <a:p>
            <a:r>
              <a:rPr lang="en-GB" sz="2800" dirty="0" smtClean="0"/>
              <a:t>The file system must handle name-to-file mapping</a:t>
            </a:r>
          </a:p>
          <a:p>
            <a:pPr lvl="1"/>
            <a:r>
              <a:rPr lang="en-GB" sz="2400" dirty="0" smtClean="0"/>
              <a:t>Associating names with new files</a:t>
            </a:r>
          </a:p>
          <a:p>
            <a:pPr lvl="1"/>
            <a:r>
              <a:rPr lang="en-GB" sz="2400" dirty="0" smtClean="0"/>
              <a:t>Finding the underlying representation for a given name</a:t>
            </a:r>
          </a:p>
          <a:p>
            <a:pPr lvl="1"/>
            <a:r>
              <a:rPr lang="en-GB" sz="2400" dirty="0" smtClean="0"/>
              <a:t>Changing names associated with existing files</a:t>
            </a:r>
          </a:p>
          <a:p>
            <a:pPr lvl="1"/>
            <a:r>
              <a:rPr lang="en-GB" sz="2400" dirty="0" smtClean="0"/>
              <a:t>Allowing users to organize files using names</a:t>
            </a:r>
          </a:p>
          <a:p>
            <a:r>
              <a:rPr lang="en-GB" sz="2800" i="1" dirty="0" smtClean="0"/>
              <a:t>Name spaces</a:t>
            </a:r>
            <a:r>
              <a:rPr lang="en-GB" sz="2800" dirty="0" smtClean="0"/>
              <a:t> – the total collection of all names known by some naming mechanism</a:t>
            </a:r>
          </a:p>
          <a:p>
            <a:pPr lvl="1"/>
            <a:r>
              <a:rPr lang="en-GB" dirty="0" smtClean="0"/>
              <a:t>Sometimes all names that </a:t>
            </a:r>
            <a:r>
              <a:rPr lang="en-GB" i="1" dirty="0" smtClean="0"/>
              <a:t>could </a:t>
            </a:r>
            <a:r>
              <a:rPr lang="en-GB" dirty="0" smtClean="0"/>
              <a:t>be created by the mechanism</a:t>
            </a:r>
          </a:p>
          <a:p>
            <a:pPr>
              <a:buNone/>
            </a:pP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Managing disk space for file systems</a:t>
            </a:r>
          </a:p>
          <a:p>
            <a:r>
              <a:rPr lang="en-US" dirty="0" smtClean="0"/>
              <a:t>File naming and directories</a:t>
            </a:r>
          </a:p>
          <a:p>
            <a:r>
              <a:rPr lang="en-US" dirty="0" smtClean="0"/>
              <a:t>File volumes</a:t>
            </a:r>
          </a:p>
          <a:p>
            <a:r>
              <a:rPr lang="en-US" dirty="0" smtClean="0"/>
              <a:t>File system performance issues</a:t>
            </a:r>
          </a:p>
          <a:p>
            <a:r>
              <a:rPr lang="en-US" dirty="0" smtClean="0"/>
              <a:t>File system reliability</a:t>
            </a:r>
          </a:p>
        </p:txBody>
      </p:sp>
      <p:sp>
        <p:nvSpPr>
          <p:cNvPr id="4" name="Rounded Rectangle 3"/>
          <p:cNvSpPr/>
          <p:nvPr/>
        </p:nvSpPr>
        <p:spPr>
          <a:xfrm>
            <a:off x="3461431" y="502733"/>
            <a:ext cx="2142481"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Space Structure</a:t>
            </a:r>
            <a:endParaRPr lang="en-US" dirty="0"/>
          </a:p>
        </p:txBody>
      </p:sp>
      <p:sp>
        <p:nvSpPr>
          <p:cNvPr id="3" name="Content Placeholder 2"/>
          <p:cNvSpPr>
            <a:spLocks noGrp="1"/>
          </p:cNvSpPr>
          <p:nvPr>
            <p:ph idx="1"/>
          </p:nvPr>
        </p:nvSpPr>
        <p:spPr>
          <a:xfrm>
            <a:off x="457200" y="1282680"/>
            <a:ext cx="8229600" cy="4525963"/>
          </a:xfrm>
        </p:spPr>
        <p:txBody>
          <a:bodyPr/>
          <a:lstStyle/>
          <a:p>
            <a:r>
              <a:rPr lang="en-GB" dirty="0" smtClean="0"/>
              <a:t>There are many ways to structure a name space</a:t>
            </a:r>
          </a:p>
          <a:p>
            <a:pPr lvl="1"/>
            <a:r>
              <a:rPr lang="en-GB" dirty="0" smtClean="0"/>
              <a:t>Flat name spaces</a:t>
            </a:r>
          </a:p>
          <a:p>
            <a:pPr lvl="2"/>
            <a:r>
              <a:rPr lang="en-GB" dirty="0" smtClean="0"/>
              <a:t>All names exist in a single level</a:t>
            </a:r>
          </a:p>
          <a:p>
            <a:pPr lvl="1"/>
            <a:r>
              <a:rPr lang="en-GB" dirty="0" smtClean="0"/>
              <a:t>Hierarchical name spaces</a:t>
            </a:r>
          </a:p>
          <a:p>
            <a:pPr lvl="2"/>
            <a:r>
              <a:rPr lang="en-GB" dirty="0" smtClean="0"/>
              <a:t>A graph approach</a:t>
            </a:r>
          </a:p>
          <a:p>
            <a:pPr lvl="2"/>
            <a:r>
              <a:rPr lang="en-GB" dirty="0" smtClean="0"/>
              <a:t>Can be a strict tree</a:t>
            </a:r>
          </a:p>
          <a:p>
            <a:pPr lvl="2"/>
            <a:r>
              <a:rPr lang="en-GB" dirty="0" smtClean="0"/>
              <a:t>Or a more general graph (usually directed)</a:t>
            </a:r>
          </a:p>
          <a:p>
            <a:r>
              <a:rPr lang="en-GB" dirty="0" smtClean="0"/>
              <a:t>Are all files on the machine under the same name structure?</a:t>
            </a:r>
          </a:p>
          <a:p>
            <a:r>
              <a:rPr lang="en-GB" dirty="0" smtClean="0"/>
              <a:t>Or are there several independent name spaces?</a:t>
            </a:r>
          </a:p>
        </p:txBody>
      </p:sp>
      <p:sp>
        <p:nvSpPr>
          <p:cNvPr id="4" name="Rounded Rectangle 3"/>
          <p:cNvSpPr/>
          <p:nvPr/>
        </p:nvSpPr>
        <p:spPr>
          <a:xfrm>
            <a:off x="1847615" y="502733"/>
            <a:ext cx="5361759"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018"/>
            <a:ext cx="8229600" cy="1143000"/>
          </a:xfrm>
        </p:spPr>
        <p:txBody>
          <a:bodyPr/>
          <a:lstStyle/>
          <a:p>
            <a:r>
              <a:rPr lang="en-US" dirty="0" smtClean="0"/>
              <a:t>Some Issues in Name </a:t>
            </a:r>
            <a:br>
              <a:rPr lang="en-US" dirty="0" smtClean="0"/>
            </a:br>
            <a:r>
              <a:rPr lang="en-US" dirty="0" smtClean="0"/>
              <a:t>Space Structure</a:t>
            </a:r>
            <a:endParaRPr lang="en-US" dirty="0"/>
          </a:p>
        </p:txBody>
      </p:sp>
      <p:sp>
        <p:nvSpPr>
          <p:cNvPr id="3" name="Content Placeholder 2"/>
          <p:cNvSpPr>
            <a:spLocks noGrp="1"/>
          </p:cNvSpPr>
          <p:nvPr>
            <p:ph idx="1"/>
          </p:nvPr>
        </p:nvSpPr>
        <p:spPr>
          <a:xfrm>
            <a:off x="457200" y="1467900"/>
            <a:ext cx="8229600" cy="4525963"/>
          </a:xfrm>
        </p:spPr>
        <p:txBody>
          <a:bodyPr/>
          <a:lstStyle/>
          <a:p>
            <a:r>
              <a:rPr lang="en-GB" sz="2800" dirty="0" smtClean="0"/>
              <a:t>How many files can have the same name?</a:t>
            </a:r>
          </a:p>
          <a:p>
            <a:pPr lvl="1"/>
            <a:r>
              <a:rPr lang="en-GB" sz="2400" dirty="0" smtClean="0"/>
              <a:t>One per file system ... flat name spaces</a:t>
            </a:r>
          </a:p>
          <a:p>
            <a:pPr lvl="1"/>
            <a:r>
              <a:rPr lang="en-GB" sz="2400" dirty="0" smtClean="0"/>
              <a:t>One per directory ... hierarchical name spaces</a:t>
            </a:r>
          </a:p>
          <a:p>
            <a:r>
              <a:rPr lang="en-GB" sz="2800" dirty="0" smtClean="0"/>
              <a:t>How many different names can one file have?</a:t>
            </a:r>
          </a:p>
          <a:p>
            <a:pPr lvl="1"/>
            <a:r>
              <a:rPr lang="en-GB" sz="2400" dirty="0" smtClean="0"/>
              <a:t>A single “true name”</a:t>
            </a:r>
          </a:p>
          <a:p>
            <a:pPr lvl="1"/>
            <a:r>
              <a:rPr lang="en-GB" sz="2400" dirty="0" smtClean="0"/>
              <a:t>Only one “true name”, but aliases are allowed</a:t>
            </a:r>
          </a:p>
          <a:p>
            <a:pPr lvl="1"/>
            <a:r>
              <a:rPr lang="en-GB" sz="2400" dirty="0" smtClean="0"/>
              <a:t>Arbitrarily many</a:t>
            </a:r>
          </a:p>
          <a:p>
            <a:pPr lvl="1"/>
            <a:r>
              <a:rPr lang="en-GB" sz="2400" dirty="0" smtClean="0"/>
              <a:t>What’s different about “true names”?</a:t>
            </a:r>
          </a:p>
          <a:p>
            <a:r>
              <a:rPr lang="en-GB" sz="2800" dirty="0" smtClean="0"/>
              <a:t>Do different names have different characteristics?</a:t>
            </a:r>
          </a:p>
          <a:p>
            <a:pPr lvl="1"/>
            <a:r>
              <a:rPr lang="en-GB" sz="2400" dirty="0" smtClean="0"/>
              <a:t>Does deleting one name make others disappear too?</a:t>
            </a:r>
          </a:p>
          <a:p>
            <a:pPr lvl="1"/>
            <a:r>
              <a:rPr lang="en-GB" sz="2400" dirty="0" smtClean="0"/>
              <a:t>Do all names see the same access permissions?</a:t>
            </a:r>
            <a:endParaRPr 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Flat Name Spaces</a:t>
            </a:r>
            <a:endParaRPr lang="en-US" dirty="0"/>
          </a:p>
        </p:txBody>
      </p:sp>
      <p:sp>
        <p:nvSpPr>
          <p:cNvPr id="3" name="Content Placeholder 2"/>
          <p:cNvSpPr>
            <a:spLocks noGrp="1"/>
          </p:cNvSpPr>
          <p:nvPr>
            <p:ph idx="1"/>
          </p:nvPr>
        </p:nvSpPr>
        <p:spPr>
          <a:xfrm>
            <a:off x="457200" y="1150380"/>
            <a:ext cx="8229600" cy="4525963"/>
          </a:xfrm>
        </p:spPr>
        <p:txBody>
          <a:bodyPr/>
          <a:lstStyle/>
          <a:p>
            <a:r>
              <a:rPr lang="en-GB" dirty="0" smtClean="0"/>
              <a:t>There is one naming context per file system</a:t>
            </a:r>
          </a:p>
          <a:p>
            <a:pPr lvl="1"/>
            <a:r>
              <a:rPr lang="en-GB" dirty="0" smtClean="0"/>
              <a:t>All file names must be unique within that context</a:t>
            </a:r>
          </a:p>
          <a:p>
            <a:r>
              <a:rPr lang="en-GB" dirty="0" smtClean="0"/>
              <a:t>All files have exactly one true name</a:t>
            </a:r>
          </a:p>
          <a:p>
            <a:pPr lvl="1"/>
            <a:r>
              <a:rPr lang="en-GB" dirty="0" smtClean="0"/>
              <a:t>These names are probably very long</a:t>
            </a:r>
          </a:p>
          <a:p>
            <a:r>
              <a:rPr lang="en-GB" dirty="0" smtClean="0"/>
              <a:t>File names may have some structure</a:t>
            </a:r>
          </a:p>
          <a:p>
            <a:pPr lvl="1"/>
            <a:r>
              <a:rPr lang="en-GB" dirty="0" smtClean="0"/>
              <a:t>E.g., </a:t>
            </a:r>
            <a:r>
              <a:rPr lang="en-GB" sz="2400" dirty="0" smtClean="0"/>
              <a:t>CAC101.CS111.SECTION1.SLIDES.LECTURE_11</a:t>
            </a:r>
          </a:p>
          <a:p>
            <a:pPr lvl="1"/>
            <a:r>
              <a:rPr lang="en-GB" dirty="0" smtClean="0"/>
              <a:t>This structure may be used to optimize searches</a:t>
            </a:r>
          </a:p>
          <a:p>
            <a:pPr lvl="1"/>
            <a:r>
              <a:rPr lang="en-GB" dirty="0" smtClean="0"/>
              <a:t>The structure is very useful to users but has no meaning to the file system</a:t>
            </a:r>
          </a:p>
          <a:p>
            <a:r>
              <a:rPr lang="en-GB" dirty="0" smtClean="0"/>
              <a:t>Not widely used in modern file systems</a:t>
            </a:r>
            <a:endParaRPr lang="en-US" dirty="0"/>
          </a:p>
        </p:txBody>
      </p:sp>
      <p:sp>
        <p:nvSpPr>
          <p:cNvPr id="5" name="Oval 4"/>
          <p:cNvSpPr/>
          <p:nvPr/>
        </p:nvSpPr>
        <p:spPr>
          <a:xfrm>
            <a:off x="1944547" y="3982170"/>
            <a:ext cx="1349277" cy="476273"/>
          </a:xfrm>
          <a:prstGeom prst="ellipse">
            <a:avLst/>
          </a:prstGeom>
          <a:noFill/>
          <a:ln w="38100" cap="flat" cmpd="sng" algn="ctr">
            <a:solidFill>
              <a:schemeClr val="tx1">
                <a:lumMod val="95000"/>
                <a:lumOff val="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3155187" y="3989040"/>
            <a:ext cx="1011699" cy="476273"/>
          </a:xfrm>
          <a:prstGeom prst="ellipse">
            <a:avLst/>
          </a:prstGeom>
          <a:noFill/>
          <a:ln w="38100" cap="flat" cmpd="sng" algn="ctr">
            <a:solidFill>
              <a:schemeClr val="tx1">
                <a:lumMod val="95000"/>
                <a:lumOff val="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4021899" y="3995910"/>
            <a:ext cx="1626547" cy="476273"/>
          </a:xfrm>
          <a:prstGeom prst="ellipse">
            <a:avLst/>
          </a:prstGeom>
          <a:noFill/>
          <a:ln w="38100" cap="flat" cmpd="sng" algn="ctr">
            <a:solidFill>
              <a:schemeClr val="tx1">
                <a:lumMod val="95000"/>
                <a:lumOff val="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5550012" y="4002780"/>
            <a:ext cx="1157729" cy="476273"/>
          </a:xfrm>
          <a:prstGeom prst="ellipse">
            <a:avLst/>
          </a:prstGeom>
          <a:noFill/>
          <a:ln w="38100" cap="flat" cmpd="sng" algn="ctr">
            <a:solidFill>
              <a:schemeClr val="tx1">
                <a:lumMod val="95000"/>
                <a:lumOff val="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6654829" y="4009650"/>
            <a:ext cx="1705400" cy="476273"/>
          </a:xfrm>
          <a:prstGeom prst="ellipse">
            <a:avLst/>
          </a:prstGeom>
          <a:noFill/>
          <a:ln w="38100" cap="flat" cmpd="sng" algn="ctr">
            <a:solidFill>
              <a:schemeClr val="tx1">
                <a:lumMod val="95000"/>
                <a:lumOff val="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8196170" y="3990060"/>
            <a:ext cx="490630" cy="476273"/>
          </a:xfrm>
          <a:prstGeom prst="ellipse">
            <a:avLst/>
          </a:prstGeom>
          <a:noFill/>
          <a:ln w="38100" cap="flat" cmpd="sng" algn="ctr">
            <a:solidFill>
              <a:schemeClr val="tx1">
                <a:lumMod val="95000"/>
                <a:lumOff val="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1000"/>
                                        <p:tgtEl>
                                          <p:spTgt spid="5"/>
                                        </p:tgtEl>
                                      </p:cBhvr>
                                    </p:animEffect>
                                  </p:childTnLst>
                                </p:cTn>
                              </p:par>
                            </p:childTnLst>
                          </p:cTn>
                        </p:par>
                        <p:par>
                          <p:cTn id="8" fill="hold">
                            <p:stCondLst>
                              <p:cond delay="1000"/>
                            </p:stCondLst>
                            <p:childTnLst>
                              <p:par>
                                <p:cTn id="9" presetID="1" presetClass="exit" presetSubtype="0" fill="hold" grpId="1" nodeType="afterEffect">
                                  <p:stCondLst>
                                    <p:cond delay="1000"/>
                                  </p:stCondLst>
                                  <p:childTnLst>
                                    <p:set>
                                      <p:cBhvr>
                                        <p:cTn id="10" dur="1" fill="hold">
                                          <p:stCondLst>
                                            <p:cond delay="0"/>
                                          </p:stCondLst>
                                        </p:cTn>
                                        <p:tgtEl>
                                          <p:spTgt spid="5"/>
                                        </p:tgtEl>
                                        <p:attrNameLst>
                                          <p:attrName>style.visibility</p:attrName>
                                        </p:attrNameLst>
                                      </p:cBhvr>
                                      <p:to>
                                        <p:strVal val="hidden"/>
                                      </p:to>
                                    </p:set>
                                  </p:childTnLst>
                                </p:cTn>
                              </p:par>
                            </p:childTnLst>
                          </p:cTn>
                        </p:par>
                        <p:par>
                          <p:cTn id="11" fill="hold">
                            <p:stCondLst>
                              <p:cond delay="2000"/>
                            </p:stCondLst>
                            <p:childTnLst>
                              <p:par>
                                <p:cTn id="12" presetID="20"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edge">
                                      <p:cBhvr>
                                        <p:cTn id="14" dur="1000"/>
                                        <p:tgtEl>
                                          <p:spTgt spid="6"/>
                                        </p:tgtEl>
                                      </p:cBhvr>
                                    </p:animEffect>
                                  </p:childTnLst>
                                </p:cTn>
                              </p:par>
                            </p:childTnLst>
                          </p:cTn>
                        </p:par>
                        <p:par>
                          <p:cTn id="15" fill="hold">
                            <p:stCondLst>
                              <p:cond delay="3000"/>
                            </p:stCondLst>
                            <p:childTnLst>
                              <p:par>
                                <p:cTn id="16" presetID="1" presetClass="exit" presetSubtype="0" fill="hold" grpId="1" nodeType="afterEffect">
                                  <p:stCondLst>
                                    <p:cond delay="1000"/>
                                  </p:stCondLst>
                                  <p:childTnLst>
                                    <p:set>
                                      <p:cBhvr>
                                        <p:cTn id="17" dur="1" fill="hold">
                                          <p:stCondLst>
                                            <p:cond delay="0"/>
                                          </p:stCondLst>
                                        </p:cTn>
                                        <p:tgtEl>
                                          <p:spTgt spid="6"/>
                                        </p:tgtEl>
                                        <p:attrNameLst>
                                          <p:attrName>style.visibility</p:attrName>
                                        </p:attrNameLst>
                                      </p:cBhvr>
                                      <p:to>
                                        <p:strVal val="hidden"/>
                                      </p:to>
                                    </p:set>
                                  </p:childTnLst>
                                </p:cTn>
                              </p:par>
                            </p:childTnLst>
                          </p:cTn>
                        </p:par>
                        <p:par>
                          <p:cTn id="18" fill="hold">
                            <p:stCondLst>
                              <p:cond delay="4000"/>
                            </p:stCondLst>
                            <p:childTnLst>
                              <p:par>
                                <p:cTn id="19" presetID="20" presetClass="entr" presetSubtype="0"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edge">
                                      <p:cBhvr>
                                        <p:cTn id="21" dur="1000"/>
                                        <p:tgtEl>
                                          <p:spTgt spid="7"/>
                                        </p:tgtEl>
                                      </p:cBhvr>
                                    </p:animEffect>
                                  </p:childTnLst>
                                </p:cTn>
                              </p:par>
                            </p:childTnLst>
                          </p:cTn>
                        </p:par>
                        <p:par>
                          <p:cTn id="22" fill="hold">
                            <p:stCondLst>
                              <p:cond delay="5000"/>
                            </p:stCondLst>
                            <p:childTnLst>
                              <p:par>
                                <p:cTn id="23" presetID="1" presetClass="exit" presetSubtype="0" fill="hold" grpId="1" nodeType="afterEffect">
                                  <p:stCondLst>
                                    <p:cond delay="1000"/>
                                  </p:stCondLst>
                                  <p:childTnLst>
                                    <p:set>
                                      <p:cBhvr>
                                        <p:cTn id="24" dur="1" fill="hold">
                                          <p:stCondLst>
                                            <p:cond delay="0"/>
                                          </p:stCondLst>
                                        </p:cTn>
                                        <p:tgtEl>
                                          <p:spTgt spid="7"/>
                                        </p:tgtEl>
                                        <p:attrNameLst>
                                          <p:attrName>style.visibility</p:attrName>
                                        </p:attrNameLst>
                                      </p:cBhvr>
                                      <p:to>
                                        <p:strVal val="hidden"/>
                                      </p:to>
                                    </p:set>
                                  </p:childTnLst>
                                </p:cTn>
                              </p:par>
                            </p:childTnLst>
                          </p:cTn>
                        </p:par>
                        <p:par>
                          <p:cTn id="25" fill="hold">
                            <p:stCondLst>
                              <p:cond delay="6000"/>
                            </p:stCondLst>
                            <p:childTnLst>
                              <p:par>
                                <p:cTn id="26" presetID="20" presetClass="entr" presetSubtype="0"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edge">
                                      <p:cBhvr>
                                        <p:cTn id="28" dur="1000"/>
                                        <p:tgtEl>
                                          <p:spTgt spid="8"/>
                                        </p:tgtEl>
                                      </p:cBhvr>
                                    </p:animEffect>
                                  </p:childTnLst>
                                </p:cTn>
                              </p:par>
                            </p:childTnLst>
                          </p:cTn>
                        </p:par>
                        <p:par>
                          <p:cTn id="29" fill="hold">
                            <p:stCondLst>
                              <p:cond delay="7000"/>
                            </p:stCondLst>
                            <p:childTnLst>
                              <p:par>
                                <p:cTn id="30" presetID="1" presetClass="exit" presetSubtype="0" fill="hold" grpId="1" nodeType="afterEffect">
                                  <p:stCondLst>
                                    <p:cond delay="1000"/>
                                  </p:stCondLst>
                                  <p:childTnLst>
                                    <p:set>
                                      <p:cBhvr>
                                        <p:cTn id="31" dur="1" fill="hold">
                                          <p:stCondLst>
                                            <p:cond delay="0"/>
                                          </p:stCondLst>
                                        </p:cTn>
                                        <p:tgtEl>
                                          <p:spTgt spid="8"/>
                                        </p:tgtEl>
                                        <p:attrNameLst>
                                          <p:attrName>style.visibility</p:attrName>
                                        </p:attrNameLst>
                                      </p:cBhvr>
                                      <p:to>
                                        <p:strVal val="hidden"/>
                                      </p:to>
                                    </p:set>
                                  </p:childTnLst>
                                </p:cTn>
                              </p:par>
                            </p:childTnLst>
                          </p:cTn>
                        </p:par>
                        <p:par>
                          <p:cTn id="32" fill="hold">
                            <p:stCondLst>
                              <p:cond delay="8000"/>
                            </p:stCondLst>
                            <p:childTnLst>
                              <p:par>
                                <p:cTn id="33" presetID="20" presetClass="entr" presetSubtype="0"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edge">
                                      <p:cBhvr>
                                        <p:cTn id="35" dur="1000"/>
                                        <p:tgtEl>
                                          <p:spTgt spid="9"/>
                                        </p:tgtEl>
                                      </p:cBhvr>
                                    </p:animEffect>
                                  </p:childTnLst>
                                </p:cTn>
                              </p:par>
                            </p:childTnLst>
                          </p:cTn>
                        </p:par>
                        <p:par>
                          <p:cTn id="36" fill="hold">
                            <p:stCondLst>
                              <p:cond delay="9000"/>
                            </p:stCondLst>
                            <p:childTnLst>
                              <p:par>
                                <p:cTn id="37" presetID="1" presetClass="exit" presetSubtype="0" fill="hold" grpId="1" nodeType="afterEffect">
                                  <p:stCondLst>
                                    <p:cond delay="1000"/>
                                  </p:stCondLst>
                                  <p:childTnLst>
                                    <p:set>
                                      <p:cBhvr>
                                        <p:cTn id="38" dur="1" fill="hold">
                                          <p:stCondLst>
                                            <p:cond delay="0"/>
                                          </p:stCondLst>
                                        </p:cTn>
                                        <p:tgtEl>
                                          <p:spTgt spid="9"/>
                                        </p:tgtEl>
                                        <p:attrNameLst>
                                          <p:attrName>style.visibility</p:attrName>
                                        </p:attrNameLst>
                                      </p:cBhvr>
                                      <p:to>
                                        <p:strVal val="hidden"/>
                                      </p:to>
                                    </p:set>
                                  </p:childTnLst>
                                </p:cTn>
                              </p:par>
                            </p:childTnLst>
                          </p:cTn>
                        </p:par>
                        <p:par>
                          <p:cTn id="39" fill="hold">
                            <p:stCondLst>
                              <p:cond delay="10000"/>
                            </p:stCondLst>
                            <p:childTnLst>
                              <p:par>
                                <p:cTn id="40" presetID="20" presetClass="entr" presetSubtype="0" fill="hold" grpId="0" nodeType="after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edge">
                                      <p:cBhvr>
                                        <p:cTn id="42" dur="1000"/>
                                        <p:tgtEl>
                                          <p:spTgt spid="10"/>
                                        </p:tgtEl>
                                      </p:cBhvr>
                                    </p:animEffect>
                                  </p:childTnLst>
                                </p:cTn>
                              </p:par>
                            </p:childTnLst>
                          </p:cTn>
                        </p:par>
                        <p:par>
                          <p:cTn id="43" fill="hold">
                            <p:stCondLst>
                              <p:cond delay="11000"/>
                            </p:stCondLst>
                            <p:childTnLst>
                              <p:par>
                                <p:cTn id="44" presetID="1" presetClass="exit" presetSubtype="0" fill="hold" grpId="1" nodeType="afterEffect">
                                  <p:stCondLst>
                                    <p:cond delay="1000"/>
                                  </p:stCondLst>
                                  <p:childTnLst>
                                    <p:set>
                                      <p:cBhvr>
                                        <p:cTn id="45"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Hierarchical Name Spaces</a:t>
            </a:r>
            <a:endParaRPr lang="en-US" dirty="0"/>
          </a:p>
        </p:txBody>
      </p:sp>
      <p:sp>
        <p:nvSpPr>
          <p:cNvPr id="3" name="Content Placeholder 2"/>
          <p:cNvSpPr>
            <a:spLocks noGrp="1"/>
          </p:cNvSpPr>
          <p:nvPr>
            <p:ph idx="1"/>
          </p:nvPr>
        </p:nvSpPr>
        <p:spPr>
          <a:xfrm>
            <a:off x="457200" y="1375290"/>
            <a:ext cx="8229600" cy="4525963"/>
          </a:xfrm>
        </p:spPr>
        <p:txBody>
          <a:bodyPr/>
          <a:lstStyle/>
          <a:p>
            <a:pPr>
              <a:lnSpc>
                <a:spcPct val="83000"/>
              </a:lnSpc>
            </a:pPr>
            <a:r>
              <a:rPr lang="en-GB" sz="2800" dirty="0" smtClean="0"/>
              <a:t>Essentially a graphical organization</a:t>
            </a:r>
          </a:p>
          <a:p>
            <a:pPr>
              <a:lnSpc>
                <a:spcPct val="83000"/>
              </a:lnSpc>
            </a:pPr>
            <a:r>
              <a:rPr lang="en-GB" sz="2800" dirty="0" smtClean="0"/>
              <a:t>Typically organized using directories </a:t>
            </a:r>
          </a:p>
          <a:p>
            <a:pPr lvl="1">
              <a:lnSpc>
                <a:spcPct val="83000"/>
              </a:lnSpc>
            </a:pPr>
            <a:r>
              <a:rPr lang="en-GB" sz="2400" dirty="0" smtClean="0"/>
              <a:t>A file containing references to other files</a:t>
            </a:r>
          </a:p>
          <a:p>
            <a:pPr lvl="1">
              <a:lnSpc>
                <a:spcPct val="83000"/>
              </a:lnSpc>
            </a:pPr>
            <a:r>
              <a:rPr lang="en-GB" sz="2400" dirty="0" smtClean="0"/>
              <a:t>A non-leaf node in the graph</a:t>
            </a:r>
          </a:p>
          <a:p>
            <a:pPr lvl="1">
              <a:lnSpc>
                <a:spcPct val="83000"/>
              </a:lnSpc>
            </a:pPr>
            <a:r>
              <a:rPr lang="en-GB" sz="2400" dirty="0" smtClean="0"/>
              <a:t>It can be used as a naming context</a:t>
            </a:r>
          </a:p>
          <a:p>
            <a:pPr lvl="2">
              <a:lnSpc>
                <a:spcPct val="83000"/>
              </a:lnSpc>
            </a:pPr>
            <a:r>
              <a:rPr lang="en-GB" sz="2000" dirty="0" smtClean="0"/>
              <a:t>Each process has a </a:t>
            </a:r>
            <a:r>
              <a:rPr lang="en-GB" sz="2000" i="1" dirty="0" smtClean="0"/>
              <a:t>current directory</a:t>
            </a:r>
          </a:p>
          <a:p>
            <a:pPr lvl="2">
              <a:lnSpc>
                <a:spcPct val="83000"/>
              </a:lnSpc>
            </a:pPr>
            <a:r>
              <a:rPr lang="en-GB" sz="2000" dirty="0" smtClean="0"/>
              <a:t>File names are interpreted relative to that directory</a:t>
            </a:r>
          </a:p>
          <a:p>
            <a:pPr>
              <a:lnSpc>
                <a:spcPct val="83000"/>
              </a:lnSpc>
            </a:pPr>
            <a:r>
              <a:rPr lang="en-GB" sz="2800" dirty="0" smtClean="0"/>
              <a:t>Nested directories can form a tree</a:t>
            </a:r>
          </a:p>
          <a:p>
            <a:pPr lvl="1">
              <a:lnSpc>
                <a:spcPct val="83000"/>
              </a:lnSpc>
            </a:pPr>
            <a:r>
              <a:rPr lang="en-GB" sz="2400" dirty="0" smtClean="0"/>
              <a:t>A file name describes a path through that tree</a:t>
            </a:r>
          </a:p>
          <a:p>
            <a:pPr lvl="1">
              <a:lnSpc>
                <a:spcPct val="83000"/>
              </a:lnSpc>
            </a:pPr>
            <a:r>
              <a:rPr lang="en-GB" sz="2400" dirty="0" smtClean="0"/>
              <a:t>The directory tree expands from a “root” node</a:t>
            </a:r>
          </a:p>
          <a:p>
            <a:pPr lvl="2">
              <a:lnSpc>
                <a:spcPct val="83000"/>
              </a:lnSpc>
            </a:pPr>
            <a:r>
              <a:rPr lang="en-GB" sz="2000" dirty="0" smtClean="0"/>
              <a:t>A name beginning from root is called “fully qualified”</a:t>
            </a:r>
          </a:p>
          <a:p>
            <a:pPr lvl="1">
              <a:lnSpc>
                <a:spcPct val="83000"/>
              </a:lnSpc>
            </a:pPr>
            <a:r>
              <a:rPr lang="en-GB" sz="2400" dirty="0" smtClean="0"/>
              <a:t>May actually form a directed graph</a:t>
            </a:r>
          </a:p>
          <a:p>
            <a:pPr lvl="2">
              <a:lnSpc>
                <a:spcPct val="83000"/>
              </a:lnSpc>
            </a:pPr>
            <a:r>
              <a:rPr lang="en-GB" sz="2000" dirty="0" smtClean="0"/>
              <a:t>If files are allowed to have multiple names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Rooted Directory Tree</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Text Box 4"/>
          <p:cNvSpPr txBox="1">
            <a:spLocks noChangeArrowheads="1"/>
          </p:cNvSpPr>
          <p:nvPr/>
        </p:nvSpPr>
        <p:spPr bwMode="auto">
          <a:xfrm>
            <a:off x="3758697" y="1570038"/>
            <a:ext cx="838200" cy="366712"/>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a:latin typeface="Times New Roman"/>
                <a:cs typeface="Times New Roman"/>
              </a:rPr>
              <a:t>root</a:t>
            </a:r>
          </a:p>
        </p:txBody>
      </p:sp>
      <p:sp>
        <p:nvSpPr>
          <p:cNvPr id="5" name="Text Box 5"/>
          <p:cNvSpPr txBox="1">
            <a:spLocks noChangeArrowheads="1"/>
          </p:cNvSpPr>
          <p:nvPr/>
        </p:nvSpPr>
        <p:spPr bwMode="auto">
          <a:xfrm>
            <a:off x="1320297" y="2713038"/>
            <a:ext cx="1066800" cy="366712"/>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a:latin typeface="Times New Roman"/>
                <a:cs typeface="Times New Roman"/>
              </a:rPr>
              <a:t>user_1</a:t>
            </a:r>
          </a:p>
        </p:txBody>
      </p:sp>
      <p:sp>
        <p:nvSpPr>
          <p:cNvPr id="6" name="Text Box 6"/>
          <p:cNvSpPr txBox="1">
            <a:spLocks noChangeArrowheads="1"/>
          </p:cNvSpPr>
          <p:nvPr/>
        </p:nvSpPr>
        <p:spPr bwMode="auto">
          <a:xfrm>
            <a:off x="3644397" y="2713038"/>
            <a:ext cx="1066800" cy="366712"/>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a:latin typeface="Times New Roman"/>
                <a:cs typeface="Times New Roman"/>
              </a:rPr>
              <a:t>user_2</a:t>
            </a:r>
          </a:p>
        </p:txBody>
      </p:sp>
      <p:sp>
        <p:nvSpPr>
          <p:cNvPr id="7" name="Text Box 7"/>
          <p:cNvSpPr txBox="1">
            <a:spLocks noChangeArrowheads="1"/>
          </p:cNvSpPr>
          <p:nvPr/>
        </p:nvSpPr>
        <p:spPr bwMode="auto">
          <a:xfrm>
            <a:off x="6349497" y="2713038"/>
            <a:ext cx="1066800" cy="366712"/>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a:latin typeface="Times New Roman"/>
                <a:cs typeface="Times New Roman"/>
              </a:rPr>
              <a:t>user_3</a:t>
            </a:r>
          </a:p>
        </p:txBody>
      </p:sp>
      <p:sp>
        <p:nvSpPr>
          <p:cNvPr id="8" name="Text Box 8"/>
          <p:cNvSpPr txBox="1">
            <a:spLocks noChangeArrowheads="1"/>
          </p:cNvSpPr>
          <p:nvPr/>
        </p:nvSpPr>
        <p:spPr bwMode="auto">
          <a:xfrm>
            <a:off x="177297" y="4084638"/>
            <a:ext cx="1905000" cy="73342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dirty="0" err="1">
                <a:latin typeface="Times New Roman"/>
                <a:cs typeface="Times New Roman"/>
              </a:rPr>
              <a:t>file_a</a:t>
            </a:r>
            <a:endParaRPr lang="en-US" b="0" dirty="0">
              <a:latin typeface="Times New Roman"/>
              <a:cs typeface="Times New Roman"/>
            </a:endParaRPr>
          </a:p>
          <a:p>
            <a:pPr algn="ctr">
              <a:spcBef>
                <a:spcPct val="50000"/>
              </a:spcBef>
            </a:pPr>
            <a:r>
              <a:rPr lang="en-US" sz="1600" b="0" dirty="0">
                <a:solidFill>
                  <a:srgbClr val="558ED5"/>
                </a:solidFill>
                <a:latin typeface="Times New Roman"/>
                <a:cs typeface="Times New Roman"/>
              </a:rPr>
              <a:t>(/user_1/file_a)</a:t>
            </a:r>
          </a:p>
        </p:txBody>
      </p:sp>
      <p:sp>
        <p:nvSpPr>
          <p:cNvPr id="9" name="Text Box 9"/>
          <p:cNvSpPr txBox="1">
            <a:spLocks noChangeArrowheads="1"/>
          </p:cNvSpPr>
          <p:nvPr/>
        </p:nvSpPr>
        <p:spPr bwMode="auto">
          <a:xfrm>
            <a:off x="3377697" y="4084638"/>
            <a:ext cx="1676400" cy="73342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dirty="0" err="1">
                <a:latin typeface="Times New Roman"/>
                <a:cs typeface="Times New Roman"/>
              </a:rPr>
              <a:t>file_b</a:t>
            </a:r>
            <a:endParaRPr lang="en-US" b="0" dirty="0">
              <a:latin typeface="Times New Roman"/>
              <a:cs typeface="Times New Roman"/>
            </a:endParaRPr>
          </a:p>
          <a:p>
            <a:pPr algn="ctr">
              <a:spcBef>
                <a:spcPct val="50000"/>
              </a:spcBef>
            </a:pPr>
            <a:r>
              <a:rPr lang="en-US" sz="1600" b="0" dirty="0">
                <a:solidFill>
                  <a:srgbClr val="558ED5"/>
                </a:solidFill>
                <a:latin typeface="Times New Roman"/>
                <a:cs typeface="Times New Roman"/>
              </a:rPr>
              <a:t>(/user_2/file_b)</a:t>
            </a:r>
          </a:p>
        </p:txBody>
      </p:sp>
      <p:sp>
        <p:nvSpPr>
          <p:cNvPr id="10" name="Text Box 10"/>
          <p:cNvSpPr txBox="1">
            <a:spLocks noChangeArrowheads="1"/>
          </p:cNvSpPr>
          <p:nvPr/>
        </p:nvSpPr>
        <p:spPr bwMode="auto">
          <a:xfrm>
            <a:off x="5435097" y="4084638"/>
            <a:ext cx="1676400" cy="73342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dirty="0" err="1">
                <a:latin typeface="Times New Roman"/>
                <a:cs typeface="Times New Roman"/>
              </a:rPr>
              <a:t>file_c</a:t>
            </a:r>
            <a:endParaRPr lang="en-US" b="0" dirty="0">
              <a:latin typeface="Times New Roman"/>
              <a:cs typeface="Times New Roman"/>
            </a:endParaRPr>
          </a:p>
          <a:p>
            <a:pPr algn="ctr">
              <a:spcBef>
                <a:spcPct val="50000"/>
              </a:spcBef>
            </a:pPr>
            <a:r>
              <a:rPr lang="en-US" sz="1600" b="0" dirty="0">
                <a:solidFill>
                  <a:srgbClr val="558ED5"/>
                </a:solidFill>
                <a:latin typeface="Times New Roman"/>
                <a:cs typeface="Times New Roman"/>
              </a:rPr>
              <a:t>(/user_3/file_c)</a:t>
            </a:r>
          </a:p>
        </p:txBody>
      </p:sp>
      <p:sp>
        <p:nvSpPr>
          <p:cNvPr id="11" name="Text Box 11"/>
          <p:cNvSpPr txBox="1">
            <a:spLocks noChangeArrowheads="1"/>
          </p:cNvSpPr>
          <p:nvPr/>
        </p:nvSpPr>
        <p:spPr bwMode="auto">
          <a:xfrm>
            <a:off x="1853697" y="4084638"/>
            <a:ext cx="1524000" cy="73342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dirty="0" err="1">
                <a:latin typeface="Times New Roman"/>
                <a:cs typeface="Times New Roman"/>
              </a:rPr>
              <a:t>dir_a</a:t>
            </a:r>
            <a:endParaRPr lang="en-US" b="0" dirty="0">
              <a:latin typeface="Times New Roman"/>
              <a:cs typeface="Times New Roman"/>
            </a:endParaRPr>
          </a:p>
          <a:p>
            <a:pPr algn="ctr">
              <a:spcBef>
                <a:spcPct val="50000"/>
              </a:spcBef>
            </a:pPr>
            <a:r>
              <a:rPr lang="en-US" sz="1600" b="0" dirty="0">
                <a:solidFill>
                  <a:srgbClr val="558ED5"/>
                </a:solidFill>
                <a:latin typeface="Times New Roman"/>
                <a:cs typeface="Times New Roman"/>
              </a:rPr>
              <a:t>(/user_1/dir_a)</a:t>
            </a:r>
          </a:p>
        </p:txBody>
      </p:sp>
      <p:sp>
        <p:nvSpPr>
          <p:cNvPr id="12" name="Text Box 12"/>
          <p:cNvSpPr txBox="1">
            <a:spLocks noChangeArrowheads="1"/>
          </p:cNvSpPr>
          <p:nvPr/>
        </p:nvSpPr>
        <p:spPr bwMode="auto">
          <a:xfrm>
            <a:off x="7035297" y="4065588"/>
            <a:ext cx="1600200" cy="73342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dirty="0" err="1">
                <a:latin typeface="Times New Roman"/>
                <a:cs typeface="Times New Roman"/>
              </a:rPr>
              <a:t>dir_a</a:t>
            </a:r>
            <a:endParaRPr lang="en-US" b="0" dirty="0">
              <a:latin typeface="Times New Roman"/>
              <a:cs typeface="Times New Roman"/>
            </a:endParaRPr>
          </a:p>
          <a:p>
            <a:pPr algn="ctr">
              <a:spcBef>
                <a:spcPct val="50000"/>
              </a:spcBef>
            </a:pPr>
            <a:r>
              <a:rPr lang="en-US" sz="1600" b="0" dirty="0">
                <a:solidFill>
                  <a:srgbClr val="558ED5"/>
                </a:solidFill>
                <a:latin typeface="Times New Roman"/>
                <a:cs typeface="Times New Roman"/>
              </a:rPr>
              <a:t>(/user_3/dir_a)</a:t>
            </a:r>
          </a:p>
        </p:txBody>
      </p:sp>
      <p:sp>
        <p:nvSpPr>
          <p:cNvPr id="13" name="Text Box 13"/>
          <p:cNvSpPr txBox="1">
            <a:spLocks noChangeArrowheads="1"/>
          </p:cNvSpPr>
          <p:nvPr/>
        </p:nvSpPr>
        <p:spPr bwMode="auto">
          <a:xfrm>
            <a:off x="1244097" y="5227638"/>
            <a:ext cx="2743200" cy="73342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dirty="0" err="1">
                <a:latin typeface="Times New Roman"/>
                <a:cs typeface="Times New Roman"/>
              </a:rPr>
              <a:t>file_a</a:t>
            </a:r>
            <a:endParaRPr lang="en-US" b="0" dirty="0">
              <a:latin typeface="Times New Roman"/>
              <a:cs typeface="Times New Roman"/>
            </a:endParaRPr>
          </a:p>
          <a:p>
            <a:pPr algn="ctr">
              <a:spcBef>
                <a:spcPct val="50000"/>
              </a:spcBef>
            </a:pPr>
            <a:r>
              <a:rPr lang="en-US" sz="1600" b="0" dirty="0">
                <a:solidFill>
                  <a:srgbClr val="558ED5"/>
                </a:solidFill>
                <a:latin typeface="Times New Roman"/>
                <a:cs typeface="Times New Roman"/>
              </a:rPr>
              <a:t>(/user_1/dir_a/file_a)</a:t>
            </a:r>
          </a:p>
        </p:txBody>
      </p:sp>
      <p:sp>
        <p:nvSpPr>
          <p:cNvPr id="14" name="Text Box 14"/>
          <p:cNvSpPr txBox="1">
            <a:spLocks noChangeArrowheads="1"/>
          </p:cNvSpPr>
          <p:nvPr/>
        </p:nvSpPr>
        <p:spPr bwMode="auto">
          <a:xfrm>
            <a:off x="6730497" y="5318125"/>
            <a:ext cx="2209800" cy="73342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dirty="0" err="1">
                <a:latin typeface="Times New Roman"/>
                <a:cs typeface="Times New Roman"/>
              </a:rPr>
              <a:t>file_b</a:t>
            </a:r>
            <a:endParaRPr lang="en-US" b="0" dirty="0">
              <a:latin typeface="Times New Roman"/>
              <a:cs typeface="Times New Roman"/>
            </a:endParaRPr>
          </a:p>
          <a:p>
            <a:pPr algn="ctr">
              <a:spcBef>
                <a:spcPct val="50000"/>
              </a:spcBef>
            </a:pPr>
            <a:r>
              <a:rPr lang="en-US" sz="1600" b="0" dirty="0">
                <a:solidFill>
                  <a:srgbClr val="558ED5"/>
                </a:solidFill>
                <a:latin typeface="Times New Roman"/>
                <a:cs typeface="Times New Roman"/>
              </a:rPr>
              <a:t>(/user_3/dir_a/file_b)</a:t>
            </a:r>
          </a:p>
        </p:txBody>
      </p:sp>
      <p:cxnSp>
        <p:nvCxnSpPr>
          <p:cNvPr id="15" name="AutoShape 15"/>
          <p:cNvCxnSpPr>
            <a:cxnSpLocks noChangeShapeType="1"/>
            <a:stCxn id="4" idx="2"/>
            <a:endCxn id="5" idx="0"/>
          </p:cNvCxnSpPr>
          <p:nvPr/>
        </p:nvCxnSpPr>
        <p:spPr bwMode="auto">
          <a:xfrm flipH="1">
            <a:off x="1853697" y="1936750"/>
            <a:ext cx="2324100" cy="776288"/>
          </a:xfrm>
          <a:prstGeom prst="straightConnector1">
            <a:avLst/>
          </a:prstGeom>
          <a:noFill/>
          <a:ln w="9525">
            <a:solidFill>
              <a:schemeClr val="tx1"/>
            </a:solidFill>
            <a:round/>
            <a:headEnd/>
            <a:tailEnd type="triangle" w="med" len="med"/>
          </a:ln>
          <a:effectLst/>
        </p:spPr>
      </p:cxnSp>
      <p:cxnSp>
        <p:nvCxnSpPr>
          <p:cNvPr id="16" name="AutoShape 16"/>
          <p:cNvCxnSpPr>
            <a:cxnSpLocks noChangeShapeType="1"/>
            <a:stCxn id="4" idx="2"/>
            <a:endCxn id="6" idx="0"/>
          </p:cNvCxnSpPr>
          <p:nvPr/>
        </p:nvCxnSpPr>
        <p:spPr bwMode="auto">
          <a:xfrm>
            <a:off x="4177797" y="1936750"/>
            <a:ext cx="0" cy="776288"/>
          </a:xfrm>
          <a:prstGeom prst="straightConnector1">
            <a:avLst/>
          </a:prstGeom>
          <a:noFill/>
          <a:ln w="9525">
            <a:solidFill>
              <a:schemeClr val="tx1"/>
            </a:solidFill>
            <a:round/>
            <a:headEnd/>
            <a:tailEnd type="triangle" w="med" len="med"/>
          </a:ln>
          <a:effectLst/>
        </p:spPr>
      </p:cxnSp>
      <p:cxnSp>
        <p:nvCxnSpPr>
          <p:cNvPr id="17" name="AutoShape 17"/>
          <p:cNvCxnSpPr>
            <a:cxnSpLocks noChangeShapeType="1"/>
            <a:stCxn id="4" idx="2"/>
            <a:endCxn id="7" idx="0"/>
          </p:cNvCxnSpPr>
          <p:nvPr/>
        </p:nvCxnSpPr>
        <p:spPr bwMode="auto">
          <a:xfrm>
            <a:off x="4177797" y="1936750"/>
            <a:ext cx="2705100" cy="776288"/>
          </a:xfrm>
          <a:prstGeom prst="straightConnector1">
            <a:avLst/>
          </a:prstGeom>
          <a:noFill/>
          <a:ln w="9525">
            <a:solidFill>
              <a:schemeClr val="tx1"/>
            </a:solidFill>
            <a:round/>
            <a:headEnd/>
            <a:tailEnd type="triangle" w="med" len="med"/>
          </a:ln>
          <a:effectLst/>
        </p:spPr>
      </p:cxnSp>
      <p:cxnSp>
        <p:nvCxnSpPr>
          <p:cNvPr id="18" name="AutoShape 18"/>
          <p:cNvCxnSpPr>
            <a:cxnSpLocks noChangeShapeType="1"/>
            <a:stCxn id="5" idx="2"/>
            <a:endCxn id="8" idx="0"/>
          </p:cNvCxnSpPr>
          <p:nvPr/>
        </p:nvCxnSpPr>
        <p:spPr bwMode="auto">
          <a:xfrm flipH="1">
            <a:off x="1129797" y="3079750"/>
            <a:ext cx="723900" cy="1004888"/>
          </a:xfrm>
          <a:prstGeom prst="straightConnector1">
            <a:avLst/>
          </a:prstGeom>
          <a:noFill/>
          <a:ln w="9525">
            <a:solidFill>
              <a:schemeClr val="tx1"/>
            </a:solidFill>
            <a:round/>
            <a:headEnd/>
            <a:tailEnd type="triangle" w="med" len="med"/>
          </a:ln>
          <a:effectLst/>
        </p:spPr>
      </p:cxnSp>
      <p:cxnSp>
        <p:nvCxnSpPr>
          <p:cNvPr id="19" name="AutoShape 19"/>
          <p:cNvCxnSpPr>
            <a:cxnSpLocks noChangeShapeType="1"/>
            <a:stCxn id="5" idx="2"/>
            <a:endCxn id="11" idx="0"/>
          </p:cNvCxnSpPr>
          <p:nvPr/>
        </p:nvCxnSpPr>
        <p:spPr bwMode="auto">
          <a:xfrm>
            <a:off x="1853697" y="3079750"/>
            <a:ext cx="762000" cy="1004888"/>
          </a:xfrm>
          <a:prstGeom prst="straightConnector1">
            <a:avLst/>
          </a:prstGeom>
          <a:noFill/>
          <a:ln w="9525">
            <a:solidFill>
              <a:schemeClr val="tx1"/>
            </a:solidFill>
            <a:round/>
            <a:headEnd/>
            <a:tailEnd type="triangle" w="med" len="med"/>
          </a:ln>
          <a:effectLst/>
        </p:spPr>
      </p:cxnSp>
      <p:cxnSp>
        <p:nvCxnSpPr>
          <p:cNvPr id="20" name="AutoShape 20"/>
          <p:cNvCxnSpPr>
            <a:cxnSpLocks noChangeShapeType="1"/>
            <a:stCxn id="6" idx="2"/>
            <a:endCxn id="9" idx="0"/>
          </p:cNvCxnSpPr>
          <p:nvPr/>
        </p:nvCxnSpPr>
        <p:spPr bwMode="auto">
          <a:xfrm>
            <a:off x="4177797" y="3079750"/>
            <a:ext cx="38100" cy="1004888"/>
          </a:xfrm>
          <a:prstGeom prst="straightConnector1">
            <a:avLst/>
          </a:prstGeom>
          <a:noFill/>
          <a:ln w="9525">
            <a:solidFill>
              <a:schemeClr val="tx1"/>
            </a:solidFill>
            <a:round/>
            <a:headEnd/>
            <a:tailEnd type="triangle" w="med" len="med"/>
          </a:ln>
          <a:effectLst/>
        </p:spPr>
      </p:cxnSp>
      <p:cxnSp>
        <p:nvCxnSpPr>
          <p:cNvPr id="21" name="AutoShape 21"/>
          <p:cNvCxnSpPr>
            <a:cxnSpLocks noChangeShapeType="1"/>
            <a:stCxn id="11" idx="2"/>
            <a:endCxn id="13" idx="0"/>
          </p:cNvCxnSpPr>
          <p:nvPr/>
        </p:nvCxnSpPr>
        <p:spPr bwMode="auto">
          <a:xfrm>
            <a:off x="2615697" y="4818063"/>
            <a:ext cx="0" cy="409575"/>
          </a:xfrm>
          <a:prstGeom prst="straightConnector1">
            <a:avLst/>
          </a:prstGeom>
          <a:noFill/>
          <a:ln w="9525">
            <a:solidFill>
              <a:schemeClr val="tx1"/>
            </a:solidFill>
            <a:round/>
            <a:headEnd/>
            <a:tailEnd type="triangle" w="med" len="med"/>
          </a:ln>
          <a:effectLst/>
        </p:spPr>
      </p:cxnSp>
      <p:cxnSp>
        <p:nvCxnSpPr>
          <p:cNvPr id="22" name="AutoShape 22"/>
          <p:cNvCxnSpPr>
            <a:cxnSpLocks noChangeShapeType="1"/>
            <a:stCxn id="7" idx="2"/>
            <a:endCxn id="10" idx="0"/>
          </p:cNvCxnSpPr>
          <p:nvPr/>
        </p:nvCxnSpPr>
        <p:spPr bwMode="auto">
          <a:xfrm flipH="1">
            <a:off x="6273297" y="3079750"/>
            <a:ext cx="609600" cy="1004888"/>
          </a:xfrm>
          <a:prstGeom prst="straightConnector1">
            <a:avLst/>
          </a:prstGeom>
          <a:noFill/>
          <a:ln w="9525">
            <a:solidFill>
              <a:schemeClr val="tx1"/>
            </a:solidFill>
            <a:round/>
            <a:headEnd/>
            <a:tailEnd type="triangle" w="med" len="med"/>
          </a:ln>
          <a:effectLst/>
        </p:spPr>
      </p:cxnSp>
      <p:cxnSp>
        <p:nvCxnSpPr>
          <p:cNvPr id="23" name="AutoShape 23"/>
          <p:cNvCxnSpPr>
            <a:cxnSpLocks noChangeShapeType="1"/>
            <a:stCxn id="7" idx="2"/>
            <a:endCxn id="12" idx="0"/>
          </p:cNvCxnSpPr>
          <p:nvPr/>
        </p:nvCxnSpPr>
        <p:spPr bwMode="auto">
          <a:xfrm>
            <a:off x="6882897" y="3079750"/>
            <a:ext cx="952500" cy="985838"/>
          </a:xfrm>
          <a:prstGeom prst="straightConnector1">
            <a:avLst/>
          </a:prstGeom>
          <a:noFill/>
          <a:ln w="9525">
            <a:solidFill>
              <a:schemeClr val="tx1"/>
            </a:solidFill>
            <a:round/>
            <a:headEnd/>
            <a:tailEnd type="triangle" w="med" len="med"/>
          </a:ln>
          <a:effectLst/>
        </p:spPr>
      </p:cxnSp>
      <p:cxnSp>
        <p:nvCxnSpPr>
          <p:cNvPr id="24" name="AutoShape 24"/>
          <p:cNvCxnSpPr>
            <a:cxnSpLocks noChangeShapeType="1"/>
            <a:stCxn id="12" idx="2"/>
            <a:endCxn id="14" idx="0"/>
          </p:cNvCxnSpPr>
          <p:nvPr/>
        </p:nvCxnSpPr>
        <p:spPr bwMode="auto">
          <a:xfrm>
            <a:off x="7835397" y="4799013"/>
            <a:ext cx="0" cy="519112"/>
          </a:xfrm>
          <a:prstGeom prst="straightConnector1">
            <a:avLst/>
          </a:prstGeom>
          <a:noFill/>
          <a:ln w="9525">
            <a:solidFill>
              <a:schemeClr val="tx1"/>
            </a:solidFill>
            <a:round/>
            <a:headEnd/>
            <a:tailEnd type="triangle" w="med" len="med"/>
          </a:ln>
          <a:effectLst/>
        </p:spPr>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Directories Are Files</a:t>
            </a:r>
            <a:endParaRPr lang="en-US" dirty="0"/>
          </a:p>
        </p:txBody>
      </p:sp>
      <p:sp>
        <p:nvSpPr>
          <p:cNvPr id="3" name="Content Placeholder 2"/>
          <p:cNvSpPr>
            <a:spLocks noGrp="1"/>
          </p:cNvSpPr>
          <p:nvPr>
            <p:ph idx="1"/>
          </p:nvPr>
        </p:nvSpPr>
        <p:spPr>
          <a:xfrm>
            <a:off x="457200" y="1534050"/>
            <a:ext cx="8229600" cy="4525963"/>
          </a:xfrm>
        </p:spPr>
        <p:txBody>
          <a:bodyPr/>
          <a:lstStyle/>
          <a:p>
            <a:r>
              <a:rPr lang="en-GB" sz="2800" dirty="0" smtClean="0"/>
              <a:t>Directories are a special type of file</a:t>
            </a:r>
          </a:p>
          <a:p>
            <a:pPr lvl="1"/>
            <a:r>
              <a:rPr lang="en-GB" sz="2400" dirty="0" smtClean="0"/>
              <a:t>Used by OS to map file names into the associated files</a:t>
            </a:r>
          </a:p>
          <a:p>
            <a:r>
              <a:rPr lang="en-GB" sz="2800" dirty="0" smtClean="0"/>
              <a:t>A directory contains multiple directory entries </a:t>
            </a:r>
          </a:p>
          <a:p>
            <a:pPr lvl="1"/>
            <a:r>
              <a:rPr lang="en-GB" sz="2400" dirty="0" smtClean="0"/>
              <a:t>Each directory entry describes one file and its name</a:t>
            </a:r>
          </a:p>
          <a:p>
            <a:r>
              <a:rPr lang="en-GB" sz="2800" dirty="0" smtClean="0"/>
              <a:t>User applications are allowed to read directories</a:t>
            </a:r>
          </a:p>
          <a:p>
            <a:pPr lvl="1"/>
            <a:r>
              <a:rPr lang="en-GB" sz="2400" dirty="0" smtClean="0"/>
              <a:t>To get information about each file</a:t>
            </a:r>
          </a:p>
          <a:p>
            <a:pPr lvl="1"/>
            <a:r>
              <a:rPr lang="en-GB" sz="2400" dirty="0" smtClean="0"/>
              <a:t>To find out what files exist</a:t>
            </a:r>
          </a:p>
          <a:p>
            <a:r>
              <a:rPr lang="en-GB" sz="2800" dirty="0" smtClean="0"/>
              <a:t>Usually only the OS is allowed to write them</a:t>
            </a:r>
          </a:p>
          <a:p>
            <a:pPr lvl="1"/>
            <a:r>
              <a:rPr lang="en-GB" sz="2400" dirty="0" smtClean="0"/>
              <a:t>Users can cause writes through special system calls</a:t>
            </a:r>
          </a:p>
          <a:p>
            <a:pPr lvl="1"/>
            <a:r>
              <a:rPr lang="en-GB" sz="2400" dirty="0" smtClean="0"/>
              <a:t>The file system depends on the integrity of directories</a:t>
            </a:r>
            <a:endParaRPr lang="en-US"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Traversing the Directory Tree</a:t>
            </a:r>
            <a:endParaRPr lang="en-US" dirty="0"/>
          </a:p>
        </p:txBody>
      </p:sp>
      <p:sp>
        <p:nvSpPr>
          <p:cNvPr id="3" name="Content Placeholder 2"/>
          <p:cNvSpPr>
            <a:spLocks noGrp="1"/>
          </p:cNvSpPr>
          <p:nvPr>
            <p:ph idx="1"/>
          </p:nvPr>
        </p:nvSpPr>
        <p:spPr>
          <a:xfrm>
            <a:off x="457200" y="1176840"/>
            <a:ext cx="8229600" cy="4525963"/>
          </a:xfrm>
        </p:spPr>
        <p:txBody>
          <a:bodyPr/>
          <a:lstStyle/>
          <a:p>
            <a:r>
              <a:rPr lang="en-US" dirty="0" smtClean="0"/>
              <a:t>Some entries in directories point to child directories</a:t>
            </a:r>
          </a:p>
          <a:p>
            <a:pPr lvl="1"/>
            <a:r>
              <a:rPr lang="en-US" dirty="0" smtClean="0"/>
              <a:t>Describing a lower level in the hierarchy</a:t>
            </a:r>
          </a:p>
          <a:p>
            <a:r>
              <a:rPr lang="en-US" dirty="0" smtClean="0"/>
              <a:t>To name a file at that level, name the parent directory and the child directory, then the file</a:t>
            </a:r>
          </a:p>
          <a:p>
            <a:pPr lvl="1"/>
            <a:r>
              <a:rPr lang="en-US" dirty="0" smtClean="0"/>
              <a:t>With some kind of delimiter separating the file name components</a:t>
            </a:r>
          </a:p>
          <a:p>
            <a:r>
              <a:rPr lang="en-US" dirty="0" smtClean="0"/>
              <a:t>Moving up the hierarchy is often useful</a:t>
            </a:r>
          </a:p>
          <a:p>
            <a:pPr lvl="1"/>
            <a:r>
              <a:rPr lang="en-US" dirty="0" smtClean="0"/>
              <a:t>Directories usually have special entry for parent</a:t>
            </a:r>
          </a:p>
          <a:p>
            <a:pPr lvl="1"/>
            <a:r>
              <a:rPr lang="en-US" dirty="0" smtClean="0"/>
              <a:t>Many file systems use the name “..” for that</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The DOS File System</a:t>
            </a:r>
            <a:endParaRPr lang="en-US" dirty="0"/>
          </a:p>
        </p:txBody>
      </p:sp>
      <p:sp>
        <p:nvSpPr>
          <p:cNvPr id="3" name="Content Placeholder 2"/>
          <p:cNvSpPr>
            <a:spLocks noGrp="1"/>
          </p:cNvSpPr>
          <p:nvPr>
            <p:ph idx="1"/>
          </p:nvPr>
        </p:nvSpPr>
        <p:spPr/>
        <p:txBody>
          <a:bodyPr/>
          <a:lstStyle/>
          <a:p>
            <a:r>
              <a:rPr lang="en-GB" sz="2800" dirty="0" smtClean="0"/>
              <a:t>File &amp; directory names separated by back-slashes</a:t>
            </a:r>
          </a:p>
          <a:p>
            <a:pPr lvl="1"/>
            <a:r>
              <a:rPr lang="en-GB" sz="2400" dirty="0" smtClean="0"/>
              <a:t>E.g., </a:t>
            </a:r>
            <a:r>
              <a:rPr lang="en-GB" sz="2400" dirty="0" smtClean="0">
                <a:latin typeface="Courier New"/>
                <a:cs typeface="Courier New"/>
              </a:rPr>
              <a:t>\user_3\dir_a\file_b</a:t>
            </a:r>
          </a:p>
          <a:p>
            <a:r>
              <a:rPr lang="en-GB" sz="2800" dirty="0" smtClean="0"/>
              <a:t>Directory entries are the file descriptors</a:t>
            </a:r>
          </a:p>
          <a:p>
            <a:pPr lvl="1"/>
            <a:r>
              <a:rPr lang="en-GB" sz="2400" dirty="0" smtClean="0"/>
              <a:t>As such, only one entry can refer to a particular file</a:t>
            </a:r>
          </a:p>
          <a:p>
            <a:r>
              <a:rPr lang="en-GB" sz="2800" dirty="0" smtClean="0"/>
              <a:t>Contents of a DOS directory entry</a:t>
            </a:r>
          </a:p>
          <a:p>
            <a:pPr lvl="1"/>
            <a:r>
              <a:rPr lang="en-GB" sz="2400" dirty="0" smtClean="0"/>
              <a:t>Name (relative to this directory)</a:t>
            </a:r>
          </a:p>
          <a:p>
            <a:pPr lvl="1"/>
            <a:r>
              <a:rPr lang="en-GB" sz="2400" dirty="0" smtClean="0"/>
              <a:t>Type (ordinary file, directory, ...)</a:t>
            </a:r>
          </a:p>
          <a:p>
            <a:pPr lvl="1"/>
            <a:r>
              <a:rPr lang="en-GB" sz="2400" dirty="0" smtClean="0"/>
              <a:t>Location of first cluster of file</a:t>
            </a:r>
          </a:p>
          <a:p>
            <a:pPr lvl="1"/>
            <a:r>
              <a:rPr lang="en-GB" sz="2400" dirty="0" smtClean="0"/>
              <a:t>Length of file in bytes</a:t>
            </a:r>
          </a:p>
          <a:p>
            <a:pPr lvl="1"/>
            <a:r>
              <a:rPr lang="en-GB" sz="2400" dirty="0" smtClean="0"/>
              <a:t>Other privacy and protection attributes </a:t>
            </a:r>
            <a:endParaRPr lang="en-US"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File System Directories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
          <p:cNvSpPr>
            <a:spLocks noChangeArrowheads="1"/>
          </p:cNvSpPr>
          <p:nvPr/>
        </p:nvSpPr>
        <p:spPr bwMode="auto">
          <a:xfrm>
            <a:off x="849313" y="2408238"/>
            <a:ext cx="1217612" cy="381000"/>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a:latin typeface="Courier New"/>
                <a:cs typeface="Courier New"/>
              </a:rPr>
              <a:t>user_1</a:t>
            </a:r>
          </a:p>
        </p:txBody>
      </p:sp>
      <p:sp>
        <p:nvSpPr>
          <p:cNvPr id="5" name="Rectangle 5"/>
          <p:cNvSpPr>
            <a:spLocks noChangeArrowheads="1"/>
          </p:cNvSpPr>
          <p:nvPr/>
        </p:nvSpPr>
        <p:spPr bwMode="auto">
          <a:xfrm>
            <a:off x="2830513" y="2408238"/>
            <a:ext cx="1143000" cy="379412"/>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256 bytes</a:t>
            </a:r>
          </a:p>
        </p:txBody>
      </p:sp>
      <p:sp>
        <p:nvSpPr>
          <p:cNvPr id="6" name="Rectangle 6"/>
          <p:cNvSpPr>
            <a:spLocks noChangeArrowheads="1"/>
          </p:cNvSpPr>
          <p:nvPr/>
        </p:nvSpPr>
        <p:spPr bwMode="auto">
          <a:xfrm>
            <a:off x="4583113" y="2408238"/>
            <a:ext cx="914400" cy="381000"/>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9</a:t>
            </a:r>
          </a:p>
        </p:txBody>
      </p:sp>
      <p:cxnSp>
        <p:nvCxnSpPr>
          <p:cNvPr id="7" name="AutoShape 8"/>
          <p:cNvCxnSpPr>
            <a:cxnSpLocks noChangeShapeType="1"/>
            <a:stCxn id="23" idx="3"/>
            <a:endCxn id="26" idx="1"/>
          </p:cNvCxnSpPr>
          <p:nvPr/>
        </p:nvCxnSpPr>
        <p:spPr bwMode="auto">
          <a:xfrm flipH="1">
            <a:off x="3596793" y="3360738"/>
            <a:ext cx="1900720" cy="1000155"/>
          </a:xfrm>
          <a:prstGeom prst="bentConnector5">
            <a:avLst>
              <a:gd name="adj1" fmla="val -12027"/>
              <a:gd name="adj2" fmla="val 49522"/>
              <a:gd name="adj3" fmla="val 112027"/>
            </a:avLst>
          </a:prstGeom>
          <a:noFill/>
          <a:ln w="9525">
            <a:solidFill>
              <a:schemeClr val="tx1"/>
            </a:solidFill>
            <a:miter lim="800000"/>
            <a:headEnd/>
            <a:tailEnd type="triangle" w="med" len="med"/>
          </a:ln>
          <a:effectLst/>
        </p:spPr>
      </p:cxnSp>
      <p:sp>
        <p:nvSpPr>
          <p:cNvPr id="8" name="Rectangle 10"/>
          <p:cNvSpPr>
            <a:spLocks noChangeArrowheads="1"/>
          </p:cNvSpPr>
          <p:nvPr/>
        </p:nvSpPr>
        <p:spPr bwMode="auto">
          <a:xfrm>
            <a:off x="2068513" y="2408238"/>
            <a:ext cx="762000" cy="379412"/>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DIR</a:t>
            </a:r>
          </a:p>
        </p:txBody>
      </p:sp>
      <p:sp>
        <p:nvSpPr>
          <p:cNvPr id="9" name="Rectangle 11"/>
          <p:cNvSpPr>
            <a:spLocks noChangeArrowheads="1"/>
          </p:cNvSpPr>
          <p:nvPr/>
        </p:nvSpPr>
        <p:spPr bwMode="auto">
          <a:xfrm>
            <a:off x="3973513" y="2408238"/>
            <a:ext cx="609600" cy="379412"/>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a:t>
            </a:r>
          </a:p>
        </p:txBody>
      </p:sp>
      <p:sp>
        <p:nvSpPr>
          <p:cNvPr id="10" name="Text Box 22"/>
          <p:cNvSpPr txBox="1">
            <a:spLocks noChangeArrowheads="1"/>
          </p:cNvSpPr>
          <p:nvPr/>
        </p:nvSpPr>
        <p:spPr bwMode="auto">
          <a:xfrm>
            <a:off x="468313" y="1477963"/>
            <a:ext cx="3886225" cy="400110"/>
          </a:xfrm>
          <a:prstGeom prst="rect">
            <a:avLst/>
          </a:prstGeom>
          <a:noFill/>
          <a:ln w="9525">
            <a:noFill/>
            <a:miter lim="800000"/>
            <a:headEnd/>
            <a:tailEnd/>
          </a:ln>
          <a:effectLst/>
        </p:spPr>
        <p:txBody>
          <a:bodyPr wrap="none">
            <a:prstTxWarp prst="textNoShape">
              <a:avLst/>
            </a:prstTxWarp>
            <a:spAutoFit/>
          </a:bodyPr>
          <a:lstStyle/>
          <a:p>
            <a:r>
              <a:rPr lang="en-US" sz="2000" dirty="0">
                <a:latin typeface="Times New Roman"/>
                <a:cs typeface="Times New Roman"/>
              </a:rPr>
              <a:t>R</a:t>
            </a:r>
            <a:r>
              <a:rPr lang="en-US" sz="2000" b="0" dirty="0" smtClean="0">
                <a:latin typeface="Times New Roman"/>
                <a:cs typeface="Times New Roman"/>
              </a:rPr>
              <a:t>oot </a:t>
            </a:r>
            <a:r>
              <a:rPr lang="en-US" sz="2000" b="0" dirty="0">
                <a:latin typeface="Times New Roman"/>
                <a:cs typeface="Times New Roman"/>
              </a:rPr>
              <a:t>directory, starting in cluster #1</a:t>
            </a:r>
          </a:p>
        </p:txBody>
      </p:sp>
      <p:sp>
        <p:nvSpPr>
          <p:cNvPr id="11" name="Rectangle 23"/>
          <p:cNvSpPr>
            <a:spLocks noChangeArrowheads="1"/>
          </p:cNvSpPr>
          <p:nvPr/>
        </p:nvSpPr>
        <p:spPr bwMode="auto">
          <a:xfrm>
            <a:off x="696913" y="1951038"/>
            <a:ext cx="1370012" cy="381000"/>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file name</a:t>
            </a:r>
          </a:p>
        </p:txBody>
      </p:sp>
      <p:sp>
        <p:nvSpPr>
          <p:cNvPr id="12" name="Rectangle 24"/>
          <p:cNvSpPr>
            <a:spLocks noChangeArrowheads="1"/>
          </p:cNvSpPr>
          <p:nvPr/>
        </p:nvSpPr>
        <p:spPr bwMode="auto">
          <a:xfrm>
            <a:off x="2678113" y="1951038"/>
            <a:ext cx="1143000" cy="379412"/>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length</a:t>
            </a:r>
          </a:p>
        </p:txBody>
      </p:sp>
      <p:sp>
        <p:nvSpPr>
          <p:cNvPr id="13" name="Rectangle 25"/>
          <p:cNvSpPr>
            <a:spLocks noChangeArrowheads="1"/>
          </p:cNvSpPr>
          <p:nvPr/>
        </p:nvSpPr>
        <p:spPr bwMode="auto">
          <a:xfrm>
            <a:off x="4506913" y="1951038"/>
            <a:ext cx="1143000" cy="381000"/>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r>
              <a:rPr lang="en-US" sz="1700" b="0" baseline="30000">
                <a:latin typeface="Times New Roman"/>
                <a:cs typeface="Times New Roman"/>
              </a:rPr>
              <a:t>st</a:t>
            </a:r>
            <a:r>
              <a:rPr lang="en-US" sz="1700" b="0">
                <a:latin typeface="Times New Roman"/>
                <a:cs typeface="Times New Roman"/>
              </a:rPr>
              <a:t> cluster</a:t>
            </a:r>
          </a:p>
        </p:txBody>
      </p:sp>
      <p:sp>
        <p:nvSpPr>
          <p:cNvPr id="14" name="Rectangle 26"/>
          <p:cNvSpPr>
            <a:spLocks noChangeArrowheads="1"/>
          </p:cNvSpPr>
          <p:nvPr/>
        </p:nvSpPr>
        <p:spPr bwMode="auto">
          <a:xfrm>
            <a:off x="2068513" y="1951038"/>
            <a:ext cx="609600" cy="379412"/>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type</a:t>
            </a:r>
          </a:p>
        </p:txBody>
      </p:sp>
      <p:sp>
        <p:nvSpPr>
          <p:cNvPr id="15" name="Rectangle 27"/>
          <p:cNvSpPr>
            <a:spLocks noChangeArrowheads="1"/>
          </p:cNvSpPr>
          <p:nvPr/>
        </p:nvSpPr>
        <p:spPr bwMode="auto">
          <a:xfrm>
            <a:off x="3973513" y="1951038"/>
            <a:ext cx="533400" cy="379412"/>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a:t>
            </a:r>
          </a:p>
        </p:txBody>
      </p:sp>
      <p:sp>
        <p:nvSpPr>
          <p:cNvPr id="16" name="Rectangle 28"/>
          <p:cNvSpPr>
            <a:spLocks noChangeArrowheads="1"/>
          </p:cNvSpPr>
          <p:nvPr/>
        </p:nvSpPr>
        <p:spPr bwMode="auto">
          <a:xfrm>
            <a:off x="849313" y="2789238"/>
            <a:ext cx="1217612" cy="381000"/>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a:latin typeface="Courier New"/>
                <a:cs typeface="Courier New"/>
              </a:rPr>
              <a:t>user_2</a:t>
            </a:r>
          </a:p>
        </p:txBody>
      </p:sp>
      <p:sp>
        <p:nvSpPr>
          <p:cNvPr id="17" name="Rectangle 29"/>
          <p:cNvSpPr>
            <a:spLocks noChangeArrowheads="1"/>
          </p:cNvSpPr>
          <p:nvPr/>
        </p:nvSpPr>
        <p:spPr bwMode="auto">
          <a:xfrm>
            <a:off x="2830513" y="2789238"/>
            <a:ext cx="1143000" cy="379412"/>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512 bytes</a:t>
            </a:r>
          </a:p>
        </p:txBody>
      </p:sp>
      <p:sp>
        <p:nvSpPr>
          <p:cNvPr id="18" name="Rectangle 30"/>
          <p:cNvSpPr>
            <a:spLocks noChangeArrowheads="1"/>
          </p:cNvSpPr>
          <p:nvPr/>
        </p:nvSpPr>
        <p:spPr bwMode="auto">
          <a:xfrm>
            <a:off x="4583113" y="2789238"/>
            <a:ext cx="914400" cy="381000"/>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31</a:t>
            </a:r>
          </a:p>
        </p:txBody>
      </p:sp>
      <p:sp>
        <p:nvSpPr>
          <p:cNvPr id="19" name="Rectangle 31"/>
          <p:cNvSpPr>
            <a:spLocks noChangeArrowheads="1"/>
          </p:cNvSpPr>
          <p:nvPr/>
        </p:nvSpPr>
        <p:spPr bwMode="auto">
          <a:xfrm>
            <a:off x="2068513" y="2789238"/>
            <a:ext cx="762000" cy="379412"/>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DIR</a:t>
            </a:r>
          </a:p>
        </p:txBody>
      </p:sp>
      <p:sp>
        <p:nvSpPr>
          <p:cNvPr id="20" name="Rectangle 32"/>
          <p:cNvSpPr>
            <a:spLocks noChangeArrowheads="1"/>
          </p:cNvSpPr>
          <p:nvPr/>
        </p:nvSpPr>
        <p:spPr bwMode="auto">
          <a:xfrm>
            <a:off x="3973513" y="2789238"/>
            <a:ext cx="609600" cy="379412"/>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a:t>
            </a:r>
          </a:p>
        </p:txBody>
      </p:sp>
      <p:sp>
        <p:nvSpPr>
          <p:cNvPr id="21" name="Rectangle 33"/>
          <p:cNvSpPr>
            <a:spLocks noChangeArrowheads="1"/>
          </p:cNvSpPr>
          <p:nvPr/>
        </p:nvSpPr>
        <p:spPr bwMode="auto">
          <a:xfrm>
            <a:off x="849313" y="3170238"/>
            <a:ext cx="1217612" cy="381000"/>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a:latin typeface="Courier New"/>
                <a:cs typeface="Courier New"/>
              </a:rPr>
              <a:t>user_3</a:t>
            </a:r>
          </a:p>
        </p:txBody>
      </p:sp>
      <p:sp>
        <p:nvSpPr>
          <p:cNvPr id="22" name="Rectangle 34"/>
          <p:cNvSpPr>
            <a:spLocks noChangeArrowheads="1"/>
          </p:cNvSpPr>
          <p:nvPr/>
        </p:nvSpPr>
        <p:spPr bwMode="auto">
          <a:xfrm>
            <a:off x="2830513" y="3170238"/>
            <a:ext cx="1143000" cy="379412"/>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284 bytes</a:t>
            </a:r>
          </a:p>
        </p:txBody>
      </p:sp>
      <p:sp>
        <p:nvSpPr>
          <p:cNvPr id="23" name="Rectangle 35"/>
          <p:cNvSpPr>
            <a:spLocks noChangeArrowheads="1"/>
          </p:cNvSpPr>
          <p:nvPr/>
        </p:nvSpPr>
        <p:spPr bwMode="auto">
          <a:xfrm>
            <a:off x="4583113" y="3170238"/>
            <a:ext cx="914400" cy="381000"/>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114</a:t>
            </a:r>
          </a:p>
        </p:txBody>
      </p:sp>
      <p:sp>
        <p:nvSpPr>
          <p:cNvPr id="24" name="Rectangle 36"/>
          <p:cNvSpPr>
            <a:spLocks noChangeArrowheads="1"/>
          </p:cNvSpPr>
          <p:nvPr/>
        </p:nvSpPr>
        <p:spPr bwMode="auto">
          <a:xfrm>
            <a:off x="2068513" y="3170238"/>
            <a:ext cx="762000" cy="379412"/>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DIR</a:t>
            </a:r>
          </a:p>
        </p:txBody>
      </p:sp>
      <p:sp>
        <p:nvSpPr>
          <p:cNvPr id="25" name="Rectangle 37"/>
          <p:cNvSpPr>
            <a:spLocks noChangeArrowheads="1"/>
          </p:cNvSpPr>
          <p:nvPr/>
        </p:nvSpPr>
        <p:spPr bwMode="auto">
          <a:xfrm>
            <a:off x="3973513" y="3170238"/>
            <a:ext cx="609600" cy="379412"/>
          </a:xfrm>
          <a:prstGeom prst="rect">
            <a:avLst/>
          </a:prstGeom>
          <a:solidFill>
            <a:schemeClr val="tx2">
              <a:lumMod val="40000"/>
              <a:lumOff val="6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a:t>
            </a:r>
          </a:p>
        </p:txBody>
      </p:sp>
      <p:sp>
        <p:nvSpPr>
          <p:cNvPr id="26" name="Text Box 43"/>
          <p:cNvSpPr txBox="1">
            <a:spLocks noChangeArrowheads="1"/>
          </p:cNvSpPr>
          <p:nvPr/>
        </p:nvSpPr>
        <p:spPr bwMode="auto">
          <a:xfrm>
            <a:off x="3596793" y="4160838"/>
            <a:ext cx="4785410" cy="400110"/>
          </a:xfrm>
          <a:prstGeom prst="rect">
            <a:avLst/>
          </a:prstGeom>
          <a:noFill/>
          <a:ln w="9525">
            <a:noFill/>
            <a:miter lim="800000"/>
            <a:headEnd/>
            <a:tailEnd/>
          </a:ln>
          <a:effectLst/>
        </p:spPr>
        <p:txBody>
          <a:bodyPr wrap="none">
            <a:prstTxWarp prst="textNoShape">
              <a:avLst/>
            </a:prstTxWarp>
            <a:spAutoFit/>
          </a:bodyPr>
          <a:lstStyle/>
          <a:p>
            <a:r>
              <a:rPr lang="en-US" sz="2000" b="0" dirty="0">
                <a:latin typeface="Times New Roman"/>
                <a:cs typeface="Times New Roman"/>
              </a:rPr>
              <a:t>Directory</a:t>
            </a:r>
            <a:r>
              <a:rPr lang="en-US" sz="2000" b="0" dirty="0" smtClean="0">
                <a:latin typeface="Times New Roman"/>
                <a:cs typeface="Times New Roman"/>
              </a:rPr>
              <a:t> </a:t>
            </a:r>
            <a:r>
              <a:rPr lang="en-US" sz="2000" dirty="0">
                <a:latin typeface="Courier New"/>
                <a:cs typeface="Courier New"/>
              </a:rPr>
              <a:t>\</a:t>
            </a:r>
            <a:r>
              <a:rPr lang="en-US" sz="2000" b="0" dirty="0" smtClean="0">
                <a:latin typeface="Courier New"/>
                <a:cs typeface="Courier New"/>
              </a:rPr>
              <a:t>user_3</a:t>
            </a:r>
            <a:r>
              <a:rPr lang="en-US" sz="2000" b="0" dirty="0">
                <a:latin typeface="Times New Roman"/>
                <a:cs typeface="Times New Roman"/>
              </a:rPr>
              <a:t>, starting in cluster #114</a:t>
            </a:r>
          </a:p>
        </p:txBody>
      </p:sp>
      <p:sp>
        <p:nvSpPr>
          <p:cNvPr id="27" name="Rectangle 44"/>
          <p:cNvSpPr>
            <a:spLocks noChangeArrowheads="1"/>
          </p:cNvSpPr>
          <p:nvPr/>
        </p:nvSpPr>
        <p:spPr bwMode="auto">
          <a:xfrm>
            <a:off x="3825393" y="4633913"/>
            <a:ext cx="1370012" cy="381000"/>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file name</a:t>
            </a:r>
          </a:p>
        </p:txBody>
      </p:sp>
      <p:sp>
        <p:nvSpPr>
          <p:cNvPr id="28" name="Rectangle 45"/>
          <p:cNvSpPr>
            <a:spLocks noChangeArrowheads="1"/>
          </p:cNvSpPr>
          <p:nvPr/>
        </p:nvSpPr>
        <p:spPr bwMode="auto">
          <a:xfrm>
            <a:off x="5806593" y="4633913"/>
            <a:ext cx="1143000" cy="379412"/>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length</a:t>
            </a:r>
          </a:p>
        </p:txBody>
      </p:sp>
      <p:sp>
        <p:nvSpPr>
          <p:cNvPr id="29" name="Rectangle 46"/>
          <p:cNvSpPr>
            <a:spLocks noChangeArrowheads="1"/>
          </p:cNvSpPr>
          <p:nvPr/>
        </p:nvSpPr>
        <p:spPr bwMode="auto">
          <a:xfrm>
            <a:off x="7635393" y="4633913"/>
            <a:ext cx="1143000" cy="381000"/>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r>
              <a:rPr lang="en-US" sz="1700" b="0" baseline="30000">
                <a:latin typeface="Times New Roman"/>
                <a:cs typeface="Times New Roman"/>
              </a:rPr>
              <a:t>st</a:t>
            </a:r>
            <a:r>
              <a:rPr lang="en-US" sz="1700" b="0">
                <a:latin typeface="Times New Roman"/>
                <a:cs typeface="Times New Roman"/>
              </a:rPr>
              <a:t> cluster</a:t>
            </a:r>
          </a:p>
        </p:txBody>
      </p:sp>
      <p:sp>
        <p:nvSpPr>
          <p:cNvPr id="30" name="Rectangle 47"/>
          <p:cNvSpPr>
            <a:spLocks noChangeArrowheads="1"/>
          </p:cNvSpPr>
          <p:nvPr/>
        </p:nvSpPr>
        <p:spPr bwMode="auto">
          <a:xfrm>
            <a:off x="5196993" y="4633913"/>
            <a:ext cx="609600" cy="379412"/>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type</a:t>
            </a:r>
          </a:p>
        </p:txBody>
      </p:sp>
      <p:sp>
        <p:nvSpPr>
          <p:cNvPr id="31" name="Rectangle 48"/>
          <p:cNvSpPr>
            <a:spLocks noChangeArrowheads="1"/>
          </p:cNvSpPr>
          <p:nvPr/>
        </p:nvSpPr>
        <p:spPr bwMode="auto">
          <a:xfrm>
            <a:off x="7101993" y="4633913"/>
            <a:ext cx="533400" cy="379412"/>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a:t>
            </a:r>
          </a:p>
        </p:txBody>
      </p:sp>
      <p:sp>
        <p:nvSpPr>
          <p:cNvPr id="32" name="Rectangle 49"/>
          <p:cNvSpPr>
            <a:spLocks noChangeArrowheads="1"/>
          </p:cNvSpPr>
          <p:nvPr/>
        </p:nvSpPr>
        <p:spPr bwMode="auto">
          <a:xfrm>
            <a:off x="3977793" y="5075238"/>
            <a:ext cx="1217612" cy="381000"/>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33" name="Rectangle 50"/>
          <p:cNvSpPr>
            <a:spLocks noChangeArrowheads="1"/>
          </p:cNvSpPr>
          <p:nvPr/>
        </p:nvSpPr>
        <p:spPr bwMode="auto">
          <a:xfrm>
            <a:off x="5958993" y="5075238"/>
            <a:ext cx="1143000" cy="379412"/>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256 bytes</a:t>
            </a:r>
          </a:p>
        </p:txBody>
      </p:sp>
      <p:sp>
        <p:nvSpPr>
          <p:cNvPr id="34" name="Rectangle 51"/>
          <p:cNvSpPr>
            <a:spLocks noChangeArrowheads="1"/>
          </p:cNvSpPr>
          <p:nvPr/>
        </p:nvSpPr>
        <p:spPr bwMode="auto">
          <a:xfrm>
            <a:off x="7711593" y="5075238"/>
            <a:ext cx="914400" cy="381000"/>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sp>
        <p:nvSpPr>
          <p:cNvPr id="35" name="Rectangle 52"/>
          <p:cNvSpPr>
            <a:spLocks noChangeArrowheads="1"/>
          </p:cNvSpPr>
          <p:nvPr/>
        </p:nvSpPr>
        <p:spPr bwMode="auto">
          <a:xfrm>
            <a:off x="5196993" y="5075238"/>
            <a:ext cx="762000" cy="379412"/>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DIR</a:t>
            </a:r>
          </a:p>
        </p:txBody>
      </p:sp>
      <p:sp>
        <p:nvSpPr>
          <p:cNvPr id="36" name="Rectangle 53"/>
          <p:cNvSpPr>
            <a:spLocks noChangeArrowheads="1"/>
          </p:cNvSpPr>
          <p:nvPr/>
        </p:nvSpPr>
        <p:spPr bwMode="auto">
          <a:xfrm>
            <a:off x="7101993" y="5075238"/>
            <a:ext cx="609600" cy="379412"/>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a:t>
            </a:r>
          </a:p>
        </p:txBody>
      </p:sp>
      <p:sp>
        <p:nvSpPr>
          <p:cNvPr id="37" name="Rectangle 54"/>
          <p:cNvSpPr>
            <a:spLocks noChangeArrowheads="1"/>
          </p:cNvSpPr>
          <p:nvPr/>
        </p:nvSpPr>
        <p:spPr bwMode="auto">
          <a:xfrm>
            <a:off x="3977793" y="5456238"/>
            <a:ext cx="1217612" cy="381000"/>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err="1">
                <a:latin typeface="Courier New"/>
                <a:cs typeface="Courier New"/>
              </a:rPr>
              <a:t>dir_a</a:t>
            </a:r>
            <a:endParaRPr lang="en-US" sz="1700" b="0" dirty="0">
              <a:latin typeface="Courier New"/>
              <a:cs typeface="Courier New"/>
            </a:endParaRPr>
          </a:p>
        </p:txBody>
      </p:sp>
      <p:sp>
        <p:nvSpPr>
          <p:cNvPr id="38" name="Rectangle 55"/>
          <p:cNvSpPr>
            <a:spLocks noChangeArrowheads="1"/>
          </p:cNvSpPr>
          <p:nvPr/>
        </p:nvSpPr>
        <p:spPr bwMode="auto">
          <a:xfrm>
            <a:off x="5958993" y="5456238"/>
            <a:ext cx="1143000" cy="379412"/>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512 bytes</a:t>
            </a:r>
          </a:p>
        </p:txBody>
      </p:sp>
      <p:sp>
        <p:nvSpPr>
          <p:cNvPr id="39" name="Rectangle 56"/>
          <p:cNvSpPr>
            <a:spLocks noChangeArrowheads="1"/>
          </p:cNvSpPr>
          <p:nvPr/>
        </p:nvSpPr>
        <p:spPr bwMode="auto">
          <a:xfrm>
            <a:off x="7711593" y="5456238"/>
            <a:ext cx="914400" cy="381000"/>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62</a:t>
            </a:r>
          </a:p>
        </p:txBody>
      </p:sp>
      <p:sp>
        <p:nvSpPr>
          <p:cNvPr id="40" name="Rectangle 57"/>
          <p:cNvSpPr>
            <a:spLocks noChangeArrowheads="1"/>
          </p:cNvSpPr>
          <p:nvPr/>
        </p:nvSpPr>
        <p:spPr bwMode="auto">
          <a:xfrm>
            <a:off x="5196993" y="5456238"/>
            <a:ext cx="762000" cy="379412"/>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DIR</a:t>
            </a:r>
          </a:p>
        </p:txBody>
      </p:sp>
      <p:sp>
        <p:nvSpPr>
          <p:cNvPr id="41" name="Rectangle 58"/>
          <p:cNvSpPr>
            <a:spLocks noChangeArrowheads="1"/>
          </p:cNvSpPr>
          <p:nvPr/>
        </p:nvSpPr>
        <p:spPr bwMode="auto">
          <a:xfrm>
            <a:off x="7101993" y="5456238"/>
            <a:ext cx="609600" cy="379412"/>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a:t>
            </a:r>
          </a:p>
        </p:txBody>
      </p:sp>
      <p:sp>
        <p:nvSpPr>
          <p:cNvPr id="42" name="Rectangle 59"/>
          <p:cNvSpPr>
            <a:spLocks noChangeArrowheads="1"/>
          </p:cNvSpPr>
          <p:nvPr/>
        </p:nvSpPr>
        <p:spPr bwMode="auto">
          <a:xfrm>
            <a:off x="3977793" y="5837238"/>
            <a:ext cx="1217612" cy="381000"/>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err="1">
                <a:latin typeface="Courier New"/>
                <a:cs typeface="Courier New"/>
              </a:rPr>
              <a:t>file_c</a:t>
            </a:r>
            <a:endParaRPr lang="en-US" sz="1700" b="0" dirty="0">
              <a:latin typeface="Courier New"/>
              <a:cs typeface="Courier New"/>
            </a:endParaRPr>
          </a:p>
        </p:txBody>
      </p:sp>
      <p:sp>
        <p:nvSpPr>
          <p:cNvPr id="43" name="Rectangle 60"/>
          <p:cNvSpPr>
            <a:spLocks noChangeArrowheads="1"/>
          </p:cNvSpPr>
          <p:nvPr/>
        </p:nvSpPr>
        <p:spPr bwMode="auto">
          <a:xfrm>
            <a:off x="5958993" y="5837238"/>
            <a:ext cx="1143000" cy="379412"/>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1824 bytes</a:t>
            </a:r>
          </a:p>
        </p:txBody>
      </p:sp>
      <p:sp>
        <p:nvSpPr>
          <p:cNvPr id="44" name="Rectangle 61"/>
          <p:cNvSpPr>
            <a:spLocks noChangeArrowheads="1"/>
          </p:cNvSpPr>
          <p:nvPr/>
        </p:nvSpPr>
        <p:spPr bwMode="auto">
          <a:xfrm>
            <a:off x="7711593" y="5837238"/>
            <a:ext cx="914400" cy="381000"/>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102</a:t>
            </a:r>
          </a:p>
        </p:txBody>
      </p:sp>
      <p:sp>
        <p:nvSpPr>
          <p:cNvPr id="45" name="Rectangle 62"/>
          <p:cNvSpPr>
            <a:spLocks noChangeArrowheads="1"/>
          </p:cNvSpPr>
          <p:nvPr/>
        </p:nvSpPr>
        <p:spPr bwMode="auto">
          <a:xfrm>
            <a:off x="5196993" y="5837238"/>
            <a:ext cx="762000" cy="379412"/>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FILE</a:t>
            </a:r>
          </a:p>
        </p:txBody>
      </p:sp>
      <p:sp>
        <p:nvSpPr>
          <p:cNvPr id="46" name="Rectangle 63"/>
          <p:cNvSpPr>
            <a:spLocks noChangeArrowheads="1"/>
          </p:cNvSpPr>
          <p:nvPr/>
        </p:nvSpPr>
        <p:spPr bwMode="auto">
          <a:xfrm>
            <a:off x="7101993" y="5837238"/>
            <a:ext cx="609600" cy="379412"/>
          </a:xfrm>
          <a:prstGeom prst="rect">
            <a:avLst/>
          </a:prstGeom>
          <a:solidFill>
            <a:srgbClr val="8EB4E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Names Vs. Path Names</a:t>
            </a:r>
            <a:endParaRPr lang="en-US" dirty="0"/>
          </a:p>
        </p:txBody>
      </p:sp>
      <p:sp>
        <p:nvSpPr>
          <p:cNvPr id="3" name="Content Placeholder 2"/>
          <p:cNvSpPr>
            <a:spLocks noGrp="1"/>
          </p:cNvSpPr>
          <p:nvPr>
            <p:ph idx="1"/>
          </p:nvPr>
        </p:nvSpPr>
        <p:spPr/>
        <p:txBody>
          <a:bodyPr/>
          <a:lstStyle/>
          <a:p>
            <a:r>
              <a:rPr lang="en-GB" sz="2800" dirty="0" smtClean="0"/>
              <a:t>In flat name spaces, files had “true names”</a:t>
            </a:r>
          </a:p>
          <a:p>
            <a:pPr lvl="1"/>
            <a:r>
              <a:rPr lang="en-GB" sz="2400" dirty="0" smtClean="0"/>
              <a:t>That name is recorded in some central location </a:t>
            </a:r>
          </a:p>
          <a:p>
            <a:pPr lvl="1"/>
            <a:r>
              <a:rPr lang="en-GB" sz="2400" dirty="0" smtClean="0"/>
              <a:t>Name structure (</a:t>
            </a:r>
            <a:r>
              <a:rPr lang="en-GB" sz="2400" dirty="0" err="1" smtClean="0"/>
              <a:t>a.b.c</a:t>
            </a:r>
            <a:r>
              <a:rPr lang="en-GB" sz="2400" dirty="0" smtClean="0"/>
              <a:t>) is a convenient convention</a:t>
            </a:r>
          </a:p>
          <a:p>
            <a:r>
              <a:rPr lang="en-GB" sz="2800" dirty="0" smtClean="0"/>
              <a:t>In DOS, a file is described by a directory entry</a:t>
            </a:r>
          </a:p>
          <a:p>
            <a:pPr lvl="1"/>
            <a:r>
              <a:rPr lang="en-GB" sz="2400" dirty="0" smtClean="0"/>
              <a:t>Local name is specified in that directory entry</a:t>
            </a:r>
          </a:p>
          <a:p>
            <a:pPr lvl="1"/>
            <a:r>
              <a:rPr lang="en-GB" sz="2400" dirty="0" smtClean="0"/>
              <a:t>Fully qualified name is the path to that directory entry</a:t>
            </a:r>
          </a:p>
          <a:p>
            <a:pPr lvl="2"/>
            <a:r>
              <a:rPr lang="en-GB" sz="2000" dirty="0" smtClean="0"/>
              <a:t>E.g., start from root, to user_3, to </a:t>
            </a:r>
            <a:r>
              <a:rPr lang="en-GB" sz="2000" dirty="0" err="1" smtClean="0"/>
              <a:t>dir_a</a:t>
            </a:r>
            <a:r>
              <a:rPr lang="en-GB" sz="2000" dirty="0" smtClean="0"/>
              <a:t>, to </a:t>
            </a:r>
            <a:r>
              <a:rPr lang="en-GB" sz="2000" dirty="0" err="1" smtClean="0"/>
              <a:t>file_b</a:t>
            </a:r>
            <a:endParaRPr lang="en-GB" sz="2000" dirty="0" smtClean="0"/>
          </a:p>
          <a:p>
            <a:pPr lvl="1"/>
            <a:r>
              <a:rPr lang="en-GB" sz="2400" dirty="0" smtClean="0"/>
              <a:t>But DOS files still have only one name</a:t>
            </a:r>
          </a:p>
          <a:p>
            <a:r>
              <a:rPr lang="en-GB" sz="2800" dirty="0" smtClean="0"/>
              <a:t>What if files had no intrinsic names of their own?</a:t>
            </a:r>
          </a:p>
          <a:p>
            <a:pPr lvl="1"/>
            <a:r>
              <a:rPr lang="en-GB" sz="2400" dirty="0" smtClean="0"/>
              <a:t>All names came from directory paths</a:t>
            </a:r>
          </a:p>
          <a:p>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Space and Allocation Issues</a:t>
            </a:r>
            <a:endParaRPr lang="en-US" dirty="0"/>
          </a:p>
        </p:txBody>
      </p:sp>
      <p:sp>
        <p:nvSpPr>
          <p:cNvPr id="3" name="Content Placeholder 2"/>
          <p:cNvSpPr>
            <a:spLocks noGrp="1"/>
          </p:cNvSpPr>
          <p:nvPr>
            <p:ph idx="1"/>
          </p:nvPr>
        </p:nvSpPr>
        <p:spPr/>
        <p:txBody>
          <a:bodyPr/>
          <a:lstStyle/>
          <a:p>
            <a:r>
              <a:rPr lang="en-US" dirty="0" smtClean="0"/>
              <a:t>How do I keep track of a file system’s free space?</a:t>
            </a:r>
          </a:p>
          <a:p>
            <a:r>
              <a:rPr lang="en-US" dirty="0" smtClean="0"/>
              <a:t>How do I allocate new disk blocks when needed?</a:t>
            </a:r>
          </a:p>
          <a:p>
            <a:pPr lvl="1"/>
            <a:r>
              <a:rPr lang="en-US" dirty="0" smtClean="0"/>
              <a:t>And how do I handle </a:t>
            </a:r>
            <a:r>
              <a:rPr lang="en-US" dirty="0" err="1" smtClean="0"/>
              <a:t>deallocation</a:t>
            </a:r>
            <a:r>
              <a:rPr lang="en-US" dirty="0" smtClean="0"/>
              <a:t>?</a:t>
            </a:r>
            <a:endParaRPr lang="en-US" dirty="0"/>
          </a:p>
        </p:txBody>
      </p:sp>
      <p:sp>
        <p:nvSpPr>
          <p:cNvPr id="4" name="Rounded Rectangle 3"/>
          <p:cNvSpPr/>
          <p:nvPr/>
        </p:nvSpPr>
        <p:spPr>
          <a:xfrm>
            <a:off x="762918" y="502733"/>
            <a:ext cx="7623767" cy="740869"/>
          </a:xfrm>
          <a:prstGeom prst="roundRect">
            <a:avLst/>
          </a:prstGeom>
          <a:noFill/>
          <a:ln w="9525" cap="flat" cmpd="sng" algn="ctr">
            <a:solidFill>
              <a:srgbClr val="0D0D0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Unix Directories</a:t>
            </a:r>
            <a:endParaRPr lang="en-US" dirty="0"/>
          </a:p>
        </p:txBody>
      </p:sp>
      <p:sp>
        <p:nvSpPr>
          <p:cNvPr id="3" name="Content Placeholder 2"/>
          <p:cNvSpPr>
            <a:spLocks noGrp="1"/>
          </p:cNvSpPr>
          <p:nvPr>
            <p:ph idx="1"/>
          </p:nvPr>
        </p:nvSpPr>
        <p:spPr>
          <a:xfrm>
            <a:off x="457200" y="1229760"/>
            <a:ext cx="8229600" cy="4525963"/>
          </a:xfrm>
        </p:spPr>
        <p:txBody>
          <a:bodyPr/>
          <a:lstStyle/>
          <a:p>
            <a:r>
              <a:rPr lang="en-GB" sz="2800" dirty="0" smtClean="0"/>
              <a:t>A file system that allows multiple file names</a:t>
            </a:r>
          </a:p>
          <a:p>
            <a:pPr lvl="1"/>
            <a:r>
              <a:rPr lang="en-GB" sz="2400" dirty="0" smtClean="0"/>
              <a:t>So there is no single “true” file name, unlike DOS</a:t>
            </a:r>
          </a:p>
          <a:p>
            <a:r>
              <a:rPr lang="en-GB" dirty="0" smtClean="0"/>
              <a:t>File names separated by slashes</a:t>
            </a:r>
          </a:p>
          <a:p>
            <a:pPr lvl="1"/>
            <a:r>
              <a:rPr lang="en-GB" sz="2400" dirty="0" smtClean="0"/>
              <a:t>E.g., </a:t>
            </a:r>
            <a:r>
              <a:rPr lang="en-GB" sz="2400" dirty="0" smtClean="0">
                <a:latin typeface="Courier New"/>
                <a:cs typeface="Courier New"/>
              </a:rPr>
              <a:t>/user_3/dir_a/file_b</a:t>
            </a:r>
          </a:p>
          <a:p>
            <a:r>
              <a:rPr lang="en-GB" sz="2800" dirty="0" smtClean="0"/>
              <a:t>The actual file descriptors are the </a:t>
            </a:r>
            <a:r>
              <a:rPr lang="en-GB" sz="2800" dirty="0" err="1" smtClean="0"/>
              <a:t>inodes</a:t>
            </a:r>
            <a:endParaRPr lang="en-GB" sz="2800" dirty="0" smtClean="0"/>
          </a:p>
          <a:p>
            <a:pPr lvl="1"/>
            <a:r>
              <a:rPr lang="en-GB" sz="2400" dirty="0" smtClean="0"/>
              <a:t>Directory entries only point to </a:t>
            </a:r>
            <a:r>
              <a:rPr lang="en-GB" sz="2400" dirty="0" err="1" smtClean="0"/>
              <a:t>inodes</a:t>
            </a:r>
            <a:endParaRPr lang="en-GB" sz="2400" dirty="0" smtClean="0"/>
          </a:p>
          <a:p>
            <a:pPr lvl="1"/>
            <a:r>
              <a:rPr lang="en-GB" sz="2400" dirty="0" smtClean="0"/>
              <a:t>Association of a name with an </a:t>
            </a:r>
            <a:r>
              <a:rPr lang="en-GB" sz="2400" dirty="0" err="1" smtClean="0"/>
              <a:t>inode</a:t>
            </a:r>
            <a:r>
              <a:rPr lang="en-GB" sz="2400" dirty="0" smtClean="0"/>
              <a:t> is called a </a:t>
            </a:r>
            <a:r>
              <a:rPr lang="en-GB" sz="2400" i="1" dirty="0" smtClean="0"/>
              <a:t>hard link</a:t>
            </a:r>
          </a:p>
          <a:p>
            <a:pPr lvl="1"/>
            <a:r>
              <a:rPr lang="en-GB" sz="2400" dirty="0" smtClean="0"/>
              <a:t>Multiple directory entries can point to the same </a:t>
            </a:r>
            <a:r>
              <a:rPr lang="en-GB" sz="2400" dirty="0" err="1" smtClean="0"/>
              <a:t>inode</a:t>
            </a:r>
            <a:endParaRPr lang="en-GB" sz="2400" dirty="0" smtClean="0"/>
          </a:p>
          <a:p>
            <a:r>
              <a:rPr lang="en-GB" sz="2800" dirty="0" smtClean="0"/>
              <a:t>Contents of a Unix directory entry</a:t>
            </a:r>
          </a:p>
          <a:p>
            <a:pPr lvl="1"/>
            <a:r>
              <a:rPr lang="en-GB" sz="2400" dirty="0" smtClean="0"/>
              <a:t>Name (relative to this directory)</a:t>
            </a:r>
          </a:p>
          <a:p>
            <a:pPr lvl="1"/>
            <a:r>
              <a:rPr lang="en-GB" sz="2400" dirty="0" smtClean="0"/>
              <a:t>Pointer to the </a:t>
            </a:r>
            <a:r>
              <a:rPr lang="en-GB" sz="2400" dirty="0" err="1" smtClean="0"/>
              <a:t>inode</a:t>
            </a:r>
            <a:r>
              <a:rPr lang="en-GB" sz="2400" dirty="0" smtClean="0"/>
              <a:t> of the associated file</a:t>
            </a:r>
          </a:p>
          <a:p>
            <a:endParaRPr lang="en-US"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Directories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
          <p:cNvSpPr>
            <a:spLocks noChangeArrowheads="1"/>
          </p:cNvSpPr>
          <p:nvPr/>
        </p:nvSpPr>
        <p:spPr bwMode="auto">
          <a:xfrm>
            <a:off x="7173913" y="2865438"/>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a:latin typeface="Courier New"/>
                <a:cs typeface="Courier New"/>
              </a:rPr>
              <a:t>user_1</a:t>
            </a:r>
          </a:p>
        </p:txBody>
      </p:sp>
      <p:sp>
        <p:nvSpPr>
          <p:cNvPr id="5" name="Rectangle 6"/>
          <p:cNvSpPr>
            <a:spLocks noChangeArrowheads="1"/>
          </p:cNvSpPr>
          <p:nvPr/>
        </p:nvSpPr>
        <p:spPr bwMode="auto">
          <a:xfrm>
            <a:off x="6259513" y="28654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9</a:t>
            </a:r>
          </a:p>
        </p:txBody>
      </p:sp>
      <p:sp>
        <p:nvSpPr>
          <p:cNvPr id="6" name="Rectangle 10"/>
          <p:cNvSpPr>
            <a:spLocks noChangeArrowheads="1"/>
          </p:cNvSpPr>
          <p:nvPr/>
        </p:nvSpPr>
        <p:spPr bwMode="auto">
          <a:xfrm>
            <a:off x="7175500" y="1646238"/>
            <a:ext cx="1370013" cy="381000"/>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file name</a:t>
            </a:r>
          </a:p>
        </p:txBody>
      </p:sp>
      <p:sp>
        <p:nvSpPr>
          <p:cNvPr id="7" name="Rectangle 12"/>
          <p:cNvSpPr>
            <a:spLocks noChangeArrowheads="1"/>
          </p:cNvSpPr>
          <p:nvPr/>
        </p:nvSpPr>
        <p:spPr bwMode="auto">
          <a:xfrm>
            <a:off x="6107113" y="1646238"/>
            <a:ext cx="1143000" cy="381000"/>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dirty="0" err="1" smtClean="0">
                <a:latin typeface="Times New Roman"/>
                <a:cs typeface="Times New Roman"/>
              </a:rPr>
              <a:t>i</a:t>
            </a:r>
            <a:r>
              <a:rPr lang="en-US" sz="1700" b="0" dirty="0" err="1" smtClean="0">
                <a:latin typeface="Times New Roman"/>
                <a:cs typeface="Times New Roman"/>
              </a:rPr>
              <a:t>node</a:t>
            </a:r>
            <a:r>
              <a:rPr lang="en-US" sz="1700" b="0" dirty="0" smtClean="0">
                <a:latin typeface="Times New Roman"/>
                <a:cs typeface="Times New Roman"/>
              </a:rPr>
              <a:t> </a:t>
            </a:r>
            <a:r>
              <a:rPr lang="en-US" sz="1700" b="0" dirty="0">
                <a:latin typeface="Times New Roman"/>
                <a:cs typeface="Times New Roman"/>
              </a:rPr>
              <a:t>#</a:t>
            </a:r>
          </a:p>
        </p:txBody>
      </p:sp>
      <p:sp>
        <p:nvSpPr>
          <p:cNvPr id="8" name="Rectangle 15"/>
          <p:cNvSpPr>
            <a:spLocks noChangeArrowheads="1"/>
          </p:cNvSpPr>
          <p:nvPr/>
        </p:nvSpPr>
        <p:spPr bwMode="auto">
          <a:xfrm>
            <a:off x="7173913" y="3246438"/>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a:latin typeface="Courier New"/>
                <a:cs typeface="Courier New"/>
              </a:rPr>
              <a:t>user_2</a:t>
            </a:r>
          </a:p>
        </p:txBody>
      </p:sp>
      <p:sp>
        <p:nvSpPr>
          <p:cNvPr id="9" name="Rectangle 17"/>
          <p:cNvSpPr>
            <a:spLocks noChangeArrowheads="1"/>
          </p:cNvSpPr>
          <p:nvPr/>
        </p:nvSpPr>
        <p:spPr bwMode="auto">
          <a:xfrm>
            <a:off x="6259513" y="32464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31</a:t>
            </a:r>
          </a:p>
        </p:txBody>
      </p:sp>
      <p:sp>
        <p:nvSpPr>
          <p:cNvPr id="10" name="Rectangle 20"/>
          <p:cNvSpPr>
            <a:spLocks noChangeArrowheads="1"/>
          </p:cNvSpPr>
          <p:nvPr/>
        </p:nvSpPr>
        <p:spPr bwMode="auto">
          <a:xfrm>
            <a:off x="7173913" y="3627438"/>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a:latin typeface="Courier New"/>
                <a:cs typeface="Courier New"/>
              </a:rPr>
              <a:t>user_3</a:t>
            </a:r>
          </a:p>
        </p:txBody>
      </p:sp>
      <p:sp>
        <p:nvSpPr>
          <p:cNvPr id="11" name="Rectangle 22"/>
          <p:cNvSpPr>
            <a:spLocks noChangeArrowheads="1"/>
          </p:cNvSpPr>
          <p:nvPr/>
        </p:nvSpPr>
        <p:spPr bwMode="auto">
          <a:xfrm>
            <a:off x="6259513" y="36274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114</a:t>
            </a:r>
          </a:p>
        </p:txBody>
      </p:sp>
      <p:sp>
        <p:nvSpPr>
          <p:cNvPr id="12" name="Text Box 25"/>
          <p:cNvSpPr txBox="1">
            <a:spLocks noChangeArrowheads="1"/>
          </p:cNvSpPr>
          <p:nvPr/>
        </p:nvSpPr>
        <p:spPr bwMode="auto">
          <a:xfrm>
            <a:off x="925513" y="4144963"/>
            <a:ext cx="3574516" cy="400110"/>
          </a:xfrm>
          <a:prstGeom prst="rect">
            <a:avLst/>
          </a:prstGeom>
          <a:noFill/>
          <a:ln w="9525">
            <a:noFill/>
            <a:miter lim="800000"/>
            <a:headEnd/>
            <a:tailEnd/>
          </a:ln>
          <a:effectLst/>
        </p:spPr>
        <p:txBody>
          <a:bodyPr wrap="none">
            <a:prstTxWarp prst="textNoShape">
              <a:avLst/>
            </a:prstTxWarp>
            <a:spAutoFit/>
          </a:bodyPr>
          <a:lstStyle/>
          <a:p>
            <a:r>
              <a:rPr lang="en-US" sz="2000" dirty="0">
                <a:latin typeface="Times New Roman"/>
                <a:cs typeface="Times New Roman"/>
              </a:rPr>
              <a:t>D</a:t>
            </a:r>
            <a:r>
              <a:rPr lang="en-US" sz="2000" b="0" dirty="0" smtClean="0">
                <a:latin typeface="Times New Roman"/>
                <a:cs typeface="Times New Roman"/>
              </a:rPr>
              <a:t>irectory </a:t>
            </a:r>
            <a:r>
              <a:rPr lang="en-US" sz="2000" b="0" dirty="0">
                <a:latin typeface="Courier New"/>
                <a:cs typeface="Courier New"/>
              </a:rPr>
              <a:t>/user_3</a:t>
            </a:r>
            <a:r>
              <a:rPr lang="en-US" sz="2000" b="0" dirty="0">
                <a:latin typeface="Times New Roman"/>
                <a:cs typeface="Times New Roman"/>
              </a:rPr>
              <a:t>,</a:t>
            </a:r>
            <a:r>
              <a:rPr lang="en-US" sz="2000" b="0" dirty="0" smtClean="0">
                <a:latin typeface="Times New Roman"/>
                <a:cs typeface="Times New Roman"/>
              </a:rPr>
              <a:t> </a:t>
            </a:r>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#114</a:t>
            </a:r>
          </a:p>
        </p:txBody>
      </p:sp>
      <p:sp>
        <p:nvSpPr>
          <p:cNvPr id="13" name="Rectangle 36"/>
          <p:cNvSpPr>
            <a:spLocks noChangeArrowheads="1"/>
          </p:cNvSpPr>
          <p:nvPr/>
        </p:nvSpPr>
        <p:spPr bwMode="auto">
          <a:xfrm>
            <a:off x="2754313" y="5608638"/>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err="1">
                <a:latin typeface="Courier New"/>
                <a:cs typeface="Courier New"/>
              </a:rPr>
              <a:t>dir_a</a:t>
            </a:r>
            <a:endParaRPr lang="en-US" sz="1700" b="0" dirty="0">
              <a:latin typeface="Courier New"/>
              <a:cs typeface="Courier New"/>
            </a:endParaRPr>
          </a:p>
        </p:txBody>
      </p:sp>
      <p:sp>
        <p:nvSpPr>
          <p:cNvPr id="14" name="Rectangle 41"/>
          <p:cNvSpPr>
            <a:spLocks noChangeArrowheads="1"/>
          </p:cNvSpPr>
          <p:nvPr/>
        </p:nvSpPr>
        <p:spPr bwMode="auto">
          <a:xfrm>
            <a:off x="2754313" y="5989638"/>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err="1">
                <a:latin typeface="Courier New"/>
                <a:cs typeface="Courier New"/>
              </a:rPr>
              <a:t>file_c</a:t>
            </a:r>
            <a:endParaRPr lang="en-US" sz="1700" b="0" dirty="0">
              <a:latin typeface="Courier New"/>
              <a:cs typeface="Courier New"/>
            </a:endParaRPr>
          </a:p>
        </p:txBody>
      </p:sp>
      <p:sp>
        <p:nvSpPr>
          <p:cNvPr id="15" name="Rectangle 46"/>
          <p:cNvSpPr>
            <a:spLocks noChangeArrowheads="1"/>
          </p:cNvSpPr>
          <p:nvPr/>
        </p:nvSpPr>
        <p:spPr bwMode="auto">
          <a:xfrm>
            <a:off x="7173913" y="2103438"/>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16" name="Rectangle 47"/>
          <p:cNvSpPr>
            <a:spLocks noChangeArrowheads="1"/>
          </p:cNvSpPr>
          <p:nvPr/>
        </p:nvSpPr>
        <p:spPr bwMode="auto">
          <a:xfrm>
            <a:off x="6259513" y="21034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sp>
        <p:nvSpPr>
          <p:cNvPr id="17" name="Rectangle 48"/>
          <p:cNvSpPr>
            <a:spLocks noChangeArrowheads="1"/>
          </p:cNvSpPr>
          <p:nvPr/>
        </p:nvSpPr>
        <p:spPr bwMode="auto">
          <a:xfrm>
            <a:off x="7173913" y="2484438"/>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18" name="Rectangle 49"/>
          <p:cNvSpPr>
            <a:spLocks noChangeArrowheads="1"/>
          </p:cNvSpPr>
          <p:nvPr/>
        </p:nvSpPr>
        <p:spPr bwMode="auto">
          <a:xfrm>
            <a:off x="6259513" y="24844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sp>
        <p:nvSpPr>
          <p:cNvPr id="19" name="Text Box 50"/>
          <p:cNvSpPr txBox="1">
            <a:spLocks noChangeArrowheads="1"/>
          </p:cNvSpPr>
          <p:nvPr/>
        </p:nvSpPr>
        <p:spPr bwMode="auto">
          <a:xfrm>
            <a:off x="5497513" y="1341438"/>
            <a:ext cx="2675332" cy="400110"/>
          </a:xfrm>
          <a:prstGeom prst="rect">
            <a:avLst/>
          </a:prstGeom>
          <a:noFill/>
          <a:ln w="9525">
            <a:noFill/>
            <a:miter lim="800000"/>
            <a:headEnd/>
            <a:tailEnd/>
          </a:ln>
          <a:effectLst/>
        </p:spPr>
        <p:txBody>
          <a:bodyPr wrap="none">
            <a:prstTxWarp prst="textNoShape">
              <a:avLst/>
            </a:prstTxWarp>
            <a:spAutoFit/>
          </a:bodyPr>
          <a:lstStyle/>
          <a:p>
            <a:r>
              <a:rPr lang="en-US" sz="2000" dirty="0">
                <a:latin typeface="Times New Roman"/>
                <a:cs typeface="Times New Roman"/>
              </a:rPr>
              <a:t>R</a:t>
            </a:r>
            <a:r>
              <a:rPr lang="en-US" sz="2000" b="0" dirty="0" smtClean="0">
                <a:latin typeface="Times New Roman"/>
                <a:cs typeface="Times New Roman"/>
              </a:rPr>
              <a:t>oot </a:t>
            </a:r>
            <a:r>
              <a:rPr lang="en-US" sz="2000" b="0" dirty="0">
                <a:latin typeface="Times New Roman"/>
                <a:cs typeface="Times New Roman"/>
              </a:rPr>
              <a:t>directory,</a:t>
            </a:r>
            <a:r>
              <a:rPr lang="en-US" sz="2000" b="0" dirty="0" smtClean="0">
                <a:latin typeface="Times New Roman"/>
                <a:cs typeface="Times New Roman"/>
              </a:rPr>
              <a:t> </a:t>
            </a:r>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#1</a:t>
            </a:r>
          </a:p>
        </p:txBody>
      </p:sp>
      <p:sp>
        <p:nvSpPr>
          <p:cNvPr id="20" name="Rectangle 52"/>
          <p:cNvSpPr>
            <a:spLocks noChangeArrowheads="1"/>
          </p:cNvSpPr>
          <p:nvPr/>
        </p:nvSpPr>
        <p:spPr bwMode="auto">
          <a:xfrm>
            <a:off x="1839913" y="56086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194</a:t>
            </a:r>
          </a:p>
        </p:txBody>
      </p:sp>
      <p:sp>
        <p:nvSpPr>
          <p:cNvPr id="21" name="Rectangle 54"/>
          <p:cNvSpPr>
            <a:spLocks noChangeArrowheads="1"/>
          </p:cNvSpPr>
          <p:nvPr/>
        </p:nvSpPr>
        <p:spPr bwMode="auto">
          <a:xfrm>
            <a:off x="1839913" y="59896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307</a:t>
            </a:r>
          </a:p>
        </p:txBody>
      </p:sp>
      <p:sp>
        <p:nvSpPr>
          <p:cNvPr id="22" name="Rectangle 57"/>
          <p:cNvSpPr>
            <a:spLocks noChangeArrowheads="1"/>
          </p:cNvSpPr>
          <p:nvPr/>
        </p:nvSpPr>
        <p:spPr bwMode="auto">
          <a:xfrm>
            <a:off x="2754313" y="4846638"/>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23" name="Rectangle 58"/>
          <p:cNvSpPr>
            <a:spLocks noChangeArrowheads="1"/>
          </p:cNvSpPr>
          <p:nvPr/>
        </p:nvSpPr>
        <p:spPr bwMode="auto">
          <a:xfrm>
            <a:off x="1839913" y="48466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114</a:t>
            </a:r>
          </a:p>
        </p:txBody>
      </p:sp>
      <p:sp>
        <p:nvSpPr>
          <p:cNvPr id="24" name="Rectangle 59"/>
          <p:cNvSpPr>
            <a:spLocks noChangeArrowheads="1"/>
          </p:cNvSpPr>
          <p:nvPr/>
        </p:nvSpPr>
        <p:spPr bwMode="auto">
          <a:xfrm>
            <a:off x="2754313" y="5227638"/>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25" name="Rectangle 60"/>
          <p:cNvSpPr>
            <a:spLocks noChangeArrowheads="1"/>
          </p:cNvSpPr>
          <p:nvPr/>
        </p:nvSpPr>
        <p:spPr bwMode="auto">
          <a:xfrm>
            <a:off x="1839913" y="52276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dirty="0">
                <a:latin typeface="Times New Roman"/>
                <a:cs typeface="Times New Roman"/>
              </a:rPr>
              <a:t>1</a:t>
            </a:r>
          </a:p>
        </p:txBody>
      </p:sp>
      <p:sp>
        <p:nvSpPr>
          <p:cNvPr id="26" name="Rectangle 61"/>
          <p:cNvSpPr>
            <a:spLocks noChangeArrowheads="1"/>
          </p:cNvSpPr>
          <p:nvPr/>
        </p:nvSpPr>
        <p:spPr bwMode="auto">
          <a:xfrm>
            <a:off x="2755900" y="4465638"/>
            <a:ext cx="1370013" cy="381000"/>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file name</a:t>
            </a:r>
          </a:p>
        </p:txBody>
      </p:sp>
      <p:sp>
        <p:nvSpPr>
          <p:cNvPr id="27" name="Rectangle 62"/>
          <p:cNvSpPr>
            <a:spLocks noChangeArrowheads="1"/>
          </p:cNvSpPr>
          <p:nvPr/>
        </p:nvSpPr>
        <p:spPr bwMode="auto">
          <a:xfrm>
            <a:off x="1687513" y="4465638"/>
            <a:ext cx="1143000" cy="381000"/>
          </a:xfrm>
          <a:prstGeom prst="rect">
            <a:avLst/>
          </a:prstGeom>
          <a:noFill/>
          <a:ln w="9525">
            <a:noFill/>
            <a:miter lim="800000"/>
            <a:headEnd/>
            <a:tailEnd/>
          </a:ln>
          <a:effectLst/>
        </p:spPr>
        <p:txBody>
          <a:bodyPr wrap="none" lIns="91430" tIns="45716" rIns="91430" bIns="45716" anchor="ctr">
            <a:prstTxWarp prst="textNoShape">
              <a:avLst/>
            </a:prstTxWarp>
          </a:bodyPr>
          <a:lstStyle/>
          <a:p>
            <a:pPr algn="ctr"/>
            <a:r>
              <a:rPr lang="en-US" sz="1700" dirty="0" err="1" smtClean="0">
                <a:latin typeface="Times New Roman"/>
                <a:cs typeface="Times New Roman"/>
              </a:rPr>
              <a:t>i</a:t>
            </a:r>
            <a:r>
              <a:rPr lang="en-US" sz="1700" b="0" dirty="0" err="1" smtClean="0">
                <a:latin typeface="Times New Roman"/>
                <a:cs typeface="Times New Roman"/>
              </a:rPr>
              <a:t>node</a:t>
            </a:r>
            <a:r>
              <a:rPr lang="en-US" sz="1700" b="0" dirty="0" smtClean="0">
                <a:latin typeface="Times New Roman"/>
                <a:cs typeface="Times New Roman"/>
              </a:rPr>
              <a:t> </a:t>
            </a:r>
            <a:r>
              <a:rPr lang="en-US" sz="1700" b="0" dirty="0">
                <a:latin typeface="Times New Roman"/>
                <a:cs typeface="Times New Roman"/>
              </a:rPr>
              <a:t>#</a:t>
            </a:r>
          </a:p>
        </p:txBody>
      </p:sp>
      <p:cxnSp>
        <p:nvCxnSpPr>
          <p:cNvPr id="28" name="AutoShape 63"/>
          <p:cNvCxnSpPr>
            <a:cxnSpLocks noChangeShapeType="1"/>
            <a:stCxn id="11" idx="1"/>
            <a:endCxn id="12" idx="3"/>
          </p:cNvCxnSpPr>
          <p:nvPr/>
        </p:nvCxnSpPr>
        <p:spPr bwMode="auto">
          <a:xfrm rot="10800000" flipV="1">
            <a:off x="4500029" y="3817938"/>
            <a:ext cx="1759484" cy="527080"/>
          </a:xfrm>
          <a:prstGeom prst="bentConnector3">
            <a:avLst>
              <a:gd name="adj1" fmla="val 50000"/>
            </a:avLst>
          </a:prstGeom>
          <a:noFill/>
          <a:ln w="9525">
            <a:solidFill>
              <a:schemeClr val="tx1"/>
            </a:solidFill>
            <a:miter lim="800000"/>
            <a:headEnd/>
            <a:tailEnd type="triangle" w="med" len="med"/>
          </a:ln>
          <a:effectLst/>
        </p:spPr>
      </p:cxnSp>
      <p:sp>
        <p:nvSpPr>
          <p:cNvPr id="29" name="Oval 28"/>
          <p:cNvSpPr/>
          <p:nvPr/>
        </p:nvSpPr>
        <p:spPr>
          <a:xfrm>
            <a:off x="2672383" y="5282258"/>
            <a:ext cx="427391" cy="381000"/>
          </a:xfrm>
          <a:prstGeom prst="ellipse">
            <a:avLst/>
          </a:prstGeom>
          <a:noFill/>
          <a:ln w="5715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4125913" y="5066308"/>
            <a:ext cx="2438400" cy="923330"/>
          </a:xfrm>
          <a:prstGeom prst="rect">
            <a:avLst/>
          </a:prstGeom>
          <a:noFill/>
        </p:spPr>
        <p:txBody>
          <a:bodyPr wrap="square" rtlCol="0">
            <a:spAutoFit/>
          </a:bodyPr>
          <a:lstStyle/>
          <a:p>
            <a:r>
              <a:rPr lang="en-US" dirty="0" smtClean="0">
                <a:latin typeface="Times New Roman"/>
                <a:cs typeface="Times New Roman"/>
              </a:rPr>
              <a:t>Here’s a “..” entry, pointing to the parent directory</a:t>
            </a:r>
            <a:endParaRPr lang="en-US" dirty="0">
              <a:latin typeface="Times New Roman"/>
              <a:cs typeface="Times New Roman"/>
            </a:endParaRPr>
          </a:p>
        </p:txBody>
      </p:sp>
      <p:sp>
        <p:nvSpPr>
          <p:cNvPr id="31" name="Oval 30"/>
          <p:cNvSpPr/>
          <p:nvPr/>
        </p:nvSpPr>
        <p:spPr>
          <a:xfrm>
            <a:off x="2649586" y="4875808"/>
            <a:ext cx="436533" cy="381000"/>
          </a:xfrm>
          <a:prstGeom prst="ellipse">
            <a:avLst/>
          </a:prstGeom>
          <a:noFill/>
          <a:ln w="5715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TextBox 31"/>
          <p:cNvSpPr txBox="1"/>
          <p:nvPr/>
        </p:nvSpPr>
        <p:spPr>
          <a:xfrm>
            <a:off x="620713" y="1557163"/>
            <a:ext cx="2038015" cy="646331"/>
          </a:xfrm>
          <a:prstGeom prst="rect">
            <a:avLst/>
          </a:prstGeom>
          <a:noFill/>
        </p:spPr>
        <p:txBody>
          <a:bodyPr wrap="square" rtlCol="0">
            <a:spAutoFit/>
          </a:bodyPr>
          <a:lstStyle/>
          <a:p>
            <a:r>
              <a:rPr lang="en-US" dirty="0" smtClean="0">
                <a:latin typeface="Times New Roman"/>
                <a:cs typeface="Times New Roman"/>
              </a:rPr>
              <a:t>But what’s this “.” entry?</a:t>
            </a:r>
            <a:endParaRPr lang="en-US" dirty="0">
              <a:latin typeface="Times New Roman"/>
              <a:cs typeface="Times New Roman"/>
            </a:endParaRPr>
          </a:p>
        </p:txBody>
      </p:sp>
      <p:sp>
        <p:nvSpPr>
          <p:cNvPr id="33" name="TextBox 32"/>
          <p:cNvSpPr txBox="1"/>
          <p:nvPr/>
        </p:nvSpPr>
        <p:spPr>
          <a:xfrm>
            <a:off x="716298" y="2484438"/>
            <a:ext cx="2038015" cy="923330"/>
          </a:xfrm>
          <a:prstGeom prst="rect">
            <a:avLst/>
          </a:prstGeom>
          <a:noFill/>
        </p:spPr>
        <p:txBody>
          <a:bodyPr wrap="square" rtlCol="0">
            <a:spAutoFit/>
          </a:bodyPr>
          <a:lstStyle/>
          <a:p>
            <a:r>
              <a:rPr lang="en-US" dirty="0" smtClean="0">
                <a:latin typeface="Times New Roman"/>
                <a:cs typeface="Times New Roman"/>
              </a:rPr>
              <a:t>It’s a directory entry that points to the directory itself!</a:t>
            </a:r>
            <a:endParaRPr lang="en-US"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right)">
                                      <p:cBhvr>
                                        <p:cTn id="7" dur="500"/>
                                        <p:tgtEl>
                                          <p:spTgt spid="2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dissolve">
                                      <p:cBhvr>
                                        <p:cTn id="11" dur="500"/>
                                        <p:tgtEl>
                                          <p:spTgt spid="12"/>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dissolve">
                                      <p:cBhvr>
                                        <p:cTn id="14" dur="500"/>
                                        <p:tgtEl>
                                          <p:spTgt spid="13"/>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ssolve">
                                      <p:cBhvr>
                                        <p:cTn id="17" dur="500"/>
                                        <p:tgtEl>
                                          <p:spTgt spid="14"/>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dissolve">
                                      <p:cBhvr>
                                        <p:cTn id="20" dur="500"/>
                                        <p:tgtEl>
                                          <p:spTgt spid="20"/>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dissolve">
                                      <p:cBhvr>
                                        <p:cTn id="23" dur="500"/>
                                        <p:tgtEl>
                                          <p:spTgt spid="21"/>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dissolve">
                                      <p:cBhvr>
                                        <p:cTn id="26" dur="500"/>
                                        <p:tgtEl>
                                          <p:spTgt spid="22"/>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dissolve">
                                      <p:cBhvr>
                                        <p:cTn id="29" dur="500"/>
                                        <p:tgtEl>
                                          <p:spTgt spid="23"/>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dissolve">
                                      <p:cBhvr>
                                        <p:cTn id="32" dur="500"/>
                                        <p:tgtEl>
                                          <p:spTgt spid="24"/>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dissolve">
                                      <p:cBhvr>
                                        <p:cTn id="35" dur="500"/>
                                        <p:tgtEl>
                                          <p:spTgt spid="25"/>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dissolve">
                                      <p:cBhvr>
                                        <p:cTn id="38" dur="500"/>
                                        <p:tgtEl>
                                          <p:spTgt spid="26"/>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dissolve">
                                      <p:cBhvr>
                                        <p:cTn id="41" dur="500"/>
                                        <p:tgtEl>
                                          <p:spTgt spid="27"/>
                                        </p:tgtEl>
                                      </p:cBhvr>
                                    </p:animEffect>
                                  </p:childTnLst>
                                </p:cTn>
                              </p:par>
                            </p:childTnLst>
                          </p:cTn>
                        </p:par>
                      </p:childTnLst>
                    </p:cTn>
                  </p:par>
                  <p:par>
                    <p:cTn id="42" fill="hold">
                      <p:stCondLst>
                        <p:cond delay="indefinite"/>
                      </p:stCondLst>
                      <p:childTnLst>
                        <p:par>
                          <p:cTn id="43" fill="hold">
                            <p:stCondLst>
                              <p:cond delay="0"/>
                            </p:stCondLst>
                            <p:childTnLst>
                              <p:par>
                                <p:cTn id="44" presetID="20" presetClass="entr" presetSubtype="0"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wedge">
                                      <p:cBhvr>
                                        <p:cTn id="46" dur="1000"/>
                                        <p:tgtEl>
                                          <p:spTgt spid="29"/>
                                        </p:tgtEl>
                                      </p:cBhvr>
                                    </p:animEffect>
                                  </p:childTnLst>
                                </p:cTn>
                              </p:par>
                            </p:childTnLst>
                          </p:cTn>
                        </p:par>
                        <p:par>
                          <p:cTn id="47" fill="hold">
                            <p:stCondLst>
                              <p:cond delay="1000"/>
                            </p:stCondLst>
                            <p:childTnLst>
                              <p:par>
                                <p:cTn id="48" presetID="1" presetClass="entr" presetSubtype="0" fill="hold" grpId="0" nodeType="afterEffect">
                                  <p:stCondLst>
                                    <p:cond delay="1000"/>
                                  </p:stCondLst>
                                  <p:childTnLst>
                                    <p:set>
                                      <p:cBhvr>
                                        <p:cTn id="49" dur="1" fill="hold">
                                          <p:stCondLst>
                                            <p:cond delay="0"/>
                                          </p:stCondLst>
                                        </p:cTn>
                                        <p:tgtEl>
                                          <p:spTgt spid="30"/>
                                        </p:tgtEl>
                                        <p:attrNameLst>
                                          <p:attrName>style.visibility</p:attrName>
                                        </p:attrNameLst>
                                      </p:cBhvr>
                                      <p:to>
                                        <p:strVal val="visible"/>
                                      </p:to>
                                    </p:set>
                                  </p:childTnLst>
                                </p:cTn>
                              </p:par>
                            </p:childTnLst>
                          </p:cTn>
                        </p:par>
                        <p:par>
                          <p:cTn id="50" fill="hold">
                            <p:stCondLst>
                              <p:cond delay="2000"/>
                            </p:stCondLst>
                            <p:childTnLst>
                              <p:par>
                                <p:cTn id="51" presetID="6" presetClass="emph" presetSubtype="0" accel="50000" decel="50000" fill="remove" grpId="1" nodeType="afterEffect">
                                  <p:stCondLst>
                                    <p:cond delay="0"/>
                                  </p:stCondLst>
                                  <p:childTnLst>
                                    <p:animScale>
                                      <p:cBhvr>
                                        <p:cTn id="52" dur="2000" fill="hold"/>
                                        <p:tgtEl>
                                          <p:spTgt spid="25"/>
                                        </p:tgtEl>
                                      </p:cBhvr>
                                      <p:by x="150000" y="150000"/>
                                    </p:animScale>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29"/>
                                        </p:tgtEl>
                                        <p:attrNameLst>
                                          <p:attrName>style.visibility</p:attrName>
                                        </p:attrNameLst>
                                      </p:cBhvr>
                                      <p:to>
                                        <p:strVal val="hidden"/>
                                      </p:to>
                                    </p:set>
                                  </p:childTnLst>
                                </p:cTn>
                              </p:par>
                            </p:childTnLst>
                          </p:cTn>
                        </p:par>
                        <p:par>
                          <p:cTn id="57" fill="hold">
                            <p:stCondLst>
                              <p:cond delay="0"/>
                            </p:stCondLst>
                            <p:childTnLst>
                              <p:par>
                                <p:cTn id="58" presetID="1" presetClass="entr" presetSubtype="0" fill="hold" grpId="0" nodeType="afterEffect">
                                  <p:stCondLst>
                                    <p:cond delay="0"/>
                                  </p:stCondLst>
                                  <p:childTnLst>
                                    <p:set>
                                      <p:cBhvr>
                                        <p:cTn id="59" dur="1" fill="hold">
                                          <p:stCondLst>
                                            <p:cond delay="0"/>
                                          </p:stCondLst>
                                        </p:cTn>
                                        <p:tgtEl>
                                          <p:spTgt spid="32"/>
                                        </p:tgtEl>
                                        <p:attrNameLst>
                                          <p:attrName>style.visibility</p:attrName>
                                        </p:attrNameLst>
                                      </p:cBhvr>
                                      <p:to>
                                        <p:strVal val="visible"/>
                                      </p:to>
                                    </p:set>
                                  </p:childTnLst>
                                </p:cTn>
                              </p:par>
                              <p:par>
                                <p:cTn id="60" presetID="20" presetClass="entr" presetSubtype="0" fill="hold" grpId="0" nodeType="withEffect">
                                  <p:stCondLst>
                                    <p:cond delay="0"/>
                                  </p:stCondLst>
                                  <p:childTnLst>
                                    <p:set>
                                      <p:cBhvr>
                                        <p:cTn id="61" dur="1" fill="hold">
                                          <p:stCondLst>
                                            <p:cond delay="0"/>
                                          </p:stCondLst>
                                        </p:cTn>
                                        <p:tgtEl>
                                          <p:spTgt spid="31"/>
                                        </p:tgtEl>
                                        <p:attrNameLst>
                                          <p:attrName>style.visibility</p:attrName>
                                        </p:attrNameLst>
                                      </p:cBhvr>
                                      <p:to>
                                        <p:strVal val="visible"/>
                                      </p:to>
                                    </p:set>
                                    <p:animEffect transition="in" filter="wedge">
                                      <p:cBhvr>
                                        <p:cTn id="62" dur="1000"/>
                                        <p:tgtEl>
                                          <p:spTgt spid="31"/>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3"/>
                                        </p:tgtEl>
                                        <p:attrNameLst>
                                          <p:attrName>style.visibility</p:attrName>
                                        </p:attrNameLst>
                                      </p:cBhvr>
                                      <p:to>
                                        <p:strVal val="visible"/>
                                      </p:to>
                                    </p:set>
                                  </p:childTnLst>
                                </p:cTn>
                              </p:par>
                              <p:par>
                                <p:cTn id="67" presetID="6" presetClass="emph" presetSubtype="0" accel="50000" decel="50000" fill="hold" grpId="1" nodeType="withEffect">
                                  <p:stCondLst>
                                    <p:cond delay="0"/>
                                  </p:stCondLst>
                                  <p:childTnLst>
                                    <p:animScale>
                                      <p:cBhvr>
                                        <p:cTn id="68" dur="2000" fill="hold"/>
                                        <p:tgtEl>
                                          <p:spTgt spid="2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P spid="14" grpId="0" animBg="1"/>
      <p:bldP spid="20" grpId="0" animBg="1"/>
      <p:bldP spid="21" grpId="0" animBg="1"/>
      <p:bldP spid="22" grpId="0" animBg="1"/>
      <p:bldP spid="23" grpId="0" animBg="1"/>
      <p:bldP spid="23" grpId="1" animBg="1"/>
      <p:bldP spid="24" grpId="0" animBg="1"/>
      <p:bldP spid="25" grpId="0" animBg="1"/>
      <p:bldP spid="25" grpId="1" animBg="1"/>
      <p:bldP spid="26" grpId="0"/>
      <p:bldP spid="27" grpId="0"/>
      <p:bldP spid="29" grpId="0" animBg="1"/>
      <p:bldP spid="29" grpId="1" animBg="1"/>
      <p:bldP spid="30" grpId="0"/>
      <p:bldP spid="31" grpId="0" animBg="1"/>
      <p:bldP spid="32" grpId="0"/>
      <p:bldP spid="33" grpId="0"/>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File Names In Unix</a:t>
            </a:r>
            <a:endParaRPr lang="en-US" dirty="0"/>
          </a:p>
        </p:txBody>
      </p:sp>
      <p:sp>
        <p:nvSpPr>
          <p:cNvPr id="3" name="Content Placeholder 2"/>
          <p:cNvSpPr>
            <a:spLocks noGrp="1"/>
          </p:cNvSpPr>
          <p:nvPr>
            <p:ph idx="1"/>
          </p:nvPr>
        </p:nvSpPr>
        <p:spPr>
          <a:xfrm>
            <a:off x="457200" y="1375290"/>
            <a:ext cx="8229600" cy="4525963"/>
          </a:xfrm>
        </p:spPr>
        <p:txBody>
          <a:bodyPr/>
          <a:lstStyle/>
          <a:p>
            <a:r>
              <a:rPr lang="en-GB" sz="2800" dirty="0" smtClean="0"/>
              <a:t>How do links relate to files?</a:t>
            </a:r>
          </a:p>
          <a:p>
            <a:pPr lvl="1"/>
            <a:r>
              <a:rPr lang="en-GB" sz="2400" dirty="0" smtClean="0"/>
              <a:t>They’re the names only</a:t>
            </a:r>
          </a:p>
          <a:p>
            <a:r>
              <a:rPr lang="en-GB" dirty="0" smtClean="0"/>
              <a:t>All other metadata is stored in the file </a:t>
            </a:r>
            <a:r>
              <a:rPr lang="en-GB" dirty="0" err="1" smtClean="0"/>
              <a:t>inode</a:t>
            </a:r>
            <a:endParaRPr lang="en-GB" dirty="0" smtClean="0"/>
          </a:p>
          <a:p>
            <a:pPr lvl="1"/>
            <a:r>
              <a:rPr lang="en-GB" sz="2400" dirty="0" smtClean="0"/>
              <a:t>File owner sets file protection (e.g., read-only)</a:t>
            </a:r>
          </a:p>
          <a:p>
            <a:r>
              <a:rPr lang="en-GB" dirty="0" smtClean="0"/>
              <a:t>All links provide the same access to the file</a:t>
            </a:r>
          </a:p>
          <a:p>
            <a:pPr lvl="1"/>
            <a:r>
              <a:rPr lang="en-GB" sz="2400" dirty="0" smtClean="0"/>
              <a:t>Anyone with read access to file can create new link</a:t>
            </a:r>
          </a:p>
          <a:p>
            <a:pPr lvl="1"/>
            <a:r>
              <a:rPr lang="en-GB" sz="2400" dirty="0" smtClean="0"/>
              <a:t>But directories are protected files too</a:t>
            </a:r>
          </a:p>
          <a:p>
            <a:pPr lvl="2"/>
            <a:r>
              <a:rPr lang="en-GB" sz="2000" dirty="0" smtClean="0"/>
              <a:t>Not everyone has read or search access to every directory</a:t>
            </a:r>
          </a:p>
          <a:p>
            <a:r>
              <a:rPr lang="en-GB" sz="2800" dirty="0" smtClean="0"/>
              <a:t>All links are equal</a:t>
            </a:r>
          </a:p>
          <a:p>
            <a:pPr lvl="1"/>
            <a:r>
              <a:rPr lang="en-GB" sz="2400" dirty="0" smtClean="0"/>
              <a:t>There is nothing special about the first (or owner's) link</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Links and De-allocation</a:t>
            </a:r>
            <a:endParaRPr lang="en-US" dirty="0"/>
          </a:p>
        </p:txBody>
      </p:sp>
      <p:sp>
        <p:nvSpPr>
          <p:cNvPr id="3" name="Content Placeholder 2"/>
          <p:cNvSpPr>
            <a:spLocks noGrp="1"/>
          </p:cNvSpPr>
          <p:nvPr>
            <p:ph idx="1"/>
          </p:nvPr>
        </p:nvSpPr>
        <p:spPr>
          <a:xfrm>
            <a:off x="457200" y="1084230"/>
            <a:ext cx="8229600" cy="4525963"/>
          </a:xfrm>
        </p:spPr>
        <p:txBody>
          <a:bodyPr/>
          <a:lstStyle/>
          <a:p>
            <a:r>
              <a:rPr lang="en-US" dirty="0" smtClean="0"/>
              <a:t>Files exist under multiple names</a:t>
            </a:r>
          </a:p>
          <a:p>
            <a:r>
              <a:rPr lang="en-US" dirty="0" smtClean="0"/>
              <a:t>What do we do if one name is removed?</a:t>
            </a:r>
          </a:p>
          <a:p>
            <a:r>
              <a:rPr lang="en-US" dirty="0" smtClean="0"/>
              <a:t>If we also removed the file itself, what about the other names?</a:t>
            </a:r>
          </a:p>
          <a:p>
            <a:pPr lvl="1"/>
            <a:r>
              <a:rPr lang="en-US" dirty="0" smtClean="0"/>
              <a:t>Do they now point to something non-existent?</a:t>
            </a:r>
          </a:p>
          <a:p>
            <a:r>
              <a:rPr lang="en-US" dirty="0" smtClean="0"/>
              <a:t>The Unix solution says the file exists as long as at least one name exists</a:t>
            </a:r>
          </a:p>
          <a:p>
            <a:r>
              <a:rPr lang="en-US" dirty="0" smtClean="0"/>
              <a:t>Implying we must keep and maintain a reference count of links</a:t>
            </a:r>
          </a:p>
          <a:p>
            <a:pPr lvl="1"/>
            <a:r>
              <a:rPr lang="en-US" dirty="0" smtClean="0"/>
              <a:t>In the file </a:t>
            </a:r>
            <a:r>
              <a:rPr lang="en-US" dirty="0" err="1" smtClean="0"/>
              <a:t>inode</a:t>
            </a:r>
            <a:r>
              <a:rPr lang="en-US" dirty="0" smtClean="0"/>
              <a:t>, not in a directory</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Hard Link Example</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Oval 4"/>
          <p:cNvSpPr>
            <a:spLocks noChangeArrowheads="1"/>
          </p:cNvSpPr>
          <p:nvPr/>
        </p:nvSpPr>
        <p:spPr bwMode="auto">
          <a:xfrm>
            <a:off x="4354513" y="1646238"/>
            <a:ext cx="685800" cy="685800"/>
          </a:xfrm>
          <a:prstGeom prst="ellipse">
            <a:avLst/>
          </a:prstGeom>
          <a:noFill/>
          <a:ln w="9525">
            <a:solidFill>
              <a:schemeClr val="tx1"/>
            </a:solidFill>
            <a:round/>
            <a:headEnd/>
            <a:tailEnd/>
          </a:ln>
          <a:effectLst/>
        </p:spPr>
        <p:txBody>
          <a:bodyPr wrap="none" anchor="ctr">
            <a:prstTxWarp prst="textNoShape">
              <a:avLst/>
            </a:prstTxWarp>
          </a:bodyPr>
          <a:lstStyle/>
          <a:p>
            <a:pPr algn="ctr"/>
            <a:r>
              <a:rPr lang="en-US" b="0">
                <a:latin typeface="Times New Roman"/>
                <a:cs typeface="Times New Roman"/>
              </a:rPr>
              <a:t>root</a:t>
            </a:r>
          </a:p>
        </p:txBody>
      </p:sp>
      <p:sp>
        <p:nvSpPr>
          <p:cNvPr id="5" name="Oval 5"/>
          <p:cNvSpPr>
            <a:spLocks noChangeArrowheads="1"/>
          </p:cNvSpPr>
          <p:nvPr/>
        </p:nvSpPr>
        <p:spPr bwMode="auto">
          <a:xfrm>
            <a:off x="2982913" y="2941638"/>
            <a:ext cx="685800" cy="685800"/>
          </a:xfrm>
          <a:prstGeom prst="ellipse">
            <a:avLst/>
          </a:prstGeom>
          <a:noFill/>
          <a:ln w="9525">
            <a:solidFill>
              <a:schemeClr val="tx1"/>
            </a:solidFill>
            <a:round/>
            <a:headEnd/>
            <a:tailEnd/>
          </a:ln>
          <a:effectLst/>
        </p:spPr>
        <p:txBody>
          <a:bodyPr wrap="none" anchor="ctr">
            <a:prstTxWarp prst="textNoShape">
              <a:avLst/>
            </a:prstTxWarp>
          </a:bodyPr>
          <a:lstStyle/>
          <a:p>
            <a:pPr algn="ctr"/>
            <a:endParaRPr lang="en-US" b="0">
              <a:latin typeface="Times New Roman"/>
              <a:cs typeface="Times New Roman"/>
            </a:endParaRPr>
          </a:p>
        </p:txBody>
      </p:sp>
      <p:sp>
        <p:nvSpPr>
          <p:cNvPr id="6" name="Oval 6"/>
          <p:cNvSpPr>
            <a:spLocks noChangeArrowheads="1"/>
          </p:cNvSpPr>
          <p:nvPr/>
        </p:nvSpPr>
        <p:spPr bwMode="auto">
          <a:xfrm>
            <a:off x="5649913" y="2941638"/>
            <a:ext cx="685800" cy="685800"/>
          </a:xfrm>
          <a:prstGeom prst="ellipse">
            <a:avLst/>
          </a:prstGeom>
          <a:noFill/>
          <a:ln w="9525">
            <a:solidFill>
              <a:schemeClr val="tx1"/>
            </a:solidFill>
            <a:round/>
            <a:headEnd/>
            <a:tailEnd/>
          </a:ln>
          <a:effectLst/>
        </p:spPr>
        <p:txBody>
          <a:bodyPr wrap="none" anchor="ctr">
            <a:prstTxWarp prst="textNoShape">
              <a:avLst/>
            </a:prstTxWarp>
          </a:bodyPr>
          <a:lstStyle/>
          <a:p>
            <a:pPr algn="ctr"/>
            <a:endParaRPr lang="en-US" b="0">
              <a:latin typeface="Times New Roman"/>
              <a:cs typeface="Times New Roman"/>
            </a:endParaRPr>
          </a:p>
        </p:txBody>
      </p:sp>
      <p:sp>
        <p:nvSpPr>
          <p:cNvPr id="7" name="Oval 7"/>
          <p:cNvSpPr>
            <a:spLocks noChangeArrowheads="1"/>
          </p:cNvSpPr>
          <p:nvPr/>
        </p:nvSpPr>
        <p:spPr bwMode="auto">
          <a:xfrm>
            <a:off x="6869113" y="4008438"/>
            <a:ext cx="685800" cy="685800"/>
          </a:xfrm>
          <a:prstGeom prst="ellipse">
            <a:avLst/>
          </a:prstGeom>
          <a:noFill/>
          <a:ln w="9525">
            <a:solidFill>
              <a:schemeClr val="tx1"/>
            </a:solidFill>
            <a:round/>
            <a:headEnd/>
            <a:tailEnd/>
          </a:ln>
          <a:effectLst/>
        </p:spPr>
        <p:txBody>
          <a:bodyPr wrap="none" anchor="ctr">
            <a:prstTxWarp prst="textNoShape">
              <a:avLst/>
            </a:prstTxWarp>
          </a:bodyPr>
          <a:lstStyle/>
          <a:p>
            <a:pPr algn="ctr"/>
            <a:endParaRPr lang="en-US" b="0">
              <a:latin typeface="Times New Roman"/>
              <a:cs typeface="Times New Roman"/>
            </a:endParaRPr>
          </a:p>
        </p:txBody>
      </p:sp>
      <p:sp>
        <p:nvSpPr>
          <p:cNvPr id="8" name="Oval 8"/>
          <p:cNvSpPr>
            <a:spLocks noChangeArrowheads="1"/>
          </p:cNvSpPr>
          <p:nvPr/>
        </p:nvSpPr>
        <p:spPr bwMode="auto">
          <a:xfrm>
            <a:off x="4659313" y="4008438"/>
            <a:ext cx="685800" cy="685800"/>
          </a:xfrm>
          <a:prstGeom prst="ellipse">
            <a:avLst/>
          </a:prstGeom>
          <a:noFill/>
          <a:ln w="9525">
            <a:solidFill>
              <a:schemeClr val="tx1"/>
            </a:solidFill>
            <a:round/>
            <a:headEnd/>
            <a:tailEnd/>
          </a:ln>
          <a:effectLst/>
        </p:spPr>
        <p:txBody>
          <a:bodyPr wrap="none" anchor="ctr">
            <a:prstTxWarp prst="textNoShape">
              <a:avLst/>
            </a:prstTxWarp>
          </a:bodyPr>
          <a:lstStyle/>
          <a:p>
            <a:pPr algn="ctr"/>
            <a:endParaRPr lang="en-US" b="0">
              <a:latin typeface="Times New Roman"/>
              <a:cs typeface="Times New Roman"/>
            </a:endParaRPr>
          </a:p>
        </p:txBody>
      </p:sp>
      <p:cxnSp>
        <p:nvCxnSpPr>
          <p:cNvPr id="10" name="AutoShape 10"/>
          <p:cNvCxnSpPr>
            <a:cxnSpLocks noChangeShapeType="1"/>
            <a:stCxn id="4" idx="3"/>
            <a:endCxn id="5" idx="7"/>
          </p:cNvCxnSpPr>
          <p:nvPr/>
        </p:nvCxnSpPr>
        <p:spPr bwMode="auto">
          <a:xfrm flipH="1">
            <a:off x="3568700" y="2232025"/>
            <a:ext cx="885825" cy="809625"/>
          </a:xfrm>
          <a:prstGeom prst="straightConnector1">
            <a:avLst/>
          </a:prstGeom>
          <a:noFill/>
          <a:ln w="9525">
            <a:solidFill>
              <a:schemeClr val="tx1"/>
            </a:solidFill>
            <a:round/>
            <a:headEnd/>
            <a:tailEnd type="triangle" w="med" len="med"/>
          </a:ln>
          <a:effectLst/>
        </p:spPr>
      </p:cxnSp>
      <p:cxnSp>
        <p:nvCxnSpPr>
          <p:cNvPr id="11" name="AutoShape 11"/>
          <p:cNvCxnSpPr>
            <a:cxnSpLocks noChangeShapeType="1"/>
            <a:stCxn id="4" idx="5"/>
            <a:endCxn id="6" idx="1"/>
          </p:cNvCxnSpPr>
          <p:nvPr/>
        </p:nvCxnSpPr>
        <p:spPr bwMode="auto">
          <a:xfrm>
            <a:off x="4940300" y="2232025"/>
            <a:ext cx="809625" cy="809625"/>
          </a:xfrm>
          <a:prstGeom prst="straightConnector1">
            <a:avLst/>
          </a:prstGeom>
          <a:noFill/>
          <a:ln w="9525">
            <a:solidFill>
              <a:schemeClr val="tx1"/>
            </a:solidFill>
            <a:round/>
            <a:headEnd/>
            <a:tailEnd type="triangle" w="med" len="med"/>
          </a:ln>
          <a:effectLst/>
        </p:spPr>
      </p:cxnSp>
      <p:cxnSp>
        <p:nvCxnSpPr>
          <p:cNvPr id="12" name="AutoShape 12"/>
          <p:cNvCxnSpPr>
            <a:cxnSpLocks noChangeShapeType="1"/>
            <a:stCxn id="6" idx="3"/>
            <a:endCxn id="8" idx="7"/>
          </p:cNvCxnSpPr>
          <p:nvPr/>
        </p:nvCxnSpPr>
        <p:spPr bwMode="auto">
          <a:xfrm flipH="1">
            <a:off x="5245100" y="3527425"/>
            <a:ext cx="504825" cy="581025"/>
          </a:xfrm>
          <a:prstGeom prst="straightConnector1">
            <a:avLst/>
          </a:prstGeom>
          <a:noFill/>
          <a:ln w="9525">
            <a:solidFill>
              <a:schemeClr val="tx1"/>
            </a:solidFill>
            <a:round/>
            <a:headEnd/>
            <a:tailEnd type="triangle" w="med" len="med"/>
          </a:ln>
          <a:effectLst/>
        </p:spPr>
      </p:cxnSp>
      <p:cxnSp>
        <p:nvCxnSpPr>
          <p:cNvPr id="13" name="AutoShape 13"/>
          <p:cNvCxnSpPr>
            <a:cxnSpLocks noChangeShapeType="1"/>
            <a:stCxn id="6" idx="5"/>
            <a:endCxn id="7" idx="1"/>
          </p:cNvCxnSpPr>
          <p:nvPr/>
        </p:nvCxnSpPr>
        <p:spPr bwMode="auto">
          <a:xfrm>
            <a:off x="6235700" y="3527425"/>
            <a:ext cx="733425" cy="581025"/>
          </a:xfrm>
          <a:prstGeom prst="straightConnector1">
            <a:avLst/>
          </a:prstGeom>
          <a:noFill/>
          <a:ln w="9525">
            <a:solidFill>
              <a:schemeClr val="tx1"/>
            </a:solidFill>
            <a:round/>
            <a:headEnd/>
            <a:tailEnd type="triangle" w="med" len="med"/>
          </a:ln>
          <a:effectLst/>
        </p:spPr>
      </p:cxnSp>
      <p:cxnSp>
        <p:nvCxnSpPr>
          <p:cNvPr id="14" name="AutoShape 14"/>
          <p:cNvCxnSpPr>
            <a:cxnSpLocks noChangeShapeType="1"/>
            <a:stCxn id="5" idx="4"/>
            <a:endCxn id="9" idx="0"/>
          </p:cNvCxnSpPr>
          <p:nvPr/>
        </p:nvCxnSpPr>
        <p:spPr bwMode="auto">
          <a:xfrm>
            <a:off x="3325813" y="3627438"/>
            <a:ext cx="457200" cy="1600200"/>
          </a:xfrm>
          <a:prstGeom prst="straightConnector1">
            <a:avLst/>
          </a:prstGeom>
          <a:noFill/>
          <a:ln w="9525">
            <a:solidFill>
              <a:schemeClr val="tx1"/>
            </a:solidFill>
            <a:round/>
            <a:headEnd/>
            <a:tailEnd type="triangle" w="med" len="med"/>
          </a:ln>
          <a:effectLst/>
        </p:spPr>
      </p:cxnSp>
      <p:cxnSp>
        <p:nvCxnSpPr>
          <p:cNvPr id="15" name="AutoShape 15"/>
          <p:cNvCxnSpPr>
            <a:cxnSpLocks noChangeShapeType="1"/>
            <a:stCxn id="8" idx="3"/>
            <a:endCxn id="9" idx="7"/>
          </p:cNvCxnSpPr>
          <p:nvPr/>
        </p:nvCxnSpPr>
        <p:spPr bwMode="auto">
          <a:xfrm flipH="1">
            <a:off x="4025900" y="4594225"/>
            <a:ext cx="733425" cy="733425"/>
          </a:xfrm>
          <a:prstGeom prst="straightConnector1">
            <a:avLst/>
          </a:prstGeom>
          <a:noFill/>
          <a:ln w="9525">
            <a:solidFill>
              <a:schemeClr val="tx1"/>
            </a:solidFill>
            <a:round/>
            <a:headEnd/>
            <a:tailEnd type="triangle" w="med" len="med"/>
          </a:ln>
          <a:effectLst/>
        </p:spPr>
      </p:cxnSp>
      <p:sp>
        <p:nvSpPr>
          <p:cNvPr id="16" name="Text Box 16"/>
          <p:cNvSpPr txBox="1">
            <a:spLocks noChangeArrowheads="1"/>
          </p:cNvSpPr>
          <p:nvPr/>
        </p:nvSpPr>
        <p:spPr bwMode="auto">
          <a:xfrm>
            <a:off x="3615801" y="2408238"/>
            <a:ext cx="1066800" cy="36671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dirty="0">
                <a:latin typeface="Courier New"/>
                <a:cs typeface="Courier New"/>
              </a:rPr>
              <a:t>user_1</a:t>
            </a:r>
          </a:p>
        </p:txBody>
      </p:sp>
      <p:sp>
        <p:nvSpPr>
          <p:cNvPr id="17" name="Text Box 17"/>
          <p:cNvSpPr txBox="1">
            <a:spLocks noChangeArrowheads="1"/>
          </p:cNvSpPr>
          <p:nvPr/>
        </p:nvSpPr>
        <p:spPr bwMode="auto">
          <a:xfrm>
            <a:off x="4964113" y="2408238"/>
            <a:ext cx="1066800" cy="36671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Courier New"/>
                <a:cs typeface="Courier New"/>
              </a:rPr>
              <a:t>user_3</a:t>
            </a:r>
          </a:p>
        </p:txBody>
      </p:sp>
      <p:sp>
        <p:nvSpPr>
          <p:cNvPr id="18" name="Text Box 18"/>
          <p:cNvSpPr txBox="1">
            <a:spLocks noChangeArrowheads="1"/>
          </p:cNvSpPr>
          <p:nvPr/>
        </p:nvSpPr>
        <p:spPr bwMode="auto">
          <a:xfrm>
            <a:off x="5040313" y="3565525"/>
            <a:ext cx="1066800" cy="366713"/>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Courier New"/>
                <a:cs typeface="Courier New"/>
              </a:rPr>
              <a:t>dir_a</a:t>
            </a:r>
          </a:p>
        </p:txBody>
      </p:sp>
      <p:sp>
        <p:nvSpPr>
          <p:cNvPr id="19" name="Text Box 19"/>
          <p:cNvSpPr txBox="1">
            <a:spLocks noChangeArrowheads="1"/>
          </p:cNvSpPr>
          <p:nvPr/>
        </p:nvSpPr>
        <p:spPr bwMode="auto">
          <a:xfrm>
            <a:off x="6183313" y="3627438"/>
            <a:ext cx="1066800" cy="36671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Courier New"/>
                <a:cs typeface="Courier New"/>
              </a:rPr>
              <a:t>file_c</a:t>
            </a:r>
          </a:p>
        </p:txBody>
      </p:sp>
      <p:sp>
        <p:nvSpPr>
          <p:cNvPr id="20" name="Text Box 20"/>
          <p:cNvSpPr txBox="1">
            <a:spLocks noChangeArrowheads="1"/>
          </p:cNvSpPr>
          <p:nvPr/>
        </p:nvSpPr>
        <p:spPr bwMode="auto">
          <a:xfrm>
            <a:off x="3135313" y="4022725"/>
            <a:ext cx="1524000" cy="366713"/>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b="0" dirty="0" err="1">
                <a:latin typeface="Courier New"/>
                <a:cs typeface="Courier New"/>
              </a:rPr>
              <a:t>file_a</a:t>
            </a:r>
            <a:endParaRPr lang="en-US" b="0" dirty="0">
              <a:latin typeface="Courier New"/>
              <a:cs typeface="Courier New"/>
            </a:endParaRPr>
          </a:p>
        </p:txBody>
      </p:sp>
      <p:sp>
        <p:nvSpPr>
          <p:cNvPr id="21" name="Text Box 21"/>
          <p:cNvSpPr txBox="1">
            <a:spLocks noChangeArrowheads="1"/>
          </p:cNvSpPr>
          <p:nvPr/>
        </p:nvSpPr>
        <p:spPr bwMode="auto">
          <a:xfrm>
            <a:off x="4049713" y="4618038"/>
            <a:ext cx="1700212" cy="366712"/>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b="0" dirty="0" err="1">
                <a:latin typeface="Courier New"/>
                <a:cs typeface="Courier New"/>
              </a:rPr>
              <a:t>file_b</a:t>
            </a:r>
            <a:endParaRPr lang="en-US" b="0" dirty="0">
              <a:latin typeface="Courier New"/>
              <a:cs typeface="Courier New"/>
            </a:endParaRPr>
          </a:p>
        </p:txBody>
      </p:sp>
      <p:sp>
        <p:nvSpPr>
          <p:cNvPr id="22" name="Text Box 22"/>
          <p:cNvSpPr txBox="1">
            <a:spLocks noChangeArrowheads="1"/>
          </p:cNvSpPr>
          <p:nvPr/>
        </p:nvSpPr>
        <p:spPr bwMode="auto">
          <a:xfrm>
            <a:off x="6194485" y="1722438"/>
            <a:ext cx="2667000" cy="92333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dirty="0">
                <a:latin typeface="Times New Roman"/>
                <a:cs typeface="Times New Roman"/>
              </a:rPr>
              <a:t>Note that we now associate names with links rather than with files.</a:t>
            </a:r>
          </a:p>
        </p:txBody>
      </p:sp>
      <p:sp>
        <p:nvSpPr>
          <p:cNvPr id="23" name="Text Box 23"/>
          <p:cNvSpPr txBox="1">
            <a:spLocks noChangeArrowheads="1"/>
          </p:cNvSpPr>
          <p:nvPr/>
        </p:nvSpPr>
        <p:spPr bwMode="auto">
          <a:xfrm>
            <a:off x="461421" y="4237038"/>
            <a:ext cx="2978692" cy="1477328"/>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b="0" dirty="0">
                <a:latin typeface="Courier New"/>
                <a:cs typeface="Courier New"/>
              </a:rPr>
              <a:t>/user_1/file_a </a:t>
            </a:r>
            <a:r>
              <a:rPr lang="en-US" b="0" dirty="0">
                <a:latin typeface="Times New Roman"/>
                <a:cs typeface="Times New Roman"/>
              </a:rPr>
              <a:t>and</a:t>
            </a:r>
          </a:p>
          <a:p>
            <a:pPr>
              <a:spcBef>
                <a:spcPct val="50000"/>
              </a:spcBef>
            </a:pPr>
            <a:r>
              <a:rPr lang="en-US" b="0" dirty="0">
                <a:latin typeface="Courier New"/>
                <a:cs typeface="Courier New"/>
              </a:rPr>
              <a:t>/user_3/dir_a/file_b</a:t>
            </a:r>
          </a:p>
          <a:p>
            <a:pPr>
              <a:spcBef>
                <a:spcPct val="50000"/>
              </a:spcBef>
            </a:pPr>
            <a:r>
              <a:rPr lang="en-US" b="0" dirty="0">
                <a:latin typeface="Times New Roman"/>
                <a:cs typeface="Times New Roman"/>
              </a:rPr>
              <a:t>are both links to the same</a:t>
            </a:r>
            <a:r>
              <a:rPr lang="en-US" b="0" dirty="0" smtClean="0">
                <a:latin typeface="Times New Roman"/>
                <a:cs typeface="Times New Roman"/>
              </a:rPr>
              <a:t> </a:t>
            </a:r>
            <a:r>
              <a:rPr lang="en-US" dirty="0" err="1" smtClean="0">
                <a:latin typeface="Times New Roman"/>
                <a:cs typeface="Times New Roman"/>
              </a:rPr>
              <a:t>i</a:t>
            </a:r>
            <a:r>
              <a:rPr lang="en-US" b="0" dirty="0" err="1" smtClean="0">
                <a:latin typeface="Times New Roman"/>
                <a:cs typeface="Times New Roman"/>
              </a:rPr>
              <a:t>node</a:t>
            </a:r>
            <a:endParaRPr lang="en-US" b="0" dirty="0">
              <a:latin typeface="Times New Roman"/>
              <a:cs typeface="Times New Roman"/>
            </a:endParaRPr>
          </a:p>
        </p:txBody>
      </p:sp>
      <p:sp>
        <p:nvSpPr>
          <p:cNvPr id="9" name="Oval 9"/>
          <p:cNvSpPr>
            <a:spLocks noChangeArrowheads="1"/>
          </p:cNvSpPr>
          <p:nvPr/>
        </p:nvSpPr>
        <p:spPr bwMode="auto">
          <a:xfrm>
            <a:off x="3440113" y="5227638"/>
            <a:ext cx="685800" cy="685800"/>
          </a:xfrm>
          <a:prstGeom prst="ellipse">
            <a:avLst/>
          </a:prstGeom>
          <a:solidFill>
            <a:srgbClr val="FFFFFF"/>
          </a:solidFill>
          <a:ln w="9525">
            <a:solidFill>
              <a:schemeClr val="tx1"/>
            </a:solidFill>
            <a:round/>
            <a:headEnd/>
            <a:tailEnd/>
          </a:ln>
          <a:effectLst/>
        </p:spPr>
        <p:txBody>
          <a:bodyPr wrap="none" anchor="ctr">
            <a:prstTxWarp prst="textNoShape">
              <a:avLst/>
            </a:prstTxWarp>
          </a:bodyPr>
          <a:lstStyle/>
          <a:p>
            <a:pPr algn="ctr"/>
            <a:endParaRPr lang="en-US" b="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par>
                          <p:cTn id="7" fill="hold">
                            <p:stCondLst>
                              <p:cond delay="0"/>
                            </p:stCondLst>
                            <p:childTnLst>
                              <p:par>
                                <p:cTn id="8" presetID="4" presetClass="emph" presetSubtype="2" fill="hold" grpId="0" nodeType="afterEffect">
                                  <p:stCondLst>
                                    <p:cond delay="1000"/>
                                  </p:stCondLst>
                                  <p:childTnLst>
                                    <p:anim to="1.5" calcmode="lin" valueType="num">
                                      <p:cBhvr override="childStyle">
                                        <p:cTn id="9" dur="1000" fill="hold"/>
                                        <p:tgtEl>
                                          <p:spTgt spid="20"/>
                                        </p:tgtEl>
                                        <p:attrNameLst>
                                          <p:attrName>style.fontSize</p:attrName>
                                        </p:attrNameLst>
                                      </p:cBhvr>
                                    </p:anim>
                                  </p:childTnLst>
                                </p:cTn>
                              </p:par>
                            </p:childTnLst>
                          </p:cTn>
                        </p:par>
                        <p:par>
                          <p:cTn id="10" fill="hold">
                            <p:stCondLst>
                              <p:cond delay="2000"/>
                            </p:stCondLst>
                            <p:childTnLst>
                              <p:par>
                                <p:cTn id="11" presetID="4" presetClass="emph" presetSubtype="2" fill="hold" grpId="0" nodeType="afterEffect">
                                  <p:stCondLst>
                                    <p:cond delay="0"/>
                                  </p:stCondLst>
                                  <p:childTnLst>
                                    <p:anim to="1.5" calcmode="lin" valueType="num">
                                      <p:cBhvr override="childStyle">
                                        <p:cTn id="12" dur="1000" fill="hold"/>
                                        <p:tgtEl>
                                          <p:spTgt spid="21"/>
                                        </p:tgtEl>
                                        <p:attrNameLst>
                                          <p:attrName>style.fontSize</p:attrName>
                                        </p:attrNameLst>
                                      </p:cBhvr>
                                    </p:anim>
                                  </p:childTnLst>
                                </p:cTn>
                              </p:par>
                            </p:childTnLst>
                          </p:cTn>
                        </p:par>
                        <p:par>
                          <p:cTn id="13" fill="hold">
                            <p:stCondLst>
                              <p:cond delay="3000"/>
                            </p:stCondLst>
                            <p:childTnLst>
                              <p:par>
                                <p:cTn id="14" presetID="6" presetClass="emph" presetSubtype="0" accel="50000" decel="50000" fill="hold" grpId="0" nodeType="afterEffect">
                                  <p:stCondLst>
                                    <p:cond delay="0"/>
                                  </p:stCondLst>
                                  <p:childTnLst>
                                    <p:animScale>
                                      <p:cBhvr>
                                        <p:cTn id="15" dur="2000" fill="hold"/>
                                        <p:tgtEl>
                                          <p:spTgt spid="9"/>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3" grpId="0"/>
      <p:bldP spid="9" grpId="0" animBg="1"/>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 Links, Directories, and Files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3"/>
          <p:cNvSpPr>
            <a:spLocks noChangeArrowheads="1"/>
          </p:cNvSpPr>
          <p:nvPr/>
        </p:nvSpPr>
        <p:spPr bwMode="auto">
          <a:xfrm>
            <a:off x="7173913" y="2500313"/>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a:latin typeface="Courier New"/>
                <a:cs typeface="Courier New"/>
              </a:rPr>
              <a:t>user_1</a:t>
            </a:r>
          </a:p>
        </p:txBody>
      </p:sp>
      <p:sp>
        <p:nvSpPr>
          <p:cNvPr id="5" name="Rectangle 4"/>
          <p:cNvSpPr>
            <a:spLocks noChangeArrowheads="1"/>
          </p:cNvSpPr>
          <p:nvPr/>
        </p:nvSpPr>
        <p:spPr bwMode="auto">
          <a:xfrm>
            <a:off x="6259513" y="250031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9</a:t>
            </a:r>
          </a:p>
        </p:txBody>
      </p:sp>
      <p:sp>
        <p:nvSpPr>
          <p:cNvPr id="6" name="Rectangle 7"/>
          <p:cNvSpPr>
            <a:spLocks noChangeArrowheads="1"/>
          </p:cNvSpPr>
          <p:nvPr/>
        </p:nvSpPr>
        <p:spPr bwMode="auto">
          <a:xfrm>
            <a:off x="7173913" y="2881313"/>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dirty="0">
                <a:latin typeface="Courier New"/>
                <a:cs typeface="Courier New"/>
              </a:rPr>
              <a:t>user_2</a:t>
            </a:r>
          </a:p>
        </p:txBody>
      </p:sp>
      <p:sp>
        <p:nvSpPr>
          <p:cNvPr id="7" name="Rectangle 8"/>
          <p:cNvSpPr>
            <a:spLocks noChangeArrowheads="1"/>
          </p:cNvSpPr>
          <p:nvPr/>
        </p:nvSpPr>
        <p:spPr bwMode="auto">
          <a:xfrm>
            <a:off x="6259513" y="288131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31</a:t>
            </a:r>
          </a:p>
        </p:txBody>
      </p:sp>
      <p:sp>
        <p:nvSpPr>
          <p:cNvPr id="8" name="Rectangle 9"/>
          <p:cNvSpPr>
            <a:spLocks noChangeArrowheads="1"/>
          </p:cNvSpPr>
          <p:nvPr/>
        </p:nvSpPr>
        <p:spPr bwMode="auto">
          <a:xfrm>
            <a:off x="7173913" y="3262313"/>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user_3</a:t>
            </a:r>
          </a:p>
        </p:txBody>
      </p:sp>
      <p:sp>
        <p:nvSpPr>
          <p:cNvPr id="9" name="Rectangle 10"/>
          <p:cNvSpPr>
            <a:spLocks noChangeArrowheads="1"/>
          </p:cNvSpPr>
          <p:nvPr/>
        </p:nvSpPr>
        <p:spPr bwMode="auto">
          <a:xfrm>
            <a:off x="6259513" y="326231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114</a:t>
            </a:r>
          </a:p>
        </p:txBody>
      </p:sp>
      <p:sp>
        <p:nvSpPr>
          <p:cNvPr id="10" name="Text Box 11"/>
          <p:cNvSpPr txBox="1">
            <a:spLocks noChangeArrowheads="1"/>
          </p:cNvSpPr>
          <p:nvPr/>
        </p:nvSpPr>
        <p:spPr bwMode="auto">
          <a:xfrm>
            <a:off x="1147763" y="2493963"/>
            <a:ext cx="2133918" cy="400110"/>
          </a:xfrm>
          <a:prstGeom prst="rect">
            <a:avLst/>
          </a:prstGeom>
          <a:noFill/>
          <a:ln w="9525">
            <a:noFill/>
            <a:miter lim="800000"/>
            <a:headEnd/>
            <a:tailEnd/>
          </a:ln>
          <a:effectLst/>
        </p:spPr>
        <p:txBody>
          <a:bodyPr wrap="none">
            <a:prstTxWarp prst="textNoShape">
              <a:avLst/>
            </a:prstTxWarp>
            <a:spAutoFit/>
          </a:bodyPr>
          <a:lstStyle/>
          <a:p>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#9, directory</a:t>
            </a:r>
          </a:p>
        </p:txBody>
      </p:sp>
      <p:sp>
        <p:nvSpPr>
          <p:cNvPr id="11" name="Rectangle 12"/>
          <p:cNvSpPr>
            <a:spLocks noChangeArrowheads="1"/>
          </p:cNvSpPr>
          <p:nvPr/>
        </p:nvSpPr>
        <p:spPr bwMode="auto">
          <a:xfrm>
            <a:off x="7327900" y="538003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dir_a</a:t>
            </a:r>
          </a:p>
        </p:txBody>
      </p:sp>
      <p:sp>
        <p:nvSpPr>
          <p:cNvPr id="12" name="Rectangle 13"/>
          <p:cNvSpPr>
            <a:spLocks noChangeArrowheads="1"/>
          </p:cNvSpPr>
          <p:nvPr/>
        </p:nvSpPr>
        <p:spPr bwMode="auto">
          <a:xfrm>
            <a:off x="7327900" y="576103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file_c</a:t>
            </a:r>
          </a:p>
        </p:txBody>
      </p:sp>
      <p:sp>
        <p:nvSpPr>
          <p:cNvPr id="13" name="Rectangle 14"/>
          <p:cNvSpPr>
            <a:spLocks noChangeArrowheads="1"/>
          </p:cNvSpPr>
          <p:nvPr/>
        </p:nvSpPr>
        <p:spPr bwMode="auto">
          <a:xfrm>
            <a:off x="7173913" y="1738313"/>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14" name="Rectangle 15"/>
          <p:cNvSpPr>
            <a:spLocks noChangeArrowheads="1"/>
          </p:cNvSpPr>
          <p:nvPr/>
        </p:nvSpPr>
        <p:spPr bwMode="auto">
          <a:xfrm>
            <a:off x="6259513" y="173831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sp>
        <p:nvSpPr>
          <p:cNvPr id="15" name="Rectangle 16"/>
          <p:cNvSpPr>
            <a:spLocks noChangeArrowheads="1"/>
          </p:cNvSpPr>
          <p:nvPr/>
        </p:nvSpPr>
        <p:spPr bwMode="auto">
          <a:xfrm>
            <a:off x="7173913" y="2119313"/>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16" name="Rectangle 17"/>
          <p:cNvSpPr>
            <a:spLocks noChangeArrowheads="1"/>
          </p:cNvSpPr>
          <p:nvPr/>
        </p:nvSpPr>
        <p:spPr bwMode="auto">
          <a:xfrm>
            <a:off x="6259513" y="211931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sp>
        <p:nvSpPr>
          <p:cNvPr id="17" name="Text Box 18"/>
          <p:cNvSpPr txBox="1">
            <a:spLocks noChangeArrowheads="1"/>
          </p:cNvSpPr>
          <p:nvPr/>
        </p:nvSpPr>
        <p:spPr bwMode="auto">
          <a:xfrm>
            <a:off x="5497513" y="1265238"/>
            <a:ext cx="2608406" cy="400110"/>
          </a:xfrm>
          <a:prstGeom prst="rect">
            <a:avLst/>
          </a:prstGeom>
          <a:noFill/>
          <a:ln w="9525">
            <a:noFill/>
            <a:miter lim="800000"/>
            <a:headEnd/>
            <a:tailEnd/>
          </a:ln>
          <a:effectLst/>
        </p:spPr>
        <p:txBody>
          <a:bodyPr wrap="none">
            <a:prstTxWarp prst="textNoShape">
              <a:avLst/>
            </a:prstTxWarp>
            <a:spAutoFit/>
          </a:bodyPr>
          <a:lstStyle/>
          <a:p>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#1, root directory</a:t>
            </a:r>
          </a:p>
        </p:txBody>
      </p:sp>
      <p:sp>
        <p:nvSpPr>
          <p:cNvPr id="18" name="Rectangle 19"/>
          <p:cNvSpPr>
            <a:spLocks noChangeArrowheads="1"/>
          </p:cNvSpPr>
          <p:nvPr/>
        </p:nvSpPr>
        <p:spPr bwMode="auto">
          <a:xfrm>
            <a:off x="6413500" y="53800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194</a:t>
            </a:r>
          </a:p>
        </p:txBody>
      </p:sp>
      <p:sp>
        <p:nvSpPr>
          <p:cNvPr id="19" name="Rectangle 20"/>
          <p:cNvSpPr>
            <a:spLocks noChangeArrowheads="1"/>
          </p:cNvSpPr>
          <p:nvPr/>
        </p:nvSpPr>
        <p:spPr bwMode="auto">
          <a:xfrm>
            <a:off x="6413500" y="57610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29</a:t>
            </a:r>
          </a:p>
        </p:txBody>
      </p:sp>
      <p:sp>
        <p:nvSpPr>
          <p:cNvPr id="20" name="Rectangle 21"/>
          <p:cNvSpPr>
            <a:spLocks noChangeArrowheads="1"/>
          </p:cNvSpPr>
          <p:nvPr/>
        </p:nvSpPr>
        <p:spPr bwMode="auto">
          <a:xfrm>
            <a:off x="7327900" y="461803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21" name="Rectangle 22"/>
          <p:cNvSpPr>
            <a:spLocks noChangeArrowheads="1"/>
          </p:cNvSpPr>
          <p:nvPr/>
        </p:nvSpPr>
        <p:spPr bwMode="auto">
          <a:xfrm>
            <a:off x="6413500" y="46180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114</a:t>
            </a:r>
          </a:p>
        </p:txBody>
      </p:sp>
      <p:sp>
        <p:nvSpPr>
          <p:cNvPr id="22" name="Rectangle 23"/>
          <p:cNvSpPr>
            <a:spLocks noChangeArrowheads="1"/>
          </p:cNvSpPr>
          <p:nvPr/>
        </p:nvSpPr>
        <p:spPr bwMode="auto">
          <a:xfrm>
            <a:off x="7327900" y="499903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23" name="Rectangle 24"/>
          <p:cNvSpPr>
            <a:spLocks noChangeArrowheads="1"/>
          </p:cNvSpPr>
          <p:nvPr/>
        </p:nvSpPr>
        <p:spPr bwMode="auto">
          <a:xfrm>
            <a:off x="6413500" y="499903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cxnSp>
        <p:nvCxnSpPr>
          <p:cNvPr id="24" name="AutoShape 27"/>
          <p:cNvCxnSpPr>
            <a:cxnSpLocks noChangeShapeType="1"/>
            <a:stCxn id="5" idx="1"/>
            <a:endCxn id="10" idx="3"/>
          </p:cNvCxnSpPr>
          <p:nvPr/>
        </p:nvCxnSpPr>
        <p:spPr bwMode="auto">
          <a:xfrm rot="10800000" flipV="1">
            <a:off x="3281681" y="2690812"/>
            <a:ext cx="2977832" cy="3205"/>
          </a:xfrm>
          <a:prstGeom prst="bentConnector3">
            <a:avLst>
              <a:gd name="adj1" fmla="val 50000"/>
            </a:avLst>
          </a:prstGeom>
          <a:noFill/>
          <a:ln w="9525">
            <a:solidFill>
              <a:schemeClr val="tx1"/>
            </a:solidFill>
            <a:miter lim="800000"/>
            <a:headEnd/>
            <a:tailEnd type="triangle" w="med" len="med"/>
          </a:ln>
          <a:effectLst/>
        </p:spPr>
      </p:cxnSp>
      <p:sp>
        <p:nvSpPr>
          <p:cNvPr id="25" name="Text Box 28"/>
          <p:cNvSpPr txBox="1">
            <a:spLocks noChangeArrowheads="1"/>
          </p:cNvSpPr>
          <p:nvPr/>
        </p:nvSpPr>
        <p:spPr bwMode="auto">
          <a:xfrm>
            <a:off x="5740400" y="4160838"/>
            <a:ext cx="2377574" cy="400110"/>
          </a:xfrm>
          <a:prstGeom prst="rect">
            <a:avLst/>
          </a:prstGeom>
          <a:noFill/>
          <a:ln w="9525">
            <a:noFill/>
            <a:miter lim="800000"/>
            <a:headEnd/>
            <a:tailEnd/>
          </a:ln>
          <a:effectLst/>
        </p:spPr>
        <p:txBody>
          <a:bodyPr wrap="none">
            <a:prstTxWarp prst="textNoShape">
              <a:avLst/>
            </a:prstTxWarp>
            <a:spAutoFit/>
          </a:bodyPr>
          <a:lstStyle/>
          <a:p>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#114, directory</a:t>
            </a:r>
          </a:p>
        </p:txBody>
      </p:sp>
      <p:sp>
        <p:nvSpPr>
          <p:cNvPr id="26" name="Rectangle 29"/>
          <p:cNvSpPr>
            <a:spLocks noChangeArrowheads="1"/>
          </p:cNvSpPr>
          <p:nvPr/>
        </p:nvSpPr>
        <p:spPr bwMode="auto">
          <a:xfrm>
            <a:off x="2451100" y="3719513"/>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dir_a</a:t>
            </a:r>
          </a:p>
        </p:txBody>
      </p:sp>
      <p:sp>
        <p:nvSpPr>
          <p:cNvPr id="27" name="Rectangle 30"/>
          <p:cNvSpPr>
            <a:spLocks noChangeArrowheads="1"/>
          </p:cNvSpPr>
          <p:nvPr/>
        </p:nvSpPr>
        <p:spPr bwMode="auto">
          <a:xfrm>
            <a:off x="2451100" y="4100513"/>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file_a</a:t>
            </a:r>
          </a:p>
        </p:txBody>
      </p:sp>
      <p:sp>
        <p:nvSpPr>
          <p:cNvPr id="28" name="Rectangle 31"/>
          <p:cNvSpPr>
            <a:spLocks noChangeArrowheads="1"/>
          </p:cNvSpPr>
          <p:nvPr/>
        </p:nvSpPr>
        <p:spPr bwMode="auto">
          <a:xfrm>
            <a:off x="1536700" y="371951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118</a:t>
            </a:r>
          </a:p>
        </p:txBody>
      </p:sp>
      <p:sp>
        <p:nvSpPr>
          <p:cNvPr id="29" name="Rectangle 32"/>
          <p:cNvSpPr>
            <a:spLocks noChangeArrowheads="1"/>
          </p:cNvSpPr>
          <p:nvPr/>
        </p:nvSpPr>
        <p:spPr bwMode="auto">
          <a:xfrm>
            <a:off x="1536700" y="410051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29</a:t>
            </a:r>
          </a:p>
        </p:txBody>
      </p:sp>
      <p:sp>
        <p:nvSpPr>
          <p:cNvPr id="30" name="Rectangle 33"/>
          <p:cNvSpPr>
            <a:spLocks noChangeArrowheads="1"/>
          </p:cNvSpPr>
          <p:nvPr/>
        </p:nvSpPr>
        <p:spPr bwMode="auto">
          <a:xfrm>
            <a:off x="2451100" y="2957513"/>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31" name="Rectangle 34"/>
          <p:cNvSpPr>
            <a:spLocks noChangeArrowheads="1"/>
          </p:cNvSpPr>
          <p:nvPr/>
        </p:nvSpPr>
        <p:spPr bwMode="auto">
          <a:xfrm>
            <a:off x="1536700" y="295751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9</a:t>
            </a:r>
          </a:p>
        </p:txBody>
      </p:sp>
      <p:sp>
        <p:nvSpPr>
          <p:cNvPr id="32" name="Rectangle 35"/>
          <p:cNvSpPr>
            <a:spLocks noChangeArrowheads="1"/>
          </p:cNvSpPr>
          <p:nvPr/>
        </p:nvSpPr>
        <p:spPr bwMode="auto">
          <a:xfrm>
            <a:off x="2451100" y="3338513"/>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a:t>
            </a:r>
          </a:p>
        </p:txBody>
      </p:sp>
      <p:sp>
        <p:nvSpPr>
          <p:cNvPr id="33" name="Rectangle 36"/>
          <p:cNvSpPr>
            <a:spLocks noChangeArrowheads="1"/>
          </p:cNvSpPr>
          <p:nvPr/>
        </p:nvSpPr>
        <p:spPr bwMode="auto">
          <a:xfrm>
            <a:off x="1536700" y="333851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cxnSp>
        <p:nvCxnSpPr>
          <p:cNvPr id="34" name="AutoShape 37"/>
          <p:cNvCxnSpPr>
            <a:cxnSpLocks noChangeShapeType="1"/>
            <a:stCxn id="9" idx="1"/>
            <a:endCxn id="25" idx="1"/>
          </p:cNvCxnSpPr>
          <p:nvPr/>
        </p:nvCxnSpPr>
        <p:spPr bwMode="auto">
          <a:xfrm rot="10800000" flipV="1">
            <a:off x="5740401" y="3452813"/>
            <a:ext cx="519113" cy="908080"/>
          </a:xfrm>
          <a:prstGeom prst="bentConnector3">
            <a:avLst>
              <a:gd name="adj1" fmla="val 144037"/>
            </a:avLst>
          </a:prstGeom>
          <a:noFill/>
          <a:ln w="9525">
            <a:solidFill>
              <a:schemeClr val="tx1"/>
            </a:solidFill>
            <a:miter lim="800000"/>
            <a:headEnd/>
            <a:tailEnd type="triangle" w="med" len="med"/>
          </a:ln>
          <a:effectLst/>
        </p:spPr>
      </p:cxnSp>
      <p:sp>
        <p:nvSpPr>
          <p:cNvPr id="35" name="Rectangle 38"/>
          <p:cNvSpPr>
            <a:spLocks noChangeArrowheads="1"/>
          </p:cNvSpPr>
          <p:nvPr/>
        </p:nvSpPr>
        <p:spPr bwMode="auto">
          <a:xfrm>
            <a:off x="1687513" y="5303838"/>
            <a:ext cx="990600" cy="914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6" name="Text Box 39"/>
          <p:cNvSpPr txBox="1">
            <a:spLocks noChangeArrowheads="1"/>
          </p:cNvSpPr>
          <p:nvPr/>
        </p:nvSpPr>
        <p:spPr bwMode="auto">
          <a:xfrm>
            <a:off x="1300163" y="4846638"/>
            <a:ext cx="1673330" cy="400110"/>
          </a:xfrm>
          <a:prstGeom prst="rect">
            <a:avLst/>
          </a:prstGeom>
          <a:noFill/>
          <a:ln w="9525">
            <a:noFill/>
            <a:miter lim="800000"/>
            <a:headEnd/>
            <a:tailEnd/>
          </a:ln>
          <a:effectLst/>
        </p:spPr>
        <p:txBody>
          <a:bodyPr wrap="none">
            <a:prstTxWarp prst="textNoShape">
              <a:avLst/>
            </a:prstTxWarp>
            <a:spAutoFit/>
          </a:bodyPr>
          <a:lstStyle/>
          <a:p>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#29, file</a:t>
            </a:r>
          </a:p>
        </p:txBody>
      </p:sp>
      <p:cxnSp>
        <p:nvCxnSpPr>
          <p:cNvPr id="37" name="AutoShape 40"/>
          <p:cNvCxnSpPr>
            <a:cxnSpLocks noChangeShapeType="1"/>
            <a:stCxn id="29" idx="1"/>
            <a:endCxn id="36" idx="1"/>
          </p:cNvCxnSpPr>
          <p:nvPr/>
        </p:nvCxnSpPr>
        <p:spPr bwMode="auto">
          <a:xfrm rot="10800000" flipV="1">
            <a:off x="1300164" y="4291013"/>
            <a:ext cx="236537" cy="755680"/>
          </a:xfrm>
          <a:prstGeom prst="bentConnector3">
            <a:avLst>
              <a:gd name="adj1" fmla="val 196644"/>
            </a:avLst>
          </a:prstGeom>
          <a:noFill/>
          <a:ln w="9525">
            <a:solidFill>
              <a:schemeClr val="tx1"/>
            </a:solidFill>
            <a:miter lim="800000"/>
            <a:headEnd/>
            <a:tailEnd type="triangle" w="med" len="med"/>
          </a:ln>
          <a:effectLst/>
        </p:spPr>
      </p:cxnSp>
      <p:cxnSp>
        <p:nvCxnSpPr>
          <p:cNvPr id="38" name="AutoShape 41"/>
          <p:cNvCxnSpPr>
            <a:cxnSpLocks noChangeShapeType="1"/>
            <a:stCxn id="19" idx="1"/>
            <a:endCxn id="36" idx="3"/>
          </p:cNvCxnSpPr>
          <p:nvPr/>
        </p:nvCxnSpPr>
        <p:spPr bwMode="auto">
          <a:xfrm rot="10800000">
            <a:off x="2973494" y="5046694"/>
            <a:ext cx="3440007" cy="904845"/>
          </a:xfrm>
          <a:prstGeom prst="bentConnector3">
            <a:avLst>
              <a:gd name="adj1" fmla="val 50000"/>
            </a:avLst>
          </a:prstGeom>
          <a:noFill/>
          <a:ln w="9525">
            <a:solidFill>
              <a:schemeClr val="tx1"/>
            </a:solidFill>
            <a:miter lim="800000"/>
            <a:headEnd/>
            <a:tailEnd type="triangl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up)">
                                      <p:cBhvr>
                                        <p:cTn id="7" dur="500"/>
                                        <p:tgtEl>
                                          <p:spTgt spid="3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dissolve">
                                      <p:cBhvr>
                                        <p:cTn id="10" dur="500"/>
                                        <p:tgtEl>
                                          <p:spTgt spid="3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Effect transition="in" filter="dissolve">
                                      <p:cBhvr>
                                        <p:cTn id="13" dur="500"/>
                                        <p:tgtEl>
                                          <p:spTgt spid="36"/>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2" fill="hold" nodeType="clickEffect">
                                  <p:stCondLst>
                                    <p:cond delay="0"/>
                                  </p:stCondLst>
                                  <p:childTnLst>
                                    <p:set>
                                      <p:cBhvr>
                                        <p:cTn id="17" dur="1" fill="hold">
                                          <p:stCondLst>
                                            <p:cond delay="0"/>
                                          </p:stCondLst>
                                        </p:cTn>
                                        <p:tgtEl>
                                          <p:spTgt spid="38"/>
                                        </p:tgtEl>
                                        <p:attrNameLst>
                                          <p:attrName>style.visibility</p:attrName>
                                        </p:attrNameLst>
                                      </p:cBhvr>
                                      <p:to>
                                        <p:strVal val="visible"/>
                                      </p:to>
                                    </p:set>
                                    <p:animEffect transition="in" filter="wipe(right)">
                                      <p:cBhvr>
                                        <p:cTn id="18" dur="500"/>
                                        <p:tgtEl>
                                          <p:spTgt spid="38"/>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mph" presetSubtype="0" accel="50000" decel="50000" fill="hold" grpId="0" nodeType="clickEffect">
                                  <p:stCondLst>
                                    <p:cond delay="0"/>
                                  </p:stCondLst>
                                  <p:childTnLst>
                                    <p:animScale>
                                      <p:cBhvr>
                                        <p:cTn id="22" dur="2000" fill="hold"/>
                                        <p:tgtEl>
                                          <p:spTgt spid="19"/>
                                        </p:tgtEl>
                                      </p:cBhvr>
                                      <p:by x="150000" y="150000"/>
                                    </p:animScale>
                                  </p:childTnLst>
                                </p:cTn>
                              </p:par>
                            </p:childTnLst>
                          </p:cTn>
                        </p:par>
                        <p:par>
                          <p:cTn id="23" fill="hold">
                            <p:stCondLst>
                              <p:cond delay="2000"/>
                            </p:stCondLst>
                            <p:childTnLst>
                              <p:par>
                                <p:cTn id="24" presetID="6" presetClass="emph" presetSubtype="0" accel="50000" decel="50000" fill="hold" grpId="0" nodeType="afterEffect">
                                  <p:stCondLst>
                                    <p:cond delay="0"/>
                                  </p:stCondLst>
                                  <p:childTnLst>
                                    <p:animScale>
                                      <p:cBhvr>
                                        <p:cTn id="25" dur="2000" fill="hold"/>
                                        <p:tgtEl>
                                          <p:spTgt spid="29"/>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9" grpId="0" animBg="1"/>
      <p:bldP spid="35" grpId="0" animBg="1"/>
      <p:bldP spid="36" grpId="0"/>
    </p:bld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Symbolic Links</a:t>
            </a:r>
            <a:endParaRPr lang="en-US" dirty="0"/>
          </a:p>
        </p:txBody>
      </p:sp>
      <p:sp>
        <p:nvSpPr>
          <p:cNvPr id="3" name="Content Placeholder 2"/>
          <p:cNvSpPr>
            <a:spLocks noGrp="1"/>
          </p:cNvSpPr>
          <p:nvPr>
            <p:ph idx="1"/>
          </p:nvPr>
        </p:nvSpPr>
        <p:spPr>
          <a:xfrm>
            <a:off x="457200" y="1322370"/>
            <a:ext cx="8229600" cy="4525963"/>
          </a:xfrm>
        </p:spPr>
        <p:txBody>
          <a:bodyPr/>
          <a:lstStyle/>
          <a:p>
            <a:r>
              <a:rPr lang="en-GB" sz="2800" dirty="0" smtClean="0"/>
              <a:t>A different way of giving files multiple names</a:t>
            </a:r>
          </a:p>
          <a:p>
            <a:r>
              <a:rPr lang="en-GB" sz="2800" dirty="0" smtClean="0"/>
              <a:t>Symbolic links implemented as a special type of file</a:t>
            </a:r>
          </a:p>
          <a:p>
            <a:pPr lvl="1"/>
            <a:r>
              <a:rPr lang="en-GB" sz="2400" dirty="0" smtClean="0"/>
              <a:t>An indirect reference to some other file</a:t>
            </a:r>
          </a:p>
          <a:p>
            <a:pPr lvl="1"/>
            <a:r>
              <a:rPr lang="en-GB" sz="2400" dirty="0" smtClean="0"/>
              <a:t>Contents is a path name to another file</a:t>
            </a:r>
          </a:p>
          <a:p>
            <a:r>
              <a:rPr lang="en-GB" sz="2800" dirty="0" smtClean="0"/>
              <a:t>OS recognizes symbolic links</a:t>
            </a:r>
          </a:p>
          <a:p>
            <a:pPr lvl="1"/>
            <a:r>
              <a:rPr lang="en-GB" sz="2400" dirty="0" smtClean="0"/>
              <a:t>Automatically opens associated file instead</a:t>
            </a:r>
          </a:p>
          <a:p>
            <a:pPr lvl="1"/>
            <a:r>
              <a:rPr lang="en-GB" sz="2400" dirty="0" smtClean="0"/>
              <a:t>If file is inaccessible or non-existent, the open fails</a:t>
            </a:r>
          </a:p>
          <a:p>
            <a:r>
              <a:rPr lang="en-GB" sz="2800" dirty="0" smtClean="0"/>
              <a:t>Symbolic link is </a:t>
            </a:r>
            <a:r>
              <a:rPr lang="en-GB" sz="2800" u="sng" dirty="0" smtClean="0"/>
              <a:t>not</a:t>
            </a:r>
            <a:r>
              <a:rPr lang="en-GB" sz="2800" dirty="0" smtClean="0"/>
              <a:t> a reference to the </a:t>
            </a:r>
            <a:r>
              <a:rPr lang="en-GB" sz="2800" dirty="0" err="1" smtClean="0"/>
              <a:t>inode</a:t>
            </a:r>
            <a:endParaRPr lang="en-GB" sz="2800" dirty="0" smtClean="0"/>
          </a:p>
          <a:p>
            <a:pPr lvl="1"/>
            <a:r>
              <a:rPr lang="en-GB" sz="2400" dirty="0" smtClean="0"/>
              <a:t>Symbolic links will not prevent deletion</a:t>
            </a:r>
          </a:p>
          <a:p>
            <a:pPr lvl="1"/>
            <a:r>
              <a:rPr lang="en-GB" sz="2400" dirty="0" smtClean="0"/>
              <a:t>Do not guarantee ability to follow the specified path</a:t>
            </a:r>
          </a:p>
          <a:p>
            <a:pPr lvl="1"/>
            <a:r>
              <a:rPr lang="en-GB" sz="2400" dirty="0" smtClean="0"/>
              <a:t>Internet URLs are similar to symbolic links</a:t>
            </a:r>
          </a:p>
          <a:p>
            <a:endParaRPr lang="en-US" sz="2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Symbolic Link Example</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Oval 3"/>
          <p:cNvSpPr>
            <a:spLocks noChangeArrowheads="1"/>
          </p:cNvSpPr>
          <p:nvPr/>
        </p:nvSpPr>
        <p:spPr bwMode="auto">
          <a:xfrm>
            <a:off x="4354513" y="1646238"/>
            <a:ext cx="685800" cy="685800"/>
          </a:xfrm>
          <a:prstGeom prst="ellipse">
            <a:avLst/>
          </a:prstGeom>
          <a:noFill/>
          <a:ln w="9525">
            <a:solidFill>
              <a:schemeClr val="tx1"/>
            </a:solidFill>
            <a:round/>
            <a:headEnd/>
            <a:tailEnd/>
          </a:ln>
          <a:effectLst/>
        </p:spPr>
        <p:txBody>
          <a:bodyPr wrap="none" anchor="ctr">
            <a:prstTxWarp prst="textNoShape">
              <a:avLst/>
            </a:prstTxWarp>
          </a:bodyPr>
          <a:lstStyle/>
          <a:p>
            <a:pPr algn="ctr"/>
            <a:r>
              <a:rPr lang="en-US" b="0">
                <a:latin typeface="Courier New"/>
                <a:cs typeface="Courier New"/>
              </a:rPr>
              <a:t>root</a:t>
            </a:r>
          </a:p>
        </p:txBody>
      </p:sp>
      <p:sp>
        <p:nvSpPr>
          <p:cNvPr id="5" name="Oval 4"/>
          <p:cNvSpPr>
            <a:spLocks noChangeArrowheads="1"/>
          </p:cNvSpPr>
          <p:nvPr/>
        </p:nvSpPr>
        <p:spPr bwMode="auto">
          <a:xfrm>
            <a:off x="2982913" y="2941638"/>
            <a:ext cx="685800" cy="685800"/>
          </a:xfrm>
          <a:prstGeom prst="ellipse">
            <a:avLst/>
          </a:prstGeom>
          <a:noFill/>
          <a:ln w="9525">
            <a:solidFill>
              <a:schemeClr val="tx1"/>
            </a:solidFill>
            <a:round/>
            <a:headEnd/>
            <a:tailEnd/>
          </a:ln>
          <a:effectLst/>
        </p:spPr>
        <p:txBody>
          <a:bodyPr wrap="none" anchor="ctr">
            <a:prstTxWarp prst="textNoShape">
              <a:avLst/>
            </a:prstTxWarp>
          </a:bodyPr>
          <a:lstStyle/>
          <a:p>
            <a:pPr algn="ctr"/>
            <a:endParaRPr lang="en-US" b="0">
              <a:latin typeface="Courier New"/>
              <a:cs typeface="Courier New"/>
            </a:endParaRPr>
          </a:p>
        </p:txBody>
      </p:sp>
      <p:sp>
        <p:nvSpPr>
          <p:cNvPr id="6" name="Oval 5"/>
          <p:cNvSpPr>
            <a:spLocks noChangeArrowheads="1"/>
          </p:cNvSpPr>
          <p:nvPr/>
        </p:nvSpPr>
        <p:spPr bwMode="auto">
          <a:xfrm>
            <a:off x="5649913" y="2941638"/>
            <a:ext cx="685800" cy="685800"/>
          </a:xfrm>
          <a:prstGeom prst="ellipse">
            <a:avLst/>
          </a:prstGeom>
          <a:noFill/>
          <a:ln w="9525">
            <a:solidFill>
              <a:schemeClr val="tx1"/>
            </a:solidFill>
            <a:round/>
            <a:headEnd/>
            <a:tailEnd/>
          </a:ln>
          <a:effectLst/>
        </p:spPr>
        <p:txBody>
          <a:bodyPr wrap="none" anchor="ctr">
            <a:prstTxWarp prst="textNoShape">
              <a:avLst/>
            </a:prstTxWarp>
          </a:bodyPr>
          <a:lstStyle/>
          <a:p>
            <a:pPr algn="ctr"/>
            <a:endParaRPr lang="en-US" b="0">
              <a:latin typeface="Courier New"/>
              <a:cs typeface="Courier New"/>
            </a:endParaRPr>
          </a:p>
        </p:txBody>
      </p:sp>
      <p:sp>
        <p:nvSpPr>
          <p:cNvPr id="7" name="Oval 6"/>
          <p:cNvSpPr>
            <a:spLocks noChangeArrowheads="1"/>
          </p:cNvSpPr>
          <p:nvPr/>
        </p:nvSpPr>
        <p:spPr bwMode="auto">
          <a:xfrm>
            <a:off x="6869113" y="4008438"/>
            <a:ext cx="685800" cy="685800"/>
          </a:xfrm>
          <a:prstGeom prst="ellipse">
            <a:avLst/>
          </a:prstGeom>
          <a:noFill/>
          <a:ln w="9525">
            <a:solidFill>
              <a:schemeClr val="tx1"/>
            </a:solidFill>
            <a:round/>
            <a:headEnd/>
            <a:tailEnd/>
          </a:ln>
          <a:effectLst/>
        </p:spPr>
        <p:txBody>
          <a:bodyPr wrap="none" anchor="ctr">
            <a:prstTxWarp prst="textNoShape">
              <a:avLst/>
            </a:prstTxWarp>
          </a:bodyPr>
          <a:lstStyle/>
          <a:p>
            <a:pPr algn="ctr"/>
            <a:endParaRPr lang="en-US" b="0">
              <a:latin typeface="Courier New"/>
              <a:cs typeface="Courier New"/>
            </a:endParaRPr>
          </a:p>
        </p:txBody>
      </p:sp>
      <p:sp>
        <p:nvSpPr>
          <p:cNvPr id="9" name="Oval 8"/>
          <p:cNvSpPr>
            <a:spLocks noChangeArrowheads="1"/>
          </p:cNvSpPr>
          <p:nvPr/>
        </p:nvSpPr>
        <p:spPr bwMode="auto">
          <a:xfrm>
            <a:off x="3440113" y="5227638"/>
            <a:ext cx="685800" cy="685800"/>
          </a:xfrm>
          <a:prstGeom prst="ellipse">
            <a:avLst/>
          </a:prstGeom>
          <a:noFill/>
          <a:ln w="9525">
            <a:solidFill>
              <a:schemeClr val="tx1"/>
            </a:solidFill>
            <a:round/>
            <a:headEnd/>
            <a:tailEnd/>
          </a:ln>
          <a:effectLst/>
        </p:spPr>
        <p:txBody>
          <a:bodyPr wrap="none" anchor="ctr">
            <a:prstTxWarp prst="textNoShape">
              <a:avLst/>
            </a:prstTxWarp>
          </a:bodyPr>
          <a:lstStyle/>
          <a:p>
            <a:pPr algn="ctr"/>
            <a:endParaRPr lang="en-US" b="0">
              <a:latin typeface="Courier New"/>
              <a:cs typeface="Courier New"/>
            </a:endParaRPr>
          </a:p>
        </p:txBody>
      </p:sp>
      <p:cxnSp>
        <p:nvCxnSpPr>
          <p:cNvPr id="10" name="AutoShape 9"/>
          <p:cNvCxnSpPr>
            <a:cxnSpLocks noChangeShapeType="1"/>
            <a:stCxn id="4" idx="3"/>
            <a:endCxn id="5" idx="7"/>
          </p:cNvCxnSpPr>
          <p:nvPr/>
        </p:nvCxnSpPr>
        <p:spPr bwMode="auto">
          <a:xfrm flipH="1">
            <a:off x="3568700" y="2232025"/>
            <a:ext cx="885825" cy="809625"/>
          </a:xfrm>
          <a:prstGeom prst="straightConnector1">
            <a:avLst/>
          </a:prstGeom>
          <a:noFill/>
          <a:ln w="9525">
            <a:solidFill>
              <a:schemeClr val="tx1"/>
            </a:solidFill>
            <a:round/>
            <a:headEnd/>
            <a:tailEnd type="triangle" w="med" len="med"/>
          </a:ln>
          <a:effectLst/>
        </p:spPr>
      </p:cxnSp>
      <p:cxnSp>
        <p:nvCxnSpPr>
          <p:cNvPr id="11" name="AutoShape 10"/>
          <p:cNvCxnSpPr>
            <a:cxnSpLocks noChangeShapeType="1"/>
            <a:stCxn id="4" idx="5"/>
            <a:endCxn id="6" idx="1"/>
          </p:cNvCxnSpPr>
          <p:nvPr/>
        </p:nvCxnSpPr>
        <p:spPr bwMode="auto">
          <a:xfrm>
            <a:off x="4940300" y="2232025"/>
            <a:ext cx="809625" cy="809625"/>
          </a:xfrm>
          <a:prstGeom prst="straightConnector1">
            <a:avLst/>
          </a:prstGeom>
          <a:noFill/>
          <a:ln w="9525">
            <a:solidFill>
              <a:schemeClr val="tx1"/>
            </a:solidFill>
            <a:round/>
            <a:headEnd/>
            <a:tailEnd type="triangle" w="med" len="med"/>
          </a:ln>
          <a:effectLst/>
        </p:spPr>
      </p:cxnSp>
      <p:cxnSp>
        <p:nvCxnSpPr>
          <p:cNvPr id="12" name="AutoShape 11"/>
          <p:cNvCxnSpPr>
            <a:cxnSpLocks noChangeShapeType="1"/>
            <a:stCxn id="6" idx="3"/>
            <a:endCxn id="8" idx="7"/>
          </p:cNvCxnSpPr>
          <p:nvPr/>
        </p:nvCxnSpPr>
        <p:spPr bwMode="auto">
          <a:xfrm flipH="1">
            <a:off x="5245100" y="3527425"/>
            <a:ext cx="504825" cy="581025"/>
          </a:xfrm>
          <a:prstGeom prst="straightConnector1">
            <a:avLst/>
          </a:prstGeom>
          <a:noFill/>
          <a:ln w="9525">
            <a:solidFill>
              <a:schemeClr val="tx1"/>
            </a:solidFill>
            <a:round/>
            <a:headEnd/>
            <a:tailEnd type="triangle" w="med" len="med"/>
          </a:ln>
          <a:effectLst/>
        </p:spPr>
      </p:cxnSp>
      <p:cxnSp>
        <p:nvCxnSpPr>
          <p:cNvPr id="13" name="AutoShape 12"/>
          <p:cNvCxnSpPr>
            <a:cxnSpLocks noChangeShapeType="1"/>
            <a:stCxn id="6" idx="5"/>
            <a:endCxn id="7" idx="1"/>
          </p:cNvCxnSpPr>
          <p:nvPr/>
        </p:nvCxnSpPr>
        <p:spPr bwMode="auto">
          <a:xfrm>
            <a:off x="6235700" y="3527425"/>
            <a:ext cx="733425" cy="581025"/>
          </a:xfrm>
          <a:prstGeom prst="straightConnector1">
            <a:avLst/>
          </a:prstGeom>
          <a:noFill/>
          <a:ln w="9525">
            <a:solidFill>
              <a:schemeClr val="tx1"/>
            </a:solidFill>
            <a:round/>
            <a:headEnd/>
            <a:tailEnd type="triangle" w="med" len="med"/>
          </a:ln>
          <a:effectLst/>
        </p:spPr>
      </p:cxnSp>
      <p:cxnSp>
        <p:nvCxnSpPr>
          <p:cNvPr id="14" name="AutoShape 13"/>
          <p:cNvCxnSpPr>
            <a:cxnSpLocks noChangeShapeType="1"/>
            <a:stCxn id="5" idx="4"/>
            <a:endCxn id="9" idx="0"/>
          </p:cNvCxnSpPr>
          <p:nvPr/>
        </p:nvCxnSpPr>
        <p:spPr bwMode="auto">
          <a:xfrm>
            <a:off x="3325813" y="3627438"/>
            <a:ext cx="457200" cy="1600200"/>
          </a:xfrm>
          <a:prstGeom prst="straightConnector1">
            <a:avLst/>
          </a:prstGeom>
          <a:noFill/>
          <a:ln w="9525">
            <a:solidFill>
              <a:schemeClr val="tx1"/>
            </a:solidFill>
            <a:round/>
            <a:headEnd/>
            <a:tailEnd type="triangle" w="med" len="med"/>
          </a:ln>
          <a:effectLst/>
        </p:spPr>
      </p:cxnSp>
      <p:cxnSp>
        <p:nvCxnSpPr>
          <p:cNvPr id="15" name="AutoShape 14"/>
          <p:cNvCxnSpPr>
            <a:cxnSpLocks noChangeShapeType="1"/>
            <a:stCxn id="8" idx="3"/>
            <a:endCxn id="9" idx="7"/>
          </p:cNvCxnSpPr>
          <p:nvPr/>
        </p:nvCxnSpPr>
        <p:spPr bwMode="auto">
          <a:xfrm flipH="1">
            <a:off x="4025900" y="4594225"/>
            <a:ext cx="733425" cy="733425"/>
          </a:xfrm>
          <a:prstGeom prst="straightConnector1">
            <a:avLst/>
          </a:prstGeom>
          <a:noFill/>
          <a:ln w="9525">
            <a:solidFill>
              <a:schemeClr val="tx1"/>
            </a:solidFill>
            <a:prstDash val="dash"/>
            <a:round/>
            <a:headEnd/>
            <a:tailEnd type="triangle" w="med" len="med"/>
          </a:ln>
          <a:effectLst/>
        </p:spPr>
      </p:cxnSp>
      <p:sp>
        <p:nvSpPr>
          <p:cNvPr id="16" name="Text Box 15"/>
          <p:cNvSpPr txBox="1">
            <a:spLocks noChangeArrowheads="1"/>
          </p:cNvSpPr>
          <p:nvPr/>
        </p:nvSpPr>
        <p:spPr bwMode="auto">
          <a:xfrm>
            <a:off x="3668713" y="2408238"/>
            <a:ext cx="1066800" cy="36671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Courier New"/>
                <a:cs typeface="Courier New"/>
              </a:rPr>
              <a:t>user_1</a:t>
            </a:r>
          </a:p>
        </p:txBody>
      </p:sp>
      <p:sp>
        <p:nvSpPr>
          <p:cNvPr id="17" name="Text Box 16"/>
          <p:cNvSpPr txBox="1">
            <a:spLocks noChangeArrowheads="1"/>
          </p:cNvSpPr>
          <p:nvPr/>
        </p:nvSpPr>
        <p:spPr bwMode="auto">
          <a:xfrm>
            <a:off x="4964113" y="2408238"/>
            <a:ext cx="1066800" cy="36671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Courier New"/>
                <a:cs typeface="Courier New"/>
              </a:rPr>
              <a:t>user_3</a:t>
            </a:r>
          </a:p>
        </p:txBody>
      </p:sp>
      <p:sp>
        <p:nvSpPr>
          <p:cNvPr id="18" name="Text Box 17"/>
          <p:cNvSpPr txBox="1">
            <a:spLocks noChangeArrowheads="1"/>
          </p:cNvSpPr>
          <p:nvPr/>
        </p:nvSpPr>
        <p:spPr bwMode="auto">
          <a:xfrm>
            <a:off x="5040313" y="3565525"/>
            <a:ext cx="1066800" cy="366713"/>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Courier New"/>
                <a:cs typeface="Courier New"/>
              </a:rPr>
              <a:t>dir_a</a:t>
            </a:r>
          </a:p>
        </p:txBody>
      </p:sp>
      <p:sp>
        <p:nvSpPr>
          <p:cNvPr id="19" name="Text Box 18"/>
          <p:cNvSpPr txBox="1">
            <a:spLocks noChangeArrowheads="1"/>
          </p:cNvSpPr>
          <p:nvPr/>
        </p:nvSpPr>
        <p:spPr bwMode="auto">
          <a:xfrm>
            <a:off x="6183313" y="3627438"/>
            <a:ext cx="1066800" cy="36671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Courier New"/>
                <a:cs typeface="Courier New"/>
              </a:rPr>
              <a:t>file_c</a:t>
            </a:r>
          </a:p>
        </p:txBody>
      </p:sp>
      <p:sp>
        <p:nvSpPr>
          <p:cNvPr id="20" name="Text Box 19"/>
          <p:cNvSpPr txBox="1">
            <a:spLocks noChangeArrowheads="1"/>
          </p:cNvSpPr>
          <p:nvPr/>
        </p:nvSpPr>
        <p:spPr bwMode="auto">
          <a:xfrm>
            <a:off x="3135313" y="4022725"/>
            <a:ext cx="1066800" cy="366713"/>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Courier New"/>
                <a:cs typeface="Courier New"/>
              </a:rPr>
              <a:t>file_a</a:t>
            </a:r>
          </a:p>
        </p:txBody>
      </p:sp>
      <p:sp>
        <p:nvSpPr>
          <p:cNvPr id="21" name="Text Box 20"/>
          <p:cNvSpPr txBox="1">
            <a:spLocks noChangeArrowheads="1"/>
          </p:cNvSpPr>
          <p:nvPr/>
        </p:nvSpPr>
        <p:spPr bwMode="auto">
          <a:xfrm>
            <a:off x="3973513" y="4556125"/>
            <a:ext cx="1066800" cy="366713"/>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Courier New"/>
                <a:cs typeface="Courier New"/>
              </a:rPr>
              <a:t>file_b</a:t>
            </a:r>
          </a:p>
        </p:txBody>
      </p:sp>
      <p:sp>
        <p:nvSpPr>
          <p:cNvPr id="22" name="Text Box 22"/>
          <p:cNvSpPr txBox="1">
            <a:spLocks noChangeArrowheads="1"/>
          </p:cNvSpPr>
          <p:nvPr/>
        </p:nvSpPr>
        <p:spPr bwMode="auto">
          <a:xfrm>
            <a:off x="4430713" y="4860925"/>
            <a:ext cx="2667000" cy="366713"/>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Courier New"/>
                <a:cs typeface="Courier New"/>
              </a:rPr>
              <a:t>(/user_1/file_a)</a:t>
            </a:r>
          </a:p>
        </p:txBody>
      </p:sp>
      <p:sp>
        <p:nvSpPr>
          <p:cNvPr id="8" name="Oval 7"/>
          <p:cNvSpPr>
            <a:spLocks noChangeArrowheads="1"/>
          </p:cNvSpPr>
          <p:nvPr/>
        </p:nvSpPr>
        <p:spPr bwMode="auto">
          <a:xfrm>
            <a:off x="4659313" y="4008438"/>
            <a:ext cx="685800" cy="685800"/>
          </a:xfrm>
          <a:prstGeom prst="ellipse">
            <a:avLst/>
          </a:prstGeom>
          <a:solidFill>
            <a:srgbClr val="FFFFFF"/>
          </a:solidFill>
          <a:ln w="9525">
            <a:solidFill>
              <a:schemeClr val="tx1"/>
            </a:solidFill>
            <a:round/>
            <a:headEnd/>
            <a:tailEnd/>
          </a:ln>
          <a:effectLst/>
        </p:spPr>
        <p:txBody>
          <a:bodyPr wrap="none" anchor="ctr">
            <a:prstTxWarp prst="textNoShape">
              <a:avLst/>
            </a:prstTxWarp>
          </a:bodyPr>
          <a:lstStyle/>
          <a:p>
            <a:pPr algn="ctr"/>
            <a:endParaRPr lang="en-US" b="0">
              <a:latin typeface="Courier New"/>
              <a:cs typeface="Courier New"/>
            </a:endParaRPr>
          </a:p>
        </p:txBody>
      </p:sp>
      <p:sp>
        <p:nvSpPr>
          <p:cNvPr id="23" name="TextBox 22"/>
          <p:cNvSpPr txBox="1"/>
          <p:nvPr/>
        </p:nvSpPr>
        <p:spPr>
          <a:xfrm>
            <a:off x="1468320" y="5178445"/>
            <a:ext cx="2215677" cy="923330"/>
          </a:xfrm>
          <a:prstGeom prst="rect">
            <a:avLst/>
          </a:prstGeom>
          <a:noFill/>
        </p:spPr>
        <p:txBody>
          <a:bodyPr wrap="square" rtlCol="0">
            <a:spAutoFit/>
          </a:bodyPr>
          <a:lstStyle/>
          <a:p>
            <a:r>
              <a:rPr lang="en-US" dirty="0" smtClean="0">
                <a:latin typeface="Times New Roman"/>
                <a:cs typeface="Times New Roman"/>
              </a:rPr>
              <a:t>The link count for this file is still 1, though</a:t>
            </a:r>
            <a:endParaRPr lang="en-US"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accel="50000" decel="50000" fill="hold" grpId="0" nodeType="clickEffect">
                                  <p:stCondLst>
                                    <p:cond delay="0"/>
                                  </p:stCondLst>
                                  <p:childTnLst>
                                    <p:animScale>
                                      <p:cBhvr>
                                        <p:cTn id="6" dur="2000" fill="hold"/>
                                        <p:tgtEl>
                                          <p:spTgt spid="8"/>
                                        </p:tgtEl>
                                      </p:cBhvr>
                                      <p:by x="150000" y="150000"/>
                                    </p:animScale>
                                  </p:childTnLst>
                                </p:cTn>
                              </p:par>
                            </p:childTnLst>
                          </p:cTn>
                        </p:par>
                        <p:par>
                          <p:cTn id="7" fill="hold">
                            <p:stCondLst>
                              <p:cond delay="2000"/>
                            </p:stCondLst>
                            <p:childTnLst>
                              <p:par>
                                <p:cTn id="8" presetID="10" presetClass="entr" presetSubtype="0" fill="hold" grpId="0" nodeType="after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2000"/>
                                        <p:tgtEl>
                                          <p:spTgt spid="22"/>
                                        </p:tgtEl>
                                      </p:cBhvr>
                                    </p:animEffect>
                                  </p:childTnLst>
                                </p:cTn>
                              </p:par>
                            </p:childTnLst>
                          </p:cTn>
                        </p:par>
                        <p:par>
                          <p:cTn id="11" fill="hold">
                            <p:stCondLst>
                              <p:cond delay="4000"/>
                            </p:stCondLst>
                            <p:childTnLst>
                              <p:par>
                                <p:cTn id="12" presetID="22" presetClass="entr" presetSubtype="1" fill="hold" nodeType="after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wipe(up)">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8" grpId="0" animBg="1"/>
      <p:bldP spid="23" grpId="0"/>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788"/>
            <a:ext cx="8229600" cy="1143000"/>
          </a:xfrm>
        </p:spPr>
        <p:txBody>
          <a:bodyPr/>
          <a:lstStyle/>
          <a:p>
            <a:r>
              <a:rPr lang="en-US" dirty="0" smtClean="0"/>
              <a:t>Symbolic Links, Files, and Directories</a:t>
            </a:r>
            <a:endParaRPr lang="en-US" dirty="0"/>
          </a:p>
        </p:txBody>
      </p:sp>
      <p:sp>
        <p:nvSpPr>
          <p:cNvPr id="3" name="Content Placeholder 2"/>
          <p:cNvSpPr>
            <a:spLocks noGrp="1"/>
          </p:cNvSpPr>
          <p:nvPr>
            <p:ph idx="1"/>
          </p:nvPr>
        </p:nvSpPr>
        <p:spPr>
          <a:xfrm>
            <a:off x="457200" y="1639890"/>
            <a:ext cx="8229600" cy="4525963"/>
          </a:xfrm>
        </p:spPr>
        <p:txBody>
          <a:bodyPr/>
          <a:lstStyle/>
          <a:p>
            <a:pPr>
              <a:buNone/>
            </a:pPr>
            <a:r>
              <a:rPr lang="en-US" dirty="0" smtClean="0"/>
              <a:t> </a:t>
            </a:r>
            <a:endParaRPr lang="en-US" dirty="0"/>
          </a:p>
        </p:txBody>
      </p:sp>
      <p:sp>
        <p:nvSpPr>
          <p:cNvPr id="4" name="Rectangle 3"/>
          <p:cNvSpPr>
            <a:spLocks noChangeArrowheads="1"/>
          </p:cNvSpPr>
          <p:nvPr/>
        </p:nvSpPr>
        <p:spPr bwMode="auto">
          <a:xfrm>
            <a:off x="7147457" y="2672303"/>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user_1</a:t>
            </a:r>
          </a:p>
        </p:txBody>
      </p:sp>
      <p:sp>
        <p:nvSpPr>
          <p:cNvPr id="5" name="Rectangle 4"/>
          <p:cNvSpPr>
            <a:spLocks noChangeArrowheads="1"/>
          </p:cNvSpPr>
          <p:nvPr/>
        </p:nvSpPr>
        <p:spPr bwMode="auto">
          <a:xfrm>
            <a:off x="6233057" y="267230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9</a:t>
            </a:r>
          </a:p>
        </p:txBody>
      </p:sp>
      <p:sp>
        <p:nvSpPr>
          <p:cNvPr id="6" name="Rectangle 5"/>
          <p:cNvSpPr>
            <a:spLocks noChangeArrowheads="1"/>
          </p:cNvSpPr>
          <p:nvPr/>
        </p:nvSpPr>
        <p:spPr bwMode="auto">
          <a:xfrm>
            <a:off x="7147457" y="3053303"/>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user_2</a:t>
            </a:r>
          </a:p>
        </p:txBody>
      </p:sp>
      <p:sp>
        <p:nvSpPr>
          <p:cNvPr id="7" name="Rectangle 6"/>
          <p:cNvSpPr>
            <a:spLocks noChangeArrowheads="1"/>
          </p:cNvSpPr>
          <p:nvPr/>
        </p:nvSpPr>
        <p:spPr bwMode="auto">
          <a:xfrm>
            <a:off x="6233057" y="305330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31</a:t>
            </a:r>
          </a:p>
        </p:txBody>
      </p:sp>
      <p:sp>
        <p:nvSpPr>
          <p:cNvPr id="8" name="Rectangle 7"/>
          <p:cNvSpPr>
            <a:spLocks noChangeArrowheads="1"/>
          </p:cNvSpPr>
          <p:nvPr/>
        </p:nvSpPr>
        <p:spPr bwMode="auto">
          <a:xfrm>
            <a:off x="7147457" y="3434303"/>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user_3</a:t>
            </a:r>
          </a:p>
        </p:txBody>
      </p:sp>
      <p:sp>
        <p:nvSpPr>
          <p:cNvPr id="9" name="Rectangle 8"/>
          <p:cNvSpPr>
            <a:spLocks noChangeArrowheads="1"/>
          </p:cNvSpPr>
          <p:nvPr/>
        </p:nvSpPr>
        <p:spPr bwMode="auto">
          <a:xfrm>
            <a:off x="6233057" y="343430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114</a:t>
            </a:r>
          </a:p>
        </p:txBody>
      </p:sp>
      <p:sp>
        <p:nvSpPr>
          <p:cNvPr id="10" name="Text Box 9"/>
          <p:cNvSpPr txBox="1">
            <a:spLocks noChangeArrowheads="1"/>
          </p:cNvSpPr>
          <p:nvPr/>
        </p:nvSpPr>
        <p:spPr bwMode="auto">
          <a:xfrm>
            <a:off x="1127657" y="1970628"/>
            <a:ext cx="2133918" cy="400110"/>
          </a:xfrm>
          <a:prstGeom prst="rect">
            <a:avLst/>
          </a:prstGeom>
          <a:noFill/>
          <a:ln w="9525">
            <a:noFill/>
            <a:miter lim="800000"/>
            <a:headEnd/>
            <a:tailEnd/>
          </a:ln>
          <a:effectLst/>
        </p:spPr>
        <p:txBody>
          <a:bodyPr wrap="none">
            <a:prstTxWarp prst="textNoShape">
              <a:avLst/>
            </a:prstTxWarp>
            <a:spAutoFit/>
          </a:bodyPr>
          <a:lstStyle/>
          <a:p>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#9, directory</a:t>
            </a:r>
          </a:p>
        </p:txBody>
      </p:sp>
      <p:sp>
        <p:nvSpPr>
          <p:cNvPr id="11" name="Rectangle 10"/>
          <p:cNvSpPr>
            <a:spLocks noChangeArrowheads="1"/>
          </p:cNvSpPr>
          <p:nvPr/>
        </p:nvSpPr>
        <p:spPr bwMode="auto">
          <a:xfrm>
            <a:off x="7301444" y="555202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dir_a</a:t>
            </a:r>
          </a:p>
        </p:txBody>
      </p:sp>
      <p:sp>
        <p:nvSpPr>
          <p:cNvPr id="12" name="Rectangle 11"/>
          <p:cNvSpPr>
            <a:spLocks noChangeArrowheads="1"/>
          </p:cNvSpPr>
          <p:nvPr/>
        </p:nvSpPr>
        <p:spPr bwMode="auto">
          <a:xfrm>
            <a:off x="7301444" y="593302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file_c</a:t>
            </a:r>
          </a:p>
        </p:txBody>
      </p:sp>
      <p:sp>
        <p:nvSpPr>
          <p:cNvPr id="13" name="Rectangle 12"/>
          <p:cNvSpPr>
            <a:spLocks noChangeArrowheads="1"/>
          </p:cNvSpPr>
          <p:nvPr/>
        </p:nvSpPr>
        <p:spPr bwMode="auto">
          <a:xfrm>
            <a:off x="7147457" y="1910303"/>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t>.</a:t>
            </a:r>
          </a:p>
        </p:txBody>
      </p:sp>
      <p:sp>
        <p:nvSpPr>
          <p:cNvPr id="14" name="Rectangle 13"/>
          <p:cNvSpPr>
            <a:spLocks noChangeArrowheads="1"/>
          </p:cNvSpPr>
          <p:nvPr/>
        </p:nvSpPr>
        <p:spPr bwMode="auto">
          <a:xfrm>
            <a:off x="6233057" y="191030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sp>
        <p:nvSpPr>
          <p:cNvPr id="15" name="Rectangle 14"/>
          <p:cNvSpPr>
            <a:spLocks noChangeArrowheads="1"/>
          </p:cNvSpPr>
          <p:nvPr/>
        </p:nvSpPr>
        <p:spPr bwMode="auto">
          <a:xfrm>
            <a:off x="7147457" y="2291303"/>
            <a:ext cx="1217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t>..</a:t>
            </a:r>
          </a:p>
        </p:txBody>
      </p:sp>
      <p:sp>
        <p:nvSpPr>
          <p:cNvPr id="16" name="Rectangle 15"/>
          <p:cNvSpPr>
            <a:spLocks noChangeArrowheads="1"/>
          </p:cNvSpPr>
          <p:nvPr/>
        </p:nvSpPr>
        <p:spPr bwMode="auto">
          <a:xfrm>
            <a:off x="6233057" y="2291303"/>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sp>
        <p:nvSpPr>
          <p:cNvPr id="17" name="Text Box 16"/>
          <p:cNvSpPr txBox="1">
            <a:spLocks noChangeArrowheads="1"/>
          </p:cNvSpPr>
          <p:nvPr/>
        </p:nvSpPr>
        <p:spPr bwMode="auto">
          <a:xfrm>
            <a:off x="5471057" y="1503378"/>
            <a:ext cx="2608406" cy="400110"/>
          </a:xfrm>
          <a:prstGeom prst="rect">
            <a:avLst/>
          </a:prstGeom>
          <a:noFill/>
          <a:ln w="9525">
            <a:noFill/>
            <a:miter lim="800000"/>
            <a:headEnd/>
            <a:tailEnd/>
          </a:ln>
          <a:effectLst/>
        </p:spPr>
        <p:txBody>
          <a:bodyPr wrap="none">
            <a:prstTxWarp prst="textNoShape">
              <a:avLst/>
            </a:prstTxWarp>
            <a:spAutoFit/>
          </a:bodyPr>
          <a:lstStyle/>
          <a:p>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#1, root directory</a:t>
            </a:r>
          </a:p>
        </p:txBody>
      </p:sp>
      <p:sp>
        <p:nvSpPr>
          <p:cNvPr id="18" name="Rectangle 17"/>
          <p:cNvSpPr>
            <a:spLocks noChangeArrowheads="1"/>
          </p:cNvSpPr>
          <p:nvPr/>
        </p:nvSpPr>
        <p:spPr bwMode="auto">
          <a:xfrm>
            <a:off x="6387044" y="555202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194</a:t>
            </a:r>
          </a:p>
        </p:txBody>
      </p:sp>
      <p:sp>
        <p:nvSpPr>
          <p:cNvPr id="19" name="Rectangle 18"/>
          <p:cNvSpPr>
            <a:spLocks noChangeArrowheads="1"/>
          </p:cNvSpPr>
          <p:nvPr/>
        </p:nvSpPr>
        <p:spPr bwMode="auto">
          <a:xfrm>
            <a:off x="6387044" y="593302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46</a:t>
            </a:r>
          </a:p>
        </p:txBody>
      </p:sp>
      <p:sp>
        <p:nvSpPr>
          <p:cNvPr id="20" name="Rectangle 19"/>
          <p:cNvSpPr>
            <a:spLocks noChangeArrowheads="1"/>
          </p:cNvSpPr>
          <p:nvPr/>
        </p:nvSpPr>
        <p:spPr bwMode="auto">
          <a:xfrm>
            <a:off x="7301444" y="479002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t>.</a:t>
            </a:r>
          </a:p>
        </p:txBody>
      </p:sp>
      <p:sp>
        <p:nvSpPr>
          <p:cNvPr id="21" name="Rectangle 20"/>
          <p:cNvSpPr>
            <a:spLocks noChangeArrowheads="1"/>
          </p:cNvSpPr>
          <p:nvPr/>
        </p:nvSpPr>
        <p:spPr bwMode="auto">
          <a:xfrm>
            <a:off x="6387044" y="479002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114</a:t>
            </a:r>
          </a:p>
        </p:txBody>
      </p:sp>
      <p:sp>
        <p:nvSpPr>
          <p:cNvPr id="22" name="Rectangle 21"/>
          <p:cNvSpPr>
            <a:spLocks noChangeArrowheads="1"/>
          </p:cNvSpPr>
          <p:nvPr/>
        </p:nvSpPr>
        <p:spPr bwMode="auto">
          <a:xfrm>
            <a:off x="7301444" y="517102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t>..</a:t>
            </a:r>
          </a:p>
        </p:txBody>
      </p:sp>
      <p:sp>
        <p:nvSpPr>
          <p:cNvPr id="23" name="Rectangle 22"/>
          <p:cNvSpPr>
            <a:spLocks noChangeArrowheads="1"/>
          </p:cNvSpPr>
          <p:nvPr/>
        </p:nvSpPr>
        <p:spPr bwMode="auto">
          <a:xfrm>
            <a:off x="6387044" y="517102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cxnSp>
        <p:nvCxnSpPr>
          <p:cNvPr id="24" name="AutoShape 23"/>
          <p:cNvCxnSpPr>
            <a:cxnSpLocks noChangeShapeType="1"/>
            <a:stCxn id="5" idx="1"/>
            <a:endCxn id="10" idx="3"/>
          </p:cNvCxnSpPr>
          <p:nvPr/>
        </p:nvCxnSpPr>
        <p:spPr bwMode="auto">
          <a:xfrm rot="10800000">
            <a:off x="3261575" y="2170683"/>
            <a:ext cx="2971482" cy="692120"/>
          </a:xfrm>
          <a:prstGeom prst="bentConnector3">
            <a:avLst>
              <a:gd name="adj1" fmla="val 50000"/>
            </a:avLst>
          </a:prstGeom>
          <a:noFill/>
          <a:ln w="9525">
            <a:solidFill>
              <a:schemeClr val="tx1"/>
            </a:solidFill>
            <a:miter lim="800000"/>
            <a:headEnd/>
            <a:tailEnd type="triangle" w="med" len="med"/>
          </a:ln>
          <a:effectLst/>
        </p:spPr>
      </p:cxnSp>
      <p:sp>
        <p:nvSpPr>
          <p:cNvPr id="25" name="Text Box 24"/>
          <p:cNvSpPr txBox="1">
            <a:spLocks noChangeArrowheads="1"/>
          </p:cNvSpPr>
          <p:nvPr/>
        </p:nvSpPr>
        <p:spPr bwMode="auto">
          <a:xfrm>
            <a:off x="5713944" y="4332828"/>
            <a:ext cx="2377574" cy="400110"/>
          </a:xfrm>
          <a:prstGeom prst="rect">
            <a:avLst/>
          </a:prstGeom>
          <a:noFill/>
          <a:ln w="9525">
            <a:noFill/>
            <a:miter lim="800000"/>
            <a:headEnd/>
            <a:tailEnd/>
          </a:ln>
          <a:effectLst/>
        </p:spPr>
        <p:txBody>
          <a:bodyPr wrap="none">
            <a:prstTxWarp prst="textNoShape">
              <a:avLst/>
            </a:prstTxWarp>
            <a:spAutoFit/>
          </a:bodyPr>
          <a:lstStyle/>
          <a:p>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#114, directory</a:t>
            </a:r>
          </a:p>
        </p:txBody>
      </p:sp>
      <p:sp>
        <p:nvSpPr>
          <p:cNvPr id="26" name="Rectangle 25"/>
          <p:cNvSpPr>
            <a:spLocks noChangeArrowheads="1"/>
          </p:cNvSpPr>
          <p:nvPr/>
        </p:nvSpPr>
        <p:spPr bwMode="auto">
          <a:xfrm>
            <a:off x="2424644" y="319617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dir_a</a:t>
            </a:r>
          </a:p>
        </p:txBody>
      </p:sp>
      <p:sp>
        <p:nvSpPr>
          <p:cNvPr id="27" name="Rectangle 26"/>
          <p:cNvSpPr>
            <a:spLocks noChangeArrowheads="1"/>
          </p:cNvSpPr>
          <p:nvPr/>
        </p:nvSpPr>
        <p:spPr bwMode="auto">
          <a:xfrm>
            <a:off x="2424644" y="357717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Courier New"/>
                <a:cs typeface="Courier New"/>
              </a:rPr>
              <a:t>file_a</a:t>
            </a:r>
          </a:p>
        </p:txBody>
      </p:sp>
      <p:sp>
        <p:nvSpPr>
          <p:cNvPr id="28" name="Rectangle 27"/>
          <p:cNvSpPr>
            <a:spLocks noChangeArrowheads="1"/>
          </p:cNvSpPr>
          <p:nvPr/>
        </p:nvSpPr>
        <p:spPr bwMode="auto">
          <a:xfrm>
            <a:off x="1510244" y="319617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118</a:t>
            </a:r>
          </a:p>
        </p:txBody>
      </p:sp>
      <p:sp>
        <p:nvSpPr>
          <p:cNvPr id="29" name="Rectangle 28"/>
          <p:cNvSpPr>
            <a:spLocks noChangeArrowheads="1"/>
          </p:cNvSpPr>
          <p:nvPr/>
        </p:nvSpPr>
        <p:spPr bwMode="auto">
          <a:xfrm>
            <a:off x="1510244" y="357717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29</a:t>
            </a:r>
          </a:p>
        </p:txBody>
      </p:sp>
      <p:sp>
        <p:nvSpPr>
          <p:cNvPr id="30" name="Rectangle 29"/>
          <p:cNvSpPr>
            <a:spLocks noChangeArrowheads="1"/>
          </p:cNvSpPr>
          <p:nvPr/>
        </p:nvSpPr>
        <p:spPr bwMode="auto">
          <a:xfrm>
            <a:off x="2424644" y="243417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t>.</a:t>
            </a:r>
          </a:p>
        </p:txBody>
      </p:sp>
      <p:sp>
        <p:nvSpPr>
          <p:cNvPr id="31" name="Rectangle 30"/>
          <p:cNvSpPr>
            <a:spLocks noChangeArrowheads="1"/>
          </p:cNvSpPr>
          <p:nvPr/>
        </p:nvSpPr>
        <p:spPr bwMode="auto">
          <a:xfrm>
            <a:off x="1510244" y="243417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9</a:t>
            </a:r>
          </a:p>
        </p:txBody>
      </p:sp>
      <p:sp>
        <p:nvSpPr>
          <p:cNvPr id="32" name="Rectangle 31"/>
          <p:cNvSpPr>
            <a:spLocks noChangeArrowheads="1"/>
          </p:cNvSpPr>
          <p:nvPr/>
        </p:nvSpPr>
        <p:spPr bwMode="auto">
          <a:xfrm>
            <a:off x="2424644" y="2815178"/>
            <a:ext cx="1217613"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t>..</a:t>
            </a:r>
          </a:p>
        </p:txBody>
      </p:sp>
      <p:sp>
        <p:nvSpPr>
          <p:cNvPr id="33" name="Rectangle 32"/>
          <p:cNvSpPr>
            <a:spLocks noChangeArrowheads="1"/>
          </p:cNvSpPr>
          <p:nvPr/>
        </p:nvSpPr>
        <p:spPr bwMode="auto">
          <a:xfrm>
            <a:off x="1510244" y="2815178"/>
            <a:ext cx="914400"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cxnSp>
        <p:nvCxnSpPr>
          <p:cNvPr id="34" name="AutoShape 33"/>
          <p:cNvCxnSpPr>
            <a:cxnSpLocks noChangeShapeType="1"/>
            <a:stCxn id="9" idx="1"/>
            <a:endCxn id="25" idx="1"/>
          </p:cNvCxnSpPr>
          <p:nvPr/>
        </p:nvCxnSpPr>
        <p:spPr bwMode="auto">
          <a:xfrm rot="10800000" flipV="1">
            <a:off x="5713945" y="3624803"/>
            <a:ext cx="519113" cy="908080"/>
          </a:xfrm>
          <a:prstGeom prst="bentConnector3">
            <a:avLst>
              <a:gd name="adj1" fmla="val 144037"/>
            </a:avLst>
          </a:prstGeom>
          <a:noFill/>
          <a:ln w="9525">
            <a:solidFill>
              <a:schemeClr val="tx1"/>
            </a:solidFill>
            <a:miter lim="800000"/>
            <a:headEnd/>
            <a:tailEnd type="triangle" w="med" len="med"/>
          </a:ln>
          <a:effectLst/>
        </p:spPr>
      </p:cxnSp>
      <p:sp>
        <p:nvSpPr>
          <p:cNvPr id="35" name="Rectangle 34"/>
          <p:cNvSpPr>
            <a:spLocks noChangeArrowheads="1"/>
          </p:cNvSpPr>
          <p:nvPr/>
        </p:nvSpPr>
        <p:spPr bwMode="auto">
          <a:xfrm>
            <a:off x="746115" y="5171028"/>
            <a:ext cx="990600" cy="914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36" name="Text Box 35"/>
          <p:cNvSpPr txBox="1">
            <a:spLocks noChangeArrowheads="1"/>
          </p:cNvSpPr>
          <p:nvPr/>
        </p:nvSpPr>
        <p:spPr bwMode="auto">
          <a:xfrm>
            <a:off x="358765" y="4713828"/>
            <a:ext cx="1673330" cy="400110"/>
          </a:xfrm>
          <a:prstGeom prst="rect">
            <a:avLst/>
          </a:prstGeom>
          <a:noFill/>
          <a:ln w="9525">
            <a:noFill/>
            <a:miter lim="800000"/>
            <a:headEnd/>
            <a:tailEnd/>
          </a:ln>
          <a:effectLst/>
        </p:spPr>
        <p:txBody>
          <a:bodyPr wrap="none">
            <a:prstTxWarp prst="textNoShape">
              <a:avLst/>
            </a:prstTxWarp>
            <a:spAutoFit/>
          </a:bodyPr>
          <a:lstStyle/>
          <a:p>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#29, file</a:t>
            </a:r>
          </a:p>
        </p:txBody>
      </p:sp>
      <p:cxnSp>
        <p:nvCxnSpPr>
          <p:cNvPr id="37" name="AutoShape 36"/>
          <p:cNvCxnSpPr>
            <a:cxnSpLocks noChangeShapeType="1"/>
            <a:stCxn id="29" idx="1"/>
            <a:endCxn id="36" idx="0"/>
          </p:cNvCxnSpPr>
          <p:nvPr/>
        </p:nvCxnSpPr>
        <p:spPr bwMode="auto">
          <a:xfrm rot="10800000" flipV="1">
            <a:off x="1195430" y="3767678"/>
            <a:ext cx="314814" cy="946150"/>
          </a:xfrm>
          <a:prstGeom prst="bentConnector2">
            <a:avLst/>
          </a:prstGeom>
          <a:noFill/>
          <a:ln w="9525">
            <a:solidFill>
              <a:schemeClr val="tx1"/>
            </a:solidFill>
            <a:miter lim="800000"/>
            <a:headEnd/>
            <a:tailEnd type="triangle" w="med" len="med"/>
          </a:ln>
          <a:effectLst/>
        </p:spPr>
      </p:cxnSp>
      <p:cxnSp>
        <p:nvCxnSpPr>
          <p:cNvPr id="38" name="AutoShape 37"/>
          <p:cNvCxnSpPr>
            <a:cxnSpLocks noChangeShapeType="1"/>
            <a:stCxn id="19" idx="1"/>
            <a:endCxn id="40" idx="3"/>
          </p:cNvCxnSpPr>
          <p:nvPr/>
        </p:nvCxnSpPr>
        <p:spPr bwMode="auto">
          <a:xfrm rot="10800000">
            <a:off x="5571770" y="5523484"/>
            <a:ext cx="815274" cy="600045"/>
          </a:xfrm>
          <a:prstGeom prst="bentConnector3">
            <a:avLst>
              <a:gd name="adj1" fmla="val 50000"/>
            </a:avLst>
          </a:prstGeom>
          <a:noFill/>
          <a:ln w="9525">
            <a:solidFill>
              <a:schemeClr val="tx1"/>
            </a:solidFill>
            <a:miter lim="800000"/>
            <a:headEnd/>
            <a:tailEnd type="triangle" w="med" len="med"/>
          </a:ln>
          <a:effectLst/>
        </p:spPr>
      </p:cxnSp>
      <p:sp>
        <p:nvSpPr>
          <p:cNvPr id="39" name="Rectangle 38"/>
          <p:cNvSpPr>
            <a:spLocks noChangeArrowheads="1"/>
          </p:cNvSpPr>
          <p:nvPr/>
        </p:nvSpPr>
        <p:spPr bwMode="auto">
          <a:xfrm>
            <a:off x="3642256" y="5780628"/>
            <a:ext cx="2071687" cy="533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b="0" dirty="0">
                <a:latin typeface="Courier New"/>
                <a:cs typeface="Courier New"/>
              </a:rPr>
              <a:t>/user_1/file_a</a:t>
            </a:r>
          </a:p>
        </p:txBody>
      </p:sp>
      <p:sp>
        <p:nvSpPr>
          <p:cNvPr id="40" name="Text Box 39"/>
          <p:cNvSpPr txBox="1">
            <a:spLocks noChangeArrowheads="1"/>
          </p:cNvSpPr>
          <p:nvPr/>
        </p:nvSpPr>
        <p:spPr bwMode="auto">
          <a:xfrm>
            <a:off x="3413657" y="5323428"/>
            <a:ext cx="2158113" cy="400110"/>
          </a:xfrm>
          <a:prstGeom prst="rect">
            <a:avLst/>
          </a:prstGeom>
          <a:noFill/>
          <a:ln w="9525">
            <a:noFill/>
            <a:miter lim="800000"/>
            <a:headEnd/>
            <a:tailEnd/>
          </a:ln>
          <a:effectLst/>
        </p:spPr>
        <p:txBody>
          <a:bodyPr wrap="none">
            <a:prstTxWarp prst="textNoShape">
              <a:avLst/>
            </a:prstTxWarp>
            <a:spAutoFit/>
          </a:bodyPr>
          <a:lstStyle/>
          <a:p>
            <a:r>
              <a:rPr lang="en-US" sz="2000" dirty="0" err="1" smtClean="0">
                <a:latin typeface="Times New Roman"/>
                <a:cs typeface="Times New Roman"/>
              </a:rPr>
              <a:t>i</a:t>
            </a:r>
            <a:r>
              <a:rPr lang="en-US" sz="2000" b="0" dirty="0" err="1" smtClean="0">
                <a:latin typeface="Times New Roman"/>
                <a:cs typeface="Times New Roman"/>
              </a:rPr>
              <a:t>node</a:t>
            </a:r>
            <a:r>
              <a:rPr lang="en-US" sz="2000" b="0" dirty="0" smtClean="0">
                <a:latin typeface="Times New Roman"/>
                <a:cs typeface="Times New Roman"/>
              </a:rPr>
              <a:t> </a:t>
            </a:r>
            <a:r>
              <a:rPr lang="en-US" sz="2000" b="0" dirty="0">
                <a:latin typeface="Times New Roman"/>
                <a:cs typeface="Times New Roman"/>
              </a:rPr>
              <a:t>#46, </a:t>
            </a:r>
            <a:r>
              <a:rPr lang="en-US" sz="2000" b="0" dirty="0" err="1">
                <a:latin typeface="Times New Roman"/>
                <a:cs typeface="Times New Roman"/>
              </a:rPr>
              <a:t>symlink</a:t>
            </a:r>
            <a:endParaRPr lang="en-US" sz="2000" b="0" dirty="0">
              <a:latin typeface="Times New Roman"/>
              <a:cs typeface="Times New Roman"/>
            </a:endParaRPr>
          </a:p>
        </p:txBody>
      </p:sp>
      <p:sp>
        <p:nvSpPr>
          <p:cNvPr id="41" name="TextBox 40"/>
          <p:cNvSpPr txBox="1"/>
          <p:nvPr/>
        </p:nvSpPr>
        <p:spPr>
          <a:xfrm>
            <a:off x="1840359" y="5277261"/>
            <a:ext cx="1573298" cy="707886"/>
          </a:xfrm>
          <a:prstGeom prst="rect">
            <a:avLst/>
          </a:prstGeom>
          <a:noFill/>
        </p:spPr>
        <p:txBody>
          <a:bodyPr wrap="square" rtlCol="0">
            <a:spAutoFit/>
          </a:bodyPr>
          <a:lstStyle/>
          <a:p>
            <a:r>
              <a:rPr lang="en-US" sz="2000" dirty="0" smtClean="0">
                <a:latin typeface="Times New Roman"/>
                <a:cs typeface="Times New Roman"/>
              </a:rPr>
              <a:t>Link count still equals 1!</a:t>
            </a:r>
            <a:endParaRPr lang="en-US" sz="2000" dirty="0">
              <a:latin typeface="Times New Roman"/>
              <a:cs typeface="Times New Roman"/>
            </a:endParaRPr>
          </a:p>
        </p:txBody>
      </p:sp>
      <p:cxnSp>
        <p:nvCxnSpPr>
          <p:cNvPr id="43" name="Straight Arrow Connector 42"/>
          <p:cNvCxnSpPr/>
          <p:nvPr/>
        </p:nvCxnSpPr>
        <p:spPr>
          <a:xfrm rot="10800000">
            <a:off x="1195430" y="4140932"/>
            <a:ext cx="1229214" cy="1182497"/>
          </a:xfrm>
          <a:prstGeom prst="straightConnector1">
            <a:avLst/>
          </a:prstGeom>
          <a:ln w="38100" cap="flat" cmpd="sng" algn="ctr">
            <a:solidFill>
              <a:srgbClr val="000000"/>
            </a:solidFill>
            <a:prstDash val="dash"/>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wipe(right)">
                                      <p:cBhvr>
                                        <p:cTn id="7" dur="500"/>
                                        <p:tgtEl>
                                          <p:spTgt spid="3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dissolve">
                                      <p:cBhvr>
                                        <p:cTn id="11" dur="500"/>
                                        <p:tgtEl>
                                          <p:spTgt spid="39"/>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dissolve">
                                      <p:cBhvr>
                                        <p:cTn id="14" dur="500"/>
                                        <p:tgtEl>
                                          <p:spTgt spid="40"/>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mph" presetSubtype="0" fill="hold" grpId="1" nodeType="clickEffect">
                                  <p:stCondLst>
                                    <p:cond delay="0"/>
                                  </p:stCondLst>
                                  <p:childTnLst>
                                    <p:animEffect transition="out" filter="fade">
                                      <p:cBhvr>
                                        <p:cTn id="18" dur="500" tmFilter="0, 0; .2, .5; .8, .5; 1, 0"/>
                                        <p:tgtEl>
                                          <p:spTgt spid="39"/>
                                        </p:tgtEl>
                                      </p:cBhvr>
                                    </p:animEffect>
                                    <p:animScale>
                                      <p:cBhvr>
                                        <p:cTn id="19" dur="250" autoRev="1" fill="hold"/>
                                        <p:tgtEl>
                                          <p:spTgt spid="39"/>
                                        </p:tgtEl>
                                      </p:cBhvr>
                                      <p:by x="105000" y="105000"/>
                                    </p:animScale>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grpId="0" nodeType="clickEffect">
                                  <p:stCondLst>
                                    <p:cond delay="0"/>
                                  </p:stCondLst>
                                  <p:childTnLst>
                                    <p:animEffect transition="out" filter="fade">
                                      <p:cBhvr>
                                        <p:cTn id="23" dur="500" tmFilter="0, 0; .2, .5; .8, .5; 1, 0"/>
                                        <p:tgtEl>
                                          <p:spTgt spid="4"/>
                                        </p:tgtEl>
                                      </p:cBhvr>
                                    </p:animEffect>
                                    <p:animScale>
                                      <p:cBhvr>
                                        <p:cTn id="24" dur="250" autoRev="1" fill="hold"/>
                                        <p:tgtEl>
                                          <p:spTgt spid="4"/>
                                        </p:tgtEl>
                                      </p:cBhvr>
                                      <p:by x="105000" y="105000"/>
                                    </p:animScale>
                                  </p:childTnLst>
                                </p:cTn>
                              </p:par>
                            </p:childTnLst>
                          </p:cTn>
                        </p:par>
                        <p:par>
                          <p:cTn id="25" fill="hold">
                            <p:stCondLst>
                              <p:cond delay="500"/>
                            </p:stCondLst>
                            <p:childTnLst>
                              <p:par>
                                <p:cTn id="26" presetID="26" presetClass="emph" presetSubtype="0" fill="hold" grpId="0" nodeType="afterEffect">
                                  <p:stCondLst>
                                    <p:cond delay="0"/>
                                  </p:stCondLst>
                                  <p:childTnLst>
                                    <p:animEffect transition="out" filter="fade">
                                      <p:cBhvr>
                                        <p:cTn id="27" dur="500" tmFilter="0, 0; .2, .5; .8, .5; 1, 0"/>
                                        <p:tgtEl>
                                          <p:spTgt spid="5"/>
                                        </p:tgtEl>
                                      </p:cBhvr>
                                    </p:animEffect>
                                    <p:animScale>
                                      <p:cBhvr>
                                        <p:cTn id="28" dur="250" autoRev="1" fill="hold"/>
                                        <p:tgtEl>
                                          <p:spTgt spid="5"/>
                                        </p:tgtEl>
                                      </p:cBhvr>
                                      <p:by x="105000" y="105000"/>
                                    </p:animScale>
                                  </p:childTnLst>
                                </p:cTn>
                              </p:par>
                            </p:childTnLst>
                          </p:cTn>
                        </p:par>
                        <p:par>
                          <p:cTn id="29" fill="hold">
                            <p:stCondLst>
                              <p:cond delay="1000"/>
                            </p:stCondLst>
                            <p:childTnLst>
                              <p:par>
                                <p:cTn id="30" presetID="26" presetClass="emph" presetSubtype="0" fill="hold" nodeType="afterEffect">
                                  <p:stCondLst>
                                    <p:cond delay="0"/>
                                  </p:stCondLst>
                                  <p:childTnLst>
                                    <p:animEffect transition="out" filter="fade">
                                      <p:cBhvr>
                                        <p:cTn id="31" dur="500" tmFilter="0, 0; .2, .5; .8, .5; 1, 0"/>
                                        <p:tgtEl>
                                          <p:spTgt spid="24"/>
                                        </p:tgtEl>
                                      </p:cBhvr>
                                    </p:animEffect>
                                    <p:animScale>
                                      <p:cBhvr>
                                        <p:cTn id="32" dur="250" autoRev="1" fill="hold"/>
                                        <p:tgtEl>
                                          <p:spTgt spid="24"/>
                                        </p:tgtEl>
                                      </p:cBhvr>
                                      <p:by x="105000" y="105000"/>
                                    </p:animScale>
                                  </p:childTnLst>
                                </p:cTn>
                              </p:par>
                            </p:childTnLst>
                          </p:cTn>
                        </p:par>
                        <p:par>
                          <p:cTn id="33" fill="hold">
                            <p:stCondLst>
                              <p:cond delay="1500"/>
                            </p:stCondLst>
                            <p:childTnLst>
                              <p:par>
                                <p:cTn id="34" presetID="26" presetClass="emph" presetSubtype="0" fill="hold" grpId="0" nodeType="afterEffect">
                                  <p:stCondLst>
                                    <p:cond delay="0"/>
                                  </p:stCondLst>
                                  <p:childTnLst>
                                    <p:animEffect transition="out" filter="fade">
                                      <p:cBhvr>
                                        <p:cTn id="35" dur="500" tmFilter="0, 0; .2, .5; .8, .5; 1, 0"/>
                                        <p:tgtEl>
                                          <p:spTgt spid="10"/>
                                        </p:tgtEl>
                                      </p:cBhvr>
                                    </p:animEffect>
                                    <p:animScale>
                                      <p:cBhvr>
                                        <p:cTn id="36" dur="250" autoRev="1" fill="hold"/>
                                        <p:tgtEl>
                                          <p:spTgt spid="10"/>
                                        </p:tgtEl>
                                      </p:cBhvr>
                                      <p:by x="105000" y="105000"/>
                                    </p:animScale>
                                  </p:childTnLst>
                                </p:cTn>
                              </p:par>
                            </p:childTnLst>
                          </p:cTn>
                        </p:par>
                      </p:childTnLst>
                    </p:cTn>
                  </p:par>
                  <p:par>
                    <p:cTn id="37" fill="hold">
                      <p:stCondLst>
                        <p:cond delay="indefinite"/>
                      </p:stCondLst>
                      <p:childTnLst>
                        <p:par>
                          <p:cTn id="38" fill="hold">
                            <p:stCondLst>
                              <p:cond delay="0"/>
                            </p:stCondLst>
                            <p:childTnLst>
                              <p:par>
                                <p:cTn id="39" presetID="26" presetClass="emph" presetSubtype="0" fill="hold" grpId="0" nodeType="clickEffect">
                                  <p:stCondLst>
                                    <p:cond delay="0"/>
                                  </p:stCondLst>
                                  <p:childTnLst>
                                    <p:animEffect transition="out" filter="fade">
                                      <p:cBhvr>
                                        <p:cTn id="40" dur="500" tmFilter="0, 0; .2, .5; .8, .5; 1, 0"/>
                                        <p:tgtEl>
                                          <p:spTgt spid="27"/>
                                        </p:tgtEl>
                                      </p:cBhvr>
                                    </p:animEffect>
                                    <p:animScale>
                                      <p:cBhvr>
                                        <p:cTn id="41" dur="250" autoRev="1" fill="hold"/>
                                        <p:tgtEl>
                                          <p:spTgt spid="27"/>
                                        </p:tgtEl>
                                      </p:cBhvr>
                                      <p:by x="105000" y="105000"/>
                                    </p:animScale>
                                  </p:childTnLst>
                                </p:cTn>
                              </p:par>
                            </p:childTnLst>
                          </p:cTn>
                        </p:par>
                        <p:par>
                          <p:cTn id="42" fill="hold">
                            <p:stCondLst>
                              <p:cond delay="500"/>
                            </p:stCondLst>
                            <p:childTnLst>
                              <p:par>
                                <p:cTn id="43" presetID="26" presetClass="emph" presetSubtype="0" fill="hold" grpId="0" nodeType="afterEffect">
                                  <p:stCondLst>
                                    <p:cond delay="0"/>
                                  </p:stCondLst>
                                  <p:childTnLst>
                                    <p:animEffect transition="out" filter="fade">
                                      <p:cBhvr>
                                        <p:cTn id="44" dur="500" tmFilter="0, 0; .2, .5; .8, .5; 1, 0"/>
                                        <p:tgtEl>
                                          <p:spTgt spid="29"/>
                                        </p:tgtEl>
                                      </p:cBhvr>
                                    </p:animEffect>
                                    <p:animScale>
                                      <p:cBhvr>
                                        <p:cTn id="45" dur="250" autoRev="1" fill="hold"/>
                                        <p:tgtEl>
                                          <p:spTgt spid="29"/>
                                        </p:tgtEl>
                                      </p:cBhvr>
                                      <p:by x="105000" y="105000"/>
                                    </p:animScale>
                                  </p:childTnLst>
                                </p:cTn>
                              </p:par>
                              <p:par>
                                <p:cTn id="46" presetID="26" presetClass="emph" presetSubtype="0" fill="hold" nodeType="withEffect">
                                  <p:stCondLst>
                                    <p:cond delay="0"/>
                                  </p:stCondLst>
                                  <p:childTnLst>
                                    <p:animEffect transition="out" filter="fade">
                                      <p:cBhvr>
                                        <p:cTn id="47" dur="500" tmFilter="0, 0; .2, .5; .8, .5; 1, 0"/>
                                        <p:tgtEl>
                                          <p:spTgt spid="37"/>
                                        </p:tgtEl>
                                      </p:cBhvr>
                                    </p:animEffect>
                                    <p:animScale>
                                      <p:cBhvr>
                                        <p:cTn id="48" dur="250" autoRev="1" fill="hold"/>
                                        <p:tgtEl>
                                          <p:spTgt spid="37"/>
                                        </p:tgtEl>
                                      </p:cBhvr>
                                      <p:by x="105000" y="105000"/>
                                    </p:animScale>
                                  </p:childTnLst>
                                </p:cTn>
                              </p:par>
                              <p:par>
                                <p:cTn id="49" presetID="26" presetClass="emph" presetSubtype="0" fill="hold" grpId="0" nodeType="withEffect">
                                  <p:stCondLst>
                                    <p:cond delay="0"/>
                                  </p:stCondLst>
                                  <p:childTnLst>
                                    <p:animEffect transition="out" filter="fade">
                                      <p:cBhvr>
                                        <p:cTn id="50" dur="500" tmFilter="0, 0; .2, .5; .8, .5; 1, 0"/>
                                        <p:tgtEl>
                                          <p:spTgt spid="36"/>
                                        </p:tgtEl>
                                      </p:cBhvr>
                                    </p:animEffect>
                                    <p:animScale>
                                      <p:cBhvr>
                                        <p:cTn id="51" dur="250" autoRev="1" fill="hold"/>
                                        <p:tgtEl>
                                          <p:spTgt spid="36"/>
                                        </p:tgtEl>
                                      </p:cBhvr>
                                      <p:by x="105000" y="105000"/>
                                    </p:animScale>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nodeType="clickEffect">
                                  <p:stCondLst>
                                    <p:cond delay="0"/>
                                  </p:stCondLst>
                                  <p:childTnLst>
                                    <p:set>
                                      <p:cBhvr>
                                        <p:cTn id="55" dur="1" fill="hold">
                                          <p:stCondLst>
                                            <p:cond delay="0"/>
                                          </p:stCondLst>
                                        </p:cTn>
                                        <p:tgtEl>
                                          <p:spTgt spid="43"/>
                                        </p:tgtEl>
                                        <p:attrNameLst>
                                          <p:attrName>style.visibility</p:attrName>
                                        </p:attrNameLst>
                                      </p:cBhvr>
                                      <p:to>
                                        <p:strVal val="visible"/>
                                      </p:to>
                                    </p:set>
                                    <p:animEffect transition="in" filter="wipe(down)">
                                      <p:cBhvr>
                                        <p:cTn id="56" dur="500"/>
                                        <p:tgtEl>
                                          <p:spTgt spid="43"/>
                                        </p:tgtEl>
                                      </p:cBhvr>
                                    </p:animEffect>
                                  </p:childTnLst>
                                </p:cTn>
                              </p:par>
                            </p:childTnLst>
                          </p:cTn>
                        </p:par>
                        <p:par>
                          <p:cTn id="57" fill="hold">
                            <p:stCondLst>
                              <p:cond delay="500"/>
                            </p:stCondLst>
                            <p:childTnLst>
                              <p:par>
                                <p:cTn id="58" presetID="1" presetClass="entr" presetSubtype="0" fill="hold" grpId="0" nodeType="afterEffect">
                                  <p:stCondLst>
                                    <p:cond delay="0"/>
                                  </p:stCondLst>
                                  <p:childTnLst>
                                    <p:set>
                                      <p:cBhvr>
                                        <p:cTn id="59"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0" grpId="0"/>
      <p:bldP spid="27" grpId="0" animBg="1"/>
      <p:bldP spid="29" grpId="0" animBg="1"/>
      <p:bldP spid="36" grpId="0"/>
      <p:bldP spid="39" grpId="0" animBg="1"/>
      <p:bldP spid="39" grpId="1" animBg="1"/>
      <p:bldP spid="40" grpId="0"/>
      <p:bldP spid="41" grpId="0"/>
    </p:bld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Systems and Multiple Disks</a:t>
            </a:r>
            <a:endParaRPr lang="en-US" dirty="0"/>
          </a:p>
        </p:txBody>
      </p:sp>
      <p:sp>
        <p:nvSpPr>
          <p:cNvPr id="3" name="Content Placeholder 2"/>
          <p:cNvSpPr>
            <a:spLocks noGrp="1"/>
          </p:cNvSpPr>
          <p:nvPr>
            <p:ph idx="1"/>
          </p:nvPr>
        </p:nvSpPr>
        <p:spPr>
          <a:xfrm>
            <a:off x="457200" y="1309140"/>
            <a:ext cx="8229600" cy="4525963"/>
          </a:xfrm>
        </p:spPr>
        <p:txBody>
          <a:bodyPr/>
          <a:lstStyle/>
          <a:p>
            <a:r>
              <a:rPr lang="en-US" sz="2800" dirty="0" smtClean="0"/>
              <a:t>You can usually attach more than one disk to a machine</a:t>
            </a:r>
          </a:p>
          <a:p>
            <a:pPr lvl="1"/>
            <a:r>
              <a:rPr lang="en-US" sz="2400" dirty="0" smtClean="0"/>
              <a:t>And often do</a:t>
            </a:r>
          </a:p>
          <a:p>
            <a:r>
              <a:rPr lang="en-US" sz="2800" dirty="0" smtClean="0"/>
              <a:t>Would it make sense to have a single file system span the several disks?</a:t>
            </a:r>
          </a:p>
          <a:p>
            <a:pPr lvl="1"/>
            <a:r>
              <a:rPr lang="en-US" sz="2400" dirty="0" smtClean="0"/>
              <a:t>Considering the kinds of disk-specific information a file system keeps</a:t>
            </a:r>
          </a:p>
          <a:p>
            <a:pPr lvl="1"/>
            <a:r>
              <a:rPr lang="en-US" sz="2400" dirty="0" smtClean="0"/>
              <a:t>Like cylinder information</a:t>
            </a:r>
          </a:p>
          <a:p>
            <a:r>
              <a:rPr lang="en-US" sz="2800" dirty="0" smtClean="0"/>
              <a:t>Usually more trouble than it’s worth</a:t>
            </a:r>
          </a:p>
          <a:p>
            <a:pPr lvl="1"/>
            <a:r>
              <a:rPr lang="en-US" sz="2400" dirty="0" smtClean="0"/>
              <a:t>With the exception of RAID . . .</a:t>
            </a:r>
          </a:p>
          <a:p>
            <a:r>
              <a:rPr lang="en-US" sz="2800" dirty="0" smtClean="0"/>
              <a:t>Instead, put separate file system on each disk</a:t>
            </a:r>
          </a:p>
        </p:txBody>
      </p:sp>
      <p:sp>
        <p:nvSpPr>
          <p:cNvPr id="4" name="Rounded Rectangle 3"/>
          <p:cNvSpPr/>
          <p:nvPr/>
        </p:nvSpPr>
        <p:spPr>
          <a:xfrm>
            <a:off x="723234" y="502733"/>
            <a:ext cx="7597309"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582"/>
            <a:ext cx="8229600" cy="1143000"/>
          </a:xfrm>
        </p:spPr>
        <p:txBody>
          <a:bodyPr/>
          <a:lstStyle/>
          <a:p>
            <a:r>
              <a:rPr lang="en-US" dirty="0" smtClean="0"/>
              <a:t>The Allocation/</a:t>
            </a:r>
            <a:r>
              <a:rPr lang="en-US" dirty="0" err="1" smtClean="0"/>
              <a:t>Deallocation</a:t>
            </a:r>
            <a:r>
              <a:rPr lang="en-US" dirty="0" smtClean="0"/>
              <a:t> Problem</a:t>
            </a:r>
            <a:endParaRPr lang="en-US" dirty="0"/>
          </a:p>
        </p:txBody>
      </p:sp>
      <p:sp>
        <p:nvSpPr>
          <p:cNvPr id="3" name="Content Placeholder 2"/>
          <p:cNvSpPr>
            <a:spLocks noGrp="1"/>
          </p:cNvSpPr>
          <p:nvPr>
            <p:ph idx="1"/>
          </p:nvPr>
        </p:nvSpPr>
        <p:spPr>
          <a:xfrm>
            <a:off x="457200" y="1534050"/>
            <a:ext cx="8229600" cy="4525963"/>
          </a:xfrm>
        </p:spPr>
        <p:txBody>
          <a:bodyPr/>
          <a:lstStyle/>
          <a:p>
            <a:r>
              <a:rPr lang="en-US" dirty="0" smtClean="0"/>
              <a:t>File systems usually aren’t static</a:t>
            </a:r>
          </a:p>
          <a:p>
            <a:r>
              <a:rPr lang="en-US" dirty="0" smtClean="0"/>
              <a:t>You create and destroy files</a:t>
            </a:r>
          </a:p>
          <a:p>
            <a:r>
              <a:rPr lang="en-US" dirty="0" smtClean="0"/>
              <a:t>You change the contents of files</a:t>
            </a:r>
          </a:p>
          <a:p>
            <a:pPr lvl="1"/>
            <a:r>
              <a:rPr lang="en-US" dirty="0" smtClean="0"/>
              <a:t>Sometimes extending their length in the process</a:t>
            </a:r>
          </a:p>
          <a:p>
            <a:r>
              <a:rPr lang="en-US" dirty="0" smtClean="0"/>
              <a:t>Such changes convert unused disk blocks to used blocks (or visa versa)</a:t>
            </a:r>
          </a:p>
          <a:p>
            <a:r>
              <a:rPr lang="en-US" dirty="0" smtClean="0"/>
              <a:t>Need correct, efficient ways to do that</a:t>
            </a:r>
          </a:p>
          <a:p>
            <a:r>
              <a:rPr lang="en-US" dirty="0" smtClean="0"/>
              <a:t>Typically implies a need to maintain a free list of unused disk blocks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About the Other Way Around?</a:t>
            </a:r>
            <a:endParaRPr lang="en-US" dirty="0"/>
          </a:p>
        </p:txBody>
      </p:sp>
      <p:sp>
        <p:nvSpPr>
          <p:cNvPr id="3" name="Content Placeholder 2"/>
          <p:cNvSpPr>
            <a:spLocks noGrp="1"/>
          </p:cNvSpPr>
          <p:nvPr>
            <p:ph idx="1"/>
          </p:nvPr>
        </p:nvSpPr>
        <p:spPr/>
        <p:txBody>
          <a:bodyPr/>
          <a:lstStyle/>
          <a:p>
            <a:r>
              <a:rPr lang="en-US" sz="2800" dirty="0" smtClean="0"/>
              <a:t>Multiple file systems on one disk</a:t>
            </a:r>
          </a:p>
          <a:p>
            <a:r>
              <a:rPr lang="en-GB" sz="2800" dirty="0" smtClean="0"/>
              <a:t>Divide physical disk into multiple logical disks</a:t>
            </a:r>
          </a:p>
          <a:p>
            <a:pPr lvl="1"/>
            <a:r>
              <a:rPr lang="en-GB" sz="2400" dirty="0" smtClean="0"/>
              <a:t>Often implemented within disk device drivers</a:t>
            </a:r>
          </a:p>
          <a:p>
            <a:pPr lvl="1"/>
            <a:r>
              <a:rPr lang="en-GB" sz="2400" dirty="0" smtClean="0"/>
              <a:t>Rest of system sees them as separate disk drives</a:t>
            </a:r>
          </a:p>
          <a:p>
            <a:r>
              <a:rPr lang="en-GB" sz="2800" dirty="0" smtClean="0"/>
              <a:t>Typical motivations</a:t>
            </a:r>
          </a:p>
          <a:p>
            <a:pPr lvl="1"/>
            <a:r>
              <a:rPr lang="en-GB" sz="2400" dirty="0" smtClean="0"/>
              <a:t>Permit multiple </a:t>
            </a:r>
            <a:r>
              <a:rPr lang="en-GB" sz="2400" dirty="0" err="1" smtClean="0"/>
              <a:t>OSes</a:t>
            </a:r>
            <a:r>
              <a:rPr lang="en-GB" sz="2400" dirty="0" smtClean="0"/>
              <a:t> to coexist on a single disk</a:t>
            </a:r>
          </a:p>
          <a:p>
            <a:pPr lvl="2"/>
            <a:r>
              <a:rPr lang="en-GB" sz="2000" dirty="0" smtClean="0"/>
              <a:t>E.g., a notebook that can boot either Windows or Linux</a:t>
            </a:r>
          </a:p>
          <a:p>
            <a:pPr lvl="1"/>
            <a:r>
              <a:rPr lang="en-GB" sz="2400" dirty="0" smtClean="0"/>
              <a:t>Separation for installation, back-up and recovery</a:t>
            </a:r>
          </a:p>
          <a:p>
            <a:pPr lvl="2"/>
            <a:r>
              <a:rPr lang="en-GB" sz="2000" dirty="0" smtClean="0"/>
              <a:t>E.g., separate personal files from the installed OS file system</a:t>
            </a:r>
          </a:p>
          <a:p>
            <a:pPr lvl="1"/>
            <a:r>
              <a:rPr lang="en-GB" sz="2400" dirty="0" smtClean="0"/>
              <a:t>Separation for free-space</a:t>
            </a:r>
          </a:p>
          <a:p>
            <a:pPr lvl="2"/>
            <a:r>
              <a:rPr lang="en-GB" sz="2000" dirty="0" smtClean="0"/>
              <a:t>Running out of space on one file system doesn't affect others</a:t>
            </a:r>
          </a:p>
          <a:p>
            <a:endParaRPr lang="en-US"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788"/>
            <a:ext cx="8229600" cy="1143000"/>
          </a:xfrm>
        </p:spPr>
        <p:txBody>
          <a:bodyPr/>
          <a:lstStyle/>
          <a:p>
            <a:r>
              <a:rPr lang="en-US" dirty="0" smtClean="0"/>
              <a:t>Working With Multiple File Systems</a:t>
            </a:r>
            <a:endParaRPr lang="en-US" dirty="0"/>
          </a:p>
        </p:txBody>
      </p:sp>
      <p:sp>
        <p:nvSpPr>
          <p:cNvPr id="3" name="Content Placeholder 2"/>
          <p:cNvSpPr>
            <a:spLocks noGrp="1"/>
          </p:cNvSpPr>
          <p:nvPr>
            <p:ph idx="1"/>
          </p:nvPr>
        </p:nvSpPr>
        <p:spPr>
          <a:xfrm>
            <a:off x="457200" y="1375290"/>
            <a:ext cx="8229600" cy="4525963"/>
          </a:xfrm>
        </p:spPr>
        <p:txBody>
          <a:bodyPr/>
          <a:lstStyle/>
          <a:p>
            <a:r>
              <a:rPr lang="en-US" sz="2800" dirty="0" smtClean="0"/>
              <a:t>So you might have multiple independent file systems on one machine</a:t>
            </a:r>
          </a:p>
          <a:p>
            <a:pPr lvl="1"/>
            <a:r>
              <a:rPr lang="en-US" sz="2400" dirty="0" smtClean="0"/>
              <a:t>Each handling its own disk layout, free space, and other organizational issues</a:t>
            </a:r>
          </a:p>
          <a:p>
            <a:r>
              <a:rPr lang="en-US" sz="2800" dirty="0" smtClean="0"/>
              <a:t>How will the overall system work with those several file systems?</a:t>
            </a:r>
          </a:p>
          <a:p>
            <a:r>
              <a:rPr lang="en-US" sz="2800" dirty="0" smtClean="0"/>
              <a:t>Treat them as totally independent namespaces?</a:t>
            </a:r>
          </a:p>
          <a:p>
            <a:r>
              <a:rPr lang="en-US" sz="2800" dirty="0" smtClean="0"/>
              <a:t>Or somehow stitch the separate namespaces together?</a:t>
            </a:r>
          </a:p>
          <a:p>
            <a:r>
              <a:rPr lang="en-US" sz="2800" dirty="0" smtClean="0"/>
              <a:t>Key questions: </a:t>
            </a:r>
          </a:p>
          <a:p>
            <a:pPr marL="914400" lvl="1" indent="-457200">
              <a:buFont typeface="+mj-lt"/>
              <a:buAutoNum type="arabicPeriod"/>
            </a:pPr>
            <a:r>
              <a:rPr lang="en-US" sz="2400" dirty="0" smtClean="0"/>
              <a:t>How does an application specify which file it wants?</a:t>
            </a:r>
          </a:p>
          <a:p>
            <a:pPr marL="914400" lvl="1" indent="-457200">
              <a:buFont typeface="+mj-lt"/>
              <a:buAutoNum type="arabicPeriod"/>
            </a:pPr>
            <a:r>
              <a:rPr lang="en-US" sz="2400" dirty="0" smtClean="0"/>
              <a:t>How does the OS find that file?</a:t>
            </a:r>
            <a:endParaRPr lang="en-US" sz="2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788"/>
            <a:ext cx="8229600" cy="1143000"/>
          </a:xfrm>
        </p:spPr>
        <p:txBody>
          <a:bodyPr/>
          <a:lstStyle/>
          <a:p>
            <a:r>
              <a:rPr lang="en-US" dirty="0" smtClean="0"/>
              <a:t>Finding Files With Multiple </a:t>
            </a:r>
            <a:br>
              <a:rPr lang="en-US" dirty="0" smtClean="0"/>
            </a:br>
            <a:r>
              <a:rPr lang="en-US" dirty="0" smtClean="0"/>
              <a:t>File Systems</a:t>
            </a:r>
            <a:endParaRPr lang="en-US" dirty="0"/>
          </a:p>
        </p:txBody>
      </p:sp>
      <p:sp>
        <p:nvSpPr>
          <p:cNvPr id="3" name="Content Placeholder 2"/>
          <p:cNvSpPr>
            <a:spLocks noGrp="1"/>
          </p:cNvSpPr>
          <p:nvPr>
            <p:ph idx="1"/>
          </p:nvPr>
        </p:nvSpPr>
        <p:spPr>
          <a:xfrm>
            <a:off x="457200" y="1547280"/>
            <a:ext cx="8229600" cy="4525963"/>
          </a:xfrm>
        </p:spPr>
        <p:txBody>
          <a:bodyPr/>
          <a:lstStyle/>
          <a:p>
            <a:r>
              <a:rPr lang="en-GB" sz="2800" dirty="0" smtClean="0"/>
              <a:t>Finding files is easy if there is only one file system</a:t>
            </a:r>
          </a:p>
          <a:p>
            <a:pPr lvl="1"/>
            <a:r>
              <a:rPr lang="en-GB" sz="2400" dirty="0" smtClean="0"/>
              <a:t>Any file we want must be on that one file system</a:t>
            </a:r>
          </a:p>
          <a:p>
            <a:pPr lvl="1"/>
            <a:r>
              <a:rPr lang="en-GB" sz="2400" dirty="0" smtClean="0"/>
              <a:t>Directories enable us to name files within a file system</a:t>
            </a:r>
          </a:p>
          <a:p>
            <a:r>
              <a:rPr lang="en-GB" sz="2800" dirty="0" smtClean="0"/>
              <a:t>What if there are multiple file systems available?</a:t>
            </a:r>
          </a:p>
          <a:p>
            <a:pPr lvl="1"/>
            <a:r>
              <a:rPr lang="en-GB" sz="2400" dirty="0" smtClean="0"/>
              <a:t>Somehow, we have to say which one our file is on</a:t>
            </a:r>
          </a:p>
          <a:p>
            <a:r>
              <a:rPr lang="en-GB" sz="2800" dirty="0" smtClean="0"/>
              <a:t>How do we specify which file system to use?</a:t>
            </a:r>
          </a:p>
          <a:p>
            <a:pPr lvl="1"/>
            <a:r>
              <a:rPr lang="en-GB" sz="2400" dirty="0" smtClean="0"/>
              <a:t>One way or another, it must be part of the file name</a:t>
            </a:r>
          </a:p>
          <a:p>
            <a:pPr lvl="1"/>
            <a:r>
              <a:rPr lang="en-GB" sz="2400" dirty="0" smtClean="0"/>
              <a:t>It may be implicit (e.g., same as current directory)</a:t>
            </a:r>
          </a:p>
          <a:p>
            <a:pPr lvl="1"/>
            <a:r>
              <a:rPr lang="en-GB" sz="2400" dirty="0" smtClean="0"/>
              <a:t>Or explicit (e.g., every name specifies it)</a:t>
            </a:r>
          </a:p>
          <a:p>
            <a:pPr lvl="1"/>
            <a:r>
              <a:rPr lang="en-GB" sz="2400" dirty="0" smtClean="0"/>
              <a:t>Regardless, we need some way of specifying which file system to look into for a given file name</a:t>
            </a:r>
          </a:p>
          <a:p>
            <a:endParaRPr lang="en-US" sz="2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018"/>
            <a:ext cx="8229600" cy="1143000"/>
          </a:xfrm>
        </p:spPr>
        <p:txBody>
          <a:bodyPr/>
          <a:lstStyle/>
          <a:p>
            <a:r>
              <a:rPr lang="en-US" dirty="0" smtClean="0"/>
              <a:t>Options for Naming With </a:t>
            </a:r>
            <a:br>
              <a:rPr lang="en-US" dirty="0" smtClean="0"/>
            </a:br>
            <a:r>
              <a:rPr lang="en-US" dirty="0" smtClean="0"/>
              <a:t>Multiple Partitions</a:t>
            </a:r>
            <a:endParaRPr lang="en-US" dirty="0"/>
          </a:p>
        </p:txBody>
      </p:sp>
      <p:sp>
        <p:nvSpPr>
          <p:cNvPr id="3" name="Content Placeholder 2"/>
          <p:cNvSpPr>
            <a:spLocks noGrp="1"/>
          </p:cNvSpPr>
          <p:nvPr>
            <p:ph idx="1"/>
          </p:nvPr>
        </p:nvSpPr>
        <p:spPr/>
        <p:txBody>
          <a:bodyPr/>
          <a:lstStyle/>
          <a:p>
            <a:r>
              <a:rPr lang="en-GB" dirty="0" smtClean="0"/>
              <a:t>Could specify the physical device it resides on</a:t>
            </a:r>
          </a:p>
          <a:p>
            <a:pPr lvl="1"/>
            <a:r>
              <a:rPr lang="en-GB" dirty="0" smtClean="0"/>
              <a:t>E.g., </a:t>
            </a:r>
            <a:r>
              <a:rPr lang="en-GB" sz="2000" dirty="0" smtClean="0">
                <a:latin typeface="Courier New"/>
                <a:cs typeface="Courier New"/>
              </a:rPr>
              <a:t>/devices/pci/pci1000,4/disk/lun1/partition2</a:t>
            </a:r>
            <a:endParaRPr lang="en-GB" dirty="0" smtClean="0">
              <a:latin typeface="Courier New"/>
              <a:cs typeface="Courier New"/>
            </a:endParaRPr>
          </a:p>
          <a:p>
            <a:pPr lvl="2"/>
            <a:r>
              <a:rPr lang="en-GB" dirty="0" smtClean="0"/>
              <a:t>That would get old real quick</a:t>
            </a:r>
          </a:p>
          <a:p>
            <a:r>
              <a:rPr lang="en-GB" dirty="0" smtClean="0"/>
              <a:t>Could assign logical names to our partitions</a:t>
            </a:r>
          </a:p>
          <a:p>
            <a:pPr lvl="1"/>
            <a:r>
              <a:rPr lang="en-GB" dirty="0" smtClean="0"/>
              <a:t>E.g., “A:”, “C:”, “D:”</a:t>
            </a:r>
          </a:p>
          <a:p>
            <a:pPr lvl="2"/>
            <a:r>
              <a:rPr lang="en-GB" dirty="0" smtClean="0"/>
              <a:t>You only have to think physical when you set them up</a:t>
            </a:r>
          </a:p>
          <a:p>
            <a:pPr lvl="2"/>
            <a:r>
              <a:rPr lang="en-GB" dirty="0" smtClean="0"/>
              <a:t>But you still have to be aware multiple volumes exist</a:t>
            </a:r>
          </a:p>
          <a:p>
            <a:r>
              <a:rPr lang="en-GB" dirty="0" smtClean="0"/>
              <a:t>Could weave a multi-file-system name space</a:t>
            </a:r>
          </a:p>
          <a:p>
            <a:pPr lvl="1"/>
            <a:r>
              <a:rPr lang="en-GB" dirty="0" smtClean="0"/>
              <a:t>E.g., Unix mounts</a:t>
            </a:r>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File System Mounts</a:t>
            </a:r>
            <a:endParaRPr lang="en-US" dirty="0"/>
          </a:p>
        </p:txBody>
      </p:sp>
      <p:sp>
        <p:nvSpPr>
          <p:cNvPr id="3" name="Content Placeholder 2"/>
          <p:cNvSpPr>
            <a:spLocks noGrp="1"/>
          </p:cNvSpPr>
          <p:nvPr>
            <p:ph idx="1"/>
          </p:nvPr>
        </p:nvSpPr>
        <p:spPr>
          <a:xfrm>
            <a:off x="457200" y="1362060"/>
            <a:ext cx="8229600" cy="4525963"/>
          </a:xfrm>
        </p:spPr>
        <p:txBody>
          <a:bodyPr/>
          <a:lstStyle/>
          <a:p>
            <a:r>
              <a:rPr lang="en-GB" dirty="0" smtClean="0"/>
              <a:t>Goal:</a:t>
            </a:r>
          </a:p>
          <a:p>
            <a:pPr lvl="1"/>
            <a:r>
              <a:rPr lang="en-GB" dirty="0" smtClean="0"/>
              <a:t>To make many file systems appear to be one giant one</a:t>
            </a:r>
          </a:p>
          <a:p>
            <a:pPr lvl="1"/>
            <a:r>
              <a:rPr lang="en-GB" dirty="0" smtClean="0"/>
              <a:t>Users need not be aware of file system boundaries</a:t>
            </a:r>
          </a:p>
          <a:p>
            <a:r>
              <a:rPr lang="en-GB" dirty="0" smtClean="0"/>
              <a:t>Mechanism:</a:t>
            </a:r>
          </a:p>
          <a:p>
            <a:pPr lvl="1"/>
            <a:r>
              <a:rPr lang="en-GB" i="1" dirty="0" smtClean="0"/>
              <a:t>Mount</a:t>
            </a:r>
            <a:r>
              <a:rPr lang="en-GB" dirty="0" smtClean="0"/>
              <a:t> </a:t>
            </a:r>
            <a:r>
              <a:rPr lang="en-GB" u="sng" dirty="0" smtClean="0"/>
              <a:t>device</a:t>
            </a:r>
            <a:r>
              <a:rPr lang="en-GB" dirty="0" smtClean="0"/>
              <a:t> on </a:t>
            </a:r>
            <a:r>
              <a:rPr lang="en-GB" u="sng" dirty="0" smtClean="0"/>
              <a:t>directory</a:t>
            </a:r>
          </a:p>
          <a:p>
            <a:pPr lvl="1"/>
            <a:r>
              <a:rPr lang="en-GB" dirty="0" smtClean="0"/>
              <a:t>Creates a warp from the named </a:t>
            </a:r>
            <a:r>
              <a:rPr lang="en-GB" u="sng" dirty="0" smtClean="0"/>
              <a:t>directory</a:t>
            </a:r>
            <a:r>
              <a:rPr lang="en-GB" dirty="0" smtClean="0"/>
              <a:t> to the  top of the file system on the specified </a:t>
            </a:r>
            <a:r>
              <a:rPr lang="en-GB" u="sng" dirty="0" smtClean="0"/>
              <a:t>device</a:t>
            </a:r>
          </a:p>
          <a:p>
            <a:pPr lvl="1"/>
            <a:r>
              <a:rPr lang="en-GB" dirty="0" smtClean="0"/>
              <a:t>Any file name beneath that directory is interpreted relative to the root of the mounted file system</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018"/>
            <a:ext cx="8229600" cy="1143000"/>
          </a:xfrm>
        </p:spPr>
        <p:txBody>
          <a:bodyPr/>
          <a:lstStyle/>
          <a:p>
            <a:r>
              <a:rPr lang="en-US" dirty="0" smtClean="0"/>
              <a:t>Unix Mounted File System Example</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Text Box 26"/>
          <p:cNvSpPr txBox="1">
            <a:spLocks noChangeArrowheads="1"/>
          </p:cNvSpPr>
          <p:nvPr/>
        </p:nvSpPr>
        <p:spPr bwMode="auto">
          <a:xfrm>
            <a:off x="6935809" y="6135678"/>
            <a:ext cx="1310705"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Lst>
            </a:pPr>
            <a:r>
              <a:rPr lang="en-GB" sz="2000" b="0">
                <a:solidFill>
                  <a:schemeClr val="tx1"/>
                </a:solidFill>
                <a:latin typeface="Times New Roman"/>
                <a:cs typeface="Times New Roman"/>
              </a:rPr>
              <a:t>file system 4</a:t>
            </a:r>
          </a:p>
        </p:txBody>
      </p:sp>
      <p:sp>
        <p:nvSpPr>
          <p:cNvPr id="5" name="Text Box 27"/>
          <p:cNvSpPr txBox="1">
            <a:spLocks noChangeArrowheads="1"/>
          </p:cNvSpPr>
          <p:nvPr/>
        </p:nvSpPr>
        <p:spPr bwMode="auto">
          <a:xfrm>
            <a:off x="2973409" y="6080115"/>
            <a:ext cx="1310705"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Lst>
            </a:pPr>
            <a:r>
              <a:rPr lang="en-GB" sz="2000" b="0">
                <a:solidFill>
                  <a:schemeClr val="tx1"/>
                </a:solidFill>
                <a:latin typeface="Times New Roman"/>
                <a:cs typeface="Times New Roman"/>
              </a:rPr>
              <a:t>file system 2</a:t>
            </a:r>
          </a:p>
        </p:txBody>
      </p:sp>
      <p:sp>
        <p:nvSpPr>
          <p:cNvPr id="6" name="Text Box 28"/>
          <p:cNvSpPr txBox="1">
            <a:spLocks noChangeArrowheads="1"/>
          </p:cNvSpPr>
          <p:nvPr/>
        </p:nvSpPr>
        <p:spPr bwMode="auto">
          <a:xfrm>
            <a:off x="5145109" y="6080115"/>
            <a:ext cx="1310705"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Lst>
            </a:pPr>
            <a:r>
              <a:rPr lang="en-GB" sz="2000" b="0">
                <a:solidFill>
                  <a:schemeClr val="tx1"/>
                </a:solidFill>
                <a:latin typeface="Times New Roman"/>
                <a:cs typeface="Times New Roman"/>
              </a:rPr>
              <a:t>file system 3</a:t>
            </a:r>
          </a:p>
        </p:txBody>
      </p:sp>
      <p:sp>
        <p:nvSpPr>
          <p:cNvPr id="7" name="Text Box 31"/>
          <p:cNvSpPr txBox="1">
            <a:spLocks noChangeArrowheads="1"/>
          </p:cNvSpPr>
          <p:nvPr/>
        </p:nvSpPr>
        <p:spPr bwMode="auto">
          <a:xfrm>
            <a:off x="5607071" y="1746240"/>
            <a:ext cx="1595614"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Lst>
            </a:pPr>
            <a:r>
              <a:rPr lang="en-GB" sz="2000" b="0">
                <a:solidFill>
                  <a:schemeClr val="tx1"/>
                </a:solidFill>
                <a:latin typeface="Times New Roman"/>
                <a:cs typeface="Times New Roman"/>
              </a:rPr>
              <a:t>root file system</a:t>
            </a:r>
          </a:p>
        </p:txBody>
      </p:sp>
      <p:sp>
        <p:nvSpPr>
          <p:cNvPr id="8" name="Text Box 33"/>
          <p:cNvSpPr txBox="1">
            <a:spLocks noChangeArrowheads="1"/>
          </p:cNvSpPr>
          <p:nvPr/>
        </p:nvSpPr>
        <p:spPr bwMode="auto">
          <a:xfrm>
            <a:off x="7926409" y="3040053"/>
            <a:ext cx="398997"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pPr>
            <a:r>
              <a:rPr lang="en-GB" sz="2000" b="0">
                <a:solidFill>
                  <a:schemeClr val="tx1"/>
                </a:solidFill>
                <a:latin typeface="Times New Roman"/>
                <a:cs typeface="Times New Roman"/>
              </a:rPr>
              <a:t>/bin</a:t>
            </a:r>
          </a:p>
        </p:txBody>
      </p:sp>
      <p:sp>
        <p:nvSpPr>
          <p:cNvPr id="9" name="Text Box 34"/>
          <p:cNvSpPr txBox="1">
            <a:spLocks noChangeArrowheads="1"/>
          </p:cNvSpPr>
          <p:nvPr/>
        </p:nvSpPr>
        <p:spPr bwMode="auto">
          <a:xfrm>
            <a:off x="6250009" y="3032115"/>
            <a:ext cx="398997"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pPr>
            <a:r>
              <a:rPr lang="en-GB" sz="2000" b="0">
                <a:solidFill>
                  <a:schemeClr val="tx1"/>
                </a:solidFill>
                <a:latin typeface="Times New Roman"/>
                <a:cs typeface="Times New Roman"/>
              </a:rPr>
              <a:t>/opt</a:t>
            </a:r>
          </a:p>
        </p:txBody>
      </p:sp>
      <p:sp>
        <p:nvSpPr>
          <p:cNvPr id="10" name="Text Box 35"/>
          <p:cNvSpPr txBox="1">
            <a:spLocks noChangeArrowheads="1"/>
          </p:cNvSpPr>
          <p:nvPr/>
        </p:nvSpPr>
        <p:spPr bwMode="auto">
          <a:xfrm>
            <a:off x="4865709" y="3032115"/>
            <a:ext cx="726486"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Lst>
            </a:pPr>
            <a:r>
              <a:rPr lang="en-GB" sz="2000" b="0">
                <a:solidFill>
                  <a:schemeClr val="tx1"/>
                </a:solidFill>
                <a:latin typeface="Times New Roman"/>
                <a:cs typeface="Times New Roman"/>
              </a:rPr>
              <a:t>/export</a:t>
            </a:r>
          </a:p>
        </p:txBody>
      </p:sp>
      <p:sp>
        <p:nvSpPr>
          <p:cNvPr id="11" name="Text Box 41"/>
          <p:cNvSpPr txBox="1">
            <a:spLocks noChangeArrowheads="1"/>
          </p:cNvSpPr>
          <p:nvPr/>
        </p:nvSpPr>
        <p:spPr bwMode="auto">
          <a:xfrm>
            <a:off x="4395809" y="3717915"/>
            <a:ext cx="555541"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pPr>
            <a:r>
              <a:rPr lang="en-GB" sz="2000" b="0">
                <a:solidFill>
                  <a:schemeClr val="tx1"/>
                </a:solidFill>
                <a:latin typeface="Times New Roman"/>
                <a:cs typeface="Times New Roman"/>
              </a:rPr>
              <a:t>user1</a:t>
            </a:r>
          </a:p>
        </p:txBody>
      </p:sp>
      <p:sp>
        <p:nvSpPr>
          <p:cNvPr id="12" name="Text Box 42"/>
          <p:cNvSpPr txBox="1">
            <a:spLocks noChangeArrowheads="1"/>
          </p:cNvSpPr>
          <p:nvPr/>
        </p:nvSpPr>
        <p:spPr bwMode="auto">
          <a:xfrm>
            <a:off x="5411809" y="3706803"/>
            <a:ext cx="555541"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pPr>
            <a:r>
              <a:rPr lang="en-GB" sz="2000" b="0">
                <a:solidFill>
                  <a:schemeClr val="tx1"/>
                </a:solidFill>
                <a:latin typeface="Times New Roman"/>
                <a:cs typeface="Times New Roman"/>
              </a:rPr>
              <a:t>user2</a:t>
            </a:r>
          </a:p>
        </p:txBody>
      </p:sp>
      <p:cxnSp>
        <p:nvCxnSpPr>
          <p:cNvPr id="13" name="AutoShape 43"/>
          <p:cNvCxnSpPr>
            <a:cxnSpLocks noChangeShapeType="1"/>
          </p:cNvCxnSpPr>
          <p:nvPr/>
        </p:nvCxnSpPr>
        <p:spPr bwMode="auto">
          <a:xfrm rot="16200000" flipH="1">
            <a:off x="6135709" y="3659178"/>
            <a:ext cx="1752600" cy="1066800"/>
          </a:xfrm>
          <a:prstGeom prst="curvedConnector3">
            <a:avLst>
              <a:gd name="adj1" fmla="val 50000"/>
            </a:avLst>
          </a:prstGeom>
          <a:noFill/>
          <a:ln w="9525">
            <a:solidFill>
              <a:srgbClr val="000000"/>
            </a:solidFill>
            <a:prstDash val="sysDot"/>
            <a:round/>
            <a:headEnd/>
            <a:tailEnd type="triangle" w="lg" len="lg"/>
          </a:ln>
        </p:spPr>
      </p:cxnSp>
      <p:cxnSp>
        <p:nvCxnSpPr>
          <p:cNvPr id="14" name="AutoShape 44"/>
          <p:cNvCxnSpPr>
            <a:cxnSpLocks noChangeShapeType="1"/>
          </p:cNvCxnSpPr>
          <p:nvPr/>
        </p:nvCxnSpPr>
        <p:spPr bwMode="auto">
          <a:xfrm rot="5400000">
            <a:off x="3643334" y="4017953"/>
            <a:ext cx="1066800" cy="1035050"/>
          </a:xfrm>
          <a:prstGeom prst="curvedConnector3">
            <a:avLst>
              <a:gd name="adj1" fmla="val 50000"/>
            </a:avLst>
          </a:prstGeom>
          <a:noFill/>
          <a:ln w="9525">
            <a:solidFill>
              <a:srgbClr val="000000"/>
            </a:solidFill>
            <a:prstDash val="sysDot"/>
            <a:round/>
            <a:headEnd/>
            <a:tailEnd type="triangle" w="lg" len="lg"/>
          </a:ln>
        </p:spPr>
      </p:cxnSp>
      <p:cxnSp>
        <p:nvCxnSpPr>
          <p:cNvPr id="15" name="AutoShape 45"/>
          <p:cNvCxnSpPr>
            <a:cxnSpLocks noChangeShapeType="1"/>
          </p:cNvCxnSpPr>
          <p:nvPr/>
        </p:nvCxnSpPr>
        <p:spPr bwMode="auto">
          <a:xfrm rot="5400000">
            <a:off x="5183209" y="4535478"/>
            <a:ext cx="1066800" cy="0"/>
          </a:xfrm>
          <a:prstGeom prst="straightConnector1">
            <a:avLst/>
          </a:prstGeom>
          <a:noFill/>
          <a:ln w="9525">
            <a:solidFill>
              <a:srgbClr val="000000"/>
            </a:solidFill>
            <a:prstDash val="sysDot"/>
            <a:round/>
            <a:headEnd/>
            <a:tailEnd type="triangle" w="lg" len="lg"/>
          </a:ln>
        </p:spPr>
      </p:cxnSp>
      <p:sp>
        <p:nvSpPr>
          <p:cNvPr id="16" name="Text Box 46"/>
          <p:cNvSpPr txBox="1">
            <a:spLocks noChangeArrowheads="1"/>
          </p:cNvSpPr>
          <p:nvPr/>
        </p:nvSpPr>
        <p:spPr bwMode="auto">
          <a:xfrm>
            <a:off x="484188" y="2470150"/>
            <a:ext cx="3640069" cy="1119896"/>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 pos="2171700" algn="l"/>
                <a:tab pos="2895600" algn="l"/>
                <a:tab pos="3619500" algn="l"/>
              </a:tabLst>
            </a:pPr>
            <a:r>
              <a:rPr lang="en-GB" sz="2000" b="0">
                <a:solidFill>
                  <a:schemeClr val="tx1"/>
                </a:solidFill>
                <a:latin typeface="Times New Roman"/>
                <a:cs typeface="Times New Roman"/>
              </a:rPr>
              <a:t>mount filesystem2 on /export/user1</a:t>
            </a:r>
          </a:p>
          <a:p>
            <a:pPr eaLnBrk="1">
              <a:lnSpc>
                <a:spcPct val="93000"/>
              </a:lnSpc>
              <a:buClr>
                <a:srgbClr val="000000"/>
              </a:buClr>
              <a:buSzPct val="45000"/>
              <a:buFont typeface="StarSymbol" charset="0"/>
              <a:buNone/>
              <a:tabLst>
                <a:tab pos="723900" algn="l"/>
                <a:tab pos="1447800" algn="l"/>
                <a:tab pos="2171700" algn="l"/>
                <a:tab pos="2895600" algn="l"/>
                <a:tab pos="3619500" algn="l"/>
              </a:tabLst>
            </a:pPr>
            <a:r>
              <a:rPr lang="en-GB" sz="2000" b="0">
                <a:solidFill>
                  <a:schemeClr val="tx1"/>
                </a:solidFill>
                <a:latin typeface="Times New Roman"/>
                <a:cs typeface="Times New Roman"/>
              </a:rPr>
              <a:t>mount filesystem3 on /export/user2</a:t>
            </a:r>
          </a:p>
          <a:p>
            <a:pPr eaLnBrk="1">
              <a:lnSpc>
                <a:spcPct val="93000"/>
              </a:lnSpc>
              <a:buClr>
                <a:srgbClr val="000000"/>
              </a:buClr>
              <a:buSzPct val="45000"/>
              <a:buFont typeface="StarSymbol" charset="0"/>
              <a:buNone/>
              <a:tabLst>
                <a:tab pos="723900" algn="l"/>
                <a:tab pos="1447800" algn="l"/>
                <a:tab pos="2171700" algn="l"/>
                <a:tab pos="2895600" algn="l"/>
                <a:tab pos="3619500" algn="l"/>
              </a:tabLst>
            </a:pPr>
            <a:r>
              <a:rPr lang="en-GB" b="0">
                <a:solidFill>
                  <a:schemeClr val="tx1"/>
                </a:solidFill>
                <a:latin typeface="Times New Roman"/>
                <a:cs typeface="Times New Roman"/>
              </a:rPr>
              <a:t>mount filesystem4 on /opt</a:t>
            </a:r>
          </a:p>
          <a:p>
            <a:pPr eaLnBrk="1">
              <a:lnSpc>
                <a:spcPct val="93000"/>
              </a:lnSpc>
              <a:buClr>
                <a:srgbClr val="000000"/>
              </a:buClr>
              <a:buSzPct val="45000"/>
              <a:buFont typeface="StarSymbol" charset="0"/>
              <a:buNone/>
              <a:tabLst>
                <a:tab pos="723900" algn="l"/>
                <a:tab pos="1447800" algn="l"/>
                <a:tab pos="2171700" algn="l"/>
                <a:tab pos="2895600" algn="l"/>
                <a:tab pos="3619500" algn="l"/>
              </a:tabLst>
            </a:pPr>
            <a:endParaRPr lang="en-GB" sz="2000" b="0">
              <a:solidFill>
                <a:schemeClr val="tx1"/>
              </a:solidFill>
              <a:latin typeface="Times New Roman"/>
              <a:cs typeface="Times New Roman"/>
            </a:endParaRPr>
          </a:p>
        </p:txBody>
      </p:sp>
      <p:cxnSp>
        <p:nvCxnSpPr>
          <p:cNvPr id="17" name="AutoShape 48"/>
          <p:cNvCxnSpPr>
            <a:cxnSpLocks noChangeShapeType="1"/>
            <a:stCxn id="7" idx="2"/>
            <a:endCxn id="8" idx="0"/>
          </p:cNvCxnSpPr>
          <p:nvPr/>
        </p:nvCxnSpPr>
        <p:spPr bwMode="auto">
          <a:xfrm rot="16200000" flipH="1">
            <a:off x="6763398" y="1677543"/>
            <a:ext cx="1003990" cy="1721030"/>
          </a:xfrm>
          <a:prstGeom prst="straightConnector1">
            <a:avLst/>
          </a:prstGeom>
          <a:noFill/>
          <a:ln w="9525">
            <a:solidFill>
              <a:schemeClr val="tx1"/>
            </a:solidFill>
            <a:round/>
            <a:headEnd/>
            <a:tailEnd type="triangle" w="med" len="med"/>
          </a:ln>
          <a:effectLst/>
        </p:spPr>
      </p:cxnSp>
      <p:cxnSp>
        <p:nvCxnSpPr>
          <p:cNvPr id="18" name="AutoShape 49"/>
          <p:cNvCxnSpPr>
            <a:cxnSpLocks noChangeShapeType="1"/>
            <a:stCxn id="7" idx="2"/>
            <a:endCxn id="10" idx="0"/>
          </p:cNvCxnSpPr>
          <p:nvPr/>
        </p:nvCxnSpPr>
        <p:spPr bwMode="auto">
          <a:xfrm rot="5400000">
            <a:off x="5318889" y="1946126"/>
            <a:ext cx="996052" cy="1175926"/>
          </a:xfrm>
          <a:prstGeom prst="straightConnector1">
            <a:avLst/>
          </a:prstGeom>
          <a:noFill/>
          <a:ln w="9525">
            <a:solidFill>
              <a:schemeClr val="tx1"/>
            </a:solidFill>
            <a:round/>
            <a:headEnd/>
            <a:tailEnd type="triangle" w="med" len="med"/>
          </a:ln>
          <a:effectLst/>
        </p:spPr>
      </p:cxnSp>
      <p:cxnSp>
        <p:nvCxnSpPr>
          <p:cNvPr id="19" name="AutoShape 50"/>
          <p:cNvCxnSpPr>
            <a:cxnSpLocks noChangeShapeType="1"/>
            <a:stCxn id="7" idx="2"/>
            <a:endCxn id="9" idx="0"/>
          </p:cNvCxnSpPr>
          <p:nvPr/>
        </p:nvCxnSpPr>
        <p:spPr bwMode="auto">
          <a:xfrm rot="16200000" flipH="1">
            <a:off x="5929167" y="2511774"/>
            <a:ext cx="996052" cy="44630"/>
          </a:xfrm>
          <a:prstGeom prst="straightConnector1">
            <a:avLst/>
          </a:prstGeom>
          <a:noFill/>
          <a:ln w="9525">
            <a:solidFill>
              <a:schemeClr val="tx1"/>
            </a:solidFill>
            <a:round/>
            <a:headEnd/>
            <a:tailEnd type="triangle" w="med" len="med"/>
          </a:ln>
          <a:effectLst/>
        </p:spPr>
      </p:cxnSp>
      <p:sp>
        <p:nvSpPr>
          <p:cNvPr id="20" name="Line 51"/>
          <p:cNvSpPr>
            <a:spLocks noChangeShapeType="1"/>
          </p:cNvSpPr>
          <p:nvPr/>
        </p:nvSpPr>
        <p:spPr bwMode="auto">
          <a:xfrm flipH="1">
            <a:off x="7645421" y="3316278"/>
            <a:ext cx="457200" cy="457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1" name="Line 52"/>
          <p:cNvSpPr>
            <a:spLocks noChangeShapeType="1"/>
          </p:cNvSpPr>
          <p:nvPr/>
        </p:nvSpPr>
        <p:spPr bwMode="auto">
          <a:xfrm>
            <a:off x="8102621" y="3316278"/>
            <a:ext cx="0" cy="457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2" name="Line 53"/>
          <p:cNvSpPr>
            <a:spLocks noChangeShapeType="1"/>
          </p:cNvSpPr>
          <p:nvPr/>
        </p:nvSpPr>
        <p:spPr bwMode="auto">
          <a:xfrm>
            <a:off x="8102621" y="3316278"/>
            <a:ext cx="457200" cy="381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23" name="AutoShape 54"/>
          <p:cNvCxnSpPr>
            <a:cxnSpLocks noChangeShapeType="1"/>
            <a:stCxn id="10" idx="2"/>
            <a:endCxn id="11" idx="0"/>
          </p:cNvCxnSpPr>
          <p:nvPr/>
        </p:nvCxnSpPr>
        <p:spPr bwMode="auto">
          <a:xfrm rot="5400000">
            <a:off x="4753278" y="3242240"/>
            <a:ext cx="395977" cy="555372"/>
          </a:xfrm>
          <a:prstGeom prst="straightConnector1">
            <a:avLst/>
          </a:prstGeom>
          <a:noFill/>
          <a:ln w="9525">
            <a:solidFill>
              <a:schemeClr val="tx1"/>
            </a:solidFill>
            <a:round/>
            <a:headEnd/>
            <a:tailEnd type="triangle" w="med" len="med"/>
          </a:ln>
          <a:effectLst/>
        </p:spPr>
      </p:cxnSp>
      <p:cxnSp>
        <p:nvCxnSpPr>
          <p:cNvPr id="24" name="AutoShape 55"/>
          <p:cNvCxnSpPr>
            <a:cxnSpLocks noChangeShapeType="1"/>
            <a:stCxn id="10" idx="2"/>
            <a:endCxn id="12" idx="0"/>
          </p:cNvCxnSpPr>
          <p:nvPr/>
        </p:nvCxnSpPr>
        <p:spPr bwMode="auto">
          <a:xfrm rot="16200000" flipH="1">
            <a:off x="5266834" y="3284056"/>
            <a:ext cx="384865" cy="460628"/>
          </a:xfrm>
          <a:prstGeom prst="straightConnector1">
            <a:avLst/>
          </a:prstGeom>
          <a:noFill/>
          <a:ln w="9525">
            <a:solidFill>
              <a:schemeClr val="tx1"/>
            </a:solidFill>
            <a:round/>
            <a:headEnd/>
            <a:tailEnd type="triangle" w="med" len="med"/>
          </a:ln>
          <a:effectLst/>
        </p:spPr>
      </p:cxnSp>
      <p:grpSp>
        <p:nvGrpSpPr>
          <p:cNvPr id="25" name="Group 112"/>
          <p:cNvGrpSpPr>
            <a:grpSpLocks/>
          </p:cNvGrpSpPr>
          <p:nvPr/>
        </p:nvGrpSpPr>
        <p:grpSpPr bwMode="auto">
          <a:xfrm>
            <a:off x="7012009" y="5068878"/>
            <a:ext cx="1524000" cy="914400"/>
            <a:chOff x="4567" y="3293"/>
            <a:chExt cx="960" cy="576"/>
          </a:xfrm>
        </p:grpSpPr>
        <p:cxnSp>
          <p:nvCxnSpPr>
            <p:cNvPr id="26" name="AutoShape 56"/>
            <p:cNvCxnSpPr>
              <a:cxnSpLocks noChangeShapeType="1"/>
            </p:cNvCxnSpPr>
            <p:nvPr/>
          </p:nvCxnSpPr>
          <p:spPr bwMode="auto">
            <a:xfrm flipH="1">
              <a:off x="4711" y="3293"/>
              <a:ext cx="192" cy="192"/>
            </a:xfrm>
            <a:prstGeom prst="straightConnector1">
              <a:avLst/>
            </a:prstGeom>
            <a:noFill/>
            <a:ln w="9525">
              <a:solidFill>
                <a:schemeClr val="tx1"/>
              </a:solidFill>
              <a:round/>
              <a:headEnd/>
              <a:tailEnd type="triangle" w="med" len="med"/>
            </a:ln>
            <a:effectLst/>
          </p:spPr>
        </p:cxnSp>
        <p:cxnSp>
          <p:nvCxnSpPr>
            <p:cNvPr id="27" name="AutoShape 57"/>
            <p:cNvCxnSpPr>
              <a:cxnSpLocks noChangeShapeType="1"/>
            </p:cNvCxnSpPr>
            <p:nvPr/>
          </p:nvCxnSpPr>
          <p:spPr bwMode="auto">
            <a:xfrm>
              <a:off x="4903" y="3293"/>
              <a:ext cx="0" cy="192"/>
            </a:xfrm>
            <a:prstGeom prst="straightConnector1">
              <a:avLst/>
            </a:prstGeom>
            <a:noFill/>
            <a:ln w="9525">
              <a:solidFill>
                <a:schemeClr val="tx1"/>
              </a:solidFill>
              <a:round/>
              <a:headEnd/>
              <a:tailEnd type="triangle" w="med" len="med"/>
            </a:ln>
            <a:effectLst/>
          </p:spPr>
        </p:cxnSp>
        <p:sp>
          <p:nvSpPr>
            <p:cNvPr id="28" name="Line 58"/>
            <p:cNvSpPr>
              <a:spLocks noChangeShapeType="1"/>
            </p:cNvSpPr>
            <p:nvPr/>
          </p:nvSpPr>
          <p:spPr bwMode="auto">
            <a:xfrm>
              <a:off x="4903" y="3293"/>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29" name="AutoShape 59"/>
            <p:cNvCxnSpPr>
              <a:cxnSpLocks noChangeShapeType="1"/>
              <a:stCxn id="28" idx="1"/>
            </p:cNvCxnSpPr>
            <p:nvPr/>
          </p:nvCxnSpPr>
          <p:spPr bwMode="auto">
            <a:xfrm flipH="1">
              <a:off x="5047" y="3437"/>
              <a:ext cx="96" cy="192"/>
            </a:xfrm>
            <a:prstGeom prst="straightConnector1">
              <a:avLst/>
            </a:prstGeom>
            <a:noFill/>
            <a:ln w="9525">
              <a:solidFill>
                <a:schemeClr val="tx1"/>
              </a:solidFill>
              <a:round/>
              <a:headEnd/>
              <a:tailEnd type="triangle" w="med" len="med"/>
            </a:ln>
            <a:effectLst/>
          </p:spPr>
        </p:cxnSp>
        <p:cxnSp>
          <p:nvCxnSpPr>
            <p:cNvPr id="30" name="AutoShape 60"/>
            <p:cNvCxnSpPr>
              <a:cxnSpLocks noChangeShapeType="1"/>
              <a:stCxn id="31" idx="0"/>
            </p:cNvCxnSpPr>
            <p:nvPr/>
          </p:nvCxnSpPr>
          <p:spPr bwMode="auto">
            <a:xfrm>
              <a:off x="5143" y="3437"/>
              <a:ext cx="49" cy="192"/>
            </a:xfrm>
            <a:prstGeom prst="straightConnector1">
              <a:avLst/>
            </a:prstGeom>
            <a:noFill/>
            <a:ln w="9525">
              <a:solidFill>
                <a:schemeClr val="tx1"/>
              </a:solidFill>
              <a:round/>
              <a:headEnd/>
              <a:tailEnd type="triangle" w="med" len="med"/>
            </a:ln>
            <a:effectLst/>
          </p:spPr>
        </p:cxnSp>
        <p:sp>
          <p:nvSpPr>
            <p:cNvPr id="31" name="Line 61"/>
            <p:cNvSpPr>
              <a:spLocks noChangeShapeType="1"/>
            </p:cNvSpPr>
            <p:nvPr/>
          </p:nvSpPr>
          <p:spPr bwMode="auto">
            <a:xfrm>
              <a:off x="5143" y="3437"/>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32" name="AutoShape 62"/>
            <p:cNvCxnSpPr>
              <a:cxnSpLocks noChangeShapeType="1"/>
            </p:cNvCxnSpPr>
            <p:nvPr/>
          </p:nvCxnSpPr>
          <p:spPr bwMode="auto">
            <a:xfrm flipH="1">
              <a:off x="4567" y="3485"/>
              <a:ext cx="144" cy="144"/>
            </a:xfrm>
            <a:prstGeom prst="straightConnector1">
              <a:avLst/>
            </a:prstGeom>
            <a:noFill/>
            <a:ln w="9525">
              <a:solidFill>
                <a:schemeClr val="tx1"/>
              </a:solidFill>
              <a:round/>
              <a:headEnd/>
              <a:tailEnd type="triangle" w="med" len="med"/>
            </a:ln>
            <a:effectLst/>
          </p:spPr>
        </p:cxnSp>
        <p:cxnSp>
          <p:nvCxnSpPr>
            <p:cNvPr id="33" name="AutoShape 63"/>
            <p:cNvCxnSpPr>
              <a:cxnSpLocks noChangeShapeType="1"/>
            </p:cNvCxnSpPr>
            <p:nvPr/>
          </p:nvCxnSpPr>
          <p:spPr bwMode="auto">
            <a:xfrm>
              <a:off x="4711" y="3485"/>
              <a:ext cx="0" cy="192"/>
            </a:xfrm>
            <a:prstGeom prst="straightConnector1">
              <a:avLst/>
            </a:prstGeom>
            <a:noFill/>
            <a:ln w="9525">
              <a:solidFill>
                <a:schemeClr val="tx1"/>
              </a:solidFill>
              <a:round/>
              <a:headEnd/>
              <a:tailEnd type="triangle" w="med" len="med"/>
            </a:ln>
            <a:effectLst/>
          </p:spPr>
        </p:cxnSp>
        <p:sp>
          <p:nvSpPr>
            <p:cNvPr id="34" name="Line 64"/>
            <p:cNvSpPr>
              <a:spLocks noChangeShapeType="1"/>
            </p:cNvSpPr>
            <p:nvPr/>
          </p:nvSpPr>
          <p:spPr bwMode="auto">
            <a:xfrm>
              <a:off x="4711" y="3485"/>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35" name="AutoShape 65"/>
            <p:cNvCxnSpPr>
              <a:cxnSpLocks noChangeShapeType="1"/>
            </p:cNvCxnSpPr>
            <p:nvPr/>
          </p:nvCxnSpPr>
          <p:spPr bwMode="auto">
            <a:xfrm flipH="1">
              <a:off x="4567" y="3677"/>
              <a:ext cx="144" cy="144"/>
            </a:xfrm>
            <a:prstGeom prst="straightConnector1">
              <a:avLst/>
            </a:prstGeom>
            <a:noFill/>
            <a:ln w="9525">
              <a:solidFill>
                <a:schemeClr val="tx1"/>
              </a:solidFill>
              <a:round/>
              <a:headEnd/>
              <a:tailEnd type="triangle" w="med" len="med"/>
            </a:ln>
            <a:effectLst/>
          </p:spPr>
        </p:cxnSp>
        <p:cxnSp>
          <p:nvCxnSpPr>
            <p:cNvPr id="36" name="AutoShape 66"/>
            <p:cNvCxnSpPr>
              <a:cxnSpLocks noChangeShapeType="1"/>
            </p:cNvCxnSpPr>
            <p:nvPr/>
          </p:nvCxnSpPr>
          <p:spPr bwMode="auto">
            <a:xfrm>
              <a:off x="4711" y="3677"/>
              <a:ext cx="0" cy="192"/>
            </a:xfrm>
            <a:prstGeom prst="straightConnector1">
              <a:avLst/>
            </a:prstGeom>
            <a:noFill/>
            <a:ln w="9525">
              <a:solidFill>
                <a:schemeClr val="tx1"/>
              </a:solidFill>
              <a:round/>
              <a:headEnd/>
              <a:tailEnd type="triangle" w="med" len="med"/>
            </a:ln>
            <a:effectLst/>
          </p:spPr>
        </p:cxnSp>
        <p:sp>
          <p:nvSpPr>
            <p:cNvPr id="37" name="Line 67"/>
            <p:cNvSpPr>
              <a:spLocks noChangeShapeType="1"/>
            </p:cNvSpPr>
            <p:nvPr/>
          </p:nvSpPr>
          <p:spPr bwMode="auto">
            <a:xfrm>
              <a:off x="4711" y="3677"/>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38" name="AutoShape 68"/>
            <p:cNvCxnSpPr>
              <a:cxnSpLocks noChangeShapeType="1"/>
            </p:cNvCxnSpPr>
            <p:nvPr/>
          </p:nvCxnSpPr>
          <p:spPr bwMode="auto">
            <a:xfrm flipH="1">
              <a:off x="4903" y="3629"/>
              <a:ext cx="144" cy="144"/>
            </a:xfrm>
            <a:prstGeom prst="straightConnector1">
              <a:avLst/>
            </a:prstGeom>
            <a:noFill/>
            <a:ln w="9525">
              <a:solidFill>
                <a:schemeClr val="tx1"/>
              </a:solidFill>
              <a:round/>
              <a:headEnd/>
              <a:tailEnd type="triangle" w="med" len="med"/>
            </a:ln>
            <a:effectLst/>
          </p:spPr>
        </p:cxnSp>
        <p:cxnSp>
          <p:nvCxnSpPr>
            <p:cNvPr id="39" name="AutoShape 69"/>
            <p:cNvCxnSpPr>
              <a:cxnSpLocks noChangeShapeType="1"/>
            </p:cNvCxnSpPr>
            <p:nvPr/>
          </p:nvCxnSpPr>
          <p:spPr bwMode="auto">
            <a:xfrm>
              <a:off x="5047" y="3629"/>
              <a:ext cx="0" cy="192"/>
            </a:xfrm>
            <a:prstGeom prst="straightConnector1">
              <a:avLst/>
            </a:prstGeom>
            <a:noFill/>
            <a:ln w="9525">
              <a:solidFill>
                <a:schemeClr val="tx1"/>
              </a:solidFill>
              <a:round/>
              <a:headEnd/>
              <a:tailEnd type="triangle" w="med" len="med"/>
            </a:ln>
            <a:effectLst/>
          </p:spPr>
        </p:cxnSp>
        <p:sp>
          <p:nvSpPr>
            <p:cNvPr id="40" name="Line 70"/>
            <p:cNvSpPr>
              <a:spLocks noChangeShapeType="1"/>
            </p:cNvSpPr>
            <p:nvPr/>
          </p:nvSpPr>
          <p:spPr bwMode="auto">
            <a:xfrm>
              <a:off x="5047" y="3629"/>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41" name="AutoShape 71"/>
            <p:cNvCxnSpPr>
              <a:cxnSpLocks noChangeShapeType="1"/>
            </p:cNvCxnSpPr>
            <p:nvPr/>
          </p:nvCxnSpPr>
          <p:spPr bwMode="auto">
            <a:xfrm flipH="1">
              <a:off x="5239" y="3581"/>
              <a:ext cx="144" cy="144"/>
            </a:xfrm>
            <a:prstGeom prst="straightConnector1">
              <a:avLst/>
            </a:prstGeom>
            <a:noFill/>
            <a:ln w="9525">
              <a:solidFill>
                <a:schemeClr val="tx1"/>
              </a:solidFill>
              <a:round/>
              <a:headEnd/>
              <a:tailEnd type="triangle" w="med" len="med"/>
            </a:ln>
            <a:effectLst/>
          </p:spPr>
        </p:cxnSp>
        <p:cxnSp>
          <p:nvCxnSpPr>
            <p:cNvPr id="42" name="AutoShape 72"/>
            <p:cNvCxnSpPr>
              <a:cxnSpLocks noChangeShapeType="1"/>
            </p:cNvCxnSpPr>
            <p:nvPr/>
          </p:nvCxnSpPr>
          <p:spPr bwMode="auto">
            <a:xfrm>
              <a:off x="5383" y="3581"/>
              <a:ext cx="0" cy="192"/>
            </a:xfrm>
            <a:prstGeom prst="straightConnector1">
              <a:avLst/>
            </a:prstGeom>
            <a:noFill/>
            <a:ln w="9525">
              <a:solidFill>
                <a:schemeClr val="tx1"/>
              </a:solidFill>
              <a:round/>
              <a:headEnd/>
              <a:tailEnd type="triangle" w="med" len="med"/>
            </a:ln>
            <a:effectLst/>
          </p:spPr>
        </p:cxnSp>
        <p:sp>
          <p:nvSpPr>
            <p:cNvPr id="43" name="Line 73"/>
            <p:cNvSpPr>
              <a:spLocks noChangeShapeType="1"/>
            </p:cNvSpPr>
            <p:nvPr/>
          </p:nvSpPr>
          <p:spPr bwMode="auto">
            <a:xfrm>
              <a:off x="5383" y="3581"/>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grpSp>
      <p:grpSp>
        <p:nvGrpSpPr>
          <p:cNvPr id="44" name="Group 111"/>
          <p:cNvGrpSpPr>
            <a:grpSpLocks/>
          </p:cNvGrpSpPr>
          <p:nvPr/>
        </p:nvGrpSpPr>
        <p:grpSpPr bwMode="auto">
          <a:xfrm>
            <a:off x="5183209" y="5068878"/>
            <a:ext cx="1524000" cy="914400"/>
            <a:chOff x="3415" y="3293"/>
            <a:chExt cx="960" cy="576"/>
          </a:xfrm>
        </p:grpSpPr>
        <p:cxnSp>
          <p:nvCxnSpPr>
            <p:cNvPr id="45" name="AutoShape 74"/>
            <p:cNvCxnSpPr>
              <a:cxnSpLocks noChangeShapeType="1"/>
            </p:cNvCxnSpPr>
            <p:nvPr/>
          </p:nvCxnSpPr>
          <p:spPr bwMode="auto">
            <a:xfrm flipH="1">
              <a:off x="3559" y="3293"/>
              <a:ext cx="192" cy="192"/>
            </a:xfrm>
            <a:prstGeom prst="straightConnector1">
              <a:avLst/>
            </a:prstGeom>
            <a:noFill/>
            <a:ln w="9525">
              <a:solidFill>
                <a:schemeClr val="tx1"/>
              </a:solidFill>
              <a:round/>
              <a:headEnd/>
              <a:tailEnd type="triangle" w="med" len="med"/>
            </a:ln>
            <a:effectLst/>
          </p:spPr>
        </p:cxnSp>
        <p:cxnSp>
          <p:nvCxnSpPr>
            <p:cNvPr id="46" name="AutoShape 75"/>
            <p:cNvCxnSpPr>
              <a:cxnSpLocks noChangeShapeType="1"/>
            </p:cNvCxnSpPr>
            <p:nvPr/>
          </p:nvCxnSpPr>
          <p:spPr bwMode="auto">
            <a:xfrm>
              <a:off x="3751" y="3293"/>
              <a:ext cx="0" cy="192"/>
            </a:xfrm>
            <a:prstGeom prst="straightConnector1">
              <a:avLst/>
            </a:prstGeom>
            <a:noFill/>
            <a:ln w="9525">
              <a:solidFill>
                <a:schemeClr val="tx1"/>
              </a:solidFill>
              <a:round/>
              <a:headEnd/>
              <a:tailEnd type="triangle" w="med" len="med"/>
            </a:ln>
            <a:effectLst/>
          </p:spPr>
        </p:cxnSp>
        <p:sp>
          <p:nvSpPr>
            <p:cNvPr id="47" name="Line 76"/>
            <p:cNvSpPr>
              <a:spLocks noChangeShapeType="1"/>
            </p:cNvSpPr>
            <p:nvPr/>
          </p:nvSpPr>
          <p:spPr bwMode="auto">
            <a:xfrm>
              <a:off x="3751" y="3293"/>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48" name="AutoShape 77"/>
            <p:cNvCxnSpPr>
              <a:cxnSpLocks noChangeShapeType="1"/>
              <a:stCxn id="47" idx="1"/>
            </p:cNvCxnSpPr>
            <p:nvPr/>
          </p:nvCxnSpPr>
          <p:spPr bwMode="auto">
            <a:xfrm flipH="1">
              <a:off x="3895" y="3437"/>
              <a:ext cx="96" cy="192"/>
            </a:xfrm>
            <a:prstGeom prst="straightConnector1">
              <a:avLst/>
            </a:prstGeom>
            <a:noFill/>
            <a:ln w="9525">
              <a:solidFill>
                <a:schemeClr val="tx1"/>
              </a:solidFill>
              <a:round/>
              <a:headEnd/>
              <a:tailEnd type="triangle" w="med" len="med"/>
            </a:ln>
            <a:effectLst/>
          </p:spPr>
        </p:cxnSp>
        <p:cxnSp>
          <p:nvCxnSpPr>
            <p:cNvPr id="49" name="AutoShape 78"/>
            <p:cNvCxnSpPr>
              <a:cxnSpLocks noChangeShapeType="1"/>
              <a:stCxn id="50" idx="0"/>
            </p:cNvCxnSpPr>
            <p:nvPr/>
          </p:nvCxnSpPr>
          <p:spPr bwMode="auto">
            <a:xfrm>
              <a:off x="3991" y="3437"/>
              <a:ext cx="49" cy="192"/>
            </a:xfrm>
            <a:prstGeom prst="straightConnector1">
              <a:avLst/>
            </a:prstGeom>
            <a:noFill/>
            <a:ln w="9525">
              <a:solidFill>
                <a:schemeClr val="tx1"/>
              </a:solidFill>
              <a:round/>
              <a:headEnd/>
              <a:tailEnd type="triangle" w="med" len="med"/>
            </a:ln>
            <a:effectLst/>
          </p:spPr>
        </p:cxnSp>
        <p:sp>
          <p:nvSpPr>
            <p:cNvPr id="50" name="Line 79"/>
            <p:cNvSpPr>
              <a:spLocks noChangeShapeType="1"/>
            </p:cNvSpPr>
            <p:nvPr/>
          </p:nvSpPr>
          <p:spPr bwMode="auto">
            <a:xfrm>
              <a:off x="3991" y="3437"/>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51" name="AutoShape 80"/>
            <p:cNvCxnSpPr>
              <a:cxnSpLocks noChangeShapeType="1"/>
            </p:cNvCxnSpPr>
            <p:nvPr/>
          </p:nvCxnSpPr>
          <p:spPr bwMode="auto">
            <a:xfrm flipH="1">
              <a:off x="3415" y="3485"/>
              <a:ext cx="144" cy="144"/>
            </a:xfrm>
            <a:prstGeom prst="straightConnector1">
              <a:avLst/>
            </a:prstGeom>
            <a:noFill/>
            <a:ln w="9525">
              <a:solidFill>
                <a:schemeClr val="tx1"/>
              </a:solidFill>
              <a:round/>
              <a:headEnd/>
              <a:tailEnd type="triangle" w="med" len="med"/>
            </a:ln>
            <a:effectLst/>
          </p:spPr>
        </p:cxnSp>
        <p:cxnSp>
          <p:nvCxnSpPr>
            <p:cNvPr id="52" name="AutoShape 81"/>
            <p:cNvCxnSpPr>
              <a:cxnSpLocks noChangeShapeType="1"/>
            </p:cNvCxnSpPr>
            <p:nvPr/>
          </p:nvCxnSpPr>
          <p:spPr bwMode="auto">
            <a:xfrm>
              <a:off x="3559" y="3485"/>
              <a:ext cx="0" cy="192"/>
            </a:xfrm>
            <a:prstGeom prst="straightConnector1">
              <a:avLst/>
            </a:prstGeom>
            <a:noFill/>
            <a:ln w="9525">
              <a:solidFill>
                <a:schemeClr val="tx1"/>
              </a:solidFill>
              <a:round/>
              <a:headEnd/>
              <a:tailEnd type="triangle" w="med" len="med"/>
            </a:ln>
            <a:effectLst/>
          </p:spPr>
        </p:cxnSp>
        <p:sp>
          <p:nvSpPr>
            <p:cNvPr id="53" name="Line 82"/>
            <p:cNvSpPr>
              <a:spLocks noChangeShapeType="1"/>
            </p:cNvSpPr>
            <p:nvPr/>
          </p:nvSpPr>
          <p:spPr bwMode="auto">
            <a:xfrm>
              <a:off x="3559" y="3485"/>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54" name="AutoShape 83"/>
            <p:cNvCxnSpPr>
              <a:cxnSpLocks noChangeShapeType="1"/>
            </p:cNvCxnSpPr>
            <p:nvPr/>
          </p:nvCxnSpPr>
          <p:spPr bwMode="auto">
            <a:xfrm flipH="1">
              <a:off x="3415" y="3677"/>
              <a:ext cx="144" cy="144"/>
            </a:xfrm>
            <a:prstGeom prst="straightConnector1">
              <a:avLst/>
            </a:prstGeom>
            <a:noFill/>
            <a:ln w="9525">
              <a:solidFill>
                <a:schemeClr val="tx1"/>
              </a:solidFill>
              <a:round/>
              <a:headEnd/>
              <a:tailEnd type="triangle" w="med" len="med"/>
            </a:ln>
            <a:effectLst/>
          </p:spPr>
        </p:cxnSp>
        <p:cxnSp>
          <p:nvCxnSpPr>
            <p:cNvPr id="55" name="AutoShape 84"/>
            <p:cNvCxnSpPr>
              <a:cxnSpLocks noChangeShapeType="1"/>
            </p:cNvCxnSpPr>
            <p:nvPr/>
          </p:nvCxnSpPr>
          <p:spPr bwMode="auto">
            <a:xfrm>
              <a:off x="3559" y="3677"/>
              <a:ext cx="0" cy="192"/>
            </a:xfrm>
            <a:prstGeom prst="straightConnector1">
              <a:avLst/>
            </a:prstGeom>
            <a:noFill/>
            <a:ln w="9525">
              <a:solidFill>
                <a:schemeClr val="tx1"/>
              </a:solidFill>
              <a:round/>
              <a:headEnd/>
              <a:tailEnd type="triangle" w="med" len="med"/>
            </a:ln>
            <a:effectLst/>
          </p:spPr>
        </p:cxnSp>
        <p:sp>
          <p:nvSpPr>
            <p:cNvPr id="56" name="Line 85"/>
            <p:cNvSpPr>
              <a:spLocks noChangeShapeType="1"/>
            </p:cNvSpPr>
            <p:nvPr/>
          </p:nvSpPr>
          <p:spPr bwMode="auto">
            <a:xfrm>
              <a:off x="3559" y="3677"/>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57" name="AutoShape 86"/>
            <p:cNvCxnSpPr>
              <a:cxnSpLocks noChangeShapeType="1"/>
            </p:cNvCxnSpPr>
            <p:nvPr/>
          </p:nvCxnSpPr>
          <p:spPr bwMode="auto">
            <a:xfrm flipH="1">
              <a:off x="3751" y="3629"/>
              <a:ext cx="144" cy="144"/>
            </a:xfrm>
            <a:prstGeom prst="straightConnector1">
              <a:avLst/>
            </a:prstGeom>
            <a:noFill/>
            <a:ln w="9525">
              <a:solidFill>
                <a:schemeClr val="tx1"/>
              </a:solidFill>
              <a:round/>
              <a:headEnd/>
              <a:tailEnd type="triangle" w="med" len="med"/>
            </a:ln>
            <a:effectLst/>
          </p:spPr>
        </p:cxnSp>
        <p:cxnSp>
          <p:nvCxnSpPr>
            <p:cNvPr id="58" name="AutoShape 87"/>
            <p:cNvCxnSpPr>
              <a:cxnSpLocks noChangeShapeType="1"/>
            </p:cNvCxnSpPr>
            <p:nvPr/>
          </p:nvCxnSpPr>
          <p:spPr bwMode="auto">
            <a:xfrm>
              <a:off x="3895" y="3629"/>
              <a:ext cx="0" cy="192"/>
            </a:xfrm>
            <a:prstGeom prst="straightConnector1">
              <a:avLst/>
            </a:prstGeom>
            <a:noFill/>
            <a:ln w="9525">
              <a:solidFill>
                <a:schemeClr val="tx1"/>
              </a:solidFill>
              <a:round/>
              <a:headEnd/>
              <a:tailEnd type="triangle" w="med" len="med"/>
            </a:ln>
            <a:effectLst/>
          </p:spPr>
        </p:cxnSp>
        <p:sp>
          <p:nvSpPr>
            <p:cNvPr id="59" name="Line 88"/>
            <p:cNvSpPr>
              <a:spLocks noChangeShapeType="1"/>
            </p:cNvSpPr>
            <p:nvPr/>
          </p:nvSpPr>
          <p:spPr bwMode="auto">
            <a:xfrm>
              <a:off x="3895" y="3629"/>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60" name="AutoShape 89"/>
            <p:cNvCxnSpPr>
              <a:cxnSpLocks noChangeShapeType="1"/>
            </p:cNvCxnSpPr>
            <p:nvPr/>
          </p:nvCxnSpPr>
          <p:spPr bwMode="auto">
            <a:xfrm flipH="1">
              <a:off x="4087" y="3581"/>
              <a:ext cx="144" cy="144"/>
            </a:xfrm>
            <a:prstGeom prst="straightConnector1">
              <a:avLst/>
            </a:prstGeom>
            <a:noFill/>
            <a:ln w="9525">
              <a:solidFill>
                <a:schemeClr val="tx1"/>
              </a:solidFill>
              <a:round/>
              <a:headEnd/>
              <a:tailEnd type="triangle" w="med" len="med"/>
            </a:ln>
            <a:effectLst/>
          </p:spPr>
        </p:cxnSp>
        <p:cxnSp>
          <p:nvCxnSpPr>
            <p:cNvPr id="61" name="AutoShape 90"/>
            <p:cNvCxnSpPr>
              <a:cxnSpLocks noChangeShapeType="1"/>
            </p:cNvCxnSpPr>
            <p:nvPr/>
          </p:nvCxnSpPr>
          <p:spPr bwMode="auto">
            <a:xfrm>
              <a:off x="4231" y="3581"/>
              <a:ext cx="0" cy="192"/>
            </a:xfrm>
            <a:prstGeom prst="straightConnector1">
              <a:avLst/>
            </a:prstGeom>
            <a:noFill/>
            <a:ln w="9525">
              <a:solidFill>
                <a:schemeClr val="tx1"/>
              </a:solidFill>
              <a:round/>
              <a:headEnd/>
              <a:tailEnd type="triangle" w="med" len="med"/>
            </a:ln>
            <a:effectLst/>
          </p:spPr>
        </p:cxnSp>
        <p:sp>
          <p:nvSpPr>
            <p:cNvPr id="62" name="Line 91"/>
            <p:cNvSpPr>
              <a:spLocks noChangeShapeType="1"/>
            </p:cNvSpPr>
            <p:nvPr/>
          </p:nvSpPr>
          <p:spPr bwMode="auto">
            <a:xfrm>
              <a:off x="4231" y="3581"/>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grpSp>
      <p:grpSp>
        <p:nvGrpSpPr>
          <p:cNvPr id="63" name="Group 110"/>
          <p:cNvGrpSpPr>
            <a:grpSpLocks/>
          </p:cNvGrpSpPr>
          <p:nvPr/>
        </p:nvGrpSpPr>
        <p:grpSpPr bwMode="auto">
          <a:xfrm>
            <a:off x="3125809" y="5068878"/>
            <a:ext cx="1524000" cy="914400"/>
            <a:chOff x="2119" y="3293"/>
            <a:chExt cx="960" cy="576"/>
          </a:xfrm>
        </p:grpSpPr>
        <p:cxnSp>
          <p:nvCxnSpPr>
            <p:cNvPr id="64" name="AutoShape 92"/>
            <p:cNvCxnSpPr>
              <a:cxnSpLocks noChangeShapeType="1"/>
            </p:cNvCxnSpPr>
            <p:nvPr/>
          </p:nvCxnSpPr>
          <p:spPr bwMode="auto">
            <a:xfrm flipH="1">
              <a:off x="2263" y="3293"/>
              <a:ext cx="192" cy="192"/>
            </a:xfrm>
            <a:prstGeom prst="straightConnector1">
              <a:avLst/>
            </a:prstGeom>
            <a:noFill/>
            <a:ln w="9525">
              <a:solidFill>
                <a:schemeClr val="tx1"/>
              </a:solidFill>
              <a:round/>
              <a:headEnd/>
              <a:tailEnd type="triangle" w="med" len="med"/>
            </a:ln>
            <a:effectLst/>
          </p:spPr>
        </p:cxnSp>
        <p:cxnSp>
          <p:nvCxnSpPr>
            <p:cNvPr id="65" name="AutoShape 93"/>
            <p:cNvCxnSpPr>
              <a:cxnSpLocks noChangeShapeType="1"/>
            </p:cNvCxnSpPr>
            <p:nvPr/>
          </p:nvCxnSpPr>
          <p:spPr bwMode="auto">
            <a:xfrm>
              <a:off x="2455" y="3293"/>
              <a:ext cx="0" cy="192"/>
            </a:xfrm>
            <a:prstGeom prst="straightConnector1">
              <a:avLst/>
            </a:prstGeom>
            <a:noFill/>
            <a:ln w="9525">
              <a:solidFill>
                <a:schemeClr val="tx1"/>
              </a:solidFill>
              <a:round/>
              <a:headEnd/>
              <a:tailEnd type="triangle" w="med" len="med"/>
            </a:ln>
            <a:effectLst/>
          </p:spPr>
        </p:cxnSp>
        <p:sp>
          <p:nvSpPr>
            <p:cNvPr id="66" name="Line 94"/>
            <p:cNvSpPr>
              <a:spLocks noChangeShapeType="1"/>
            </p:cNvSpPr>
            <p:nvPr/>
          </p:nvSpPr>
          <p:spPr bwMode="auto">
            <a:xfrm>
              <a:off x="2455" y="3293"/>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67" name="AutoShape 95"/>
            <p:cNvCxnSpPr>
              <a:cxnSpLocks noChangeShapeType="1"/>
              <a:stCxn id="66" idx="1"/>
            </p:cNvCxnSpPr>
            <p:nvPr/>
          </p:nvCxnSpPr>
          <p:spPr bwMode="auto">
            <a:xfrm flipH="1">
              <a:off x="2599" y="3437"/>
              <a:ext cx="96" cy="192"/>
            </a:xfrm>
            <a:prstGeom prst="straightConnector1">
              <a:avLst/>
            </a:prstGeom>
            <a:noFill/>
            <a:ln w="9525">
              <a:solidFill>
                <a:schemeClr val="tx1"/>
              </a:solidFill>
              <a:round/>
              <a:headEnd/>
              <a:tailEnd type="triangle" w="med" len="med"/>
            </a:ln>
            <a:effectLst/>
          </p:spPr>
        </p:cxnSp>
        <p:cxnSp>
          <p:nvCxnSpPr>
            <p:cNvPr id="68" name="AutoShape 96"/>
            <p:cNvCxnSpPr>
              <a:cxnSpLocks noChangeShapeType="1"/>
              <a:stCxn id="69" idx="0"/>
            </p:cNvCxnSpPr>
            <p:nvPr/>
          </p:nvCxnSpPr>
          <p:spPr bwMode="auto">
            <a:xfrm>
              <a:off x="2695" y="3437"/>
              <a:ext cx="49" cy="192"/>
            </a:xfrm>
            <a:prstGeom prst="straightConnector1">
              <a:avLst/>
            </a:prstGeom>
            <a:noFill/>
            <a:ln w="9525">
              <a:solidFill>
                <a:schemeClr val="tx1"/>
              </a:solidFill>
              <a:round/>
              <a:headEnd/>
              <a:tailEnd type="triangle" w="med" len="med"/>
            </a:ln>
            <a:effectLst/>
          </p:spPr>
        </p:cxnSp>
        <p:sp>
          <p:nvSpPr>
            <p:cNvPr id="69" name="Line 97"/>
            <p:cNvSpPr>
              <a:spLocks noChangeShapeType="1"/>
            </p:cNvSpPr>
            <p:nvPr/>
          </p:nvSpPr>
          <p:spPr bwMode="auto">
            <a:xfrm>
              <a:off x="2695" y="3437"/>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70" name="AutoShape 98"/>
            <p:cNvCxnSpPr>
              <a:cxnSpLocks noChangeShapeType="1"/>
            </p:cNvCxnSpPr>
            <p:nvPr/>
          </p:nvCxnSpPr>
          <p:spPr bwMode="auto">
            <a:xfrm flipH="1">
              <a:off x="2119" y="3485"/>
              <a:ext cx="144" cy="144"/>
            </a:xfrm>
            <a:prstGeom prst="straightConnector1">
              <a:avLst/>
            </a:prstGeom>
            <a:noFill/>
            <a:ln w="9525">
              <a:solidFill>
                <a:schemeClr val="tx1"/>
              </a:solidFill>
              <a:round/>
              <a:headEnd/>
              <a:tailEnd type="triangle" w="med" len="med"/>
            </a:ln>
            <a:effectLst/>
          </p:spPr>
        </p:cxnSp>
        <p:cxnSp>
          <p:nvCxnSpPr>
            <p:cNvPr id="71" name="AutoShape 99"/>
            <p:cNvCxnSpPr>
              <a:cxnSpLocks noChangeShapeType="1"/>
            </p:cNvCxnSpPr>
            <p:nvPr/>
          </p:nvCxnSpPr>
          <p:spPr bwMode="auto">
            <a:xfrm>
              <a:off x="2263" y="3485"/>
              <a:ext cx="0" cy="192"/>
            </a:xfrm>
            <a:prstGeom prst="straightConnector1">
              <a:avLst/>
            </a:prstGeom>
            <a:noFill/>
            <a:ln w="9525">
              <a:solidFill>
                <a:schemeClr val="tx1"/>
              </a:solidFill>
              <a:round/>
              <a:headEnd/>
              <a:tailEnd type="triangle" w="med" len="med"/>
            </a:ln>
            <a:effectLst/>
          </p:spPr>
        </p:cxnSp>
        <p:sp>
          <p:nvSpPr>
            <p:cNvPr id="72" name="Line 100"/>
            <p:cNvSpPr>
              <a:spLocks noChangeShapeType="1"/>
            </p:cNvSpPr>
            <p:nvPr/>
          </p:nvSpPr>
          <p:spPr bwMode="auto">
            <a:xfrm>
              <a:off x="2263" y="3485"/>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73" name="AutoShape 101"/>
            <p:cNvCxnSpPr>
              <a:cxnSpLocks noChangeShapeType="1"/>
            </p:cNvCxnSpPr>
            <p:nvPr/>
          </p:nvCxnSpPr>
          <p:spPr bwMode="auto">
            <a:xfrm flipH="1">
              <a:off x="2119" y="3677"/>
              <a:ext cx="144" cy="144"/>
            </a:xfrm>
            <a:prstGeom prst="straightConnector1">
              <a:avLst/>
            </a:prstGeom>
            <a:noFill/>
            <a:ln w="9525">
              <a:solidFill>
                <a:schemeClr val="tx1"/>
              </a:solidFill>
              <a:round/>
              <a:headEnd/>
              <a:tailEnd type="triangle" w="med" len="med"/>
            </a:ln>
            <a:effectLst/>
          </p:spPr>
        </p:cxnSp>
        <p:cxnSp>
          <p:nvCxnSpPr>
            <p:cNvPr id="74" name="AutoShape 102"/>
            <p:cNvCxnSpPr>
              <a:cxnSpLocks noChangeShapeType="1"/>
            </p:cNvCxnSpPr>
            <p:nvPr/>
          </p:nvCxnSpPr>
          <p:spPr bwMode="auto">
            <a:xfrm>
              <a:off x="2263" y="3677"/>
              <a:ext cx="0" cy="192"/>
            </a:xfrm>
            <a:prstGeom prst="straightConnector1">
              <a:avLst/>
            </a:prstGeom>
            <a:noFill/>
            <a:ln w="9525">
              <a:solidFill>
                <a:schemeClr val="tx1"/>
              </a:solidFill>
              <a:round/>
              <a:headEnd/>
              <a:tailEnd type="triangle" w="med" len="med"/>
            </a:ln>
            <a:effectLst/>
          </p:spPr>
        </p:cxnSp>
        <p:sp>
          <p:nvSpPr>
            <p:cNvPr id="75" name="Line 103"/>
            <p:cNvSpPr>
              <a:spLocks noChangeShapeType="1"/>
            </p:cNvSpPr>
            <p:nvPr/>
          </p:nvSpPr>
          <p:spPr bwMode="auto">
            <a:xfrm>
              <a:off x="2263" y="3677"/>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76" name="AutoShape 104"/>
            <p:cNvCxnSpPr>
              <a:cxnSpLocks noChangeShapeType="1"/>
            </p:cNvCxnSpPr>
            <p:nvPr/>
          </p:nvCxnSpPr>
          <p:spPr bwMode="auto">
            <a:xfrm flipH="1">
              <a:off x="2455" y="3629"/>
              <a:ext cx="144" cy="144"/>
            </a:xfrm>
            <a:prstGeom prst="straightConnector1">
              <a:avLst/>
            </a:prstGeom>
            <a:noFill/>
            <a:ln w="9525">
              <a:solidFill>
                <a:schemeClr val="tx1"/>
              </a:solidFill>
              <a:round/>
              <a:headEnd/>
              <a:tailEnd type="triangle" w="med" len="med"/>
            </a:ln>
            <a:effectLst/>
          </p:spPr>
        </p:cxnSp>
        <p:cxnSp>
          <p:nvCxnSpPr>
            <p:cNvPr id="77" name="AutoShape 105"/>
            <p:cNvCxnSpPr>
              <a:cxnSpLocks noChangeShapeType="1"/>
            </p:cNvCxnSpPr>
            <p:nvPr/>
          </p:nvCxnSpPr>
          <p:spPr bwMode="auto">
            <a:xfrm>
              <a:off x="2599" y="3629"/>
              <a:ext cx="0" cy="192"/>
            </a:xfrm>
            <a:prstGeom prst="straightConnector1">
              <a:avLst/>
            </a:prstGeom>
            <a:noFill/>
            <a:ln w="9525">
              <a:solidFill>
                <a:schemeClr val="tx1"/>
              </a:solidFill>
              <a:round/>
              <a:headEnd/>
              <a:tailEnd type="triangle" w="med" len="med"/>
            </a:ln>
            <a:effectLst/>
          </p:spPr>
        </p:cxnSp>
        <p:sp>
          <p:nvSpPr>
            <p:cNvPr id="78" name="Line 106"/>
            <p:cNvSpPr>
              <a:spLocks noChangeShapeType="1"/>
            </p:cNvSpPr>
            <p:nvPr/>
          </p:nvSpPr>
          <p:spPr bwMode="auto">
            <a:xfrm>
              <a:off x="2599" y="3629"/>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79" name="AutoShape 107"/>
            <p:cNvCxnSpPr>
              <a:cxnSpLocks noChangeShapeType="1"/>
            </p:cNvCxnSpPr>
            <p:nvPr/>
          </p:nvCxnSpPr>
          <p:spPr bwMode="auto">
            <a:xfrm flipH="1">
              <a:off x="2791" y="3581"/>
              <a:ext cx="144" cy="144"/>
            </a:xfrm>
            <a:prstGeom prst="straightConnector1">
              <a:avLst/>
            </a:prstGeom>
            <a:noFill/>
            <a:ln w="9525">
              <a:solidFill>
                <a:schemeClr val="tx1"/>
              </a:solidFill>
              <a:round/>
              <a:headEnd/>
              <a:tailEnd type="triangle" w="med" len="med"/>
            </a:ln>
            <a:effectLst/>
          </p:spPr>
        </p:cxnSp>
        <p:cxnSp>
          <p:nvCxnSpPr>
            <p:cNvPr id="80" name="AutoShape 108"/>
            <p:cNvCxnSpPr>
              <a:cxnSpLocks noChangeShapeType="1"/>
            </p:cNvCxnSpPr>
            <p:nvPr/>
          </p:nvCxnSpPr>
          <p:spPr bwMode="auto">
            <a:xfrm>
              <a:off x="2935" y="3581"/>
              <a:ext cx="0" cy="192"/>
            </a:xfrm>
            <a:prstGeom prst="straightConnector1">
              <a:avLst/>
            </a:prstGeom>
            <a:noFill/>
            <a:ln w="9525">
              <a:solidFill>
                <a:schemeClr val="tx1"/>
              </a:solidFill>
              <a:round/>
              <a:headEnd/>
              <a:tailEnd type="triangle" w="med" len="med"/>
            </a:ln>
            <a:effectLst/>
          </p:spPr>
        </p:cxnSp>
        <p:sp>
          <p:nvSpPr>
            <p:cNvPr id="81" name="Line 109"/>
            <p:cNvSpPr>
              <a:spLocks noChangeShapeType="1"/>
            </p:cNvSpPr>
            <p:nvPr/>
          </p:nvSpPr>
          <p:spPr bwMode="auto">
            <a:xfrm>
              <a:off x="2935" y="3581"/>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 calcmode="lin" valueType="num">
                                      <p:cBhvr additive="base">
                                        <p:cTn id="7" dur="5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6" presetClass="emph" presetSubtype="0" fill="hold" grpId="0" nodeType="afterEffect">
                                  <p:stCondLst>
                                    <p:cond delay="0"/>
                                  </p:stCondLst>
                                  <p:childTnLst>
                                    <p:animEffect transition="out" filter="fade">
                                      <p:cBhvr>
                                        <p:cTn id="11" dur="500" tmFilter="0, 0; .2, .5; .8, .5; 1, 0"/>
                                        <p:tgtEl>
                                          <p:spTgt spid="11"/>
                                        </p:tgtEl>
                                      </p:cBhvr>
                                    </p:animEffect>
                                    <p:animScale>
                                      <p:cBhvr>
                                        <p:cTn id="12" dur="250" autoRev="1" fill="hold"/>
                                        <p:tgtEl>
                                          <p:spTgt spid="11"/>
                                        </p:tgtEl>
                                      </p:cBhvr>
                                      <p:by x="105000" y="105000"/>
                                    </p:animScale>
                                  </p:childTnLst>
                                </p:cTn>
                              </p:par>
                            </p:childTnLst>
                          </p:cTn>
                        </p:par>
                        <p:par>
                          <p:cTn id="13" fill="hold">
                            <p:stCondLst>
                              <p:cond delay="1000"/>
                            </p:stCondLst>
                            <p:childTnLst>
                              <p:par>
                                <p:cTn id="14" presetID="22" presetClass="entr" presetSubtype="1" fill="hold"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up)">
                                      <p:cBhvr>
                                        <p:cTn id="16" dur="500"/>
                                        <p:tgtEl>
                                          <p:spTgt spid="14"/>
                                        </p:tgtEl>
                                      </p:cBhvr>
                                    </p:animEffect>
                                  </p:childTnLst>
                                </p:cTn>
                              </p:par>
                            </p:childTnLst>
                          </p:cTn>
                        </p:par>
                        <p:par>
                          <p:cTn id="17" fill="hold">
                            <p:stCondLst>
                              <p:cond delay="1500"/>
                            </p:stCondLst>
                            <p:childTnLst>
                              <p:par>
                                <p:cTn id="18" presetID="26" presetClass="emph" presetSubtype="0" fill="hold" nodeType="afterEffect">
                                  <p:stCondLst>
                                    <p:cond delay="0"/>
                                  </p:stCondLst>
                                  <p:childTnLst>
                                    <p:animEffect transition="out" filter="fade">
                                      <p:cBhvr>
                                        <p:cTn id="19" dur="500" tmFilter="0, 0; .2, .5; .8, .5; 1, 0"/>
                                        <p:tgtEl>
                                          <p:spTgt spid="63"/>
                                        </p:tgtEl>
                                      </p:cBhvr>
                                    </p:animEffect>
                                    <p:animScale>
                                      <p:cBhvr>
                                        <p:cTn id="20" dur="250" autoRev="1" fill="hold"/>
                                        <p:tgtEl>
                                          <p:spTgt spid="63"/>
                                        </p:tgtEl>
                                      </p:cBhvr>
                                      <p:by x="105000" y="105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6">
                                            <p:txEl>
                                              <p:pRg st="1" end="1"/>
                                            </p:txEl>
                                          </p:spTgt>
                                        </p:tgtEl>
                                        <p:attrNameLst>
                                          <p:attrName>style.visibility</p:attrName>
                                        </p:attrNameLst>
                                      </p:cBhvr>
                                      <p:to>
                                        <p:strVal val="visible"/>
                                      </p:to>
                                    </p:set>
                                    <p:anim calcmode="lin" valueType="num">
                                      <p:cBhvr additive="base">
                                        <p:cTn id="25" dur="500" fill="hold"/>
                                        <p:tgtEl>
                                          <p:spTgt spid="16">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6">
                                            <p:txEl>
                                              <p:pRg st="1" end="1"/>
                                            </p:txEl>
                                          </p:spTgt>
                                        </p:tgtEl>
                                        <p:attrNameLst>
                                          <p:attrName>ppt_y</p:attrName>
                                        </p:attrNameLst>
                                      </p:cBhvr>
                                      <p:tavLst>
                                        <p:tav tm="0">
                                          <p:val>
                                            <p:strVal val="#ppt_y"/>
                                          </p:val>
                                        </p:tav>
                                        <p:tav tm="100000">
                                          <p:val>
                                            <p:strVal val="#ppt_y"/>
                                          </p:val>
                                        </p:tav>
                                      </p:tavLst>
                                    </p:anim>
                                  </p:childTnLst>
                                </p:cTn>
                              </p:par>
                            </p:childTnLst>
                          </p:cTn>
                        </p:par>
                        <p:par>
                          <p:cTn id="27" fill="hold">
                            <p:stCondLst>
                              <p:cond delay="500"/>
                            </p:stCondLst>
                            <p:childTnLst>
                              <p:par>
                                <p:cTn id="28" presetID="26" presetClass="emph" presetSubtype="0" fill="hold" grpId="0" nodeType="afterEffect">
                                  <p:stCondLst>
                                    <p:cond delay="0"/>
                                  </p:stCondLst>
                                  <p:childTnLst>
                                    <p:animEffect transition="out" filter="fade">
                                      <p:cBhvr>
                                        <p:cTn id="29" dur="500" tmFilter="0, 0; .2, .5; .8, .5; 1, 0"/>
                                        <p:tgtEl>
                                          <p:spTgt spid="12"/>
                                        </p:tgtEl>
                                      </p:cBhvr>
                                    </p:animEffect>
                                    <p:animScale>
                                      <p:cBhvr>
                                        <p:cTn id="30" dur="250" autoRev="1" fill="hold"/>
                                        <p:tgtEl>
                                          <p:spTgt spid="12"/>
                                        </p:tgtEl>
                                      </p:cBhvr>
                                      <p:by x="105000" y="105000"/>
                                    </p:animScale>
                                  </p:childTnLst>
                                </p:cTn>
                              </p:par>
                            </p:childTnLst>
                          </p:cTn>
                        </p:par>
                        <p:par>
                          <p:cTn id="31" fill="hold">
                            <p:stCondLst>
                              <p:cond delay="1000"/>
                            </p:stCondLst>
                            <p:childTnLst>
                              <p:par>
                                <p:cTn id="32" presetID="22" presetClass="entr" presetSubtype="1" fill="hold" nodeType="after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up)">
                                      <p:cBhvr>
                                        <p:cTn id="34" dur="500"/>
                                        <p:tgtEl>
                                          <p:spTgt spid="15"/>
                                        </p:tgtEl>
                                      </p:cBhvr>
                                    </p:animEffect>
                                  </p:childTnLst>
                                </p:cTn>
                              </p:par>
                            </p:childTnLst>
                          </p:cTn>
                        </p:par>
                        <p:par>
                          <p:cTn id="35" fill="hold">
                            <p:stCondLst>
                              <p:cond delay="1500"/>
                            </p:stCondLst>
                            <p:childTnLst>
                              <p:par>
                                <p:cTn id="36" presetID="26" presetClass="emph" presetSubtype="0" fill="hold" nodeType="afterEffect">
                                  <p:stCondLst>
                                    <p:cond delay="0"/>
                                  </p:stCondLst>
                                  <p:childTnLst>
                                    <p:animEffect transition="out" filter="fade">
                                      <p:cBhvr>
                                        <p:cTn id="37" dur="500" tmFilter="0, 0; .2, .5; .8, .5; 1, 0"/>
                                        <p:tgtEl>
                                          <p:spTgt spid="44"/>
                                        </p:tgtEl>
                                      </p:cBhvr>
                                    </p:animEffect>
                                    <p:animScale>
                                      <p:cBhvr>
                                        <p:cTn id="38" dur="250" autoRev="1" fill="hold"/>
                                        <p:tgtEl>
                                          <p:spTgt spid="44"/>
                                        </p:tgtEl>
                                      </p:cBhvr>
                                      <p:by x="105000" y="105000"/>
                                    </p:animScale>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16">
                                            <p:txEl>
                                              <p:pRg st="2" end="2"/>
                                            </p:txEl>
                                          </p:spTgt>
                                        </p:tgtEl>
                                        <p:attrNameLst>
                                          <p:attrName>style.visibility</p:attrName>
                                        </p:attrNameLst>
                                      </p:cBhvr>
                                      <p:to>
                                        <p:strVal val="visible"/>
                                      </p:to>
                                    </p:set>
                                    <p:anim calcmode="lin" valueType="num">
                                      <p:cBhvr additive="base">
                                        <p:cTn id="43" dur="500" fill="hold"/>
                                        <p:tgtEl>
                                          <p:spTgt spid="16">
                                            <p:txEl>
                                              <p:pRg st="2" end="2"/>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6">
                                            <p:txEl>
                                              <p:pRg st="2" end="2"/>
                                            </p:txEl>
                                          </p:spTgt>
                                        </p:tgtEl>
                                        <p:attrNameLst>
                                          <p:attrName>ppt_y</p:attrName>
                                        </p:attrNameLst>
                                      </p:cBhvr>
                                      <p:tavLst>
                                        <p:tav tm="0">
                                          <p:val>
                                            <p:strVal val="#ppt_y"/>
                                          </p:val>
                                        </p:tav>
                                        <p:tav tm="100000">
                                          <p:val>
                                            <p:strVal val="#ppt_y"/>
                                          </p:val>
                                        </p:tav>
                                      </p:tavLst>
                                    </p:anim>
                                  </p:childTnLst>
                                </p:cTn>
                              </p:par>
                            </p:childTnLst>
                          </p:cTn>
                        </p:par>
                        <p:par>
                          <p:cTn id="45" fill="hold">
                            <p:stCondLst>
                              <p:cond delay="500"/>
                            </p:stCondLst>
                            <p:childTnLst>
                              <p:par>
                                <p:cTn id="46" presetID="22" presetClass="entr" presetSubtype="1" fill="hold"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wipe(up)">
                                      <p:cBhvr>
                                        <p:cTn id="48" dur="500"/>
                                        <p:tgtEl>
                                          <p:spTgt spid="13"/>
                                        </p:tgtEl>
                                      </p:cBhvr>
                                    </p:animEffect>
                                  </p:childTnLst>
                                </p:cTn>
                              </p:par>
                            </p:childTnLst>
                          </p:cTn>
                        </p:par>
                        <p:par>
                          <p:cTn id="49" fill="hold">
                            <p:stCondLst>
                              <p:cond delay="1000"/>
                            </p:stCondLst>
                            <p:childTnLst>
                              <p:par>
                                <p:cTn id="50" presetID="26" presetClass="emph" presetSubtype="0" fill="hold" grpId="0" nodeType="afterEffect">
                                  <p:stCondLst>
                                    <p:cond delay="0"/>
                                  </p:stCondLst>
                                  <p:childTnLst>
                                    <p:animEffect transition="out" filter="fade">
                                      <p:cBhvr>
                                        <p:cTn id="51" dur="500" tmFilter="0, 0; .2, .5; .8, .5; 1, 0"/>
                                        <p:tgtEl>
                                          <p:spTgt spid="9"/>
                                        </p:tgtEl>
                                      </p:cBhvr>
                                    </p:animEffect>
                                    <p:animScale>
                                      <p:cBhvr>
                                        <p:cTn id="52" dur="250" autoRev="1" fill="hold"/>
                                        <p:tgtEl>
                                          <p:spTgt spid="9"/>
                                        </p:tgtEl>
                                      </p:cBhvr>
                                      <p:by x="105000" y="105000"/>
                                    </p:animScale>
                                  </p:childTnLst>
                                </p:cTn>
                              </p:par>
                            </p:childTnLst>
                          </p:cTn>
                        </p:par>
                        <p:par>
                          <p:cTn id="53" fill="hold">
                            <p:stCondLst>
                              <p:cond delay="1500"/>
                            </p:stCondLst>
                            <p:childTnLst>
                              <p:par>
                                <p:cTn id="54" presetID="26" presetClass="emph" presetSubtype="0" fill="hold" nodeType="afterEffect">
                                  <p:stCondLst>
                                    <p:cond delay="0"/>
                                  </p:stCondLst>
                                  <p:childTnLst>
                                    <p:animEffect transition="out" filter="fade">
                                      <p:cBhvr>
                                        <p:cTn id="55" dur="500" tmFilter="0, 0; .2, .5; .8, .5; 1, 0"/>
                                        <p:tgtEl>
                                          <p:spTgt spid="25"/>
                                        </p:tgtEl>
                                      </p:cBhvr>
                                    </p:animEffect>
                                    <p:animScale>
                                      <p:cBhvr>
                                        <p:cTn id="56" dur="250" autoRev="1" fill="hold"/>
                                        <p:tgtEl>
                                          <p:spTgt spid="2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This Actually Work?</a:t>
            </a:r>
            <a:endParaRPr lang="en-US" dirty="0"/>
          </a:p>
        </p:txBody>
      </p:sp>
      <p:sp>
        <p:nvSpPr>
          <p:cNvPr id="3" name="Content Placeholder 2"/>
          <p:cNvSpPr>
            <a:spLocks noGrp="1"/>
          </p:cNvSpPr>
          <p:nvPr>
            <p:ph idx="1"/>
          </p:nvPr>
        </p:nvSpPr>
        <p:spPr/>
        <p:txBody>
          <a:bodyPr/>
          <a:lstStyle/>
          <a:p>
            <a:r>
              <a:rPr lang="en-US" dirty="0" smtClean="0"/>
              <a:t>Mark the directory that was mounted on </a:t>
            </a:r>
          </a:p>
          <a:p>
            <a:r>
              <a:rPr lang="en-US" dirty="0" smtClean="0"/>
              <a:t>When file system opens that directory, don’t treat it as an ordinary directory</a:t>
            </a:r>
          </a:p>
          <a:p>
            <a:pPr lvl="1"/>
            <a:r>
              <a:rPr lang="en-US" dirty="0" smtClean="0"/>
              <a:t>Instead, consult a table of mounts to figure out where the root of the new file system is</a:t>
            </a:r>
          </a:p>
          <a:p>
            <a:r>
              <a:rPr lang="en-US" dirty="0" smtClean="0"/>
              <a:t>Go to that device and open its root directory</a:t>
            </a:r>
          </a:p>
          <a:p>
            <a:r>
              <a:rPr lang="en-US" dirty="0" smtClean="0"/>
              <a:t>And proceed from there</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 Performance Issues</a:t>
            </a:r>
            <a:endParaRPr lang="en-US" dirty="0"/>
          </a:p>
        </p:txBody>
      </p:sp>
      <p:sp>
        <p:nvSpPr>
          <p:cNvPr id="3" name="Content Placeholder 2"/>
          <p:cNvSpPr>
            <a:spLocks noGrp="1"/>
          </p:cNvSpPr>
          <p:nvPr>
            <p:ph idx="1"/>
          </p:nvPr>
        </p:nvSpPr>
        <p:spPr/>
        <p:txBody>
          <a:bodyPr/>
          <a:lstStyle/>
          <a:p>
            <a:r>
              <a:rPr lang="en-GB" dirty="0" smtClean="0"/>
              <a:t>Key factors in file system performance</a:t>
            </a:r>
          </a:p>
          <a:p>
            <a:pPr lvl="1"/>
            <a:r>
              <a:rPr lang="en-GB" dirty="0" smtClean="0"/>
              <a:t>Disk issues</a:t>
            </a:r>
          </a:p>
          <a:p>
            <a:pPr lvl="2"/>
            <a:r>
              <a:rPr lang="en-GB" dirty="0" smtClean="0"/>
              <a:t>Head movement</a:t>
            </a:r>
            <a:endParaRPr lang="en-GB" dirty="0" smtClean="0"/>
          </a:p>
          <a:p>
            <a:pPr lvl="2"/>
            <a:r>
              <a:rPr lang="en-GB" dirty="0" smtClean="0"/>
              <a:t>Sector size</a:t>
            </a:r>
            <a:endParaRPr lang="en-GB" dirty="0" smtClean="0"/>
          </a:p>
          <a:p>
            <a:r>
              <a:rPr lang="en-GB" dirty="0" smtClean="0"/>
              <a:t>Possible optimizations for file systems</a:t>
            </a:r>
          </a:p>
          <a:p>
            <a:pPr lvl="1"/>
            <a:r>
              <a:rPr lang="en-GB" dirty="0" smtClean="0"/>
              <a:t>Read-ahead</a:t>
            </a:r>
          </a:p>
          <a:p>
            <a:pPr lvl="1"/>
            <a:r>
              <a:rPr lang="en-GB" dirty="0" smtClean="0"/>
              <a:t>Delayed writes</a:t>
            </a:r>
          </a:p>
          <a:p>
            <a:pPr lvl="1"/>
            <a:r>
              <a:rPr lang="en-GB" dirty="0" smtClean="0"/>
              <a:t>Caching (general and special purpose)</a:t>
            </a:r>
          </a:p>
          <a:p>
            <a:endParaRPr lang="en-US" dirty="0"/>
          </a:p>
        </p:txBody>
      </p:sp>
      <p:sp>
        <p:nvSpPr>
          <p:cNvPr id="4" name="Rounded Rectangle 3"/>
          <p:cNvSpPr/>
          <p:nvPr/>
        </p:nvSpPr>
        <p:spPr>
          <a:xfrm>
            <a:off x="723234" y="502733"/>
            <a:ext cx="7597309"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Systems and Disk Drives</a:t>
            </a:r>
            <a:endParaRPr lang="en-US" dirty="0"/>
          </a:p>
        </p:txBody>
      </p:sp>
      <p:sp>
        <p:nvSpPr>
          <p:cNvPr id="3" name="Content Placeholder 2"/>
          <p:cNvSpPr>
            <a:spLocks noGrp="1"/>
          </p:cNvSpPr>
          <p:nvPr>
            <p:ph idx="1"/>
          </p:nvPr>
        </p:nvSpPr>
        <p:spPr>
          <a:xfrm>
            <a:off x="457200" y="1295910"/>
            <a:ext cx="8229600" cy="4525963"/>
          </a:xfrm>
        </p:spPr>
        <p:txBody>
          <a:bodyPr/>
          <a:lstStyle/>
          <a:p>
            <a:r>
              <a:rPr lang="en-US" dirty="0" smtClean="0"/>
              <a:t>The physics of disk drives impact the performance of file systems</a:t>
            </a:r>
          </a:p>
          <a:p>
            <a:pPr lvl="1"/>
            <a:r>
              <a:rPr lang="en-US" dirty="0" smtClean="0"/>
              <a:t>Which is unfortunate</a:t>
            </a:r>
          </a:p>
          <a:p>
            <a:r>
              <a:rPr lang="en-US" dirty="0" smtClean="0"/>
              <a:t>OS designers want to hide that impact</a:t>
            </a:r>
          </a:p>
          <a:p>
            <a:r>
              <a:rPr lang="en-US" dirty="0" smtClean="0"/>
              <a:t>To do so, they must hide variable disk delays</a:t>
            </a:r>
          </a:p>
          <a:p>
            <a:pPr lvl="1"/>
            <a:r>
              <a:rPr lang="en-US" dirty="0" smtClean="0"/>
              <a:t>Preferably without making everything</a:t>
            </a:r>
            <a:r>
              <a:rPr lang="en-US" dirty="0" smtClean="0"/>
              <a:t> experience the largest possible </a:t>
            </a:r>
            <a:r>
              <a:rPr lang="en-US" dirty="0" smtClean="0"/>
              <a:t>delay</a:t>
            </a:r>
          </a:p>
          <a:p>
            <a:r>
              <a:rPr lang="en-US" dirty="0" smtClean="0"/>
              <a:t>This requires many optimizations</a:t>
            </a:r>
          </a:p>
          <a:p>
            <a:pPr lvl="1"/>
            <a:r>
              <a:rPr lang="en-US" dirty="0" smtClean="0"/>
              <a:t>Often based on having a queue of outstanding disk requests</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Optimizing Disk I/O</a:t>
            </a:r>
            <a:endParaRPr lang="en-US" dirty="0"/>
          </a:p>
        </p:txBody>
      </p:sp>
      <p:sp>
        <p:nvSpPr>
          <p:cNvPr id="3" name="Content Placeholder 2"/>
          <p:cNvSpPr>
            <a:spLocks noGrp="1"/>
          </p:cNvSpPr>
          <p:nvPr>
            <p:ph idx="1"/>
          </p:nvPr>
        </p:nvSpPr>
        <p:spPr>
          <a:xfrm>
            <a:off x="457200" y="1279368"/>
            <a:ext cx="8229600" cy="4525963"/>
          </a:xfrm>
        </p:spPr>
        <p:txBody>
          <a:bodyPr/>
          <a:lstStyle/>
          <a:p>
            <a:r>
              <a:rPr lang="en-GB" sz="2800" dirty="0" smtClean="0"/>
              <a:t>Don't start I/O until disk is on-cylinder or near sector</a:t>
            </a:r>
          </a:p>
          <a:p>
            <a:pPr lvl="1"/>
            <a:r>
              <a:rPr lang="en-GB" sz="2400" dirty="0" smtClean="0"/>
              <a:t>I/O ties up the controller, locking out other operations</a:t>
            </a:r>
          </a:p>
          <a:p>
            <a:pPr lvl="1"/>
            <a:r>
              <a:rPr lang="en-GB" sz="2400" dirty="0" smtClean="0"/>
              <a:t>Other drives seek while one drive is doing I/O</a:t>
            </a:r>
          </a:p>
          <a:p>
            <a:r>
              <a:rPr lang="en-GB" sz="2800" dirty="0" smtClean="0"/>
              <a:t>Minimize head motion</a:t>
            </a:r>
          </a:p>
          <a:p>
            <a:pPr lvl="1"/>
            <a:r>
              <a:rPr lang="en-GB" sz="2400" dirty="0" smtClean="0"/>
              <a:t>Do all possible reads in current cylinder before moving</a:t>
            </a:r>
          </a:p>
          <a:p>
            <a:pPr lvl="1"/>
            <a:r>
              <a:rPr lang="en-GB" sz="2400" dirty="0" smtClean="0"/>
              <a:t>Make minimum number of trips in small increments</a:t>
            </a:r>
          </a:p>
          <a:p>
            <a:r>
              <a:rPr lang="en-GB" sz="2800" dirty="0" smtClean="0"/>
              <a:t>Encourage efficient data requests</a:t>
            </a:r>
          </a:p>
          <a:p>
            <a:pPr lvl="1"/>
            <a:r>
              <a:rPr lang="en-GB" sz="2400" dirty="0" smtClean="0"/>
              <a:t>Have lots of requests to choose from</a:t>
            </a:r>
          </a:p>
          <a:p>
            <a:pPr lvl="1"/>
            <a:r>
              <a:rPr lang="en-GB" sz="2400" dirty="0" smtClean="0"/>
              <a:t>Encourage cylinder locality</a:t>
            </a:r>
          </a:p>
          <a:p>
            <a:pPr lvl="1"/>
            <a:r>
              <a:rPr lang="en-GB" sz="2400" dirty="0" smtClean="0"/>
              <a:t>Encourage largest possible</a:t>
            </a:r>
            <a:r>
              <a:rPr lang="en-GB" sz="2400" dirty="0" smtClean="0"/>
              <a:t> sector sizes</a:t>
            </a:r>
            <a:endParaRPr lang="en-GB" sz="2400" dirty="0" smtClean="0"/>
          </a:p>
          <a:p>
            <a:pPr lvl="1"/>
            <a:r>
              <a:rPr lang="en-GB" sz="2400" dirty="0" smtClean="0"/>
              <a:t>All by OS design choices, not influencing programs/users</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 New File</a:t>
            </a:r>
            <a:endParaRPr lang="en-US" dirty="0"/>
          </a:p>
        </p:txBody>
      </p:sp>
      <p:sp>
        <p:nvSpPr>
          <p:cNvPr id="3" name="Content Placeholder 2"/>
          <p:cNvSpPr>
            <a:spLocks noGrp="1"/>
          </p:cNvSpPr>
          <p:nvPr>
            <p:ph idx="1"/>
          </p:nvPr>
        </p:nvSpPr>
        <p:spPr>
          <a:xfrm>
            <a:off x="457200" y="1269450"/>
            <a:ext cx="8229600" cy="4525963"/>
          </a:xfrm>
        </p:spPr>
        <p:txBody>
          <a:bodyPr/>
          <a:lstStyle/>
          <a:p>
            <a:r>
              <a:rPr lang="en-GB" dirty="0" smtClean="0"/>
              <a:t>Allocate a free file control block</a:t>
            </a:r>
          </a:p>
          <a:p>
            <a:pPr lvl="1"/>
            <a:r>
              <a:rPr lang="en-GB" dirty="0" smtClean="0"/>
              <a:t>For UNIX</a:t>
            </a:r>
          </a:p>
          <a:p>
            <a:pPr lvl="2"/>
            <a:r>
              <a:rPr lang="en-GB" dirty="0" smtClean="0"/>
              <a:t>Search the super-block free I-node list</a:t>
            </a:r>
          </a:p>
          <a:p>
            <a:pPr lvl="2"/>
            <a:r>
              <a:rPr lang="en-GB" dirty="0" smtClean="0"/>
              <a:t>Take the first free I-node</a:t>
            </a:r>
          </a:p>
          <a:p>
            <a:pPr lvl="1"/>
            <a:r>
              <a:rPr lang="en-GB" dirty="0" smtClean="0"/>
              <a:t>For DOS </a:t>
            </a:r>
          </a:p>
          <a:p>
            <a:pPr lvl="2"/>
            <a:r>
              <a:rPr lang="en-GB" dirty="0" smtClean="0"/>
              <a:t>Search the parent directory for an unused directory entry </a:t>
            </a:r>
          </a:p>
          <a:p>
            <a:r>
              <a:rPr lang="en-GB" dirty="0" smtClean="0"/>
              <a:t>Initialize the new file control block</a:t>
            </a:r>
          </a:p>
          <a:p>
            <a:pPr lvl="1"/>
            <a:r>
              <a:rPr lang="en-GB" dirty="0" smtClean="0"/>
              <a:t>With file type, protection, ownership, ...</a:t>
            </a:r>
          </a:p>
          <a:p>
            <a:r>
              <a:rPr lang="en-GB" dirty="0" smtClean="0"/>
              <a:t>Give the new file a name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5958"/>
            <a:ext cx="8229600" cy="1143000"/>
          </a:xfrm>
        </p:spPr>
        <p:txBody>
          <a:bodyPr/>
          <a:lstStyle/>
          <a:p>
            <a:r>
              <a:rPr lang="en-US" dirty="0" smtClean="0"/>
              <a:t>Head Motion and File System Performance</a:t>
            </a:r>
            <a:endParaRPr lang="en-US" dirty="0"/>
          </a:p>
        </p:txBody>
      </p:sp>
      <p:sp>
        <p:nvSpPr>
          <p:cNvPr id="3" name="Content Placeholder 2"/>
          <p:cNvSpPr>
            <a:spLocks noGrp="1"/>
          </p:cNvSpPr>
          <p:nvPr>
            <p:ph idx="1"/>
          </p:nvPr>
        </p:nvSpPr>
        <p:spPr>
          <a:xfrm>
            <a:off x="457200" y="1559530"/>
            <a:ext cx="8229600" cy="4525963"/>
          </a:xfrm>
        </p:spPr>
        <p:txBody>
          <a:bodyPr/>
          <a:lstStyle/>
          <a:p>
            <a:r>
              <a:rPr lang="en-GB" dirty="0" smtClean="0"/>
              <a:t>File system organization affects head motion</a:t>
            </a:r>
          </a:p>
          <a:p>
            <a:pPr lvl="1"/>
            <a:r>
              <a:rPr lang="en-GB" dirty="0" smtClean="0"/>
              <a:t>If</a:t>
            </a:r>
            <a:r>
              <a:rPr lang="en-GB" dirty="0" smtClean="0"/>
              <a:t> sectors in </a:t>
            </a:r>
            <a:r>
              <a:rPr lang="en-GB" dirty="0" smtClean="0"/>
              <a:t>a single file are spread across the disk</a:t>
            </a:r>
          </a:p>
          <a:p>
            <a:pPr lvl="1"/>
            <a:r>
              <a:rPr lang="en-GB" dirty="0" smtClean="0"/>
              <a:t>If files are spread randomly across the disk</a:t>
            </a:r>
          </a:p>
          <a:p>
            <a:pPr lvl="1"/>
            <a:r>
              <a:rPr lang="en-GB" dirty="0" smtClean="0"/>
              <a:t>If files and “meta-data” are widely separated</a:t>
            </a:r>
          </a:p>
          <a:p>
            <a:r>
              <a:rPr lang="en-GB" dirty="0" smtClean="0"/>
              <a:t>All files are not used equally often</a:t>
            </a:r>
          </a:p>
          <a:p>
            <a:pPr lvl="1"/>
            <a:r>
              <a:rPr lang="en-GB" dirty="0" smtClean="0"/>
              <a:t>5% of the files account for 90% of disk accesses</a:t>
            </a:r>
          </a:p>
          <a:p>
            <a:pPr lvl="1"/>
            <a:r>
              <a:rPr lang="en-GB" dirty="0" smtClean="0"/>
              <a:t>File locality should translate into head cylinder locality</a:t>
            </a:r>
          </a:p>
          <a:p>
            <a:r>
              <a:rPr lang="en-US" dirty="0" smtClean="0"/>
              <a:t>How can these factors to reduce head motion?</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Ways To Reduce Head Motion</a:t>
            </a:r>
            <a:endParaRPr lang="en-US" dirty="0"/>
          </a:p>
        </p:txBody>
      </p:sp>
      <p:sp>
        <p:nvSpPr>
          <p:cNvPr id="3" name="Content Placeholder 2"/>
          <p:cNvSpPr>
            <a:spLocks noGrp="1"/>
          </p:cNvSpPr>
          <p:nvPr>
            <p:ph idx="1"/>
          </p:nvPr>
        </p:nvSpPr>
        <p:spPr>
          <a:xfrm>
            <a:off x="457200" y="1388520"/>
            <a:ext cx="8229600" cy="4525963"/>
          </a:xfrm>
        </p:spPr>
        <p:txBody>
          <a:bodyPr/>
          <a:lstStyle/>
          <a:p>
            <a:r>
              <a:rPr lang="en-US" sz="2800" dirty="0" smtClean="0"/>
              <a:t>Keep</a:t>
            </a:r>
            <a:r>
              <a:rPr lang="en-US" sz="2800" dirty="0" smtClean="0"/>
              <a:t> sectors of </a:t>
            </a:r>
            <a:r>
              <a:rPr lang="en-US" sz="2800" dirty="0" smtClean="0"/>
              <a:t>a file together</a:t>
            </a:r>
          </a:p>
          <a:p>
            <a:pPr lvl="1"/>
            <a:r>
              <a:rPr lang="en-US" sz="2400" dirty="0" smtClean="0"/>
              <a:t>Easiest to do on original write</a:t>
            </a:r>
          </a:p>
          <a:p>
            <a:pPr lvl="1"/>
            <a:r>
              <a:rPr lang="en-US" sz="2400" dirty="0" smtClean="0"/>
              <a:t>Try to allocate each new</a:t>
            </a:r>
            <a:r>
              <a:rPr lang="en-US" sz="2400" dirty="0" smtClean="0"/>
              <a:t> sector close </a:t>
            </a:r>
            <a:r>
              <a:rPr lang="en-US" sz="2400" dirty="0" smtClean="0"/>
              <a:t>to the last one</a:t>
            </a:r>
          </a:p>
          <a:p>
            <a:pPr lvl="1"/>
            <a:r>
              <a:rPr lang="en-US" sz="2400" dirty="0" smtClean="0"/>
              <a:t>Especially keep them in the same cylinder</a:t>
            </a:r>
          </a:p>
          <a:p>
            <a:r>
              <a:rPr lang="en-US" sz="2800" dirty="0" smtClean="0"/>
              <a:t>Keep metadata close to files</a:t>
            </a:r>
          </a:p>
          <a:p>
            <a:pPr lvl="1"/>
            <a:r>
              <a:rPr lang="en-US" sz="2400" dirty="0" smtClean="0"/>
              <a:t>Again, easiest to do at creation time</a:t>
            </a:r>
          </a:p>
          <a:p>
            <a:r>
              <a:rPr lang="en-US" sz="2800" dirty="0" smtClean="0"/>
              <a:t>Keep files in the same directory close together</a:t>
            </a:r>
          </a:p>
          <a:p>
            <a:pPr lvl="1"/>
            <a:r>
              <a:rPr lang="en-US" sz="2400" dirty="0" smtClean="0"/>
              <a:t>On the assumption directory implies locality of reference</a:t>
            </a:r>
          </a:p>
          <a:p>
            <a:r>
              <a:rPr lang="en-US" sz="2800" dirty="0" smtClean="0"/>
              <a:t>If performing compaction, move popular files close together</a:t>
            </a:r>
            <a:endParaRPr lang="en-US" sz="28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018"/>
            <a:ext cx="8229600" cy="1143000"/>
          </a:xfrm>
        </p:spPr>
        <p:txBody>
          <a:bodyPr/>
          <a:lstStyle/>
          <a:p>
            <a:r>
              <a:rPr lang="en-US" dirty="0" smtClean="0"/>
              <a:t>File System Performance and</a:t>
            </a:r>
            <a:r>
              <a:rPr lang="en-US" dirty="0" smtClean="0"/>
              <a:t> Sector Size</a:t>
            </a:r>
            <a:endParaRPr lang="en-US" dirty="0"/>
          </a:p>
        </p:txBody>
      </p:sp>
      <p:sp>
        <p:nvSpPr>
          <p:cNvPr id="3" name="Content Placeholder 2"/>
          <p:cNvSpPr>
            <a:spLocks noGrp="1"/>
          </p:cNvSpPr>
          <p:nvPr>
            <p:ph idx="1"/>
          </p:nvPr>
        </p:nvSpPr>
        <p:spPr>
          <a:xfrm>
            <a:off x="457200" y="1666350"/>
            <a:ext cx="8229600" cy="4525963"/>
          </a:xfrm>
        </p:spPr>
        <p:txBody>
          <a:bodyPr/>
          <a:lstStyle/>
          <a:p>
            <a:r>
              <a:rPr lang="en-GB" sz="2800" dirty="0" smtClean="0"/>
              <a:t>Larger</a:t>
            </a:r>
            <a:r>
              <a:rPr lang="en-GB" sz="2800" dirty="0" smtClean="0"/>
              <a:t> sector sizes </a:t>
            </a:r>
            <a:r>
              <a:rPr lang="en-GB" sz="2800" dirty="0" smtClean="0"/>
              <a:t>result in efficient transfers</a:t>
            </a:r>
          </a:p>
          <a:p>
            <a:pPr lvl="1"/>
            <a:r>
              <a:rPr lang="en-GB" sz="2400" dirty="0" smtClean="0"/>
              <a:t>DMA is very fast, once it gets started</a:t>
            </a:r>
          </a:p>
          <a:p>
            <a:pPr lvl="1"/>
            <a:r>
              <a:rPr lang="en-GB" sz="2400" dirty="0" smtClean="0"/>
              <a:t>Per request set-up and head-motion is substantial</a:t>
            </a:r>
          </a:p>
          <a:p>
            <a:r>
              <a:rPr lang="en-GB" sz="2800" dirty="0" smtClean="0"/>
              <a:t>They also result in internal fragmentation</a:t>
            </a:r>
          </a:p>
          <a:p>
            <a:pPr lvl="1"/>
            <a:r>
              <a:rPr lang="en-GB" sz="2400" dirty="0" smtClean="0"/>
              <a:t>Expected waste: ½</a:t>
            </a:r>
            <a:r>
              <a:rPr lang="en-GB" sz="2400" dirty="0" smtClean="0"/>
              <a:t> sector per </a:t>
            </a:r>
            <a:r>
              <a:rPr lang="en-GB" sz="2400" dirty="0" smtClean="0"/>
              <a:t>file</a:t>
            </a:r>
          </a:p>
          <a:p>
            <a:r>
              <a:rPr lang="en-GB" sz="2800" dirty="0" smtClean="0"/>
              <a:t>As disks get larger, speed outweighs wasted space</a:t>
            </a:r>
          </a:p>
          <a:p>
            <a:pPr lvl="1"/>
            <a:r>
              <a:rPr lang="en-GB" sz="2400" dirty="0" smtClean="0"/>
              <a:t>File systems support ever-larger</a:t>
            </a:r>
            <a:r>
              <a:rPr lang="en-GB" sz="2400" dirty="0" smtClean="0"/>
              <a:t> sector sizes </a:t>
            </a:r>
          </a:p>
          <a:p>
            <a:pPr lvl="1"/>
            <a:r>
              <a:rPr lang="en-GB" sz="2400" dirty="0" smtClean="0"/>
              <a:t>4K common today</a:t>
            </a:r>
            <a:endParaRPr lang="en-GB" sz="2400" dirty="0" smtClean="0"/>
          </a:p>
          <a:p>
            <a:r>
              <a:rPr lang="en-GB" sz="2800" dirty="0" smtClean="0"/>
              <a:t>Clever schemes can reduce fragmentation</a:t>
            </a:r>
          </a:p>
          <a:p>
            <a:pPr lvl="1"/>
            <a:r>
              <a:rPr lang="en-GB" sz="2400" dirty="0" smtClean="0"/>
              <a:t>E.g., use smaller</a:t>
            </a:r>
            <a:r>
              <a:rPr lang="en-GB" sz="2400" dirty="0" smtClean="0"/>
              <a:t> sector size </a:t>
            </a:r>
            <a:r>
              <a:rPr lang="en-GB" sz="2400" dirty="0" smtClean="0"/>
              <a:t>for the last</a:t>
            </a:r>
            <a:r>
              <a:rPr lang="en-GB" sz="2400" dirty="0" smtClean="0"/>
              <a:t> sector of </a:t>
            </a:r>
            <a:r>
              <a:rPr lang="en-GB" sz="2400" dirty="0" smtClean="0"/>
              <a:t>a file</a:t>
            </a:r>
          </a:p>
          <a:p>
            <a:endParaRPr lang="en-US" sz="28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 Early, Write Late</a:t>
            </a:r>
            <a:endParaRPr lang="en-US" dirty="0"/>
          </a:p>
        </p:txBody>
      </p:sp>
      <p:sp>
        <p:nvSpPr>
          <p:cNvPr id="3" name="Content Placeholder 2"/>
          <p:cNvSpPr>
            <a:spLocks noGrp="1"/>
          </p:cNvSpPr>
          <p:nvPr>
            <p:ph idx="1"/>
          </p:nvPr>
        </p:nvSpPr>
        <p:spPr/>
        <p:txBody>
          <a:bodyPr/>
          <a:lstStyle/>
          <a:p>
            <a:r>
              <a:rPr lang="en-US" dirty="0" smtClean="0"/>
              <a:t>If we read blocks before we actually need them, we don’t have to wait for them</a:t>
            </a:r>
          </a:p>
          <a:p>
            <a:pPr lvl="1"/>
            <a:r>
              <a:rPr lang="en-US" dirty="0" smtClean="0"/>
              <a:t>But how can we know which blocks to read early?</a:t>
            </a:r>
          </a:p>
          <a:p>
            <a:r>
              <a:rPr lang="en-US" dirty="0" smtClean="0"/>
              <a:t>If we write blocks long after we told the application it was done, we don’t have to wait</a:t>
            </a:r>
          </a:p>
          <a:p>
            <a:pPr lvl="1"/>
            <a:r>
              <a:rPr lang="en-US" dirty="0" smtClean="0"/>
              <a:t>But are there bad consequences of delaying those writes?</a:t>
            </a:r>
          </a:p>
          <a:p>
            <a:r>
              <a:rPr lang="en-US" dirty="0" smtClean="0"/>
              <a:t>Some optimizations depend on good answers to these questions</a:t>
            </a:r>
            <a:endParaRPr lang="en-US" dirty="0"/>
          </a:p>
        </p:txBody>
      </p:sp>
      <p:sp>
        <p:nvSpPr>
          <p:cNvPr id="4" name="Rounded Rectangle 3"/>
          <p:cNvSpPr/>
          <p:nvPr/>
        </p:nvSpPr>
        <p:spPr>
          <a:xfrm>
            <a:off x="1715334" y="502733"/>
            <a:ext cx="5666007"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Read-Ahead</a:t>
            </a:r>
            <a:endParaRPr lang="en-US" dirty="0"/>
          </a:p>
        </p:txBody>
      </p:sp>
      <p:sp>
        <p:nvSpPr>
          <p:cNvPr id="3" name="Content Placeholder 2"/>
          <p:cNvSpPr>
            <a:spLocks noGrp="1"/>
          </p:cNvSpPr>
          <p:nvPr>
            <p:ph idx="1"/>
          </p:nvPr>
        </p:nvSpPr>
        <p:spPr>
          <a:xfrm>
            <a:off x="457200" y="1150380"/>
            <a:ext cx="8229600" cy="4525963"/>
          </a:xfrm>
        </p:spPr>
        <p:txBody>
          <a:bodyPr/>
          <a:lstStyle/>
          <a:p>
            <a:r>
              <a:rPr lang="en-US" dirty="0" smtClean="0"/>
              <a:t>Request blocks from the disk before any process asked for them</a:t>
            </a:r>
          </a:p>
          <a:p>
            <a:r>
              <a:rPr lang="en-GB" dirty="0" smtClean="0"/>
              <a:t>Reduces process wait time</a:t>
            </a:r>
          </a:p>
          <a:p>
            <a:r>
              <a:rPr lang="en-GB" dirty="0" smtClean="0"/>
              <a:t>When does it make sense?</a:t>
            </a:r>
          </a:p>
          <a:p>
            <a:pPr lvl="1"/>
            <a:r>
              <a:rPr lang="en-GB" dirty="0" smtClean="0"/>
              <a:t>When client specifically requests sequential access</a:t>
            </a:r>
          </a:p>
          <a:p>
            <a:pPr lvl="1"/>
            <a:r>
              <a:rPr lang="en-GB" dirty="0" smtClean="0"/>
              <a:t>When client seems to be reading sequentially</a:t>
            </a:r>
          </a:p>
          <a:p>
            <a:r>
              <a:rPr lang="en-GB" dirty="0" smtClean="0"/>
              <a:t>What are the risks?</a:t>
            </a:r>
          </a:p>
          <a:p>
            <a:pPr lvl="1"/>
            <a:r>
              <a:rPr lang="en-GB" dirty="0" smtClean="0"/>
              <a:t>May waste disk access time reading unwanted blocks</a:t>
            </a:r>
          </a:p>
          <a:p>
            <a:pPr lvl="1"/>
            <a:r>
              <a:rPr lang="en-GB" dirty="0" smtClean="0"/>
              <a:t>May waste buffer space on unneeded blocks</a:t>
            </a:r>
          </a:p>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5878"/>
            <a:ext cx="8229600" cy="1143000"/>
          </a:xfrm>
        </p:spPr>
        <p:txBody>
          <a:bodyPr/>
          <a:lstStyle/>
          <a:p>
            <a:r>
              <a:rPr lang="en-US" dirty="0" smtClean="0"/>
              <a:t>Delayed Writes</a:t>
            </a:r>
            <a:endParaRPr lang="en-US" dirty="0"/>
          </a:p>
        </p:txBody>
      </p:sp>
      <p:sp>
        <p:nvSpPr>
          <p:cNvPr id="3" name="Content Placeholder 2"/>
          <p:cNvSpPr>
            <a:spLocks noGrp="1"/>
          </p:cNvSpPr>
          <p:nvPr>
            <p:ph idx="1"/>
          </p:nvPr>
        </p:nvSpPr>
        <p:spPr>
          <a:xfrm>
            <a:off x="457200" y="925470"/>
            <a:ext cx="8229600" cy="4525963"/>
          </a:xfrm>
        </p:spPr>
        <p:txBody>
          <a:bodyPr/>
          <a:lstStyle/>
          <a:p>
            <a:r>
              <a:rPr lang="en-US" sz="2800" dirty="0" smtClean="0"/>
              <a:t>Don’t wait for disk write to complete to tell application it can proceed</a:t>
            </a:r>
          </a:p>
          <a:p>
            <a:r>
              <a:rPr lang="en-US" sz="2800" dirty="0" smtClean="0"/>
              <a:t>Written block is in a buffer in memory</a:t>
            </a:r>
          </a:p>
          <a:p>
            <a:r>
              <a:rPr lang="en-US" sz="2800" dirty="0" smtClean="0"/>
              <a:t>Wait until it’s “convenient” to write it to disk</a:t>
            </a:r>
          </a:p>
          <a:p>
            <a:pPr lvl="1"/>
            <a:r>
              <a:rPr lang="en-US" sz="2400" dirty="0" smtClean="0"/>
              <a:t>Handle reads from in-memory buffer </a:t>
            </a:r>
          </a:p>
          <a:p>
            <a:r>
              <a:rPr lang="en-US" sz="2800" dirty="0" smtClean="0"/>
              <a:t>Benefits:</a:t>
            </a:r>
          </a:p>
          <a:p>
            <a:pPr lvl="1"/>
            <a:r>
              <a:rPr lang="en-US" sz="2400" dirty="0" smtClean="0"/>
              <a:t>Applications don’t wait for disk writes</a:t>
            </a:r>
          </a:p>
          <a:p>
            <a:pPr lvl="1"/>
            <a:r>
              <a:rPr lang="en-US" sz="2400" dirty="0" smtClean="0"/>
              <a:t>Writes to disk can be optimally ordered</a:t>
            </a:r>
          </a:p>
          <a:p>
            <a:pPr lvl="1"/>
            <a:r>
              <a:rPr lang="en-US" sz="2400" dirty="0" smtClean="0"/>
              <a:t>If file is deleted soon, may never need to perform disk I/O</a:t>
            </a:r>
          </a:p>
          <a:p>
            <a:r>
              <a:rPr lang="en-US" sz="2800" dirty="0" smtClean="0"/>
              <a:t>Potential problems:</a:t>
            </a:r>
          </a:p>
          <a:p>
            <a:pPr lvl="1"/>
            <a:r>
              <a:rPr lang="en-US" sz="2400" dirty="0" smtClean="0"/>
              <a:t>Lost writes when system crashes</a:t>
            </a:r>
          </a:p>
          <a:p>
            <a:pPr lvl="1"/>
            <a:r>
              <a:rPr lang="en-US" sz="2400" dirty="0" smtClean="0"/>
              <a:t>Buffers holding delayed writes can’t be re-used</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Caching and Performance</a:t>
            </a:r>
            <a:endParaRPr lang="en-US" dirty="0"/>
          </a:p>
        </p:txBody>
      </p:sp>
      <p:sp>
        <p:nvSpPr>
          <p:cNvPr id="3" name="Content Placeholder 2"/>
          <p:cNvSpPr>
            <a:spLocks noGrp="1"/>
          </p:cNvSpPr>
          <p:nvPr>
            <p:ph idx="1"/>
          </p:nvPr>
        </p:nvSpPr>
        <p:spPr/>
        <p:txBody>
          <a:bodyPr/>
          <a:lstStyle/>
          <a:p>
            <a:r>
              <a:rPr lang="en-US" dirty="0" smtClean="0"/>
              <a:t>Big performance wins are possible if caches work well</a:t>
            </a:r>
          </a:p>
          <a:p>
            <a:pPr lvl="1"/>
            <a:r>
              <a:rPr lang="en-US" dirty="0" smtClean="0"/>
              <a:t>They typically contain the block you’re looking for</a:t>
            </a:r>
          </a:p>
          <a:p>
            <a:r>
              <a:rPr lang="en-US" dirty="0" smtClean="0"/>
              <a:t>Should we have one big LRU cache for all purposes?</a:t>
            </a:r>
          </a:p>
          <a:p>
            <a:r>
              <a:rPr lang="en-US" dirty="0" smtClean="0"/>
              <a:t>Should we have some special-purpose caches?</a:t>
            </a:r>
          </a:p>
          <a:p>
            <a:pPr lvl="1"/>
            <a:r>
              <a:rPr lang="en-US" dirty="0" smtClean="0"/>
              <a:t>If so, is LRU right for them?</a:t>
            </a:r>
            <a:endParaRPr lang="en-US" dirty="0"/>
          </a:p>
        </p:txBody>
      </p:sp>
      <p:sp>
        <p:nvSpPr>
          <p:cNvPr id="4" name="Rounded Rectangle 3"/>
          <p:cNvSpPr/>
          <p:nvPr/>
        </p:nvSpPr>
        <p:spPr>
          <a:xfrm>
            <a:off x="1596282" y="502733"/>
            <a:ext cx="6089308"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Types of Disk Caching</a:t>
            </a:r>
            <a:endParaRPr lang="en-US" dirty="0"/>
          </a:p>
        </p:txBody>
      </p:sp>
      <p:sp>
        <p:nvSpPr>
          <p:cNvPr id="3" name="Content Placeholder 2"/>
          <p:cNvSpPr>
            <a:spLocks noGrp="1"/>
          </p:cNvSpPr>
          <p:nvPr>
            <p:ph idx="1"/>
          </p:nvPr>
        </p:nvSpPr>
        <p:spPr>
          <a:xfrm>
            <a:off x="457200" y="1481130"/>
            <a:ext cx="8229600" cy="4525963"/>
          </a:xfrm>
        </p:spPr>
        <p:txBody>
          <a:bodyPr/>
          <a:lstStyle/>
          <a:p>
            <a:r>
              <a:rPr lang="en-GB" dirty="0" smtClean="0"/>
              <a:t>General block caching</a:t>
            </a:r>
          </a:p>
          <a:p>
            <a:pPr lvl="1"/>
            <a:r>
              <a:rPr lang="en-GB" dirty="0" smtClean="0"/>
              <a:t>Popular files that are read frequently</a:t>
            </a:r>
          </a:p>
          <a:p>
            <a:pPr lvl="1"/>
            <a:r>
              <a:rPr lang="en-GB" dirty="0" smtClean="0"/>
              <a:t>Files that are written and then promptly re-read</a:t>
            </a:r>
          </a:p>
          <a:p>
            <a:pPr lvl="1"/>
            <a:r>
              <a:rPr lang="en-GB" dirty="0" smtClean="0"/>
              <a:t>Provides buffers for read-ahead and deferred write</a:t>
            </a:r>
          </a:p>
          <a:p>
            <a:r>
              <a:rPr lang="en-GB" dirty="0" smtClean="0"/>
              <a:t>Special purpose caches</a:t>
            </a:r>
          </a:p>
          <a:p>
            <a:pPr lvl="1"/>
            <a:r>
              <a:rPr lang="en-GB" dirty="0" smtClean="0"/>
              <a:t>Directory caches speed up searches of same </a:t>
            </a:r>
            <a:r>
              <a:rPr lang="en-GB" dirty="0" err="1" smtClean="0"/>
              <a:t>dirs</a:t>
            </a:r>
            <a:endParaRPr lang="en-GB" dirty="0" smtClean="0"/>
          </a:p>
          <a:p>
            <a:pPr lvl="1"/>
            <a:r>
              <a:rPr lang="en-GB" dirty="0" err="1" smtClean="0"/>
              <a:t>Inode</a:t>
            </a:r>
            <a:r>
              <a:rPr lang="en-GB" dirty="0" smtClean="0"/>
              <a:t> caches speed up re-uses of same file</a:t>
            </a:r>
          </a:p>
          <a:p>
            <a:r>
              <a:rPr lang="en-GB" dirty="0" smtClean="0"/>
              <a:t>Special purpose caches are more complex</a:t>
            </a:r>
          </a:p>
          <a:p>
            <a:pPr lvl="1"/>
            <a:r>
              <a:rPr lang="en-GB" dirty="0" smtClean="0"/>
              <a:t>But they often work much better</a:t>
            </a:r>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7248"/>
            <a:ext cx="8229600" cy="1143000"/>
          </a:xfrm>
        </p:spPr>
        <p:txBody>
          <a:bodyPr/>
          <a:lstStyle/>
          <a:p>
            <a:r>
              <a:rPr lang="en-US" dirty="0" smtClean="0"/>
              <a:t>Performance Gain For Different Types of Caches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grpSp>
        <p:nvGrpSpPr>
          <p:cNvPr id="13" name="Group 14"/>
          <p:cNvGrpSpPr/>
          <p:nvPr/>
        </p:nvGrpSpPr>
        <p:grpSpPr>
          <a:xfrm>
            <a:off x="1130300" y="1600200"/>
            <a:ext cx="6872767" cy="4409518"/>
            <a:chOff x="1130300" y="1029730"/>
            <a:chExt cx="7245350" cy="4979988"/>
          </a:xfrm>
        </p:grpSpPr>
        <p:sp>
          <p:nvSpPr>
            <p:cNvPr id="7" name="Freeform 5"/>
            <p:cNvSpPr>
              <a:spLocks noChangeArrowheads="1"/>
            </p:cNvSpPr>
            <p:nvPr/>
          </p:nvSpPr>
          <p:spPr bwMode="auto">
            <a:xfrm>
              <a:off x="1131888" y="1890155"/>
              <a:ext cx="1468437" cy="4110038"/>
            </a:xfrm>
            <a:custGeom>
              <a:avLst/>
              <a:gdLst/>
              <a:ahLst/>
              <a:cxnLst>
                <a:cxn ang="0">
                  <a:pos x="0" y="11414"/>
                </a:cxn>
                <a:cxn ang="0">
                  <a:pos x="4079" y="505"/>
                </a:cxn>
              </a:cxnLst>
              <a:rect l="0" t="0" r="r" b="b"/>
              <a:pathLst>
                <a:path w="4080" h="11415">
                  <a:moveTo>
                    <a:pt x="0" y="11414"/>
                  </a:moveTo>
                  <a:cubicBezTo>
                    <a:pt x="966" y="0"/>
                    <a:pt x="4079" y="505"/>
                    <a:pt x="4079" y="505"/>
                  </a:cubicBezTo>
                </a:path>
              </a:pathLst>
            </a:custGeom>
            <a:noFill/>
            <a:ln w="9525">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4" name="Line 2"/>
            <p:cNvSpPr>
              <a:spLocks noChangeShapeType="1"/>
            </p:cNvSpPr>
            <p:nvPr/>
          </p:nvSpPr>
          <p:spPr bwMode="auto">
            <a:xfrm>
              <a:off x="1131888" y="1029730"/>
              <a:ext cx="1587" cy="4979988"/>
            </a:xfrm>
            <a:prstGeom prst="line">
              <a:avLst/>
            </a:prstGeom>
            <a:noFill/>
            <a:ln w="9525">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5" name="Line 3"/>
            <p:cNvSpPr>
              <a:spLocks noChangeShapeType="1"/>
            </p:cNvSpPr>
            <p:nvPr/>
          </p:nvSpPr>
          <p:spPr bwMode="auto">
            <a:xfrm flipH="1">
              <a:off x="1130300" y="5998605"/>
              <a:ext cx="7245350" cy="1588"/>
            </a:xfrm>
            <a:prstGeom prst="line">
              <a:avLst/>
            </a:prstGeom>
            <a:noFill/>
            <a:ln w="9525">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6" name="Freeform 4"/>
            <p:cNvSpPr>
              <a:spLocks noChangeArrowheads="1"/>
            </p:cNvSpPr>
            <p:nvPr/>
          </p:nvSpPr>
          <p:spPr bwMode="auto">
            <a:xfrm>
              <a:off x="1131888" y="3537980"/>
              <a:ext cx="7223125" cy="2460625"/>
            </a:xfrm>
            <a:custGeom>
              <a:avLst/>
              <a:gdLst/>
              <a:ahLst/>
              <a:cxnLst>
                <a:cxn ang="0">
                  <a:pos x="0" y="6835"/>
                </a:cxn>
                <a:cxn ang="0">
                  <a:pos x="20064" y="0"/>
                </a:cxn>
              </a:cxnLst>
              <a:rect l="0" t="0" r="r" b="b"/>
              <a:pathLst>
                <a:path w="20065" h="6836">
                  <a:moveTo>
                    <a:pt x="0" y="6835"/>
                  </a:moveTo>
                  <a:cubicBezTo>
                    <a:pt x="6482" y="1096"/>
                    <a:pt x="20064" y="0"/>
                    <a:pt x="20064" y="0"/>
                  </a:cubicBezTo>
                </a:path>
              </a:pathLst>
            </a:custGeom>
            <a:noFill/>
            <a:ln w="9525">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8" name="Freeform 6"/>
            <p:cNvSpPr>
              <a:spLocks noChangeArrowheads="1"/>
            </p:cNvSpPr>
            <p:nvPr/>
          </p:nvSpPr>
          <p:spPr bwMode="auto">
            <a:xfrm>
              <a:off x="2601913" y="1844118"/>
              <a:ext cx="4148137" cy="219075"/>
            </a:xfrm>
            <a:custGeom>
              <a:avLst/>
              <a:gdLst/>
              <a:ahLst/>
              <a:cxnLst>
                <a:cxn ang="0">
                  <a:pos x="0" y="606"/>
                </a:cxn>
                <a:cxn ang="0">
                  <a:pos x="11520" y="0"/>
                </a:cxn>
              </a:cxnLst>
              <a:rect l="0" t="0" r="r" b="b"/>
              <a:pathLst>
                <a:path w="11521" h="607">
                  <a:moveTo>
                    <a:pt x="0" y="606"/>
                  </a:moveTo>
                  <a:cubicBezTo>
                    <a:pt x="5787" y="110"/>
                    <a:pt x="11520" y="0"/>
                    <a:pt x="11520" y="0"/>
                  </a:cubicBezTo>
                </a:path>
              </a:pathLst>
            </a:custGeom>
            <a:noFill/>
            <a:ln w="9525">
              <a:solidFill>
                <a:srgbClr val="000000"/>
              </a:solidFill>
              <a:round/>
              <a:headEnd/>
              <a:tailEnd/>
            </a:ln>
          </p:spPr>
          <p:txBody>
            <a:bodyPr>
              <a:prstTxWarp prst="textNoShape">
                <a:avLst/>
              </a:prstTxWarp>
            </a:bodyPr>
            <a:lstStyle/>
            <a:p>
              <a:endParaRPr lang="en-US">
                <a:latin typeface="Times New Roman"/>
                <a:cs typeface="Times New Roman"/>
              </a:endParaRPr>
            </a:p>
          </p:txBody>
        </p:sp>
      </p:grpSp>
      <p:sp>
        <p:nvSpPr>
          <p:cNvPr id="9" name="Text Box 7"/>
          <p:cNvSpPr txBox="1">
            <a:spLocks noChangeArrowheads="1"/>
          </p:cNvSpPr>
          <p:nvPr/>
        </p:nvSpPr>
        <p:spPr bwMode="auto">
          <a:xfrm>
            <a:off x="4691617" y="3473336"/>
            <a:ext cx="2632031" cy="347788"/>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 pos="2171700" algn="l"/>
              </a:tabLst>
            </a:pPr>
            <a:r>
              <a:rPr lang="en-GB" sz="2400" b="0" dirty="0">
                <a:solidFill>
                  <a:schemeClr val="tx1"/>
                </a:solidFill>
                <a:latin typeface="Times New Roman"/>
                <a:cs typeface="Times New Roman"/>
              </a:rPr>
              <a:t>General Block Cache</a:t>
            </a:r>
          </a:p>
        </p:txBody>
      </p:sp>
      <p:sp>
        <p:nvSpPr>
          <p:cNvPr id="10" name="Text Box 8"/>
          <p:cNvSpPr txBox="1">
            <a:spLocks noChangeArrowheads="1"/>
          </p:cNvSpPr>
          <p:nvPr/>
        </p:nvSpPr>
        <p:spPr bwMode="auto">
          <a:xfrm>
            <a:off x="2336800" y="2002328"/>
            <a:ext cx="2820484" cy="347788"/>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 pos="2171700" algn="l"/>
                <a:tab pos="2895600" algn="l"/>
              </a:tabLst>
            </a:pPr>
            <a:r>
              <a:rPr lang="en-GB" sz="2400" b="0" dirty="0">
                <a:solidFill>
                  <a:schemeClr val="tx1"/>
                </a:solidFill>
                <a:latin typeface="Times New Roman"/>
                <a:cs typeface="Times New Roman"/>
              </a:rPr>
              <a:t>Special Purpose Cache</a:t>
            </a:r>
          </a:p>
        </p:txBody>
      </p:sp>
      <p:sp>
        <p:nvSpPr>
          <p:cNvPr id="11" name="Text Box 9"/>
          <p:cNvSpPr txBox="1">
            <a:spLocks noChangeArrowheads="1"/>
          </p:cNvSpPr>
          <p:nvPr/>
        </p:nvSpPr>
        <p:spPr bwMode="auto">
          <a:xfrm>
            <a:off x="3524250" y="6171643"/>
            <a:ext cx="2256026" cy="347788"/>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 pos="2171700" algn="l"/>
              </a:tabLst>
            </a:pPr>
            <a:r>
              <a:rPr lang="en-GB" sz="2400" dirty="0">
                <a:latin typeface="Times New Roman"/>
                <a:cs typeface="Times New Roman"/>
              </a:rPr>
              <a:t>C</a:t>
            </a:r>
            <a:r>
              <a:rPr lang="en-GB" sz="2400" b="0" dirty="0" smtClean="0">
                <a:solidFill>
                  <a:schemeClr val="tx1"/>
                </a:solidFill>
                <a:latin typeface="Times New Roman"/>
                <a:cs typeface="Times New Roman"/>
              </a:rPr>
              <a:t>ache </a:t>
            </a:r>
            <a:r>
              <a:rPr lang="en-GB" sz="2400" b="0" dirty="0">
                <a:solidFill>
                  <a:schemeClr val="tx1"/>
                </a:solidFill>
                <a:latin typeface="Times New Roman"/>
                <a:cs typeface="Times New Roman"/>
              </a:rPr>
              <a:t>size (bytes)</a:t>
            </a:r>
          </a:p>
        </p:txBody>
      </p:sp>
      <p:sp>
        <p:nvSpPr>
          <p:cNvPr id="12" name="Text Box 10"/>
          <p:cNvSpPr txBox="1">
            <a:spLocks noChangeArrowheads="1"/>
          </p:cNvSpPr>
          <p:nvPr/>
        </p:nvSpPr>
        <p:spPr bwMode="auto">
          <a:xfrm>
            <a:off x="549796" y="2227935"/>
            <a:ext cx="353943" cy="2126784"/>
          </a:xfrm>
          <a:prstGeom prst="rect">
            <a:avLst/>
          </a:prstGeom>
          <a:noFill/>
          <a:ln w="9525">
            <a:noFill/>
            <a:miter lim="800000"/>
            <a:headEnd/>
            <a:tailEnd/>
          </a:ln>
        </p:spPr>
        <p:txBody>
          <a:bodyPr vert="wordArtVert" wrap="none" lIns="0" tIns="0" rIns="0" bIns="0">
            <a:prstTxWarp prst="textNoShape">
              <a:avLst/>
            </a:prstTxWarp>
            <a:spAutoFit/>
          </a:bodyPr>
          <a:lstStyle/>
          <a:p>
            <a:pPr eaLnBrk="1">
              <a:lnSpc>
                <a:spcPct val="95000"/>
              </a:lnSpc>
              <a:buClr>
                <a:srgbClr val="000000"/>
              </a:buClr>
              <a:buSzPct val="45000"/>
              <a:buFont typeface="StarSymbol" charset="0"/>
              <a:buNone/>
              <a:tabLst>
                <a:tab pos="723900" algn="l"/>
                <a:tab pos="1447800" algn="l"/>
              </a:tabLst>
            </a:pPr>
            <a:r>
              <a:rPr lang="en-GB" sz="2400" b="0" dirty="0" smtClean="0">
                <a:solidFill>
                  <a:schemeClr val="tx1"/>
                </a:solidFill>
                <a:latin typeface="Times New Roman"/>
                <a:cs typeface="Times New Roman"/>
              </a:rPr>
              <a:t> Performance</a:t>
            </a:r>
            <a:endParaRPr lang="en-GB" sz="2400" b="0" dirty="0">
              <a:solidFill>
                <a:schemeClr val="tx1"/>
              </a:solidFill>
              <a:latin typeface="Times New Roman"/>
              <a:cs typeface="Times New Roman"/>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018"/>
            <a:ext cx="8229600" cy="1143000"/>
          </a:xfrm>
        </p:spPr>
        <p:txBody>
          <a:bodyPr/>
          <a:lstStyle/>
          <a:p>
            <a:r>
              <a:rPr lang="en-US" dirty="0" smtClean="0"/>
              <a:t>Why Are Special Purpose </a:t>
            </a:r>
            <a:br>
              <a:rPr lang="en-US" dirty="0" smtClean="0"/>
            </a:br>
            <a:r>
              <a:rPr lang="en-US" dirty="0" smtClean="0"/>
              <a:t>Caches More Effective?</a:t>
            </a:r>
            <a:endParaRPr lang="en-US" dirty="0"/>
          </a:p>
        </p:txBody>
      </p:sp>
      <p:sp>
        <p:nvSpPr>
          <p:cNvPr id="3" name="Content Placeholder 2"/>
          <p:cNvSpPr>
            <a:spLocks noGrp="1"/>
          </p:cNvSpPr>
          <p:nvPr>
            <p:ph idx="1"/>
          </p:nvPr>
        </p:nvSpPr>
        <p:spPr>
          <a:xfrm>
            <a:off x="457200" y="1481130"/>
            <a:ext cx="8229600" cy="4525963"/>
          </a:xfrm>
        </p:spPr>
        <p:txBody>
          <a:bodyPr/>
          <a:lstStyle/>
          <a:p>
            <a:r>
              <a:rPr lang="en-US" sz="2800" dirty="0" smtClean="0"/>
              <a:t>They match caching granularity to their need</a:t>
            </a:r>
          </a:p>
          <a:p>
            <a:pPr lvl="1"/>
            <a:r>
              <a:rPr lang="en-US" sz="2400" dirty="0" smtClean="0"/>
              <a:t>E.g., cache </a:t>
            </a:r>
            <a:r>
              <a:rPr lang="en-US" sz="2400" dirty="0" err="1" smtClean="0"/>
              <a:t>inodes</a:t>
            </a:r>
            <a:r>
              <a:rPr lang="en-US" sz="2400" dirty="0" smtClean="0"/>
              <a:t> or directory entries</a:t>
            </a:r>
          </a:p>
          <a:p>
            <a:pPr lvl="1"/>
            <a:r>
              <a:rPr lang="en-US" sz="2400" dirty="0" smtClean="0"/>
              <a:t>Rather than full blocks</a:t>
            </a:r>
          </a:p>
          <a:p>
            <a:r>
              <a:rPr lang="en-US" sz="2800" dirty="0" smtClean="0"/>
              <a:t>Why does that help?</a:t>
            </a:r>
          </a:p>
          <a:p>
            <a:r>
              <a:rPr lang="en-US" sz="2800" dirty="0" smtClean="0"/>
              <a:t>Consider an example:</a:t>
            </a:r>
          </a:p>
          <a:p>
            <a:pPr lvl="1"/>
            <a:r>
              <a:rPr lang="en-US" sz="2400" dirty="0" smtClean="0"/>
              <a:t>A block might contain 100 directory entries, only four of which are regularly used</a:t>
            </a:r>
          </a:p>
          <a:p>
            <a:pPr lvl="1"/>
            <a:r>
              <a:rPr lang="en-US" sz="2400" dirty="0" smtClean="0"/>
              <a:t>Caching the other 96 as part of the block is a waste of cache space</a:t>
            </a:r>
          </a:p>
          <a:p>
            <a:pPr lvl="1"/>
            <a:r>
              <a:rPr lang="en-US" sz="2400" dirty="0" smtClean="0"/>
              <a:t>Caching 4 entries allows more popular entries to be cached</a:t>
            </a:r>
          </a:p>
          <a:p>
            <a:pPr lvl="1"/>
            <a:r>
              <a:rPr lang="en-US" sz="2400" dirty="0" smtClean="0"/>
              <a:t>Tending to lead to higher hit ratios</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a File</a:t>
            </a:r>
            <a:endParaRPr lang="en-US" dirty="0"/>
          </a:p>
        </p:txBody>
      </p:sp>
      <p:sp>
        <p:nvSpPr>
          <p:cNvPr id="3" name="Content Placeholder 2"/>
          <p:cNvSpPr>
            <a:spLocks noGrp="1"/>
          </p:cNvSpPr>
          <p:nvPr>
            <p:ph idx="1"/>
          </p:nvPr>
        </p:nvSpPr>
        <p:spPr/>
        <p:txBody>
          <a:bodyPr/>
          <a:lstStyle/>
          <a:p>
            <a:r>
              <a:rPr lang="en-GB" sz="2800" dirty="0" smtClean="0"/>
              <a:t>Application requests new data be assigned to a file</a:t>
            </a:r>
          </a:p>
          <a:p>
            <a:pPr lvl="1"/>
            <a:r>
              <a:rPr lang="en-GB" sz="2400" dirty="0" smtClean="0"/>
              <a:t>May be an explicit allocation/extension request</a:t>
            </a:r>
          </a:p>
          <a:p>
            <a:pPr lvl="1"/>
            <a:r>
              <a:rPr lang="en-GB" sz="2400" dirty="0" smtClean="0"/>
              <a:t>May be implicit (e.g., write to a currently non-existent block – remember sparse files?)</a:t>
            </a:r>
          </a:p>
          <a:p>
            <a:r>
              <a:rPr lang="en-GB" sz="2800" dirty="0" smtClean="0"/>
              <a:t>Find a free chunk of space</a:t>
            </a:r>
          </a:p>
          <a:p>
            <a:pPr lvl="1"/>
            <a:r>
              <a:rPr lang="en-GB" sz="2400" dirty="0" smtClean="0"/>
              <a:t>Traverse the free list to find an appropriate chunk</a:t>
            </a:r>
          </a:p>
          <a:p>
            <a:pPr lvl="1"/>
            <a:r>
              <a:rPr lang="en-GB" sz="2400" dirty="0" smtClean="0"/>
              <a:t>Remove the chosen chunk from the free list</a:t>
            </a:r>
          </a:p>
          <a:p>
            <a:r>
              <a:rPr lang="en-GB" sz="2800" dirty="0" smtClean="0"/>
              <a:t>Associate it with the appropriate address in the file</a:t>
            </a:r>
          </a:p>
          <a:p>
            <a:pPr lvl="1"/>
            <a:r>
              <a:rPr lang="en-GB" sz="2400" dirty="0" smtClean="0"/>
              <a:t>Go to appropriate place in the file or extent descriptor</a:t>
            </a:r>
          </a:p>
          <a:p>
            <a:pPr lvl="1"/>
            <a:r>
              <a:rPr lang="en-GB" sz="2400" dirty="0" smtClean="0"/>
              <a:t>Update it to point to the newly allocated chunk</a:t>
            </a:r>
          </a:p>
          <a:p>
            <a:pPr>
              <a:buNone/>
            </a:pPr>
            <a:endParaRPr lang="en-US" sz="28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Systems Reliability</a:t>
            </a:r>
            <a:endParaRPr lang="en-US" dirty="0"/>
          </a:p>
        </p:txBody>
      </p:sp>
      <p:sp>
        <p:nvSpPr>
          <p:cNvPr id="3" name="Content Placeholder 2"/>
          <p:cNvSpPr>
            <a:spLocks noGrp="1"/>
          </p:cNvSpPr>
          <p:nvPr>
            <p:ph idx="1"/>
          </p:nvPr>
        </p:nvSpPr>
        <p:spPr>
          <a:xfrm>
            <a:off x="457200" y="1309140"/>
            <a:ext cx="8229600" cy="4525963"/>
          </a:xfrm>
        </p:spPr>
        <p:txBody>
          <a:bodyPr/>
          <a:lstStyle/>
          <a:p>
            <a:r>
              <a:rPr lang="en-US" dirty="0" smtClean="0"/>
              <a:t>File systems are meant to store data persistently</a:t>
            </a:r>
          </a:p>
          <a:p>
            <a:r>
              <a:rPr lang="en-US" dirty="0" smtClean="0"/>
              <a:t>Meaning they are particularly sensitive to errors that screw things up</a:t>
            </a:r>
          </a:p>
          <a:p>
            <a:pPr lvl="1"/>
            <a:r>
              <a:rPr lang="en-US" dirty="0" smtClean="0"/>
              <a:t>Other elements can sometimes just reset and restart</a:t>
            </a:r>
          </a:p>
          <a:p>
            <a:pPr lvl="1"/>
            <a:r>
              <a:rPr lang="en-US" dirty="0" smtClean="0"/>
              <a:t>But if a file is corrupted, that’s really bad</a:t>
            </a:r>
          </a:p>
          <a:p>
            <a:r>
              <a:rPr lang="en-US" dirty="0" smtClean="0"/>
              <a:t>How can we ensure our file system’s integrity is not compromised?</a:t>
            </a:r>
          </a:p>
        </p:txBody>
      </p:sp>
      <p:sp>
        <p:nvSpPr>
          <p:cNvPr id="4" name="Rounded Rectangle 3"/>
          <p:cNvSpPr/>
          <p:nvPr/>
        </p:nvSpPr>
        <p:spPr>
          <a:xfrm>
            <a:off x="1530143" y="502733"/>
            <a:ext cx="6036394"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System Data Loss</a:t>
            </a:r>
            <a:endParaRPr lang="en-US" dirty="0"/>
          </a:p>
        </p:txBody>
      </p:sp>
      <p:sp>
        <p:nvSpPr>
          <p:cNvPr id="3" name="Content Placeholder 2"/>
          <p:cNvSpPr>
            <a:spLocks noGrp="1"/>
          </p:cNvSpPr>
          <p:nvPr>
            <p:ph idx="1"/>
          </p:nvPr>
        </p:nvSpPr>
        <p:spPr>
          <a:xfrm>
            <a:off x="457200" y="1428210"/>
            <a:ext cx="8229600" cy="4525963"/>
          </a:xfrm>
        </p:spPr>
        <p:txBody>
          <a:bodyPr/>
          <a:lstStyle/>
          <a:p>
            <a:r>
              <a:rPr lang="en-GB" sz="2800" dirty="0" smtClean="0"/>
              <a:t>OS or computer stops with writes still pending</a:t>
            </a:r>
          </a:p>
          <a:p>
            <a:pPr lvl="1"/>
            <a:r>
              <a:rPr lang="en-GB" sz="2400" dirty="0" smtClean="0"/>
              <a:t>.1-100/year per system</a:t>
            </a:r>
          </a:p>
          <a:p>
            <a:r>
              <a:rPr lang="en-GB" sz="2800" dirty="0" smtClean="0"/>
              <a:t>Defects in media render data unreadable</a:t>
            </a:r>
          </a:p>
          <a:p>
            <a:pPr lvl="1"/>
            <a:r>
              <a:rPr lang="en-GB" sz="2400" dirty="0" smtClean="0"/>
              <a:t>.1 – 10/year per system</a:t>
            </a:r>
          </a:p>
          <a:p>
            <a:r>
              <a:rPr lang="en-GB" sz="2800" dirty="0" smtClean="0"/>
              <a:t>Operator/system management error</a:t>
            </a:r>
          </a:p>
          <a:p>
            <a:pPr lvl="1"/>
            <a:r>
              <a:rPr lang="en-GB" sz="2400" dirty="0" smtClean="0"/>
              <a:t>.01-.1/year per system</a:t>
            </a:r>
          </a:p>
          <a:p>
            <a:r>
              <a:rPr lang="en-GB" sz="2800" dirty="0" smtClean="0"/>
              <a:t>Bugs in file system and system utilities</a:t>
            </a:r>
          </a:p>
          <a:p>
            <a:pPr lvl="1"/>
            <a:r>
              <a:rPr lang="en-GB" sz="2400" dirty="0" smtClean="0"/>
              <a:t>.01-.05/year per system</a:t>
            </a:r>
          </a:p>
          <a:p>
            <a:r>
              <a:rPr lang="en-GB" sz="2800" dirty="0" smtClean="0"/>
              <a:t>Catastrophic device failure</a:t>
            </a:r>
          </a:p>
          <a:p>
            <a:pPr lvl="1"/>
            <a:r>
              <a:rPr lang="en-GB" sz="2400" dirty="0" smtClean="0"/>
              <a:t>.001-.01/year per system</a:t>
            </a:r>
          </a:p>
          <a:p>
            <a:endParaRPr lang="en-US" sz="28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Dealing With Media Failures</a:t>
            </a:r>
            <a:endParaRPr lang="en-US" dirty="0"/>
          </a:p>
        </p:txBody>
      </p:sp>
      <p:sp>
        <p:nvSpPr>
          <p:cNvPr id="3" name="Content Placeholder 2"/>
          <p:cNvSpPr>
            <a:spLocks noGrp="1"/>
          </p:cNvSpPr>
          <p:nvPr>
            <p:ph idx="1"/>
          </p:nvPr>
        </p:nvSpPr>
        <p:spPr>
          <a:xfrm>
            <a:off x="457200" y="1362060"/>
            <a:ext cx="8229600" cy="4525963"/>
          </a:xfrm>
        </p:spPr>
        <p:txBody>
          <a:bodyPr/>
          <a:lstStyle/>
          <a:p>
            <a:r>
              <a:rPr lang="en-GB" sz="2800" dirty="0" smtClean="0"/>
              <a:t>Most media failures are for a small section of the device, not huge extents of it</a:t>
            </a:r>
          </a:p>
          <a:p>
            <a:r>
              <a:rPr lang="en-GB" sz="2800" dirty="0" smtClean="0"/>
              <a:t>Don't use known bad sectors</a:t>
            </a:r>
          </a:p>
          <a:p>
            <a:pPr lvl="1"/>
            <a:r>
              <a:rPr lang="en-GB" sz="2400" dirty="0" smtClean="0"/>
              <a:t>Identify all known bad sectors (factory list, testing)</a:t>
            </a:r>
          </a:p>
          <a:p>
            <a:pPr lvl="1"/>
            <a:r>
              <a:rPr lang="en-GB" sz="2400" dirty="0" smtClean="0"/>
              <a:t>Assign them to a “never use” list in file system</a:t>
            </a:r>
          </a:p>
          <a:p>
            <a:pPr lvl="1"/>
            <a:r>
              <a:rPr lang="en-GB" sz="2400" dirty="0" smtClean="0"/>
              <a:t>Since they aren't free, they won't be used by files</a:t>
            </a:r>
          </a:p>
          <a:p>
            <a:r>
              <a:rPr lang="en-GB" sz="2800" dirty="0" smtClean="0"/>
              <a:t>Deal promptly with newly discovered bad</a:t>
            </a:r>
            <a:r>
              <a:rPr lang="en-GB" sz="2800" dirty="0" smtClean="0"/>
              <a:t> sectors</a:t>
            </a:r>
            <a:endParaRPr lang="en-GB" sz="2400" dirty="0" smtClean="0"/>
          </a:p>
          <a:p>
            <a:pPr lvl="1"/>
            <a:r>
              <a:rPr lang="en-GB" sz="2400" dirty="0" smtClean="0"/>
              <a:t>Most failures start with repeated “recoverable” errors</a:t>
            </a:r>
          </a:p>
          <a:p>
            <a:pPr lvl="1"/>
            <a:r>
              <a:rPr lang="en-GB" sz="2400" dirty="0" smtClean="0"/>
              <a:t>Copy the data to another</a:t>
            </a:r>
            <a:r>
              <a:rPr lang="en-GB" sz="2400" dirty="0" smtClean="0"/>
              <a:t> sector ASAP</a:t>
            </a:r>
            <a:endParaRPr lang="en-GB" sz="2400" dirty="0" smtClean="0"/>
          </a:p>
          <a:p>
            <a:pPr lvl="1"/>
            <a:r>
              <a:rPr lang="en-GB" sz="2400" dirty="0" smtClean="0"/>
              <a:t>Assign new</a:t>
            </a:r>
            <a:r>
              <a:rPr lang="en-GB" sz="2400" dirty="0" smtClean="0"/>
              <a:t> sector to </a:t>
            </a:r>
            <a:r>
              <a:rPr lang="en-GB" sz="2400" dirty="0" smtClean="0"/>
              <a:t>file in place of failing</a:t>
            </a:r>
            <a:r>
              <a:rPr lang="en-GB" sz="2400" dirty="0" smtClean="0"/>
              <a:t> sector</a:t>
            </a:r>
          </a:p>
          <a:p>
            <a:pPr lvl="1"/>
            <a:r>
              <a:rPr lang="en-GB" sz="2400" dirty="0" smtClean="0"/>
              <a:t>Assign failing</a:t>
            </a:r>
            <a:r>
              <a:rPr lang="en-GB" sz="2400" dirty="0" smtClean="0"/>
              <a:t> sector to </a:t>
            </a:r>
            <a:r>
              <a:rPr lang="en-GB" sz="2400" dirty="0" smtClean="0"/>
              <a:t>the “never use” list</a:t>
            </a:r>
          </a:p>
          <a:p>
            <a:endParaRPr lang="en-US" sz="28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Involving System Failure</a:t>
            </a:r>
            <a:endParaRPr lang="en-US" dirty="0"/>
          </a:p>
        </p:txBody>
      </p:sp>
      <p:sp>
        <p:nvSpPr>
          <p:cNvPr id="3" name="Content Placeholder 2"/>
          <p:cNvSpPr>
            <a:spLocks noGrp="1"/>
          </p:cNvSpPr>
          <p:nvPr>
            <p:ph idx="1"/>
          </p:nvPr>
        </p:nvSpPr>
        <p:spPr/>
        <p:txBody>
          <a:bodyPr/>
          <a:lstStyle/>
          <a:p>
            <a:r>
              <a:rPr lang="en-US" dirty="0" smtClean="0"/>
              <a:t>Delayed writes lead to many problems when the system crashes</a:t>
            </a:r>
          </a:p>
          <a:p>
            <a:r>
              <a:rPr lang="en-US" dirty="0" smtClean="0"/>
              <a:t>Other kinds of corruption can also damage file systems</a:t>
            </a:r>
          </a:p>
          <a:p>
            <a:r>
              <a:rPr lang="en-US" dirty="0" smtClean="0"/>
              <a:t>We can combat some of these problems using ordered writes</a:t>
            </a:r>
          </a:p>
          <a:p>
            <a:r>
              <a:rPr lang="en-US" dirty="0" smtClean="0"/>
              <a:t>But we may also need mechanisms to check file system integrity</a:t>
            </a:r>
          </a:p>
          <a:p>
            <a:pPr lvl="1"/>
            <a:r>
              <a:rPr lang="en-US" dirty="0" smtClean="0"/>
              <a:t>And fix obvious problems</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478"/>
            <a:ext cx="8229600" cy="1143000"/>
          </a:xfrm>
        </p:spPr>
        <p:txBody>
          <a:bodyPr/>
          <a:lstStyle/>
          <a:p>
            <a:r>
              <a:rPr lang="en-US" dirty="0" smtClean="0"/>
              <a:t>Deferred Writes – Promise and Dangers</a:t>
            </a:r>
            <a:endParaRPr lang="en-US" dirty="0"/>
          </a:p>
        </p:txBody>
      </p:sp>
      <p:sp>
        <p:nvSpPr>
          <p:cNvPr id="3" name="Content Placeholder 2"/>
          <p:cNvSpPr>
            <a:spLocks noGrp="1"/>
          </p:cNvSpPr>
          <p:nvPr>
            <p:ph idx="1"/>
          </p:nvPr>
        </p:nvSpPr>
        <p:spPr>
          <a:xfrm>
            <a:off x="457200" y="1520820"/>
            <a:ext cx="8229600" cy="4525963"/>
          </a:xfrm>
        </p:spPr>
        <p:txBody>
          <a:bodyPr/>
          <a:lstStyle/>
          <a:p>
            <a:r>
              <a:rPr lang="en-GB" sz="2800" dirty="0" smtClean="0"/>
              <a:t>Deferring disk writes can be a big performance win</a:t>
            </a:r>
          </a:p>
          <a:p>
            <a:pPr lvl="1"/>
            <a:r>
              <a:rPr lang="en-GB" sz="2400" dirty="0" smtClean="0"/>
              <a:t>When user updates files in small increments</a:t>
            </a:r>
          </a:p>
          <a:p>
            <a:pPr lvl="1"/>
            <a:r>
              <a:rPr lang="en-GB" sz="2400" dirty="0" smtClean="0"/>
              <a:t>When user repeatedly updates the same data</a:t>
            </a:r>
          </a:p>
          <a:p>
            <a:r>
              <a:rPr lang="en-GB" sz="2800" dirty="0" smtClean="0"/>
              <a:t>It may also make sense for meta-data</a:t>
            </a:r>
          </a:p>
          <a:p>
            <a:pPr lvl="1"/>
            <a:r>
              <a:rPr lang="en-GB" sz="2400" dirty="0" smtClean="0"/>
              <a:t>Writing to a file may update an indirect block many times</a:t>
            </a:r>
          </a:p>
          <a:p>
            <a:pPr lvl="1"/>
            <a:r>
              <a:rPr lang="en-GB" sz="2400" dirty="0" smtClean="0"/>
              <a:t>Unpacking a zip creates many files in same directory</a:t>
            </a:r>
          </a:p>
          <a:p>
            <a:pPr lvl="1"/>
            <a:r>
              <a:rPr lang="en-GB" sz="2400" dirty="0" smtClean="0"/>
              <a:t>It also allocates many consecutive </a:t>
            </a:r>
            <a:r>
              <a:rPr lang="en-GB" sz="2400" dirty="0" err="1" smtClean="0"/>
              <a:t>inodes</a:t>
            </a:r>
            <a:endParaRPr lang="en-GB" sz="2400" dirty="0" smtClean="0"/>
          </a:p>
          <a:p>
            <a:r>
              <a:rPr lang="en-GB" sz="2800" dirty="0" smtClean="0"/>
              <a:t>But deferring writes can also create big problems</a:t>
            </a:r>
          </a:p>
          <a:p>
            <a:pPr lvl="1"/>
            <a:r>
              <a:rPr lang="en-GB" sz="2400" dirty="0" smtClean="0"/>
              <a:t>If the system crashes before the writes are done</a:t>
            </a:r>
          </a:p>
          <a:p>
            <a:pPr lvl="1"/>
            <a:r>
              <a:rPr lang="en-GB" sz="2400" dirty="0" smtClean="0"/>
              <a:t>Some user data may be lost</a:t>
            </a:r>
          </a:p>
          <a:p>
            <a:pPr lvl="1"/>
            <a:r>
              <a:rPr lang="en-GB" sz="2400" dirty="0" smtClean="0"/>
              <a:t>Or even some meta-data updates may be lost</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and Integrity</a:t>
            </a:r>
            <a:endParaRPr lang="en-US" dirty="0"/>
          </a:p>
        </p:txBody>
      </p:sp>
      <p:sp>
        <p:nvSpPr>
          <p:cNvPr id="3" name="Content Placeholder 2"/>
          <p:cNvSpPr>
            <a:spLocks noGrp="1"/>
          </p:cNvSpPr>
          <p:nvPr>
            <p:ph idx="1"/>
          </p:nvPr>
        </p:nvSpPr>
        <p:spPr>
          <a:xfrm>
            <a:off x="457200" y="1348830"/>
            <a:ext cx="8229600" cy="4525963"/>
          </a:xfrm>
        </p:spPr>
        <p:txBody>
          <a:bodyPr/>
          <a:lstStyle/>
          <a:p>
            <a:r>
              <a:rPr lang="en-GB" dirty="0" smtClean="0"/>
              <a:t>It is very important that </a:t>
            </a:r>
            <a:r>
              <a:rPr lang="en-GB" smtClean="0"/>
              <a:t>file systems </a:t>
            </a:r>
            <a:r>
              <a:rPr lang="en-GB" dirty="0" smtClean="0"/>
              <a:t>be fast</a:t>
            </a:r>
          </a:p>
          <a:p>
            <a:pPr lvl="1"/>
            <a:r>
              <a:rPr lang="en-GB" dirty="0" smtClean="0"/>
              <a:t>File system performance drives system performance</a:t>
            </a:r>
          </a:p>
          <a:p>
            <a:r>
              <a:rPr lang="en-GB" dirty="0" smtClean="0"/>
              <a:t>It is absolutely vital that they be robust</a:t>
            </a:r>
          </a:p>
          <a:p>
            <a:pPr lvl="1"/>
            <a:r>
              <a:rPr lang="en-GB" dirty="0" smtClean="0"/>
              <a:t>Files are used to store important data </a:t>
            </a:r>
          </a:p>
          <a:p>
            <a:pPr lvl="2"/>
            <a:r>
              <a:rPr lang="en-GB" dirty="0" smtClean="0"/>
              <a:t>E.g., student projects, grades, video games, …</a:t>
            </a:r>
          </a:p>
          <a:p>
            <a:r>
              <a:rPr lang="en-GB" dirty="0" smtClean="0"/>
              <a:t>We must know that our files are safe</a:t>
            </a:r>
          </a:p>
          <a:p>
            <a:pPr lvl="1"/>
            <a:r>
              <a:rPr lang="en-GB" dirty="0" smtClean="0"/>
              <a:t>That the files will not disappear after they are written</a:t>
            </a:r>
          </a:p>
          <a:p>
            <a:pPr lvl="1"/>
            <a:r>
              <a:rPr lang="en-GB" dirty="0" smtClean="0"/>
              <a:t>That the data will not be corrupted</a:t>
            </a:r>
          </a:p>
          <a:p>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0168"/>
            <a:ext cx="8229600" cy="1143000"/>
          </a:xfrm>
        </p:spPr>
        <p:txBody>
          <a:bodyPr/>
          <a:lstStyle/>
          <a:p>
            <a:r>
              <a:rPr lang="en-US" dirty="0" smtClean="0"/>
              <a:t>Deferred Writes – A Worst Case Scenario</a:t>
            </a:r>
            <a:endParaRPr lang="en-US" dirty="0"/>
          </a:p>
        </p:txBody>
      </p:sp>
      <p:sp>
        <p:nvSpPr>
          <p:cNvPr id="3" name="Content Placeholder 2"/>
          <p:cNvSpPr>
            <a:spLocks noGrp="1"/>
          </p:cNvSpPr>
          <p:nvPr>
            <p:ph idx="1"/>
          </p:nvPr>
        </p:nvSpPr>
        <p:spPr>
          <a:xfrm>
            <a:off x="457200" y="1560510"/>
            <a:ext cx="8229600" cy="4525963"/>
          </a:xfrm>
        </p:spPr>
        <p:txBody>
          <a:bodyPr/>
          <a:lstStyle/>
          <a:p>
            <a:r>
              <a:rPr lang="en-GB" sz="2800" dirty="0" smtClean="0"/>
              <a:t>Process allocates a new block for file A</a:t>
            </a:r>
          </a:p>
          <a:p>
            <a:pPr lvl="1"/>
            <a:r>
              <a:rPr lang="en-GB" sz="2400" dirty="0" smtClean="0"/>
              <a:t>We get a new block (</a:t>
            </a:r>
            <a:r>
              <a:rPr lang="en-GB" sz="2400" dirty="0" err="1" smtClean="0"/>
              <a:t>x</a:t>
            </a:r>
            <a:r>
              <a:rPr lang="en-GB" sz="2400" dirty="0" smtClean="0"/>
              <a:t>) from the free list</a:t>
            </a:r>
          </a:p>
          <a:p>
            <a:pPr lvl="1"/>
            <a:r>
              <a:rPr lang="en-GB" sz="2400" dirty="0" smtClean="0"/>
              <a:t>We write the updated </a:t>
            </a:r>
            <a:r>
              <a:rPr lang="en-GB" sz="2400" dirty="0" err="1" smtClean="0"/>
              <a:t>inode</a:t>
            </a:r>
            <a:r>
              <a:rPr lang="en-GB" sz="2400" dirty="0" smtClean="0"/>
              <a:t> for file A</a:t>
            </a:r>
          </a:p>
          <a:p>
            <a:pPr lvl="2"/>
            <a:r>
              <a:rPr lang="en-GB" sz="2000" dirty="0" smtClean="0"/>
              <a:t>Including a pointer to </a:t>
            </a:r>
            <a:r>
              <a:rPr lang="en-GB" sz="2000" dirty="0" err="1" smtClean="0"/>
              <a:t>x</a:t>
            </a:r>
            <a:endParaRPr lang="en-GB" sz="2000" dirty="0" smtClean="0"/>
          </a:p>
          <a:p>
            <a:pPr lvl="1"/>
            <a:r>
              <a:rPr lang="en-GB" sz="2400" dirty="0" smtClean="0"/>
              <a:t>We defer free-list write-back (which happens all the time)</a:t>
            </a:r>
          </a:p>
          <a:p>
            <a:r>
              <a:rPr lang="en-GB" sz="2800" dirty="0" smtClean="0"/>
              <a:t>The system crashes, and after it reboots</a:t>
            </a:r>
          </a:p>
          <a:p>
            <a:pPr lvl="1"/>
            <a:r>
              <a:rPr lang="en-GB" sz="2400" dirty="0" smtClean="0"/>
              <a:t>A new process wants a new block for file B</a:t>
            </a:r>
          </a:p>
          <a:p>
            <a:pPr lvl="1"/>
            <a:r>
              <a:rPr lang="en-GB" sz="2400" dirty="0" smtClean="0"/>
              <a:t>We get block </a:t>
            </a:r>
            <a:r>
              <a:rPr lang="en-GB" sz="2400" dirty="0" err="1" smtClean="0"/>
              <a:t>x</a:t>
            </a:r>
            <a:r>
              <a:rPr lang="en-GB" sz="2400" dirty="0" smtClean="0"/>
              <a:t> from the (stale) free list</a:t>
            </a:r>
          </a:p>
          <a:p>
            <a:r>
              <a:rPr lang="en-GB" sz="2800" dirty="0" smtClean="0"/>
              <a:t>Two different files now contain the same block</a:t>
            </a:r>
          </a:p>
          <a:p>
            <a:pPr lvl="1"/>
            <a:r>
              <a:rPr lang="en-GB" sz="2400" dirty="0" smtClean="0"/>
              <a:t>When file A is written, file B gets corrupted</a:t>
            </a:r>
          </a:p>
          <a:p>
            <a:pPr lvl="1"/>
            <a:r>
              <a:rPr lang="en-GB" sz="2400" dirty="0" smtClean="0"/>
              <a:t>When file B is written, file A gets corrupted</a:t>
            </a:r>
          </a:p>
          <a:p>
            <a:endParaRPr lang="en-US" sz="28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Ordering Writes</a:t>
            </a:r>
            <a:endParaRPr lang="en-US" dirty="0"/>
          </a:p>
        </p:txBody>
      </p:sp>
      <p:sp>
        <p:nvSpPr>
          <p:cNvPr id="3" name="Content Placeholder 2"/>
          <p:cNvSpPr>
            <a:spLocks noGrp="1"/>
          </p:cNvSpPr>
          <p:nvPr>
            <p:ph idx="1"/>
          </p:nvPr>
        </p:nvSpPr>
        <p:spPr>
          <a:xfrm>
            <a:off x="457200" y="1309140"/>
            <a:ext cx="8229600" cy="4525963"/>
          </a:xfrm>
        </p:spPr>
        <p:txBody>
          <a:bodyPr/>
          <a:lstStyle/>
          <a:p>
            <a:r>
              <a:rPr lang="en-US" sz="2800" dirty="0" smtClean="0"/>
              <a:t>Many file system corruption problems can be solved by carefully ordering related writes</a:t>
            </a:r>
          </a:p>
          <a:p>
            <a:r>
              <a:rPr lang="en-GB" sz="2800" dirty="0" smtClean="0"/>
              <a:t>Write out data before writing pointers to it</a:t>
            </a:r>
          </a:p>
          <a:p>
            <a:pPr lvl="1"/>
            <a:r>
              <a:rPr lang="en-GB" sz="2400" dirty="0" smtClean="0"/>
              <a:t>Unreferenced objects can be garbage collected</a:t>
            </a:r>
          </a:p>
          <a:p>
            <a:pPr lvl="1"/>
            <a:r>
              <a:rPr lang="en-GB" sz="2400" dirty="0" smtClean="0"/>
              <a:t>Pointers to incorrect data/meta-data are much more serious</a:t>
            </a:r>
          </a:p>
          <a:p>
            <a:r>
              <a:rPr lang="en-GB" sz="2800" dirty="0" smtClean="0"/>
              <a:t>Write out </a:t>
            </a:r>
            <a:r>
              <a:rPr lang="en-GB" sz="2800" dirty="0" err="1" smtClean="0"/>
              <a:t>deallocations</a:t>
            </a:r>
            <a:r>
              <a:rPr lang="en-GB" sz="2800" dirty="0" smtClean="0"/>
              <a:t> before allocations</a:t>
            </a:r>
          </a:p>
          <a:p>
            <a:pPr lvl="1"/>
            <a:r>
              <a:rPr lang="en-GB" sz="2400" dirty="0" smtClean="0"/>
              <a:t>Disassociate resources from old files ASAP</a:t>
            </a:r>
          </a:p>
          <a:p>
            <a:pPr lvl="1"/>
            <a:r>
              <a:rPr lang="en-GB" sz="2400" dirty="0" smtClean="0"/>
              <a:t>Free list can be corrected by garbage collection</a:t>
            </a:r>
          </a:p>
          <a:p>
            <a:pPr lvl="1"/>
            <a:r>
              <a:rPr lang="en-GB" sz="2400" dirty="0" smtClean="0"/>
              <a:t>Improperly shared blocks more serious than unlinked ones</a:t>
            </a:r>
          </a:p>
          <a:p>
            <a:r>
              <a:rPr lang="en-GB" sz="2800" dirty="0" smtClean="0"/>
              <a:t>But it may reduce disk I/O efficiency</a:t>
            </a:r>
          </a:p>
          <a:p>
            <a:pPr lvl="1"/>
            <a:r>
              <a:rPr lang="en-GB" sz="2400" dirty="0" smtClean="0"/>
              <a:t>Creating more head motion than elevator scheduling</a:t>
            </a:r>
          </a:p>
          <a:p>
            <a:pPr>
              <a:buNone/>
            </a:pPr>
            <a:endParaRPr lang="en-US" sz="28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 – The Ultimate Solution</a:t>
            </a:r>
            <a:endParaRPr lang="en-US" dirty="0"/>
          </a:p>
        </p:txBody>
      </p:sp>
      <p:sp>
        <p:nvSpPr>
          <p:cNvPr id="3" name="Content Placeholder 2"/>
          <p:cNvSpPr>
            <a:spLocks noGrp="1"/>
          </p:cNvSpPr>
          <p:nvPr>
            <p:ph idx="1"/>
          </p:nvPr>
        </p:nvSpPr>
        <p:spPr>
          <a:xfrm>
            <a:off x="457200" y="1295910"/>
            <a:ext cx="8229600" cy="4525963"/>
          </a:xfrm>
        </p:spPr>
        <p:txBody>
          <a:bodyPr/>
          <a:lstStyle/>
          <a:p>
            <a:r>
              <a:rPr lang="en-GB" dirty="0" smtClean="0"/>
              <a:t>All files should be regularly backed up</a:t>
            </a:r>
          </a:p>
          <a:p>
            <a:r>
              <a:rPr lang="en-GB" dirty="0" smtClean="0"/>
              <a:t>Permits recovery from catastrophic failures</a:t>
            </a:r>
          </a:p>
          <a:p>
            <a:r>
              <a:rPr lang="en-GB" dirty="0" smtClean="0"/>
              <a:t>Complete vs. incremental back-ups</a:t>
            </a:r>
          </a:p>
          <a:p>
            <a:r>
              <a:rPr lang="en-GB" dirty="0" smtClean="0"/>
              <a:t>Desirable features</a:t>
            </a:r>
          </a:p>
          <a:p>
            <a:pPr lvl="1"/>
            <a:r>
              <a:rPr lang="en-GB" dirty="0" smtClean="0"/>
              <a:t>Ability to back-up a running file system</a:t>
            </a:r>
          </a:p>
          <a:p>
            <a:pPr lvl="1"/>
            <a:r>
              <a:rPr lang="en-GB" dirty="0" smtClean="0"/>
              <a:t>Ability to restore individual files</a:t>
            </a:r>
          </a:p>
          <a:p>
            <a:pPr lvl="1"/>
            <a:r>
              <a:rPr lang="en-GB" dirty="0" smtClean="0"/>
              <a:t>Ability to back-up w/o human assistance</a:t>
            </a:r>
          </a:p>
          <a:p>
            <a:r>
              <a:rPr lang="en-GB" dirty="0" smtClean="0"/>
              <a:t>Should be considered as part of FS design</a:t>
            </a:r>
          </a:p>
          <a:p>
            <a:pPr lvl="1"/>
            <a:r>
              <a:rPr lang="en-GB" dirty="0" smtClean="0"/>
              <a:t>I.e., make file system backup-friendly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Deleting a File</a:t>
            </a:r>
            <a:endParaRPr lang="en-US" dirty="0"/>
          </a:p>
        </p:txBody>
      </p:sp>
      <p:sp>
        <p:nvSpPr>
          <p:cNvPr id="3" name="Content Placeholder 2"/>
          <p:cNvSpPr>
            <a:spLocks noGrp="1"/>
          </p:cNvSpPr>
          <p:nvPr>
            <p:ph idx="1"/>
          </p:nvPr>
        </p:nvSpPr>
        <p:spPr>
          <a:xfrm>
            <a:off x="457200" y="1044540"/>
            <a:ext cx="8229600" cy="4525963"/>
          </a:xfrm>
        </p:spPr>
        <p:txBody>
          <a:bodyPr/>
          <a:lstStyle/>
          <a:p>
            <a:r>
              <a:rPr lang="en-GB" dirty="0" smtClean="0"/>
              <a:t>Release all the space that is allocated to the file</a:t>
            </a:r>
          </a:p>
          <a:p>
            <a:pPr lvl="1"/>
            <a:r>
              <a:rPr lang="en-GB" dirty="0" smtClean="0"/>
              <a:t>For UNIX, return each block to the free block list</a:t>
            </a:r>
          </a:p>
          <a:p>
            <a:pPr lvl="1"/>
            <a:r>
              <a:rPr lang="en-GB" dirty="0" smtClean="0"/>
              <a:t>DOS does not free space</a:t>
            </a:r>
          </a:p>
          <a:p>
            <a:pPr lvl="2"/>
            <a:r>
              <a:rPr lang="en-GB" dirty="0" smtClean="0"/>
              <a:t>It uses garbage collection</a:t>
            </a:r>
          </a:p>
          <a:p>
            <a:pPr lvl="2"/>
            <a:r>
              <a:rPr lang="en-GB" dirty="0" smtClean="0"/>
              <a:t>So it will search out </a:t>
            </a:r>
            <a:r>
              <a:rPr lang="en-GB" dirty="0" err="1" smtClean="0"/>
              <a:t>deallocated</a:t>
            </a:r>
            <a:r>
              <a:rPr lang="en-GB" dirty="0" smtClean="0"/>
              <a:t> blocks and add them to the free list at some future time</a:t>
            </a:r>
          </a:p>
          <a:p>
            <a:r>
              <a:rPr lang="en-GB" dirty="0" err="1" smtClean="0"/>
              <a:t>Deallocate</a:t>
            </a:r>
            <a:r>
              <a:rPr lang="en-GB" dirty="0" smtClean="0"/>
              <a:t> the file control lock</a:t>
            </a:r>
          </a:p>
          <a:p>
            <a:pPr lvl="1"/>
            <a:r>
              <a:rPr lang="en-GB" dirty="0" smtClean="0"/>
              <a:t>For UNIX, zero </a:t>
            </a:r>
            <a:r>
              <a:rPr lang="en-GB" dirty="0" err="1" smtClean="0"/>
              <a:t>inode</a:t>
            </a:r>
            <a:r>
              <a:rPr lang="en-GB" dirty="0" smtClean="0"/>
              <a:t> and return it to free list</a:t>
            </a:r>
          </a:p>
          <a:p>
            <a:pPr lvl="1"/>
            <a:r>
              <a:rPr lang="en-GB" dirty="0" smtClean="0"/>
              <a:t>For DOS, zero the first byte of the name in the parent directory</a:t>
            </a:r>
          </a:p>
          <a:p>
            <a:pPr lvl="2"/>
            <a:r>
              <a:rPr lang="en-GB" dirty="0" smtClean="0"/>
              <a:t>	Indicating that the directory entry is no longer in use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Space Maintenance</a:t>
            </a:r>
            <a:endParaRPr lang="en-US" dirty="0"/>
          </a:p>
        </p:txBody>
      </p:sp>
      <p:sp>
        <p:nvSpPr>
          <p:cNvPr id="3" name="Content Placeholder 2"/>
          <p:cNvSpPr>
            <a:spLocks noGrp="1"/>
          </p:cNvSpPr>
          <p:nvPr>
            <p:ph idx="1"/>
          </p:nvPr>
        </p:nvSpPr>
        <p:spPr>
          <a:xfrm>
            <a:off x="457200" y="1414980"/>
            <a:ext cx="8229600" cy="4525963"/>
          </a:xfrm>
        </p:spPr>
        <p:txBody>
          <a:bodyPr/>
          <a:lstStyle/>
          <a:p>
            <a:r>
              <a:rPr lang="en-GB" sz="2800" dirty="0" smtClean="0"/>
              <a:t>File system manager manages the free space</a:t>
            </a:r>
          </a:p>
          <a:p>
            <a:r>
              <a:rPr lang="en-GB" sz="2800" dirty="0" smtClean="0"/>
              <a:t>Getting/releasing blocks should be fast operations</a:t>
            </a:r>
          </a:p>
          <a:p>
            <a:pPr lvl="1"/>
            <a:r>
              <a:rPr lang="en-GB" sz="2400" dirty="0" smtClean="0"/>
              <a:t>They are extremely frequent</a:t>
            </a:r>
          </a:p>
          <a:p>
            <a:pPr lvl="1"/>
            <a:r>
              <a:rPr lang="en-GB" sz="2400" dirty="0" smtClean="0"/>
              <a:t>We'd like to avoid doing I/O as much as possible</a:t>
            </a:r>
          </a:p>
          <a:p>
            <a:r>
              <a:rPr lang="en-GB" sz="2800" dirty="0" smtClean="0"/>
              <a:t>Unlike memory, it matters what block we choose</a:t>
            </a:r>
          </a:p>
          <a:p>
            <a:pPr lvl="1"/>
            <a:r>
              <a:rPr lang="en-GB" sz="2400" dirty="0" smtClean="0"/>
              <a:t>Best to allocate new space in same cylinder as file’s existing space</a:t>
            </a:r>
          </a:p>
          <a:p>
            <a:pPr lvl="1"/>
            <a:r>
              <a:rPr lang="en-GB" sz="2400" dirty="0" smtClean="0"/>
              <a:t>User may ask for contiguous storage</a:t>
            </a:r>
          </a:p>
          <a:p>
            <a:r>
              <a:rPr lang="en-GB" sz="2800" dirty="0" smtClean="0"/>
              <a:t>Free-list organization must address both concerns</a:t>
            </a:r>
          </a:p>
          <a:p>
            <a:pPr lvl="1"/>
            <a:r>
              <a:rPr lang="en-GB" sz="2400" dirty="0" smtClean="0"/>
              <a:t>Speed of allocation and </a:t>
            </a:r>
            <a:r>
              <a:rPr lang="en-GB" sz="2400" dirty="0" err="1" smtClean="0"/>
              <a:t>deallocation</a:t>
            </a:r>
            <a:endParaRPr lang="en-GB" sz="2400" dirty="0" smtClean="0"/>
          </a:p>
          <a:p>
            <a:pPr lvl="1"/>
            <a:r>
              <a:rPr lang="en-GB" sz="2400" dirty="0" smtClean="0"/>
              <a:t>Ability to allocate contiguous or near-by space</a:t>
            </a:r>
          </a:p>
          <a:p>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582"/>
            <a:ext cx="8229600" cy="1143000"/>
          </a:xfrm>
        </p:spPr>
        <p:txBody>
          <a:bodyPr/>
          <a:lstStyle/>
          <a:p>
            <a:r>
              <a:rPr lang="en-US" dirty="0" smtClean="0"/>
              <a:t>DOS File System Free </a:t>
            </a:r>
            <a:br>
              <a:rPr lang="en-US" dirty="0" smtClean="0"/>
            </a:br>
            <a:r>
              <a:rPr lang="en-US" dirty="0" smtClean="0"/>
              <a:t>Space Management</a:t>
            </a:r>
            <a:endParaRPr lang="en-US" dirty="0"/>
          </a:p>
        </p:txBody>
      </p:sp>
      <p:sp>
        <p:nvSpPr>
          <p:cNvPr id="3" name="Content Placeholder 2"/>
          <p:cNvSpPr>
            <a:spLocks noGrp="1"/>
          </p:cNvSpPr>
          <p:nvPr>
            <p:ph idx="1"/>
          </p:nvPr>
        </p:nvSpPr>
        <p:spPr/>
        <p:txBody>
          <a:bodyPr/>
          <a:lstStyle/>
          <a:p>
            <a:r>
              <a:rPr lang="en-GB" sz="2800" dirty="0" smtClean="0"/>
              <a:t>Search for free clusters in desired cylinder</a:t>
            </a:r>
          </a:p>
          <a:p>
            <a:pPr lvl="1"/>
            <a:r>
              <a:rPr lang="en-GB" sz="2400" dirty="0" smtClean="0"/>
              <a:t>We can map clusters to cylinders</a:t>
            </a:r>
          </a:p>
          <a:p>
            <a:pPr lvl="2"/>
            <a:r>
              <a:rPr lang="en-GB" sz="2000" dirty="0" smtClean="0"/>
              <a:t>The BIOS Parameter Block describes the device geometry</a:t>
            </a:r>
          </a:p>
          <a:p>
            <a:pPr lvl="1"/>
            <a:r>
              <a:rPr lang="en-GB" sz="2400" dirty="0" smtClean="0"/>
              <a:t>Look at first cluster of file to choose the desired cylinder</a:t>
            </a:r>
          </a:p>
          <a:p>
            <a:pPr lvl="1"/>
            <a:r>
              <a:rPr lang="en-GB" sz="2400" dirty="0" smtClean="0"/>
              <a:t>Start search at first cluster of desired cylinder</a:t>
            </a:r>
          </a:p>
          <a:p>
            <a:pPr lvl="1"/>
            <a:r>
              <a:rPr lang="en-GB" sz="2400" dirty="0" smtClean="0"/>
              <a:t>Examine each FAT entry until we find a free one</a:t>
            </a:r>
          </a:p>
          <a:p>
            <a:r>
              <a:rPr lang="en-GB" sz="2800" dirty="0" smtClean="0"/>
              <a:t>If no free clusters, we must garbage collect</a:t>
            </a:r>
          </a:p>
          <a:p>
            <a:pPr lvl="1"/>
            <a:r>
              <a:rPr lang="en-GB" sz="2400" dirty="0" smtClean="0"/>
              <a:t>Recursively search all directories for existing files</a:t>
            </a:r>
          </a:p>
          <a:p>
            <a:pPr lvl="1"/>
            <a:r>
              <a:rPr lang="en-GB" sz="2400" dirty="0" smtClean="0"/>
              <a:t>Enumerate all of the clusters in each file</a:t>
            </a:r>
          </a:p>
          <a:p>
            <a:pPr lvl="1"/>
            <a:r>
              <a:rPr lang="en-GB" sz="2400" dirty="0" smtClean="0"/>
              <a:t>Any clusters not found in search can be marked as free</a:t>
            </a:r>
          </a:p>
          <a:p>
            <a:pPr lvl="1"/>
            <a:r>
              <a:rPr lang="en-GB" sz="2400" dirty="0" smtClean="0"/>
              <a:t>This won’t be fast . . .</a:t>
            </a:r>
          </a:p>
          <a:p>
            <a:endParaRPr lang="en-US" sz="2800" dirty="0"/>
          </a:p>
        </p:txBody>
      </p:sp>
      <p:sp>
        <p:nvSpPr>
          <p:cNvPr id="4" name="Rounded Rectangle 3"/>
          <p:cNvSpPr/>
          <p:nvPr/>
        </p:nvSpPr>
        <p:spPr>
          <a:xfrm>
            <a:off x="1781474" y="424457"/>
            <a:ext cx="5480813" cy="1282687"/>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22511</TotalTime>
  <Words>5148</Words>
  <Application>Microsoft Macintosh PowerPoint</Application>
  <PresentationFormat>On-screen Show (4:3)</PresentationFormat>
  <Paragraphs>834</Paragraphs>
  <Slides>68</Slides>
  <Notes>7</Notes>
  <HiddenSlides>0</HiddenSlides>
  <MMClips>0</MMClips>
  <ScaleCrop>false</ScaleCrop>
  <HeadingPairs>
    <vt:vector size="4" baseType="variant">
      <vt:variant>
        <vt:lpstr>Design Template</vt:lpstr>
      </vt:variant>
      <vt:variant>
        <vt:i4>1</vt:i4>
      </vt:variant>
      <vt:variant>
        <vt:lpstr>Slide Titles</vt:lpstr>
      </vt:variant>
      <vt:variant>
        <vt:i4>68</vt:i4>
      </vt:variant>
    </vt:vector>
  </HeadingPairs>
  <TitlesOfParts>
    <vt:vector size="69" baseType="lpstr">
      <vt:lpstr>Default Theme</vt:lpstr>
      <vt:lpstr>File Systems: Memory Management, Naming, and Reliability CS 111 Operating System Principles  Peter Reiher </vt:lpstr>
      <vt:lpstr>Outline</vt:lpstr>
      <vt:lpstr>Free Space and Allocation Issues</vt:lpstr>
      <vt:lpstr>The Allocation/Deallocation Problem</vt:lpstr>
      <vt:lpstr>Creating a New File</vt:lpstr>
      <vt:lpstr>Extending a File</vt:lpstr>
      <vt:lpstr>Deleting a File</vt:lpstr>
      <vt:lpstr>Free Space Maintenance</vt:lpstr>
      <vt:lpstr>DOS File System Free  Space Management</vt:lpstr>
      <vt:lpstr>Extending a DOS File</vt:lpstr>
      <vt:lpstr>DOS Free Space</vt:lpstr>
      <vt:lpstr>The BSD File System  Free Space Management</vt:lpstr>
      <vt:lpstr>The BSD Approach</vt:lpstr>
      <vt:lpstr>BSD Cylinder Groups  and Free Space</vt:lpstr>
      <vt:lpstr>Bit Map Free Lists</vt:lpstr>
      <vt:lpstr>Extending a BSD/Unix File</vt:lpstr>
      <vt:lpstr>Unix File Extension</vt:lpstr>
      <vt:lpstr>Naming in File Systems </vt:lpstr>
      <vt:lpstr>File Names and Binding</vt:lpstr>
      <vt:lpstr>Name Space Structure</vt:lpstr>
      <vt:lpstr>Some Issues in Name  Space Structure</vt:lpstr>
      <vt:lpstr>Flat Name Spaces</vt:lpstr>
      <vt:lpstr>Hierarchical Name Spaces</vt:lpstr>
      <vt:lpstr>A Rooted Directory Tree</vt:lpstr>
      <vt:lpstr>Directories Are Files</vt:lpstr>
      <vt:lpstr>Traversing the Directory Tree</vt:lpstr>
      <vt:lpstr>Example: The DOS File System</vt:lpstr>
      <vt:lpstr>DOS File System Directories</vt:lpstr>
      <vt:lpstr>File Names Vs. Path Names</vt:lpstr>
      <vt:lpstr>Example:  Unix Directories</vt:lpstr>
      <vt:lpstr>Unix Directories</vt:lpstr>
      <vt:lpstr>Multiple File Names In Unix</vt:lpstr>
      <vt:lpstr>Links and De-allocation</vt:lpstr>
      <vt:lpstr>Unix Hard Link Example</vt:lpstr>
      <vt:lpstr>Hard Links, Directories, and Files</vt:lpstr>
      <vt:lpstr>Symbolic Links</vt:lpstr>
      <vt:lpstr>Symbolic Link Example</vt:lpstr>
      <vt:lpstr>Symbolic Links, Files, and Directories</vt:lpstr>
      <vt:lpstr>File Systems and Multiple Disks</vt:lpstr>
      <vt:lpstr>How About the Other Way Around?</vt:lpstr>
      <vt:lpstr>Working With Multiple File Systems</vt:lpstr>
      <vt:lpstr>Finding Files With Multiple  File Systems</vt:lpstr>
      <vt:lpstr>Options for Naming With  Multiple Partitions</vt:lpstr>
      <vt:lpstr>Unix File System Mounts</vt:lpstr>
      <vt:lpstr>Unix Mounted File System Example</vt:lpstr>
      <vt:lpstr>How Does This Actually Work?</vt:lpstr>
      <vt:lpstr>File System Performance Issues</vt:lpstr>
      <vt:lpstr>File Systems and Disk Drives</vt:lpstr>
      <vt:lpstr>Optimizing Disk I/O</vt:lpstr>
      <vt:lpstr>Head Motion and File System Performance</vt:lpstr>
      <vt:lpstr>Ways To Reduce Head Motion</vt:lpstr>
      <vt:lpstr>File System Performance and Sector Size</vt:lpstr>
      <vt:lpstr>Read Early, Write Late</vt:lpstr>
      <vt:lpstr>Read-Ahead</vt:lpstr>
      <vt:lpstr>Delayed Writes</vt:lpstr>
      <vt:lpstr>Caching and Performance</vt:lpstr>
      <vt:lpstr>Common Types of Disk Caching</vt:lpstr>
      <vt:lpstr>Performance Gain For Different Types of Caches</vt:lpstr>
      <vt:lpstr>Why Are Special Purpose  Caches More Effective?</vt:lpstr>
      <vt:lpstr>File Systems Reliability</vt:lpstr>
      <vt:lpstr>Causes of System Data Loss</vt:lpstr>
      <vt:lpstr>Dealing With Media Failures</vt:lpstr>
      <vt:lpstr>Problems Involving System Failure</vt:lpstr>
      <vt:lpstr>Deferred Writes – Promise and Dangers</vt:lpstr>
      <vt:lpstr>Performance and Integrity</vt:lpstr>
      <vt:lpstr>Deferred Writes – A Worst Case Scenario</vt:lpstr>
      <vt:lpstr>Ordering Writes</vt:lpstr>
      <vt:lpstr>Backup – The Ultimate Solution</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CS 111 On-Line MS Program Operating Systems  Peter Reiher </dc:title>
  <dc:creator>Peter Reiher</dc:creator>
  <cp:lastModifiedBy>Peter Reiher</cp:lastModifiedBy>
  <cp:revision>42</cp:revision>
  <cp:lastPrinted>2015-06-26T21:56:18Z</cp:lastPrinted>
  <dcterms:created xsi:type="dcterms:W3CDTF">2015-07-13T22:12:16Z</dcterms:created>
  <dcterms:modified xsi:type="dcterms:W3CDTF">2015-07-14T19:28:27Z</dcterms:modified>
</cp:coreProperties>
</file>