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5"/>
  </p:notesMasterIdLst>
  <p:handoutMasterIdLst>
    <p:handoutMasterId r:id="rId66"/>
  </p:handoutMasterIdLst>
  <p:sldIdLst>
    <p:sldId id="257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330" r:id="rId15"/>
    <p:sldId id="329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308" r:id="rId30"/>
    <p:sldId id="309" r:id="rId31"/>
    <p:sldId id="310" r:id="rId32"/>
    <p:sldId id="311" r:id="rId33"/>
    <p:sldId id="312" r:id="rId34"/>
    <p:sldId id="313" r:id="rId35"/>
    <p:sldId id="314" r:id="rId36"/>
    <p:sldId id="315" r:id="rId37"/>
    <p:sldId id="316" r:id="rId38"/>
    <p:sldId id="317" r:id="rId39"/>
    <p:sldId id="318" r:id="rId40"/>
    <p:sldId id="319" r:id="rId41"/>
    <p:sldId id="320" r:id="rId42"/>
    <p:sldId id="321" r:id="rId43"/>
    <p:sldId id="322" r:id="rId44"/>
    <p:sldId id="323" r:id="rId45"/>
    <p:sldId id="324" r:id="rId46"/>
    <p:sldId id="325" r:id="rId47"/>
    <p:sldId id="326" r:id="rId48"/>
    <p:sldId id="327" r:id="rId49"/>
    <p:sldId id="331" r:id="rId50"/>
    <p:sldId id="332" r:id="rId51"/>
    <p:sldId id="333" r:id="rId52"/>
    <p:sldId id="334" r:id="rId53"/>
    <p:sldId id="335" r:id="rId54"/>
    <p:sldId id="336" r:id="rId55"/>
    <p:sldId id="337" r:id="rId56"/>
    <p:sldId id="338" r:id="rId57"/>
    <p:sldId id="339" r:id="rId58"/>
    <p:sldId id="340" r:id="rId59"/>
    <p:sldId id="341" r:id="rId60"/>
    <p:sldId id="342" r:id="rId61"/>
    <p:sldId id="343" r:id="rId62"/>
    <p:sldId id="344" r:id="rId63"/>
    <p:sldId id="345" r:id="rId6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6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notesMaster" Target="notesMasters/notesMaster1.xml"/><Relationship Id="rId66" Type="http://schemas.openxmlformats.org/officeDocument/2006/relationships/handoutMaster" Target="handoutMasters/handoutMaster1.xml"/><Relationship Id="rId67" Type="http://schemas.openxmlformats.org/officeDocument/2006/relationships/printerSettings" Target="printerSettings/printerSettings1.bin"/><Relationship Id="rId68" Type="http://schemas.openxmlformats.org/officeDocument/2006/relationships/presProps" Target="presProps.xml"/><Relationship Id="rId69" Type="http://schemas.openxmlformats.org/officeDocument/2006/relationships/viewProps" Target="view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heme" Target="theme/theme1.xml"/><Relationship Id="rId71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6/16/15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6/16/15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63588" cy="4572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 1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Summer</a:t>
            </a:r>
            <a:r>
              <a:rPr lang="en-US" sz="1200" baseline="0" dirty="0" smtClean="0">
                <a:latin typeface="Times New Roman" pitchFamily="-107" charset="0"/>
              </a:rPr>
              <a:t>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Introduction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 Principles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0268"/>
            <a:ext cx="8229600" cy="1143000"/>
          </a:xfrm>
        </p:spPr>
        <p:txBody>
          <a:bodyPr/>
          <a:lstStyle/>
          <a:p>
            <a:r>
              <a:rPr lang="en-US" dirty="0" smtClean="0"/>
              <a:t>What Does An OS Look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4040"/>
            <a:ext cx="8229600" cy="4525963"/>
          </a:xfrm>
        </p:spPr>
        <p:txBody>
          <a:bodyPr/>
          <a:lstStyle/>
          <a:p>
            <a:r>
              <a:rPr lang="en-GB" sz="2800" dirty="0" smtClean="0"/>
              <a:t>A set of management &amp; abstraction services</a:t>
            </a:r>
          </a:p>
          <a:p>
            <a:pPr lvl="1"/>
            <a:r>
              <a:rPr lang="en-GB" sz="2400" dirty="0" smtClean="0"/>
              <a:t>Invisible, they happen behind the scenes</a:t>
            </a:r>
          </a:p>
          <a:p>
            <a:r>
              <a:rPr lang="en-GB" sz="2800" dirty="0" smtClean="0"/>
              <a:t>Applications see objects and their services</a:t>
            </a:r>
          </a:p>
          <a:p>
            <a:pPr lvl="1"/>
            <a:r>
              <a:rPr lang="en-GB" sz="2400" dirty="0" smtClean="0"/>
              <a:t>CPU supports data-types and operations </a:t>
            </a:r>
          </a:p>
          <a:p>
            <a:pPr lvl="2"/>
            <a:r>
              <a:rPr lang="en-GB" sz="2000" dirty="0" smtClean="0"/>
              <a:t>Bytes, shorts, longs, floats, pointers, ...</a:t>
            </a:r>
          </a:p>
          <a:p>
            <a:pPr lvl="2"/>
            <a:r>
              <a:rPr lang="en-GB" sz="2000" dirty="0" smtClean="0"/>
              <a:t>Add, subtract, copy, compare, indirection, ...</a:t>
            </a:r>
          </a:p>
          <a:p>
            <a:pPr lvl="1"/>
            <a:r>
              <a:rPr lang="en-GB" sz="2400" dirty="0" smtClean="0"/>
              <a:t>So does an operating system, but at a higher level</a:t>
            </a:r>
          </a:p>
          <a:p>
            <a:pPr lvl="2"/>
            <a:r>
              <a:rPr lang="en-GB" sz="2000" dirty="0" smtClean="0"/>
              <a:t>Files, processes, threads, devices, ports, ...</a:t>
            </a:r>
          </a:p>
          <a:p>
            <a:pPr lvl="2"/>
            <a:r>
              <a:rPr lang="en-GB" sz="2000" dirty="0" smtClean="0"/>
              <a:t>Create, destroy, read, write, signal, ...</a:t>
            </a:r>
          </a:p>
          <a:p>
            <a:r>
              <a:rPr lang="en-GB" sz="2800" dirty="0" smtClean="0"/>
              <a:t>An OS extends a computer</a:t>
            </a:r>
          </a:p>
          <a:p>
            <a:pPr lvl="1"/>
            <a:r>
              <a:rPr lang="en-GB" sz="2400" dirty="0" smtClean="0"/>
              <a:t>Creating a much richer virtual computing platform</a:t>
            </a:r>
          </a:p>
          <a:p>
            <a:pPr lvl="2"/>
            <a:r>
              <a:rPr lang="en-GB" sz="2000" dirty="0" smtClean="0"/>
              <a:t>Supporting richer objects, more powerful operations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the OS Fit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1325563" y="3467100"/>
            <a:ext cx="3316287" cy="1835150"/>
            <a:chOff x="835" y="2184"/>
            <a:chExt cx="2089" cy="1156"/>
          </a:xfrm>
        </p:grpSpPr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906" y="2494"/>
              <a:ext cx="1826" cy="436"/>
            </a:xfrm>
            <a:prstGeom prst="roundRect">
              <a:avLst>
                <a:gd name="adj" fmla="val 208"/>
              </a:avLst>
            </a:prstGeom>
            <a:solidFill>
              <a:srgbClr val="FFFF00"/>
            </a:solidFill>
            <a:ln w="27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 flipH="1">
              <a:off x="1437" y="2929"/>
              <a:ext cx="6" cy="405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2213" y="2184"/>
              <a:ext cx="1" cy="284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1116" y="2593"/>
              <a:ext cx="139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2200">
                  <a:latin typeface="Helvetica" charset="0"/>
                </a:rPr>
                <a:t>Operating System</a:t>
              </a:r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 flipV="1">
              <a:off x="835" y="2379"/>
              <a:ext cx="2089" cy="6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886" y="2224"/>
              <a:ext cx="1286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1600">
                  <a:latin typeface="Helvetica" charset="0"/>
                </a:rPr>
                <a:t> System Call Interface</a:t>
              </a:r>
            </a:p>
          </p:txBody>
        </p: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>
              <a:off x="2572" y="2929"/>
              <a:ext cx="3" cy="411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" name="AutoShape 3"/>
          <p:cNvSpPr>
            <a:spLocks noChangeArrowheads="1"/>
          </p:cNvSpPr>
          <p:nvPr/>
        </p:nvSpPr>
        <p:spPr bwMode="auto">
          <a:xfrm>
            <a:off x="1385888" y="5275263"/>
            <a:ext cx="6210300" cy="742950"/>
          </a:xfrm>
          <a:prstGeom prst="roundRect">
            <a:avLst>
              <a:gd name="adj" fmla="val 190"/>
            </a:avLst>
          </a:prstGeom>
          <a:solidFill>
            <a:srgbClr val="FF9900"/>
          </a:solidFill>
          <a:ln w="27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1616075" y="5473701"/>
            <a:ext cx="1212850" cy="31115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828675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657225" algn="l"/>
              </a:tabLst>
            </a:pPr>
            <a:r>
              <a:rPr lang="en-GB" sz="2200">
                <a:latin typeface="Helvetica" charset="0"/>
              </a:rPr>
              <a:t>Hardware</a:t>
            </a:r>
          </a:p>
        </p:txBody>
      </p:sp>
      <p:grpSp>
        <p:nvGrpSpPr>
          <p:cNvPr id="12" name="Group 35"/>
          <p:cNvGrpSpPr/>
          <p:nvPr/>
        </p:nvGrpSpPr>
        <p:grpSpPr>
          <a:xfrm>
            <a:off x="3814763" y="4795838"/>
            <a:ext cx="3894137" cy="257176"/>
            <a:chOff x="3814763" y="4795838"/>
            <a:chExt cx="3894137" cy="257176"/>
          </a:xfrm>
        </p:grpSpPr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3814763" y="5048251"/>
              <a:ext cx="3894137" cy="4763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4767263" y="4795838"/>
              <a:ext cx="2173287" cy="227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1600" dirty="0">
                  <a:latin typeface="Helvetica" charset="0"/>
                </a:rPr>
                <a:t> Standard</a:t>
              </a:r>
              <a:r>
                <a:rPr lang="en-GB" sz="1100" dirty="0">
                  <a:latin typeface="Helvetica" charset="0"/>
                </a:rPr>
                <a:t> </a:t>
              </a:r>
              <a:r>
                <a:rPr lang="en-GB" sz="1600" dirty="0">
                  <a:latin typeface="Helvetica" charset="0"/>
                </a:rPr>
                <a:t>instruction set</a:t>
              </a:r>
            </a:p>
          </p:txBody>
        </p:sp>
      </p:grpSp>
      <p:grpSp>
        <p:nvGrpSpPr>
          <p:cNvPr id="21" name="Group 36"/>
          <p:cNvGrpSpPr/>
          <p:nvPr/>
        </p:nvGrpSpPr>
        <p:grpSpPr>
          <a:xfrm>
            <a:off x="1366838" y="4792663"/>
            <a:ext cx="2211387" cy="261938"/>
            <a:chOff x="1366838" y="4792663"/>
            <a:chExt cx="2211387" cy="261938"/>
          </a:xfrm>
        </p:grpSpPr>
        <p:sp>
          <p:nvSpPr>
            <p:cNvPr id="17" name="Text Box 20"/>
            <p:cNvSpPr txBox="1">
              <a:spLocks noChangeArrowheads="1"/>
            </p:cNvSpPr>
            <p:nvPr/>
          </p:nvSpPr>
          <p:spPr bwMode="auto">
            <a:xfrm>
              <a:off x="1366838" y="4792663"/>
              <a:ext cx="2181225" cy="227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1600" dirty="0">
                  <a:latin typeface="Helvetica" charset="0"/>
                </a:rPr>
                <a:t>Privileged</a:t>
              </a:r>
              <a:r>
                <a:rPr lang="en-GB" sz="1100" dirty="0">
                  <a:latin typeface="Helvetica" charset="0"/>
                </a:rPr>
                <a:t> </a:t>
              </a:r>
              <a:r>
                <a:rPr lang="en-GB" sz="1600" dirty="0">
                  <a:latin typeface="Helvetica" charset="0"/>
                </a:rPr>
                <a:t>instruction set</a:t>
              </a:r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>
              <a:off x="1370013" y="5048251"/>
              <a:ext cx="2208212" cy="6350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3100388" y="5573713"/>
            <a:ext cx="4167187" cy="188913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828675"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</a:tabLst>
            </a:pPr>
            <a:r>
              <a:rPr lang="en-GB" sz="1300">
                <a:latin typeface="VAG Rounded Thin" pitchFamily="32" charset="0"/>
              </a:rPr>
              <a:t>(arithmetic, logical, copy, test, flow-control operations, ...</a:t>
            </a:r>
            <a:r>
              <a:rPr lang="en-GB" sz="1100">
                <a:latin typeface="VAG Rounded Thin" pitchFamily="32" charset="0"/>
              </a:rPr>
              <a:t>)</a:t>
            </a:r>
          </a:p>
        </p:txBody>
      </p:sp>
      <p:sp>
        <p:nvSpPr>
          <p:cNvPr id="20" name="Text Box 26"/>
          <p:cNvSpPr txBox="1">
            <a:spLocks noChangeArrowheads="1"/>
          </p:cNvSpPr>
          <p:nvPr/>
        </p:nvSpPr>
        <p:spPr bwMode="auto">
          <a:xfrm>
            <a:off x="4667250" y="3103563"/>
            <a:ext cx="1588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3" name="Group 33"/>
          <p:cNvGrpSpPr>
            <a:grpSpLocks/>
          </p:cNvGrpSpPr>
          <p:nvPr/>
        </p:nvGrpSpPr>
        <p:grpSpPr bwMode="auto">
          <a:xfrm>
            <a:off x="1230313" y="2270125"/>
            <a:ext cx="4581525" cy="2963863"/>
            <a:chOff x="775" y="1430"/>
            <a:chExt cx="2886" cy="1867"/>
          </a:xfrm>
        </p:grpSpPr>
        <p:sp>
          <p:nvSpPr>
            <p:cNvPr id="22" name="Line 10"/>
            <p:cNvSpPr>
              <a:spLocks noChangeShapeType="1"/>
            </p:cNvSpPr>
            <p:nvPr/>
          </p:nvSpPr>
          <p:spPr bwMode="auto">
            <a:xfrm>
              <a:off x="2582" y="1430"/>
              <a:ext cx="1" cy="259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1" name="Group 32"/>
            <p:cNvGrpSpPr>
              <a:grpSpLocks/>
            </p:cNvGrpSpPr>
            <p:nvPr/>
          </p:nvGrpSpPr>
          <p:grpSpPr bwMode="auto">
            <a:xfrm>
              <a:off x="775" y="1454"/>
              <a:ext cx="2886" cy="1843"/>
              <a:chOff x="775" y="1454"/>
              <a:chExt cx="2886" cy="1843"/>
            </a:xfrm>
          </p:grpSpPr>
          <p:sp>
            <p:nvSpPr>
              <p:cNvPr id="24" name="AutoShape 5"/>
              <p:cNvSpPr>
                <a:spLocks noChangeArrowheads="1"/>
              </p:cNvSpPr>
              <p:nvPr/>
            </p:nvSpPr>
            <p:spPr bwMode="auto">
              <a:xfrm>
                <a:off x="839" y="1707"/>
                <a:ext cx="2714" cy="468"/>
              </a:xfrm>
              <a:prstGeom prst="roundRect">
                <a:avLst>
                  <a:gd name="adj" fmla="val 190"/>
                </a:avLst>
              </a:prstGeom>
              <a:solidFill>
                <a:srgbClr val="99FF33"/>
              </a:solidFill>
              <a:ln w="27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9"/>
              <p:cNvSpPr>
                <a:spLocks noChangeShapeType="1"/>
              </p:cNvSpPr>
              <p:nvPr/>
            </p:nvSpPr>
            <p:spPr bwMode="auto">
              <a:xfrm>
                <a:off x="3009" y="2175"/>
                <a:ext cx="1" cy="1122"/>
              </a:xfrm>
              <a:prstGeom prst="line">
                <a:avLst/>
              </a:prstGeom>
              <a:noFill/>
              <a:ln w="27360">
                <a:solidFill>
                  <a:srgbClr val="000000"/>
                </a:solidFill>
                <a:round/>
                <a:headEnd/>
                <a:tailEnd type="triangle" w="lg" len="lg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Text Box 13"/>
              <p:cNvSpPr txBox="1">
                <a:spLocks noChangeArrowheads="1"/>
              </p:cNvSpPr>
              <p:nvPr/>
            </p:nvSpPr>
            <p:spPr bwMode="auto">
              <a:xfrm>
                <a:off x="1136" y="1742"/>
                <a:ext cx="2016" cy="2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defTabSz="828675"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StarSymbol" charset="0"/>
                  <a:buNone/>
                  <a:tabLst>
                    <a:tab pos="657225" algn="l"/>
                    <a:tab pos="1312863" algn="l"/>
                    <a:tab pos="1970088" algn="l"/>
                    <a:tab pos="2627313" algn="l"/>
                  </a:tabLst>
                </a:pPr>
                <a:r>
                  <a:rPr lang="en-GB" sz="2200">
                    <a:latin typeface="Helvetica" charset="0"/>
                  </a:rPr>
                  <a:t>System Services/Libraries</a:t>
                </a:r>
              </a:p>
            </p:txBody>
          </p:sp>
          <p:sp>
            <p:nvSpPr>
              <p:cNvPr id="27" name="Line 18"/>
              <p:cNvSpPr>
                <a:spLocks noChangeShapeType="1"/>
              </p:cNvSpPr>
              <p:nvPr/>
            </p:nvSpPr>
            <p:spPr bwMode="auto">
              <a:xfrm flipV="1">
                <a:off x="835" y="1606"/>
                <a:ext cx="2826" cy="5"/>
              </a:xfrm>
              <a:prstGeom prst="line">
                <a:avLst/>
              </a:prstGeom>
              <a:noFill/>
              <a:ln w="27360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Text Box 22"/>
              <p:cNvSpPr txBox="1">
                <a:spLocks noChangeArrowheads="1"/>
              </p:cNvSpPr>
              <p:nvPr/>
            </p:nvSpPr>
            <p:spPr bwMode="auto">
              <a:xfrm>
                <a:off x="775" y="1454"/>
                <a:ext cx="1639" cy="1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defTabSz="828675"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StarSymbol" charset="0"/>
                  <a:buNone/>
                  <a:tabLst>
                    <a:tab pos="657225" algn="l"/>
                    <a:tab pos="1312863" algn="l"/>
                    <a:tab pos="1970088" algn="l"/>
                  </a:tabLst>
                </a:pPr>
                <a:r>
                  <a:rPr lang="en-GB" sz="1600">
                    <a:latin typeface="Helvetica" charset="0"/>
                  </a:rPr>
                  <a:t> Application Binary Interface</a:t>
                </a:r>
              </a:p>
            </p:txBody>
          </p:sp>
          <p:sp>
            <p:nvSpPr>
              <p:cNvPr id="29" name="Text Box 27"/>
              <p:cNvSpPr txBox="1">
                <a:spLocks noChangeArrowheads="1"/>
              </p:cNvSpPr>
              <p:nvPr/>
            </p:nvSpPr>
            <p:spPr bwMode="auto">
              <a:xfrm>
                <a:off x="1201" y="1970"/>
                <a:ext cx="22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defTabSz="828675" eaLnBrk="1">
                  <a:lnSpc>
                    <a:spcPct val="95000"/>
                  </a:lnSpc>
                  <a:buClr>
                    <a:srgbClr val="000000"/>
                  </a:buClr>
                  <a:buSzPct val="45000"/>
                  <a:buFont typeface="StarSymbol" charset="0"/>
                  <a:buNone/>
                  <a:tabLst>
                    <a:tab pos="657225" algn="l"/>
                    <a:tab pos="1312863" algn="l"/>
                    <a:tab pos="1970088" algn="l"/>
                    <a:tab pos="2627313" algn="l"/>
                    <a:tab pos="3282950" algn="l"/>
                  </a:tabLst>
                </a:pPr>
                <a:r>
                  <a:rPr lang="en-GB" sz="1300" dirty="0">
                    <a:latin typeface="VAG Rounded Thin" pitchFamily="32" charset="0"/>
                  </a:rPr>
                  <a:t>(e.g. string, random #</a:t>
                </a:r>
                <a:r>
                  <a:rPr lang="en-GB" sz="1300" dirty="0" err="1">
                    <a:latin typeface="VAG Rounded Thin" pitchFamily="32" charset="0"/>
                  </a:rPr>
                  <a:t>s</a:t>
                </a:r>
                <a:r>
                  <a:rPr lang="en-GB" sz="1300" dirty="0">
                    <a:latin typeface="VAG Rounded Thin" pitchFamily="32" charset="0"/>
                  </a:rPr>
                  <a:t>, encryption</a:t>
                </a:r>
                <a:r>
                  <a:rPr lang="en-GB" sz="1300" dirty="0" smtClean="0">
                    <a:latin typeface="VAG Rounded Thin" pitchFamily="32" charset="0"/>
                  </a:rPr>
                  <a:t>, graphics </a:t>
                </a:r>
                <a:r>
                  <a:rPr lang="en-GB" sz="1300" dirty="0">
                    <a:latin typeface="VAG Rounded Thin" pitchFamily="32" charset="0"/>
                  </a:rPr>
                  <a:t>...)</a:t>
                </a:r>
              </a:p>
            </p:txBody>
          </p:sp>
        </p:grpSp>
      </p:grp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2152650" y="1928813"/>
            <a:ext cx="1588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6" name="Group 31"/>
          <p:cNvGrpSpPr>
            <a:grpSpLocks/>
          </p:cNvGrpSpPr>
          <p:nvPr/>
        </p:nvGrpSpPr>
        <p:grpSpPr bwMode="auto">
          <a:xfrm>
            <a:off x="1344613" y="1539875"/>
            <a:ext cx="6210300" cy="3681413"/>
            <a:chOff x="847" y="970"/>
            <a:chExt cx="3912" cy="2319"/>
          </a:xfrm>
        </p:grpSpPr>
        <p:sp>
          <p:nvSpPr>
            <p:cNvPr id="32" name="AutoShape 6"/>
            <p:cNvSpPr>
              <a:spLocks noChangeArrowheads="1"/>
            </p:cNvSpPr>
            <p:nvPr/>
          </p:nvSpPr>
          <p:spPr bwMode="auto">
            <a:xfrm>
              <a:off x="847" y="970"/>
              <a:ext cx="3912" cy="469"/>
            </a:xfrm>
            <a:prstGeom prst="roundRect">
              <a:avLst>
                <a:gd name="adj" fmla="val 190"/>
              </a:avLst>
            </a:prstGeom>
            <a:solidFill>
              <a:srgbClr val="33CCFF"/>
            </a:solidFill>
            <a:ln w="27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1836" y="1014"/>
              <a:ext cx="1681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  <a:tab pos="2627313" algn="l"/>
                </a:tabLst>
              </a:pPr>
              <a:r>
                <a:rPr lang="en-GB" sz="2200">
                  <a:latin typeface="Helvetica" charset="0"/>
                </a:rPr>
                <a:t>Applications Software</a:t>
              </a:r>
            </a:p>
          </p:txBody>
        </p:sp>
        <p:sp>
          <p:nvSpPr>
            <p:cNvPr id="34" name="Line 15"/>
            <p:cNvSpPr>
              <a:spLocks noChangeShapeType="1"/>
            </p:cNvSpPr>
            <p:nvPr/>
          </p:nvSpPr>
          <p:spPr bwMode="auto">
            <a:xfrm flipH="1">
              <a:off x="4215" y="1447"/>
              <a:ext cx="2" cy="1842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Text Box 29"/>
            <p:cNvSpPr txBox="1">
              <a:spLocks noChangeArrowheads="1"/>
            </p:cNvSpPr>
            <p:nvPr/>
          </p:nvSpPr>
          <p:spPr bwMode="auto">
            <a:xfrm>
              <a:off x="1487" y="1240"/>
              <a:ext cx="230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5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  <a:tab pos="2627313" algn="l"/>
                  <a:tab pos="3282950" algn="l"/>
                  <a:tab pos="3940175" algn="l"/>
                </a:tabLst>
              </a:pPr>
              <a:r>
                <a:rPr lang="en-GB" sz="1300" dirty="0">
                  <a:latin typeface="VAG Rounded Thin" pitchFamily="32" charset="0"/>
                </a:rPr>
                <a:t>(e.g. word processor, compiler,</a:t>
              </a:r>
              <a:r>
                <a:rPr lang="en-GB" sz="1300" dirty="0" smtClean="0">
                  <a:latin typeface="VAG Rounded Thin" pitchFamily="32" charset="0"/>
                </a:rPr>
                <a:t> VOIP program, </a:t>
              </a:r>
              <a:r>
                <a:rPr lang="en-GB" sz="1300" dirty="0">
                  <a:latin typeface="VAG Rounded Thin" pitchFamily="32" charset="0"/>
                </a:rPr>
                <a:t>...)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Special About the 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2450"/>
            <a:ext cx="8229600" cy="4525963"/>
          </a:xfrm>
        </p:spPr>
        <p:txBody>
          <a:bodyPr/>
          <a:lstStyle/>
          <a:p>
            <a:r>
              <a:rPr lang="en-GB" sz="2400" dirty="0" smtClean="0"/>
              <a:t>It is always in control of the hardware</a:t>
            </a:r>
          </a:p>
          <a:p>
            <a:pPr lvl="1"/>
            <a:r>
              <a:rPr lang="en-GB" sz="2000" dirty="0" smtClean="0"/>
              <a:t>Automatically loaded when the machine boots</a:t>
            </a:r>
          </a:p>
          <a:p>
            <a:pPr lvl="1"/>
            <a:r>
              <a:rPr lang="en-GB" sz="2000" dirty="0" smtClean="0"/>
              <a:t>First software to have access to hardware</a:t>
            </a:r>
          </a:p>
          <a:p>
            <a:pPr lvl="1"/>
            <a:r>
              <a:rPr lang="en-GB" sz="2000" dirty="0" smtClean="0"/>
              <a:t>Continues running while apps come &amp; go</a:t>
            </a:r>
          </a:p>
          <a:p>
            <a:r>
              <a:rPr lang="en-GB" sz="2400" dirty="0" smtClean="0"/>
              <a:t>It alone has </a:t>
            </a:r>
            <a:r>
              <a:rPr lang="en-GB" sz="2400" u="sng" dirty="0" smtClean="0"/>
              <a:t>complete access</a:t>
            </a:r>
            <a:r>
              <a:rPr lang="en-GB" sz="2400" dirty="0" smtClean="0"/>
              <a:t> to hardware</a:t>
            </a:r>
          </a:p>
          <a:p>
            <a:pPr lvl="1"/>
            <a:r>
              <a:rPr lang="en-GB" sz="2000" dirty="0" smtClean="0"/>
              <a:t>Privileged instruction set, all of memory &amp; I/O</a:t>
            </a:r>
          </a:p>
          <a:p>
            <a:r>
              <a:rPr lang="en-GB" sz="2400" dirty="0" smtClean="0"/>
              <a:t>It mediates applications’ access to hardware</a:t>
            </a:r>
          </a:p>
          <a:p>
            <a:pPr lvl="1"/>
            <a:r>
              <a:rPr lang="en-GB" sz="2000" dirty="0" smtClean="0"/>
              <a:t>Block, permit, or modify application requests</a:t>
            </a:r>
          </a:p>
          <a:p>
            <a:r>
              <a:rPr lang="en-GB" sz="2400" dirty="0" smtClean="0"/>
              <a:t>It is trusted</a:t>
            </a:r>
          </a:p>
          <a:p>
            <a:pPr lvl="1"/>
            <a:r>
              <a:rPr lang="en-GB" sz="2000" dirty="0" smtClean="0"/>
              <a:t>To store and manage critical data</a:t>
            </a:r>
          </a:p>
          <a:p>
            <a:pPr lvl="1"/>
            <a:r>
              <a:rPr lang="en-GB" sz="2000" dirty="0" smtClean="0"/>
              <a:t>To always act in good faith</a:t>
            </a:r>
          </a:p>
          <a:p>
            <a:r>
              <a:rPr lang="en-GB" sz="2400" dirty="0" smtClean="0"/>
              <a:t>If the OS crashes, it takes everything else with it</a:t>
            </a:r>
          </a:p>
          <a:p>
            <a:pPr lvl="1"/>
            <a:r>
              <a:rPr lang="en-GB" sz="2000" dirty="0" smtClean="0"/>
              <a:t>So it better not crash . .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Functionality Is In the 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020"/>
            <a:ext cx="8229600" cy="4525963"/>
          </a:xfrm>
        </p:spPr>
        <p:txBody>
          <a:bodyPr/>
          <a:lstStyle/>
          <a:p>
            <a:r>
              <a:rPr lang="en-GB" sz="2800" dirty="0" smtClean="0"/>
              <a:t>As much as necessary, as little as possible</a:t>
            </a:r>
          </a:p>
          <a:p>
            <a:pPr lvl="1"/>
            <a:r>
              <a:rPr lang="en-GB" sz="2400" dirty="0" smtClean="0"/>
              <a:t>OS code is </a:t>
            </a:r>
            <a:r>
              <a:rPr lang="en-GB" sz="2400" u="sng" dirty="0" smtClean="0"/>
              <a:t>very expensive</a:t>
            </a:r>
            <a:r>
              <a:rPr lang="en-GB" sz="2400" dirty="0" smtClean="0"/>
              <a:t> to develop and maintain</a:t>
            </a:r>
          </a:p>
          <a:p>
            <a:r>
              <a:rPr lang="en-GB" sz="2800" dirty="0" smtClean="0"/>
              <a:t>Functionality must be in the OS if it ...</a:t>
            </a:r>
          </a:p>
          <a:p>
            <a:pPr lvl="1"/>
            <a:r>
              <a:rPr lang="en-GB" sz="2400" dirty="0" smtClean="0"/>
              <a:t>Requires the use of privileged instructions</a:t>
            </a:r>
          </a:p>
          <a:p>
            <a:pPr lvl="1"/>
            <a:r>
              <a:rPr lang="en-GB" sz="2400" dirty="0" smtClean="0"/>
              <a:t>Requires the manipulation of OS data structures</a:t>
            </a:r>
          </a:p>
          <a:p>
            <a:pPr lvl="1"/>
            <a:r>
              <a:rPr lang="en-GB" sz="2400" dirty="0" smtClean="0"/>
              <a:t>Must maintain security, trust, or resource integrity</a:t>
            </a:r>
          </a:p>
          <a:p>
            <a:r>
              <a:rPr lang="en-GB" sz="2800" dirty="0" smtClean="0"/>
              <a:t>Functions should be in libraries if they ...</a:t>
            </a:r>
          </a:p>
          <a:p>
            <a:pPr lvl="1"/>
            <a:r>
              <a:rPr lang="en-GB" sz="2400" dirty="0" smtClean="0"/>
              <a:t>Are a service commonly needed by applications</a:t>
            </a:r>
          </a:p>
          <a:p>
            <a:pPr lvl="1"/>
            <a:r>
              <a:rPr lang="en-GB" sz="2400" dirty="0" smtClean="0"/>
              <a:t>Do not actually have to be implemented inside OS</a:t>
            </a:r>
          </a:p>
          <a:p>
            <a:r>
              <a:rPr lang="en-GB" sz="2800" dirty="0" smtClean="0"/>
              <a:t>But there is also the performance excuse</a:t>
            </a:r>
          </a:p>
          <a:p>
            <a:pPr lvl="1"/>
            <a:r>
              <a:rPr lang="en-GB" sz="2400" dirty="0" smtClean="0"/>
              <a:t>Some things may be faster if done in the 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Offer a Service?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Hardware, OS, library or application?</a:t>
            </a:r>
          </a:p>
          <a:p>
            <a:r>
              <a:rPr lang="en-US" dirty="0" smtClean="0"/>
              <a:t>Increasing requirements for stability as you move through these options</a:t>
            </a:r>
          </a:p>
          <a:p>
            <a:r>
              <a:rPr lang="en-US" dirty="0" smtClean="0"/>
              <a:t>Hardware services rarely change</a:t>
            </a:r>
          </a:p>
          <a:p>
            <a:r>
              <a:rPr lang="en-US" dirty="0" smtClean="0"/>
              <a:t>OS services can change, but it’s a big deal</a:t>
            </a:r>
          </a:p>
          <a:p>
            <a:r>
              <a:rPr lang="en-US" dirty="0" smtClean="0"/>
              <a:t>Libraries a bit more dynamic</a:t>
            </a:r>
          </a:p>
          <a:p>
            <a:r>
              <a:rPr lang="en-US" dirty="0" smtClean="0"/>
              <a:t>Applications can change services much more readily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Reason For This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uses it?</a:t>
            </a:r>
          </a:p>
          <a:p>
            <a:r>
              <a:rPr lang="en-US" dirty="0" smtClean="0"/>
              <a:t>Things literally everyone uses belong lower in the hierarchy</a:t>
            </a:r>
          </a:p>
          <a:p>
            <a:pPr lvl="1"/>
            <a:r>
              <a:rPr lang="en-US" dirty="0" smtClean="0"/>
              <a:t>Particularly if the same service needs to work the same for everyone</a:t>
            </a:r>
          </a:p>
          <a:p>
            <a:r>
              <a:rPr lang="en-US" dirty="0" smtClean="0"/>
              <a:t>Things used by fewer/more specialized parties belong higher</a:t>
            </a:r>
          </a:p>
          <a:p>
            <a:pPr lvl="1"/>
            <a:r>
              <a:rPr lang="en-US" dirty="0" smtClean="0"/>
              <a:t>Particularly if each party requires a substantially different version of the service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Speed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One reason operating systems get big is based on speed</a:t>
            </a:r>
          </a:p>
          <a:p>
            <a:r>
              <a:rPr lang="en-US" sz="2800" dirty="0" smtClean="0"/>
              <a:t>It’s faster to offer a service in the OS than outside it</a:t>
            </a:r>
          </a:p>
          <a:p>
            <a:pPr lvl="1"/>
            <a:r>
              <a:rPr lang="en-US" sz="2400" dirty="0" smtClean="0"/>
              <a:t>If it involves processes communicating, working at app level requires scheduling and swapping them</a:t>
            </a:r>
          </a:p>
          <a:p>
            <a:pPr lvl="1"/>
            <a:r>
              <a:rPr lang="en-US" sz="2400" dirty="0" smtClean="0"/>
              <a:t>The OS has direct access to many pieces of state and system services</a:t>
            </a:r>
          </a:p>
          <a:p>
            <a:pPr lvl="1"/>
            <a:r>
              <a:rPr lang="en-US" sz="2400" dirty="0" smtClean="0"/>
              <a:t>The OS can make direct use of privileged instructions </a:t>
            </a:r>
          </a:p>
          <a:p>
            <a:r>
              <a:rPr lang="en-US" sz="2800" dirty="0" smtClean="0"/>
              <a:t>Thus, there’s a push to move services with strong performance requirements down to the OS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major function of an OS is to offer abstract versions of resources</a:t>
            </a:r>
          </a:p>
          <a:p>
            <a:pPr lvl="1"/>
            <a:r>
              <a:rPr lang="en-US" dirty="0" smtClean="0"/>
              <a:t>As opposed to actual physical resources</a:t>
            </a:r>
          </a:p>
          <a:p>
            <a:r>
              <a:rPr lang="en-US" dirty="0" smtClean="0"/>
              <a:t>Essentially, the OS implements the abstract resources using the physical resources</a:t>
            </a:r>
          </a:p>
          <a:p>
            <a:pPr lvl="1"/>
            <a:r>
              <a:rPr lang="en-US" dirty="0" smtClean="0"/>
              <a:t>E.g., processes (an abstraction) are implemented using the CPU and RAM (physical resources)</a:t>
            </a:r>
          </a:p>
          <a:p>
            <a:pPr lvl="1"/>
            <a:r>
              <a:rPr lang="en-US" dirty="0" smtClean="0"/>
              <a:t>And files (an abstraction) are implemented using disks (a physical resource)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24684" y="540399"/>
            <a:ext cx="5709570" cy="67674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248"/>
            <a:ext cx="8229600" cy="1143000"/>
          </a:xfrm>
        </p:spPr>
        <p:txBody>
          <a:bodyPr/>
          <a:lstStyle/>
          <a:p>
            <a:r>
              <a:rPr lang="en-US" dirty="0" smtClean="0"/>
              <a:t>Why Abstract Resources?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 abstractions are typically simpler and better suited for programmers and users</a:t>
            </a:r>
          </a:p>
          <a:p>
            <a:pPr lvl="1"/>
            <a:r>
              <a:rPr lang="en-GB" sz="2400" dirty="0" smtClean="0"/>
              <a:t>Easier to use than the original resources</a:t>
            </a:r>
          </a:p>
          <a:p>
            <a:pPr lvl="2"/>
            <a:r>
              <a:rPr lang="en-GB" sz="2000" dirty="0" smtClean="0"/>
              <a:t>E.g., don’t need to worry about keeping track of disk interrupts</a:t>
            </a:r>
          </a:p>
          <a:p>
            <a:pPr lvl="1"/>
            <a:r>
              <a:rPr lang="en-GB" sz="2400" dirty="0" smtClean="0"/>
              <a:t>Compartmentalize/encapsulate complexity</a:t>
            </a:r>
          </a:p>
          <a:p>
            <a:pPr lvl="2"/>
            <a:r>
              <a:rPr lang="en-GB" sz="2000" dirty="0" smtClean="0"/>
              <a:t>E.g., need not be concerned about what other executing code is doing and how to stay out of its way</a:t>
            </a:r>
          </a:p>
          <a:p>
            <a:pPr lvl="1"/>
            <a:r>
              <a:rPr lang="en-GB" sz="2400" dirty="0" smtClean="0"/>
              <a:t>Eliminate </a:t>
            </a:r>
            <a:r>
              <a:rPr lang="en-GB" sz="2400" dirty="0" err="1" smtClean="0"/>
              <a:t>behavior</a:t>
            </a:r>
            <a:r>
              <a:rPr lang="en-GB" sz="2400" dirty="0" smtClean="0"/>
              <a:t> that is irrelevant to user</a:t>
            </a:r>
          </a:p>
          <a:p>
            <a:pPr lvl="2"/>
            <a:r>
              <a:rPr lang="en-GB" sz="2000" dirty="0" smtClean="0"/>
              <a:t>E.g., hide the sectors and tracks of the disk</a:t>
            </a:r>
          </a:p>
          <a:p>
            <a:pPr lvl="1"/>
            <a:r>
              <a:rPr lang="en-GB" sz="2400" dirty="0" smtClean="0"/>
              <a:t>Create more convenient </a:t>
            </a:r>
            <a:r>
              <a:rPr lang="en-GB" sz="2400" dirty="0" err="1" smtClean="0"/>
              <a:t>behavior</a:t>
            </a:r>
            <a:endParaRPr lang="en-GB" sz="2400" dirty="0" smtClean="0"/>
          </a:p>
          <a:p>
            <a:pPr lvl="2"/>
            <a:r>
              <a:rPr lang="en-GB" sz="2000" dirty="0" smtClean="0"/>
              <a:t>E.g., make it look like you have the network interface entirely for your own use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Types of OS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Serially reusable resources</a:t>
            </a:r>
          </a:p>
          <a:p>
            <a:r>
              <a:rPr lang="en-US" dirty="0" err="1" smtClean="0"/>
              <a:t>Partitionable</a:t>
            </a:r>
            <a:r>
              <a:rPr lang="en-US" dirty="0" smtClean="0"/>
              <a:t> resources</a:t>
            </a:r>
          </a:p>
          <a:p>
            <a:r>
              <a:rPr lang="en-US" dirty="0" smtClean="0"/>
              <a:t>Sharable resources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the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Purpose of course and relationships to other courses</a:t>
            </a:r>
          </a:p>
          <a:p>
            <a:r>
              <a:rPr lang="en-GB" dirty="0" smtClean="0"/>
              <a:t>Why study operating systems?</a:t>
            </a:r>
          </a:p>
          <a:p>
            <a:r>
              <a:rPr lang="en-GB" dirty="0" smtClean="0"/>
              <a:t>Major themes &amp; lessons in this course</a:t>
            </a:r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499808" y="540399"/>
            <a:ext cx="6215336" cy="850219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Serially Reusable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Used by multiple clients, but only one at a time</a:t>
            </a:r>
          </a:p>
          <a:p>
            <a:pPr lvl="1"/>
            <a:r>
              <a:rPr lang="en-GB" dirty="0" smtClean="0"/>
              <a:t>Time multiplexing</a:t>
            </a:r>
          </a:p>
          <a:p>
            <a:r>
              <a:rPr lang="en-GB" dirty="0" smtClean="0"/>
              <a:t>Require access control to ensure exclusive use</a:t>
            </a:r>
          </a:p>
          <a:p>
            <a:r>
              <a:rPr lang="en-GB" dirty="0" smtClean="0"/>
              <a:t>Require graceful transitions from one user to the next</a:t>
            </a:r>
          </a:p>
          <a:p>
            <a:pPr lvl="1"/>
            <a:r>
              <a:rPr lang="en-US" dirty="0" smtClean="0"/>
              <a:t>A switch that totally hides the fact that the resource used to belong to someone else</a:t>
            </a:r>
            <a:endParaRPr lang="en-GB" dirty="0" smtClean="0"/>
          </a:p>
          <a:p>
            <a:r>
              <a:rPr lang="en-GB" dirty="0" smtClean="0"/>
              <a:t>Examples: printers, bathroom stalls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Partitionable</a:t>
            </a:r>
            <a:r>
              <a:rPr lang="en-US" dirty="0" smtClean="0"/>
              <a:t>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Divided into disjoint pieces for multiple clients</a:t>
            </a:r>
          </a:p>
          <a:p>
            <a:pPr lvl="1"/>
            <a:r>
              <a:rPr lang="en-GB" dirty="0" smtClean="0"/>
              <a:t>Spatial multiplexing</a:t>
            </a:r>
          </a:p>
          <a:p>
            <a:r>
              <a:rPr lang="en-GB" dirty="0" smtClean="0"/>
              <a:t>Needs access control to ensure: </a:t>
            </a:r>
          </a:p>
          <a:p>
            <a:pPr lvl="1"/>
            <a:r>
              <a:rPr lang="en-GB" dirty="0" smtClean="0"/>
              <a:t>Containment: </a:t>
            </a:r>
            <a:r>
              <a:rPr lang="en-US" i="1" dirty="0" smtClean="0"/>
              <a:t>you cannot access resources outside of your partition</a:t>
            </a:r>
            <a:endParaRPr lang="en-GB" dirty="0" smtClean="0"/>
          </a:p>
          <a:p>
            <a:pPr lvl="1"/>
            <a:r>
              <a:rPr lang="en-GB" dirty="0" smtClean="0"/>
              <a:t>Privacy: </a:t>
            </a:r>
            <a:r>
              <a:rPr lang="en-US" i="1" dirty="0" smtClean="0"/>
              <a:t>nobody else can access resources in your partition</a:t>
            </a:r>
            <a:endParaRPr lang="en-GB" dirty="0" smtClean="0"/>
          </a:p>
          <a:p>
            <a:r>
              <a:rPr lang="en-GB" dirty="0" smtClean="0"/>
              <a:t>Examples: disk space, dormitory rooms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Shareable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5430"/>
            <a:ext cx="8229600" cy="4525963"/>
          </a:xfrm>
        </p:spPr>
        <p:txBody>
          <a:bodyPr/>
          <a:lstStyle/>
          <a:p>
            <a:r>
              <a:rPr lang="en-GB" dirty="0" smtClean="0"/>
              <a:t>Usable by multiple concurrent clients</a:t>
            </a:r>
          </a:p>
          <a:p>
            <a:pPr lvl="1"/>
            <a:r>
              <a:rPr lang="en-GB" dirty="0" smtClean="0"/>
              <a:t>Clients do not have to “wait” for access to resource</a:t>
            </a:r>
          </a:p>
          <a:p>
            <a:pPr lvl="1"/>
            <a:r>
              <a:rPr lang="en-GB" dirty="0" smtClean="0"/>
              <a:t>Clients don’t “own” a particular subset of resource</a:t>
            </a:r>
          </a:p>
          <a:p>
            <a:r>
              <a:rPr lang="en-GB" dirty="0" smtClean="0"/>
              <a:t>May involve (effectively) limitless resources </a:t>
            </a:r>
          </a:p>
          <a:p>
            <a:pPr lvl="1"/>
            <a:r>
              <a:rPr lang="en-GB" dirty="0" smtClean="0"/>
              <a:t>Air in a room, shared by occupants </a:t>
            </a:r>
          </a:p>
          <a:p>
            <a:pPr lvl="1"/>
            <a:r>
              <a:rPr lang="en-GB" dirty="0" smtClean="0"/>
              <a:t>Copy of the operating system, shared by processes</a:t>
            </a:r>
          </a:p>
          <a:p>
            <a:r>
              <a:rPr lang="en-GB" dirty="0" smtClean="0"/>
              <a:t>May involve </a:t>
            </a:r>
            <a:r>
              <a:rPr lang="en-GB" u="sng" dirty="0" smtClean="0"/>
              <a:t>under-the-covers</a:t>
            </a:r>
            <a:r>
              <a:rPr lang="en-GB" dirty="0" smtClean="0"/>
              <a:t> multiplexing</a:t>
            </a:r>
          </a:p>
          <a:p>
            <a:pPr lvl="1"/>
            <a:r>
              <a:rPr lang="en-GB" dirty="0" smtClean="0"/>
              <a:t>Cell-phone channel (time and frequency multiplexed)</a:t>
            </a:r>
          </a:p>
          <a:p>
            <a:pPr lvl="1"/>
            <a:r>
              <a:rPr lang="en-GB" dirty="0" smtClean="0"/>
              <a:t>Shared network interface (time multiplexed)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OS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They have grown larger and more sophisticated</a:t>
            </a:r>
          </a:p>
          <a:p>
            <a:r>
              <a:rPr lang="en-GB" sz="2800" dirty="0" smtClean="0"/>
              <a:t>Their role has fundamentally changed</a:t>
            </a:r>
          </a:p>
          <a:p>
            <a:pPr lvl="1"/>
            <a:r>
              <a:rPr lang="en-GB" sz="2400" dirty="0" smtClean="0"/>
              <a:t>From shepherding the use of the hardware</a:t>
            </a:r>
          </a:p>
          <a:p>
            <a:pPr lvl="1"/>
            <a:r>
              <a:rPr lang="en-GB" sz="2400" dirty="0" smtClean="0"/>
              <a:t>To shielding the applications from the hardware</a:t>
            </a:r>
          </a:p>
          <a:p>
            <a:pPr lvl="1"/>
            <a:r>
              <a:rPr lang="en-GB" sz="2400" dirty="0" smtClean="0"/>
              <a:t>To providing powerful application computing platform</a:t>
            </a:r>
          </a:p>
          <a:p>
            <a:r>
              <a:rPr lang="en-GB" sz="2800" dirty="0" smtClean="0"/>
              <a:t>They still sit between applications and hardware</a:t>
            </a:r>
          </a:p>
          <a:p>
            <a:r>
              <a:rPr lang="en-GB" sz="2800" dirty="0" smtClean="0"/>
              <a:t>Best understood through services they provide</a:t>
            </a:r>
          </a:p>
          <a:p>
            <a:pPr lvl="1"/>
            <a:r>
              <a:rPr lang="en-GB" sz="2400" dirty="0" smtClean="0"/>
              <a:t>Capabilities they add</a:t>
            </a:r>
          </a:p>
          <a:p>
            <a:pPr lvl="1"/>
            <a:r>
              <a:rPr lang="en-GB" sz="2400" dirty="0" smtClean="0"/>
              <a:t>Applications they enable</a:t>
            </a:r>
          </a:p>
          <a:p>
            <a:pPr lvl="1"/>
            <a:r>
              <a:rPr lang="en-GB" sz="2400" dirty="0" smtClean="0"/>
              <a:t>Problems they eliminate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214120" y="540399"/>
            <a:ext cx="4691005" cy="67674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Important OS Trend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US" dirty="0" smtClean="0"/>
              <a:t>Convergence</a:t>
            </a:r>
          </a:p>
          <a:p>
            <a:pPr lvl="1"/>
            <a:r>
              <a:rPr lang="en-US" dirty="0" smtClean="0"/>
              <a:t>There are a handful of widely used </a:t>
            </a:r>
            <a:r>
              <a:rPr lang="en-US" dirty="0" err="1" smtClean="0"/>
              <a:t>OSs</a:t>
            </a:r>
            <a:endParaRPr lang="en-US" dirty="0" smtClean="0"/>
          </a:p>
          <a:p>
            <a:pPr lvl="1"/>
            <a:r>
              <a:rPr lang="en-US" dirty="0" smtClean="0"/>
              <a:t>New ones come along very rarely</a:t>
            </a:r>
          </a:p>
          <a:p>
            <a:r>
              <a:rPr lang="en-US" dirty="0" err="1" smtClean="0"/>
              <a:t>OSs</a:t>
            </a:r>
            <a:r>
              <a:rPr lang="en-US" dirty="0" smtClean="0"/>
              <a:t> in the same family (e.g., Windows or Linux) are used for vastly different purposes</a:t>
            </a:r>
          </a:p>
          <a:p>
            <a:pPr lvl="1"/>
            <a:r>
              <a:rPr lang="en-US" dirty="0" smtClean="0"/>
              <a:t>Making things challenging for the OS designer</a:t>
            </a:r>
          </a:p>
          <a:p>
            <a:r>
              <a:rPr lang="en-US" dirty="0" smtClean="0"/>
              <a:t>Most </a:t>
            </a:r>
            <a:r>
              <a:rPr lang="en-US" dirty="0" err="1" smtClean="0"/>
              <a:t>OSs</a:t>
            </a:r>
            <a:r>
              <a:rPr lang="en-US" dirty="0" smtClean="0"/>
              <a:t> are based on pretty old models</a:t>
            </a:r>
          </a:p>
          <a:p>
            <a:pPr lvl="1"/>
            <a:r>
              <a:rPr lang="en-US" dirty="0" smtClean="0"/>
              <a:t>Linux comes from Unix (1970s vintage)</a:t>
            </a:r>
          </a:p>
          <a:p>
            <a:pPr lvl="1"/>
            <a:r>
              <a:rPr lang="en-US" dirty="0" smtClean="0"/>
              <a:t>Windows from the early 1980s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Resulting OS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basing the OS we use today on an architecture designed 30-40 years ago</a:t>
            </a:r>
          </a:p>
          <a:p>
            <a:r>
              <a:rPr lang="en-US" dirty="0" smtClean="0"/>
              <a:t>We can make some changes in the architecture</a:t>
            </a:r>
          </a:p>
          <a:p>
            <a:r>
              <a:rPr lang="en-US" dirty="0" smtClean="0"/>
              <a:t>But not too many</a:t>
            </a:r>
          </a:p>
          <a:p>
            <a:pPr lvl="1"/>
            <a:r>
              <a:rPr lang="en-US" dirty="0" smtClean="0"/>
              <a:t>Due to compatibility</a:t>
            </a:r>
          </a:p>
          <a:p>
            <a:pPr lvl="1"/>
            <a:r>
              <a:rPr lang="en-US" dirty="0" smtClean="0"/>
              <a:t>And fundamental characteristics of the architecture</a:t>
            </a:r>
          </a:p>
          <a:p>
            <a:r>
              <a:rPr lang="en-US" dirty="0" smtClean="0"/>
              <a:t>Requires OS designers and builders to shoehorn what’s needed today into what made sense yesterday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OS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real operating systems built and used by real people</a:t>
            </a:r>
          </a:p>
          <a:p>
            <a:r>
              <a:rPr lang="en-US" dirty="0" smtClean="0"/>
              <a:t>Differs depending on who you are talking about</a:t>
            </a:r>
          </a:p>
          <a:p>
            <a:pPr lvl="1"/>
            <a:r>
              <a:rPr lang="en-US" dirty="0" smtClean="0"/>
              <a:t>Users</a:t>
            </a:r>
          </a:p>
          <a:p>
            <a:pPr lvl="1"/>
            <a:r>
              <a:rPr lang="en-US" dirty="0" smtClean="0"/>
              <a:t>Service providers</a:t>
            </a:r>
          </a:p>
          <a:p>
            <a:pPr lvl="1"/>
            <a:r>
              <a:rPr lang="en-US" dirty="0" smtClean="0"/>
              <a:t>Application developers</a:t>
            </a:r>
          </a:p>
          <a:p>
            <a:pPr lvl="1"/>
            <a:r>
              <a:rPr lang="en-US" dirty="0" smtClean="0"/>
              <a:t>OS developers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725513" y="553767"/>
            <a:ext cx="562712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the End Users,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Reliability </a:t>
            </a:r>
          </a:p>
          <a:p>
            <a:r>
              <a:rPr lang="en-GB" dirty="0" smtClean="0"/>
              <a:t>Performance</a:t>
            </a:r>
          </a:p>
          <a:p>
            <a:r>
              <a:rPr lang="en-GB" dirty="0" smtClean="0"/>
              <a:t>Upwards compatibility in releases</a:t>
            </a:r>
          </a:p>
          <a:p>
            <a:r>
              <a:rPr lang="en-GB" dirty="0" smtClean="0"/>
              <a:t>Support for differing hardware</a:t>
            </a:r>
          </a:p>
          <a:p>
            <a:pPr lvl="1"/>
            <a:r>
              <a:rPr lang="en-GB" dirty="0" smtClean="0"/>
              <a:t>Currently available platforms</a:t>
            </a:r>
          </a:p>
          <a:p>
            <a:pPr lvl="1"/>
            <a:r>
              <a:rPr lang="en-GB" dirty="0" smtClean="0"/>
              <a:t>What’s available in the future</a:t>
            </a:r>
          </a:p>
          <a:p>
            <a:r>
              <a:rPr lang="en-GB" dirty="0" smtClean="0"/>
              <a:t>Availability of key applications</a:t>
            </a:r>
          </a:p>
          <a:p>
            <a:r>
              <a:rPr lang="en-GB" dirty="0" smtClean="0"/>
              <a:t>Security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00336" y="567135"/>
            <a:ext cx="4584401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OS really should never crash</a:t>
            </a:r>
          </a:p>
          <a:p>
            <a:pPr lvl="1"/>
            <a:r>
              <a:rPr lang="en-US" dirty="0" smtClean="0"/>
              <a:t>Since it takes everything else down with it</a:t>
            </a:r>
          </a:p>
          <a:p>
            <a:r>
              <a:rPr lang="en-US" dirty="0" smtClean="0"/>
              <a:t>But also need dependability in a different sense</a:t>
            </a:r>
          </a:p>
          <a:p>
            <a:pPr lvl="1"/>
            <a:r>
              <a:rPr lang="en-US" dirty="0" smtClean="0"/>
              <a:t>The OS must be depended on to behave as it’s specified</a:t>
            </a:r>
          </a:p>
          <a:p>
            <a:pPr lvl="1"/>
            <a:r>
              <a:rPr lang="en-US" dirty="0" smtClean="0"/>
              <a:t>Nobody wants surprises from their operating system</a:t>
            </a:r>
          </a:p>
          <a:p>
            <a:pPr lvl="1"/>
            <a:r>
              <a:rPr lang="en-US" dirty="0" smtClean="0"/>
              <a:t>Since the OS controls everything, unexpected behavior could be arbitrarily bad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loose goal</a:t>
            </a:r>
          </a:p>
          <a:p>
            <a:r>
              <a:rPr lang="en-US" dirty="0" smtClean="0"/>
              <a:t>The OS must perform well in critical situations</a:t>
            </a:r>
          </a:p>
          <a:p>
            <a:r>
              <a:rPr lang="en-US" dirty="0" smtClean="0"/>
              <a:t>But optimizing the performance of all OS operations not always critical</a:t>
            </a:r>
          </a:p>
          <a:p>
            <a:r>
              <a:rPr lang="en-US" dirty="0" smtClean="0"/>
              <a:t>Nothing can take too long</a:t>
            </a:r>
          </a:p>
          <a:p>
            <a:r>
              <a:rPr lang="en-US" dirty="0" smtClean="0"/>
              <a:t>But if something is “fast enough,” adding complexity to make it faster not worthwhile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Will CS 111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4040"/>
            <a:ext cx="8229600" cy="4525963"/>
          </a:xfrm>
        </p:spPr>
        <p:txBody>
          <a:bodyPr/>
          <a:lstStyle/>
          <a:p>
            <a:r>
              <a:rPr lang="en-GB" sz="2800" dirty="0" smtClean="0"/>
              <a:t>Build on concepts from other courses</a:t>
            </a:r>
          </a:p>
          <a:p>
            <a:pPr lvl="1"/>
            <a:r>
              <a:rPr lang="en-GB" sz="2400" dirty="0" smtClean="0"/>
              <a:t>Data structures, programming languages, assembly language programming, network protocols, computer architectures, ...</a:t>
            </a:r>
            <a:endParaRPr lang="en-GB" sz="2000" dirty="0" smtClean="0"/>
          </a:p>
          <a:p>
            <a:r>
              <a:rPr lang="en-GB" sz="2800" dirty="0" smtClean="0"/>
              <a:t>Prepare you for advanced courses</a:t>
            </a:r>
          </a:p>
          <a:p>
            <a:pPr lvl="1"/>
            <a:r>
              <a:rPr lang="en-GB" sz="2400" dirty="0" smtClean="0"/>
              <a:t>Data bases and distributed computing</a:t>
            </a:r>
          </a:p>
          <a:p>
            <a:pPr lvl="1"/>
            <a:r>
              <a:rPr lang="en-GB" sz="2400" dirty="0" smtClean="0"/>
              <a:t>Security, fault-tolerance, high availability</a:t>
            </a:r>
          </a:p>
          <a:p>
            <a:pPr lvl="1"/>
            <a:r>
              <a:rPr lang="en-GB" sz="2400" dirty="0" smtClean="0"/>
              <a:t>Computer system </a:t>
            </a:r>
            <a:r>
              <a:rPr lang="en-GB" sz="2400" dirty="0" err="1" smtClean="0"/>
              <a:t>modeling</a:t>
            </a:r>
            <a:r>
              <a:rPr lang="en-GB" sz="2400" dirty="0" smtClean="0"/>
              <a:t>, </a:t>
            </a:r>
            <a:r>
              <a:rPr lang="en-GB" sz="2400" dirty="0" err="1" smtClean="0"/>
              <a:t>queueing</a:t>
            </a:r>
            <a:r>
              <a:rPr lang="en-GB" sz="2400" dirty="0" smtClean="0"/>
              <a:t> theory</a:t>
            </a:r>
          </a:p>
          <a:p>
            <a:r>
              <a:rPr lang="en-GB" sz="2800" dirty="0" smtClean="0"/>
              <a:t>Provide you with foundation concepts</a:t>
            </a:r>
          </a:p>
          <a:p>
            <a:pPr lvl="1"/>
            <a:r>
              <a:rPr lang="en-GB" sz="2400" dirty="0" smtClean="0"/>
              <a:t>Processes, threads, virtual address space, files</a:t>
            </a:r>
          </a:p>
          <a:p>
            <a:pPr lvl="1"/>
            <a:r>
              <a:rPr lang="en-GB" sz="2400" dirty="0" smtClean="0"/>
              <a:t>Capabilities, synchronization, leases, deadlock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Upward Compatibility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People want new releases of an OS</a:t>
            </a:r>
          </a:p>
          <a:p>
            <a:pPr lvl="1"/>
            <a:r>
              <a:rPr lang="en-GB" dirty="0" smtClean="0"/>
              <a:t>New features, bug fixes, enhancements</a:t>
            </a:r>
          </a:p>
          <a:p>
            <a:pPr lvl="1"/>
            <a:r>
              <a:rPr lang="en-GB" dirty="0" smtClean="0"/>
              <a:t>Security patches to protect from malware</a:t>
            </a:r>
          </a:p>
          <a:p>
            <a:r>
              <a:rPr lang="en-GB" dirty="0" smtClean="0"/>
              <a:t>People also fear new releases of an OS</a:t>
            </a:r>
          </a:p>
          <a:p>
            <a:pPr lvl="1"/>
            <a:r>
              <a:rPr lang="en-GB" dirty="0" smtClean="0"/>
              <a:t>OS changes can break old applications</a:t>
            </a:r>
          </a:p>
          <a:p>
            <a:r>
              <a:rPr lang="en-GB" dirty="0" smtClean="0"/>
              <a:t>What makes the compatibility issue manageable?</a:t>
            </a:r>
          </a:p>
          <a:p>
            <a:pPr lvl="1"/>
            <a:r>
              <a:rPr lang="en-GB" dirty="0" smtClean="0"/>
              <a:t>Stable interfaces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Stable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6970"/>
            <a:ext cx="8229600" cy="4525963"/>
          </a:xfrm>
        </p:spPr>
        <p:txBody>
          <a:bodyPr/>
          <a:lstStyle/>
          <a:p>
            <a:r>
              <a:rPr lang="en-GB" dirty="0" smtClean="0"/>
              <a:t>Designers should start with well specified Application Interfaces</a:t>
            </a:r>
          </a:p>
          <a:p>
            <a:pPr lvl="1"/>
            <a:r>
              <a:rPr lang="en-GB" dirty="0" smtClean="0"/>
              <a:t>Must keep them stable from release to release</a:t>
            </a:r>
          </a:p>
          <a:p>
            <a:r>
              <a:rPr lang="en-GB" dirty="0" smtClean="0"/>
              <a:t>Application developers should only use committed interfaces</a:t>
            </a:r>
          </a:p>
          <a:p>
            <a:pPr lvl="1"/>
            <a:r>
              <a:rPr lang="en-GB" dirty="0" smtClean="0"/>
              <a:t>Don’t use undocumented features or erroneous side effects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5792"/>
            <a:ext cx="8229600" cy="4525963"/>
          </a:xfrm>
        </p:spPr>
        <p:txBody>
          <a:bodyPr/>
          <a:lstStyle/>
          <a:p>
            <a:r>
              <a:rPr lang="en-GB" dirty="0" smtClean="0"/>
              <a:t>Application Program Interfaces </a:t>
            </a:r>
          </a:p>
          <a:p>
            <a:pPr lvl="1"/>
            <a:r>
              <a:rPr lang="en-GB" dirty="0" smtClean="0"/>
              <a:t>A source level interface, specifying:</a:t>
            </a:r>
          </a:p>
          <a:p>
            <a:pPr lvl="2"/>
            <a:r>
              <a:rPr lang="en-GB" dirty="0" smtClean="0"/>
              <a:t>Include files, data types, constants</a:t>
            </a:r>
          </a:p>
          <a:p>
            <a:pPr lvl="2"/>
            <a:r>
              <a:rPr lang="en-GB" dirty="0" smtClean="0"/>
              <a:t>Macros, routines and their parameters</a:t>
            </a:r>
          </a:p>
          <a:p>
            <a:r>
              <a:rPr lang="en-GB" dirty="0" smtClean="0"/>
              <a:t>A basis for software portability</a:t>
            </a:r>
          </a:p>
          <a:p>
            <a:pPr lvl="1"/>
            <a:r>
              <a:rPr lang="en-GB" dirty="0" smtClean="0"/>
              <a:t>Recompile program for the desired architecture</a:t>
            </a:r>
          </a:p>
          <a:p>
            <a:pPr lvl="1"/>
            <a:r>
              <a:rPr lang="en-GB" dirty="0" smtClean="0"/>
              <a:t>Linkage edit with OS-specific libraries</a:t>
            </a:r>
          </a:p>
          <a:p>
            <a:pPr lvl="1"/>
            <a:r>
              <a:rPr lang="en-GB" dirty="0" smtClean="0"/>
              <a:t>Resulting binary runs on that architecture and OS</a:t>
            </a:r>
          </a:p>
          <a:p>
            <a:r>
              <a:rPr lang="en-GB" dirty="0" smtClean="0"/>
              <a:t>An API compliant program will compile &amp; run on any compliant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98"/>
            <a:ext cx="8229600" cy="1143000"/>
          </a:xfrm>
        </p:spPr>
        <p:txBody>
          <a:bodyPr/>
          <a:lstStyle/>
          <a:p>
            <a:r>
              <a:rPr lang="en-US" dirty="0" err="1" smtClean="0"/>
              <a:t>ABIs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1208"/>
            <a:ext cx="8229600" cy="4525963"/>
          </a:xfrm>
        </p:spPr>
        <p:txBody>
          <a:bodyPr/>
          <a:lstStyle/>
          <a:p>
            <a:r>
              <a:rPr lang="en-GB" dirty="0" smtClean="0"/>
              <a:t>Application Binary Interfaces </a:t>
            </a:r>
          </a:p>
          <a:p>
            <a:pPr lvl="1"/>
            <a:r>
              <a:rPr lang="en-GB" dirty="0" smtClean="0"/>
              <a:t>A binary interface, specifying</a:t>
            </a:r>
          </a:p>
          <a:p>
            <a:pPr lvl="2"/>
            <a:r>
              <a:rPr lang="en-GB" dirty="0" smtClean="0"/>
              <a:t>Dynamically loadable libraries (DLLs)</a:t>
            </a:r>
          </a:p>
          <a:p>
            <a:pPr lvl="2"/>
            <a:r>
              <a:rPr lang="en-GB" dirty="0" smtClean="0"/>
              <a:t>Data formats, calling sequences, linkage conventions</a:t>
            </a:r>
          </a:p>
          <a:p>
            <a:pPr lvl="1"/>
            <a:r>
              <a:rPr lang="en-GB" dirty="0" smtClean="0"/>
              <a:t>The binding of an API to a hardware architecture</a:t>
            </a:r>
          </a:p>
          <a:p>
            <a:r>
              <a:rPr lang="en-GB" dirty="0" smtClean="0"/>
              <a:t>A basis for binary compatibility</a:t>
            </a:r>
          </a:p>
          <a:p>
            <a:pPr lvl="1"/>
            <a:r>
              <a:rPr lang="en-GB" dirty="0" smtClean="0"/>
              <a:t>One binary serves all customers for that hardware</a:t>
            </a:r>
          </a:p>
          <a:p>
            <a:pPr lvl="2"/>
            <a:r>
              <a:rPr lang="en-GB" dirty="0" smtClean="0"/>
              <a:t>E.g. all x86 Linux/BSD/</a:t>
            </a:r>
            <a:r>
              <a:rPr lang="en-GB" dirty="0" err="1" smtClean="0"/>
              <a:t>MacOS</a:t>
            </a:r>
            <a:r>
              <a:rPr lang="en-GB" dirty="0" smtClean="0"/>
              <a:t>/Solaris/…</a:t>
            </a:r>
          </a:p>
          <a:p>
            <a:pPr lvl="2"/>
            <a:r>
              <a:rPr lang="en-GB" dirty="0" smtClean="0"/>
              <a:t>May even run on Windows platforms</a:t>
            </a:r>
          </a:p>
          <a:p>
            <a:r>
              <a:rPr lang="en-GB" dirty="0" smtClean="0"/>
              <a:t>An ABI compliant program will run (unmodified) on any compliant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the Service Providers,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896"/>
            <a:ext cx="8229600" cy="4525963"/>
          </a:xfrm>
        </p:spPr>
        <p:txBody>
          <a:bodyPr/>
          <a:lstStyle/>
          <a:p>
            <a:r>
              <a:rPr lang="en-GB" dirty="0" smtClean="0"/>
              <a:t>Reliability </a:t>
            </a:r>
          </a:p>
          <a:p>
            <a:r>
              <a:rPr lang="en-GB" dirty="0" smtClean="0"/>
              <a:t>Performance</a:t>
            </a:r>
          </a:p>
          <a:p>
            <a:r>
              <a:rPr lang="en-GB" dirty="0" smtClean="0"/>
              <a:t>Upwards compatibility in releases </a:t>
            </a:r>
          </a:p>
          <a:p>
            <a:r>
              <a:rPr lang="en-GB" dirty="0" smtClean="0"/>
              <a:t>Platform support (wide range of platforms)</a:t>
            </a:r>
          </a:p>
          <a:p>
            <a:r>
              <a:rPr lang="en-GB" dirty="0" smtClean="0"/>
              <a:t>Manageability</a:t>
            </a:r>
          </a:p>
          <a:p>
            <a:r>
              <a:rPr lang="en-GB" dirty="0" smtClean="0"/>
              <a:t>Total cost of ownership </a:t>
            </a:r>
          </a:p>
          <a:p>
            <a:r>
              <a:rPr lang="en-GB" dirty="0" smtClean="0"/>
              <a:t>Support (updates and bug fixes) </a:t>
            </a:r>
          </a:p>
          <a:p>
            <a:r>
              <a:rPr lang="en-GB" dirty="0" smtClean="0"/>
              <a:t>Flexibility (in configurations and applications)</a:t>
            </a:r>
          </a:p>
          <a:p>
            <a:r>
              <a:rPr lang="en-GB" dirty="0" smtClean="0"/>
              <a:t>Security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38360" y="567135"/>
            <a:ext cx="6135114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the Application Developers,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736"/>
            <a:ext cx="8229600" cy="4525963"/>
          </a:xfrm>
        </p:spPr>
        <p:txBody>
          <a:bodyPr/>
          <a:lstStyle/>
          <a:p>
            <a:r>
              <a:rPr lang="en-GB" dirty="0" smtClean="0"/>
              <a:t>Reliability </a:t>
            </a:r>
          </a:p>
          <a:p>
            <a:r>
              <a:rPr lang="en-GB" dirty="0" smtClean="0"/>
              <a:t>Performance</a:t>
            </a:r>
          </a:p>
          <a:p>
            <a:r>
              <a:rPr lang="en-GB" dirty="0" smtClean="0"/>
              <a:t>Upwards compatibility in releases</a:t>
            </a:r>
          </a:p>
          <a:p>
            <a:r>
              <a:rPr lang="en-GB" dirty="0" smtClean="0"/>
              <a:t>Standards conformance</a:t>
            </a:r>
          </a:p>
          <a:p>
            <a:r>
              <a:rPr lang="en-GB" dirty="0" smtClean="0"/>
              <a:t>Functionality (current and roadmap)</a:t>
            </a:r>
          </a:p>
          <a:p>
            <a:r>
              <a:rPr lang="en-GB" dirty="0" smtClean="0"/>
              <a:t>Middleware and tools</a:t>
            </a:r>
          </a:p>
          <a:p>
            <a:r>
              <a:rPr lang="en-GB" dirty="0" smtClean="0"/>
              <a:t>Documentation</a:t>
            </a:r>
          </a:p>
          <a:p>
            <a:r>
              <a:rPr lang="en-GB" dirty="0" smtClean="0"/>
              <a:t>Support (how to ...) 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96696" y="567135"/>
            <a:ext cx="740509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the OS Developers,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Reliability</a:t>
            </a:r>
          </a:p>
          <a:p>
            <a:r>
              <a:rPr lang="en-GB" dirty="0" smtClean="0"/>
              <a:t>Performance </a:t>
            </a:r>
          </a:p>
          <a:p>
            <a:r>
              <a:rPr lang="en-GB" dirty="0" smtClean="0"/>
              <a:t>Maintainability</a:t>
            </a:r>
          </a:p>
          <a:p>
            <a:r>
              <a:rPr lang="en-GB" dirty="0" smtClean="0"/>
              <a:t>Low cost of development</a:t>
            </a:r>
          </a:p>
          <a:p>
            <a:pPr lvl="1"/>
            <a:r>
              <a:rPr lang="en-GB" dirty="0" smtClean="0"/>
              <a:t>Original and ongoing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65616" y="567135"/>
            <a:ext cx="554691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527" y="1444704"/>
            <a:ext cx="8587991" cy="4525963"/>
          </a:xfrm>
        </p:spPr>
        <p:txBody>
          <a:bodyPr/>
          <a:lstStyle/>
          <a:p>
            <a:r>
              <a:rPr lang="en-GB" dirty="0" smtClean="0"/>
              <a:t>Operating systems have very long lives</a:t>
            </a:r>
          </a:p>
          <a:p>
            <a:pPr lvl="1"/>
            <a:r>
              <a:rPr lang="en-GB" dirty="0" smtClean="0"/>
              <a:t>Solaris, the “new kid on the block,” came out in 1993</a:t>
            </a:r>
          </a:p>
          <a:p>
            <a:r>
              <a:rPr lang="en-GB" dirty="0" smtClean="0"/>
              <a:t>Basic requirements will change many times</a:t>
            </a:r>
          </a:p>
          <a:p>
            <a:r>
              <a:rPr lang="en-GB" dirty="0" smtClean="0"/>
              <a:t>Support costs will dwarf initial development</a:t>
            </a:r>
          </a:p>
          <a:p>
            <a:r>
              <a:rPr lang="en-GB" dirty="0" smtClean="0"/>
              <a:t>This makes maintainability critical</a:t>
            </a:r>
          </a:p>
          <a:p>
            <a:r>
              <a:rPr lang="en-GB" dirty="0" smtClean="0"/>
              <a:t>Aspects of maintainability:</a:t>
            </a:r>
          </a:p>
          <a:p>
            <a:pPr lvl="1"/>
            <a:r>
              <a:rPr lang="en-GB" dirty="0" err="1" smtClean="0"/>
              <a:t>Understandability</a:t>
            </a:r>
            <a:endParaRPr lang="en-GB" dirty="0" smtClean="0"/>
          </a:p>
          <a:p>
            <a:pPr lvl="1"/>
            <a:r>
              <a:rPr lang="en-GB" dirty="0" smtClean="0"/>
              <a:t>Modularity/modifiability</a:t>
            </a:r>
          </a:p>
          <a:p>
            <a:pPr lvl="1"/>
            <a:r>
              <a:rPr lang="en-GB" dirty="0" smtClean="0"/>
              <a:t>Testability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OS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main roles of an operating system is to provide abstract services</a:t>
            </a:r>
          </a:p>
          <a:p>
            <a:pPr lvl="1"/>
            <a:r>
              <a:rPr lang="en-US" dirty="0" smtClean="0"/>
              <a:t>Services that are easier for programs and users to work with</a:t>
            </a:r>
          </a:p>
          <a:p>
            <a:r>
              <a:rPr lang="en-US" dirty="0" smtClean="0"/>
              <a:t>What are the important abstractions an OS provides?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24992" y="553767"/>
            <a:ext cx="604153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of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resources used by programs and people relate to data storage</a:t>
            </a:r>
          </a:p>
          <a:p>
            <a:pPr lvl="1"/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Chunks of allocated memory</a:t>
            </a:r>
          </a:p>
          <a:p>
            <a:pPr lvl="1"/>
            <a:r>
              <a:rPr lang="en-US" dirty="0" smtClean="0"/>
              <a:t>Files</a:t>
            </a:r>
          </a:p>
          <a:p>
            <a:pPr lvl="1"/>
            <a:r>
              <a:rPr lang="en-US" dirty="0" smtClean="0"/>
              <a:t>Database records</a:t>
            </a:r>
          </a:p>
          <a:p>
            <a:pPr lvl="1"/>
            <a:r>
              <a:rPr lang="en-US" dirty="0" smtClean="0"/>
              <a:t>Messages to be sent and received</a:t>
            </a:r>
          </a:p>
          <a:p>
            <a:r>
              <a:rPr lang="en-US" dirty="0" smtClean="0"/>
              <a:t>These all have some similar properties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24992" y="553767"/>
            <a:ext cx="604153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Study Operating Systems?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570"/>
            <a:ext cx="8229600" cy="4525963"/>
          </a:xfrm>
        </p:spPr>
        <p:txBody>
          <a:bodyPr/>
          <a:lstStyle/>
          <a:p>
            <a:r>
              <a:rPr lang="en-GB" sz="2800" dirty="0" smtClean="0"/>
              <a:t>Few of you will actually build </a:t>
            </a:r>
            <a:r>
              <a:rPr lang="en-GB" sz="2800" dirty="0" err="1" smtClean="0"/>
              <a:t>OSs</a:t>
            </a:r>
            <a:endParaRPr lang="en-GB" sz="2800" dirty="0" smtClean="0"/>
          </a:p>
          <a:p>
            <a:r>
              <a:rPr lang="en-GB" sz="2800" dirty="0" smtClean="0"/>
              <a:t>But many of you will:</a:t>
            </a:r>
          </a:p>
          <a:p>
            <a:pPr lvl="1"/>
            <a:r>
              <a:rPr lang="en-GB" sz="2400" dirty="0" smtClean="0"/>
              <a:t>Set up, configure, manage computer systems</a:t>
            </a:r>
          </a:p>
          <a:p>
            <a:pPr lvl="1"/>
            <a:r>
              <a:rPr lang="en-GB" sz="2400" dirty="0" smtClean="0"/>
              <a:t>Write programs that exploit OS features</a:t>
            </a:r>
          </a:p>
          <a:p>
            <a:pPr lvl="1"/>
            <a:r>
              <a:rPr lang="en-GB" sz="2400" dirty="0" smtClean="0"/>
              <a:t>Work with complex, distributed, parallel software</a:t>
            </a:r>
          </a:p>
          <a:p>
            <a:pPr lvl="1"/>
            <a:r>
              <a:rPr lang="en-GB" sz="2400" dirty="0" smtClean="0"/>
              <a:t>Work with abstracted services and resources</a:t>
            </a:r>
          </a:p>
          <a:p>
            <a:r>
              <a:rPr lang="en-GB" sz="2800" dirty="0" smtClean="0"/>
              <a:t>Many hard problems have been solved in OS context</a:t>
            </a:r>
          </a:p>
          <a:p>
            <a:pPr lvl="1"/>
            <a:r>
              <a:rPr lang="en-GB" sz="2400" dirty="0" smtClean="0"/>
              <a:t>Synchronization, security, integrity, protocols, distributed computing, dynamic resource management, ...</a:t>
            </a:r>
          </a:p>
          <a:p>
            <a:pPr lvl="1"/>
            <a:r>
              <a:rPr lang="en-GB" sz="2400" dirty="0" smtClean="0"/>
              <a:t>In this class, we study these problems and their solutions</a:t>
            </a:r>
          </a:p>
          <a:p>
            <a:pPr lvl="1"/>
            <a:r>
              <a:rPr lang="en-GB" sz="2400" dirty="0" smtClean="0"/>
              <a:t>These approaches can be applied to other areas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17775" y="540399"/>
            <a:ext cx="7363083" cy="850219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Memory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Regardless of level or type, memory abstractions support a couple of operations</a:t>
            </a:r>
          </a:p>
          <a:p>
            <a:pPr lvl="1"/>
            <a:r>
              <a:rPr lang="en-US" dirty="0" err="1" smtClean="0"/>
              <a:t>WRITE(name</a:t>
            </a:r>
            <a:r>
              <a:rPr lang="en-US" dirty="0" smtClean="0"/>
              <a:t>, value)</a:t>
            </a:r>
          </a:p>
          <a:p>
            <a:pPr lvl="2"/>
            <a:r>
              <a:rPr lang="en-US" dirty="0" smtClean="0"/>
              <a:t>Put a value into a memory location specified by name</a:t>
            </a:r>
          </a:p>
          <a:p>
            <a:pPr lvl="1"/>
            <a:r>
              <a:rPr lang="en-US" dirty="0" smtClean="0"/>
              <a:t>value </a:t>
            </a:r>
            <a:r>
              <a:rPr lang="en-US" sz="2000" dirty="0" smtClean="0"/>
              <a:t>&lt;</a:t>
            </a:r>
            <a:r>
              <a:rPr lang="en-US" dirty="0" smtClean="0"/>
              <a:t>- </a:t>
            </a:r>
            <a:r>
              <a:rPr lang="en-US" dirty="0" err="1" smtClean="0"/>
              <a:t>READ(name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Get a value out of a memory location specified by name</a:t>
            </a:r>
          </a:p>
          <a:p>
            <a:r>
              <a:rPr lang="en-US" dirty="0" smtClean="0"/>
              <a:t>Seems pretty simple</a:t>
            </a:r>
          </a:p>
          <a:p>
            <a:r>
              <a:rPr lang="en-US" dirty="0" smtClean="0"/>
              <a:t>But going from a nice abstraction to a physical implementation can be complex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Memory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US" dirty="0" smtClean="0"/>
              <a:t>A typical file</a:t>
            </a:r>
          </a:p>
          <a:p>
            <a:r>
              <a:rPr lang="en-US" dirty="0" smtClean="0"/>
              <a:t>We can read or write the file</a:t>
            </a:r>
          </a:p>
          <a:p>
            <a:r>
              <a:rPr lang="en-US" dirty="0" smtClean="0"/>
              <a:t>We can read or write arbitrary amounts of data</a:t>
            </a:r>
          </a:p>
          <a:p>
            <a:r>
              <a:rPr lang="en-US" dirty="0" smtClean="0"/>
              <a:t>If we write the file, we expect our next read to reflect the results of the write</a:t>
            </a:r>
          </a:p>
          <a:p>
            <a:pPr lvl="1"/>
            <a:r>
              <a:rPr lang="en-US" dirty="0" smtClean="0"/>
              <a:t>Coherence</a:t>
            </a:r>
          </a:p>
          <a:p>
            <a:r>
              <a:rPr lang="en-US" dirty="0" smtClean="0"/>
              <a:t>If there are several reads/writes to the file, we expect each to occur in some order</a:t>
            </a:r>
          </a:p>
          <a:p>
            <a:pPr lvl="1"/>
            <a:r>
              <a:rPr lang="en-US" dirty="0" smtClean="0"/>
              <a:t>With respect to the others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of Interpreters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interpreter is something that performs commands</a:t>
            </a:r>
          </a:p>
          <a:p>
            <a:r>
              <a:rPr lang="en-US" dirty="0" smtClean="0"/>
              <a:t>Basically, the element of a computer (abstract or physical) that gets things done</a:t>
            </a:r>
          </a:p>
          <a:p>
            <a:r>
              <a:rPr lang="en-US" dirty="0" smtClean="0"/>
              <a:t>At the physical level, we have a processor</a:t>
            </a:r>
          </a:p>
          <a:p>
            <a:r>
              <a:rPr lang="en-US" dirty="0" smtClean="0"/>
              <a:t>That level is not easy to use</a:t>
            </a:r>
          </a:p>
          <a:p>
            <a:r>
              <a:rPr lang="en-US" dirty="0" smtClean="0"/>
              <a:t>The OS provides us with higher level interpreter abstractions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91312" y="553767"/>
            <a:ext cx="6415846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Interpreter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104"/>
            <a:ext cx="8229600" cy="4525963"/>
          </a:xfrm>
        </p:spPr>
        <p:txBody>
          <a:bodyPr/>
          <a:lstStyle/>
          <a:p>
            <a:r>
              <a:rPr lang="en-US" dirty="0" smtClean="0"/>
              <a:t>An instruction reference</a:t>
            </a:r>
          </a:p>
          <a:p>
            <a:pPr lvl="1"/>
            <a:r>
              <a:rPr lang="en-US" dirty="0" smtClean="0"/>
              <a:t>Tells the interpreter which instruction to do next</a:t>
            </a:r>
          </a:p>
          <a:p>
            <a:r>
              <a:rPr lang="en-US" dirty="0" smtClean="0"/>
              <a:t>A repertoire</a:t>
            </a:r>
          </a:p>
          <a:p>
            <a:pPr lvl="1"/>
            <a:r>
              <a:rPr lang="en-US" dirty="0" smtClean="0"/>
              <a:t>The set of things the interpreter can do</a:t>
            </a:r>
          </a:p>
          <a:p>
            <a:r>
              <a:rPr lang="en-US" dirty="0" smtClean="0"/>
              <a:t>An environment reference</a:t>
            </a:r>
          </a:p>
          <a:p>
            <a:pPr lvl="1"/>
            <a:r>
              <a:rPr lang="en-US" dirty="0" smtClean="0"/>
              <a:t>Describes the current state on which the next instruction should be performed</a:t>
            </a:r>
          </a:p>
          <a:p>
            <a:r>
              <a:rPr lang="en-US" dirty="0" smtClean="0"/>
              <a:t>Interrupts</a:t>
            </a:r>
          </a:p>
          <a:p>
            <a:pPr lvl="1"/>
            <a:r>
              <a:rPr lang="en-US" dirty="0" smtClean="0"/>
              <a:t>Situations in which the instruction reference pointer is </a:t>
            </a:r>
            <a:r>
              <a:rPr lang="en-US" dirty="0" err="1" smtClean="0"/>
              <a:t>overriden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Interpreter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CPU</a:t>
            </a:r>
          </a:p>
          <a:p>
            <a:r>
              <a:rPr lang="en-US" dirty="0" smtClean="0"/>
              <a:t>It has a program counter register indicating where the next instruction can be found</a:t>
            </a:r>
          </a:p>
          <a:p>
            <a:pPr lvl="1"/>
            <a:r>
              <a:rPr lang="en-US" dirty="0" smtClean="0"/>
              <a:t>An instruction reference</a:t>
            </a:r>
          </a:p>
          <a:p>
            <a:r>
              <a:rPr lang="en-US" dirty="0" smtClean="0"/>
              <a:t>It supports a set of instructions</a:t>
            </a:r>
          </a:p>
          <a:p>
            <a:pPr lvl="1"/>
            <a:r>
              <a:rPr lang="en-US" dirty="0" smtClean="0"/>
              <a:t>Its repertoire</a:t>
            </a:r>
          </a:p>
          <a:p>
            <a:r>
              <a:rPr lang="en-US" dirty="0" smtClean="0"/>
              <a:t>It has contents in registers and RAM</a:t>
            </a:r>
          </a:p>
          <a:p>
            <a:pPr lvl="1"/>
            <a:r>
              <a:rPr lang="en-US" dirty="0" smtClean="0"/>
              <a:t>Its environment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8318"/>
            <a:ext cx="8229600" cy="1143000"/>
          </a:xfrm>
        </p:spPr>
        <p:txBody>
          <a:bodyPr/>
          <a:lstStyle/>
          <a:p>
            <a:r>
              <a:rPr lang="en-US" dirty="0" smtClean="0"/>
              <a:t>Abstractions of </a:t>
            </a:r>
            <a:br>
              <a:rPr lang="en-US" dirty="0" smtClean="0"/>
            </a:br>
            <a:r>
              <a:rPr lang="en-US" dirty="0" smtClean="0"/>
              <a:t>Communications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communication link allows one interpreter to talk to another</a:t>
            </a:r>
          </a:p>
          <a:p>
            <a:pPr lvl="1"/>
            <a:r>
              <a:rPr lang="en-US" dirty="0" smtClean="0"/>
              <a:t>On the same or different machines</a:t>
            </a:r>
          </a:p>
          <a:p>
            <a:r>
              <a:rPr lang="en-US" dirty="0" smtClean="0"/>
              <a:t>At the physical level, wires and cables</a:t>
            </a:r>
          </a:p>
          <a:p>
            <a:r>
              <a:rPr lang="en-US" dirty="0" smtClean="0"/>
              <a:t>At more abstract levels, networks and </a:t>
            </a:r>
            <a:r>
              <a:rPr lang="en-US" dirty="0" err="1" smtClean="0"/>
              <a:t>interprocess</a:t>
            </a:r>
            <a:r>
              <a:rPr lang="en-US" dirty="0" smtClean="0"/>
              <a:t> communication mechanisms</a:t>
            </a:r>
          </a:p>
          <a:p>
            <a:r>
              <a:rPr lang="en-US" dirty="0" smtClean="0"/>
              <a:t>Some similarities to memory abstractions</a:t>
            </a:r>
          </a:p>
          <a:p>
            <a:pPr lvl="1"/>
            <a:r>
              <a:rPr lang="en-US" dirty="0" smtClean="0"/>
              <a:t>But also differences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738880" y="446823"/>
            <a:ext cx="5680594" cy="1193481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Basic Communication Link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SEND(link_name</a:t>
            </a:r>
            <a:r>
              <a:rPr lang="en-US" dirty="0" smtClean="0"/>
              <a:t>, </a:t>
            </a:r>
            <a:r>
              <a:rPr lang="en-US" dirty="0" err="1" smtClean="0"/>
              <a:t>outgoing_message_buffer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Send some information contained in the buffer on the named link</a:t>
            </a:r>
          </a:p>
          <a:p>
            <a:r>
              <a:rPr lang="en-US" dirty="0" err="1" smtClean="0"/>
              <a:t>RECEIVE(link_name</a:t>
            </a:r>
            <a:r>
              <a:rPr lang="en-US" dirty="0" smtClean="0"/>
              <a:t>, </a:t>
            </a:r>
            <a:r>
              <a:rPr lang="en-US" dirty="0" err="1" smtClean="0"/>
              <a:t>incoming_message_buffer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Read some information off the named link and put it into the buffer</a:t>
            </a:r>
          </a:p>
          <a:p>
            <a:r>
              <a:rPr lang="en-US" dirty="0" smtClean="0"/>
              <a:t>Like WRITE and READ, in some respects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8"/>
            <a:ext cx="8229600" cy="1143000"/>
          </a:xfrm>
        </p:spPr>
        <p:txBody>
          <a:bodyPr/>
          <a:lstStyle/>
          <a:p>
            <a:r>
              <a:rPr lang="en-US" dirty="0" smtClean="0"/>
              <a:t>An Example Communications </a:t>
            </a:r>
            <a:br>
              <a:rPr lang="en-US" dirty="0" smtClean="0"/>
            </a:br>
            <a:r>
              <a:rPr lang="en-US" dirty="0" smtClean="0"/>
              <a:t>Link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Unix-style socket</a:t>
            </a:r>
          </a:p>
          <a:p>
            <a:r>
              <a:rPr lang="en-US" dirty="0" smtClean="0"/>
              <a:t>SEND interface:</a:t>
            </a:r>
          </a:p>
          <a:p>
            <a:pPr lvl="1"/>
            <a:r>
              <a:rPr lang="en-US" dirty="0" err="1" smtClean="0"/>
              <a:t>send(int</a:t>
            </a:r>
            <a:r>
              <a:rPr lang="en-US" dirty="0" smtClean="0"/>
              <a:t> </a:t>
            </a:r>
            <a:r>
              <a:rPr lang="en-US" dirty="0" err="1" smtClean="0"/>
              <a:t>sockfd</a:t>
            </a:r>
            <a:r>
              <a:rPr lang="en-US" dirty="0" smtClean="0"/>
              <a:t>, const void *</a:t>
            </a:r>
            <a:r>
              <a:rPr lang="en-US" dirty="0" err="1" smtClean="0"/>
              <a:t>buf</a:t>
            </a:r>
            <a:r>
              <a:rPr lang="en-US" dirty="0" smtClean="0"/>
              <a:t>, </a:t>
            </a:r>
            <a:r>
              <a:rPr lang="en-US" dirty="0" err="1" smtClean="0"/>
              <a:t>size_t</a:t>
            </a:r>
            <a:r>
              <a:rPr lang="en-US" dirty="0" smtClean="0"/>
              <a:t> </a:t>
            </a:r>
            <a:r>
              <a:rPr lang="en-US" dirty="0" err="1" smtClean="0"/>
              <a:t>len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flags)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sockfd</a:t>
            </a:r>
            <a:r>
              <a:rPr lang="en-US" dirty="0" smtClean="0"/>
              <a:t> is the link name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buf</a:t>
            </a:r>
            <a:r>
              <a:rPr lang="en-US" dirty="0" smtClean="0"/>
              <a:t> is the outgoing message buffer</a:t>
            </a:r>
          </a:p>
          <a:p>
            <a:r>
              <a:rPr lang="en-US" dirty="0" smtClean="0"/>
              <a:t>RECEIVE interface:</a:t>
            </a:r>
          </a:p>
          <a:p>
            <a:pPr lvl="1"/>
            <a:r>
              <a:rPr lang="en-US" dirty="0" err="1" smtClean="0"/>
              <a:t>recv(int</a:t>
            </a:r>
            <a:r>
              <a:rPr lang="en-US" dirty="0" smtClean="0"/>
              <a:t> </a:t>
            </a:r>
            <a:r>
              <a:rPr lang="en-US" dirty="0" err="1" smtClean="0"/>
              <a:t>sockfd</a:t>
            </a:r>
            <a:r>
              <a:rPr lang="en-US" dirty="0" smtClean="0"/>
              <a:t>, void *</a:t>
            </a:r>
            <a:r>
              <a:rPr lang="en-US" dirty="0" err="1" smtClean="0"/>
              <a:t>buf</a:t>
            </a:r>
            <a:r>
              <a:rPr lang="en-US" dirty="0" smtClean="0"/>
              <a:t>, </a:t>
            </a:r>
            <a:r>
              <a:rPr lang="en-US" dirty="0" err="1" smtClean="0"/>
              <a:t>size_t</a:t>
            </a:r>
            <a:r>
              <a:rPr lang="en-US" dirty="0" smtClean="0"/>
              <a:t> </a:t>
            </a:r>
            <a:r>
              <a:rPr lang="en-US" dirty="0" err="1" smtClean="0"/>
              <a:t>len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flags)</a:t>
            </a:r>
          </a:p>
          <a:p>
            <a:pPr lvl="1"/>
            <a:r>
              <a:rPr lang="en-US" dirty="0" smtClean="0"/>
              <a:t>Same parameters as for send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Other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4048"/>
            <a:ext cx="8229600" cy="4525963"/>
          </a:xfrm>
        </p:spPr>
        <p:txBody>
          <a:bodyPr/>
          <a:lstStyle/>
          <a:p>
            <a:r>
              <a:rPr lang="en-US" dirty="0" smtClean="0"/>
              <a:t>Actors</a:t>
            </a:r>
          </a:p>
          <a:p>
            <a:pPr lvl="1"/>
            <a:r>
              <a:rPr lang="en-US" dirty="0" smtClean="0"/>
              <a:t>Users or other “active” entities</a:t>
            </a:r>
          </a:p>
          <a:p>
            <a:r>
              <a:rPr lang="en-US" dirty="0" smtClean="0"/>
              <a:t>Virtual machines</a:t>
            </a:r>
          </a:p>
          <a:p>
            <a:pPr lvl="1"/>
            <a:r>
              <a:rPr lang="en-US" dirty="0" smtClean="0"/>
              <a:t>Collections of other abstractions</a:t>
            </a:r>
          </a:p>
          <a:p>
            <a:r>
              <a:rPr lang="en-US" dirty="0" smtClean="0"/>
              <a:t>Protection environments</a:t>
            </a:r>
          </a:p>
          <a:p>
            <a:pPr lvl="1"/>
            <a:r>
              <a:rPr lang="en-US" dirty="0" smtClean="0"/>
              <a:t>Security related, usually</a:t>
            </a:r>
          </a:p>
          <a:p>
            <a:r>
              <a:rPr lang="en-US" dirty="0" smtClean="0"/>
              <a:t>Names</a:t>
            </a:r>
          </a:p>
          <a:p>
            <a:r>
              <a:rPr lang="en-US" dirty="0" smtClean="0"/>
              <a:t>Not a complete list</a:t>
            </a:r>
          </a:p>
          <a:p>
            <a:r>
              <a:rPr lang="en-US" dirty="0" smtClean="0"/>
              <a:t>Not everyone would agree on what’s distinct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31936" y="513663"/>
            <a:ext cx="5921222" cy="903975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340419" y="473668"/>
            <a:ext cx="4437370" cy="1258722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054"/>
            <a:ext cx="8229600" cy="1143000"/>
          </a:xfrm>
        </p:spPr>
        <p:txBody>
          <a:bodyPr/>
          <a:lstStyle/>
          <a:p>
            <a:r>
              <a:rPr lang="en-US" dirty="0" smtClean="0"/>
              <a:t>Hardware and the </a:t>
            </a:r>
            <a:br>
              <a:rPr lang="en-US" dirty="0" smtClean="0"/>
            </a:br>
            <a:r>
              <a:rPr lang="en-US" dirty="0" smtClean="0"/>
              <a:t>Operating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5856"/>
            <a:ext cx="8229600" cy="4525963"/>
          </a:xfrm>
        </p:spPr>
        <p:txBody>
          <a:bodyPr/>
          <a:lstStyle/>
          <a:p>
            <a:r>
              <a:rPr lang="en-US" dirty="0" smtClean="0"/>
              <a:t>OS abstractions are built on the hardware, at the bottom</a:t>
            </a:r>
          </a:p>
          <a:p>
            <a:pPr lvl="1"/>
            <a:r>
              <a:rPr lang="en-US" dirty="0" smtClean="0"/>
              <a:t>Everything ultimately relies on </a:t>
            </a:r>
            <a:r>
              <a:rPr lang="en-US" dirty="0" smtClean="0"/>
              <a:t>hardware</a:t>
            </a:r>
          </a:p>
          <a:p>
            <a:r>
              <a:rPr lang="en-US" dirty="0" smtClean="0"/>
              <a:t>One </a:t>
            </a:r>
            <a:r>
              <a:rPr lang="en-US" dirty="0" smtClean="0"/>
              <a:t>of the major roles of the operating system is to hide details of the hardware</a:t>
            </a:r>
          </a:p>
          <a:p>
            <a:pPr lvl="1"/>
            <a:r>
              <a:rPr lang="en-US" dirty="0" smtClean="0"/>
              <a:t>Messy and difficult details</a:t>
            </a:r>
          </a:p>
          <a:p>
            <a:pPr lvl="1"/>
            <a:r>
              <a:rPr lang="en-US" dirty="0" smtClean="0"/>
              <a:t>Specifics of particular pieces of hardware</a:t>
            </a:r>
          </a:p>
          <a:p>
            <a:pPr lvl="1"/>
            <a:r>
              <a:rPr lang="en-US" dirty="0" smtClean="0"/>
              <a:t>Details that prevent safe operation of the </a:t>
            </a:r>
            <a:r>
              <a:rPr lang="en-US" dirty="0" smtClean="0"/>
              <a:t>computer</a:t>
            </a:r>
          </a:p>
          <a:p>
            <a:r>
              <a:rPr lang="en-US" dirty="0" smtClean="0"/>
              <a:t>A major element of OS design concerns HW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2718"/>
            <a:ext cx="8229600" cy="1143000"/>
          </a:xfrm>
        </p:spPr>
        <p:txBody>
          <a:bodyPr/>
          <a:lstStyle/>
          <a:p>
            <a:r>
              <a:rPr lang="en-US" dirty="0" smtClean="0"/>
              <a:t>Why Are Operating Systems Interesting?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They are extremely complex</a:t>
            </a:r>
          </a:p>
          <a:p>
            <a:pPr lvl="1"/>
            <a:r>
              <a:rPr lang="en-GB" sz="2400" dirty="0" smtClean="0"/>
              <a:t>But try to appear simple enough for everyone to use</a:t>
            </a:r>
          </a:p>
          <a:p>
            <a:r>
              <a:rPr lang="en-GB" sz="2800" dirty="0" smtClean="0"/>
              <a:t>They are very demanding</a:t>
            </a:r>
          </a:p>
          <a:p>
            <a:pPr lvl="1"/>
            <a:r>
              <a:rPr lang="en-GB" sz="2400" dirty="0" smtClean="0"/>
              <a:t>They require vision, imagination, and insight</a:t>
            </a:r>
          </a:p>
          <a:p>
            <a:pPr lvl="1"/>
            <a:r>
              <a:rPr lang="en-GB" sz="2400" dirty="0" smtClean="0"/>
              <a:t>They must have elegance and generality</a:t>
            </a:r>
          </a:p>
          <a:p>
            <a:pPr lvl="1"/>
            <a:r>
              <a:rPr lang="en-GB" sz="2400" dirty="0" smtClean="0"/>
              <a:t>They demand meticulous attention to detail</a:t>
            </a:r>
          </a:p>
          <a:p>
            <a:r>
              <a:rPr lang="en-GB" sz="2800" dirty="0" smtClean="0"/>
              <a:t>They are held to very high standards</a:t>
            </a:r>
          </a:p>
          <a:p>
            <a:pPr lvl="1"/>
            <a:r>
              <a:rPr lang="en-GB" sz="2400" dirty="0" smtClean="0"/>
              <a:t>Performance, correctness, robustness,</a:t>
            </a:r>
          </a:p>
          <a:p>
            <a:pPr lvl="1"/>
            <a:r>
              <a:rPr lang="en-GB" sz="2400" dirty="0" smtClean="0"/>
              <a:t>Scalability, extensibility, reusability</a:t>
            </a:r>
          </a:p>
          <a:p>
            <a:r>
              <a:rPr lang="en-GB" dirty="0" smtClean="0"/>
              <a:t>They are the base we all work from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Abstractions and the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9576"/>
            <a:ext cx="8229600" cy="4525963"/>
          </a:xfrm>
        </p:spPr>
        <p:txBody>
          <a:bodyPr/>
          <a:lstStyle/>
          <a:p>
            <a:r>
              <a:rPr lang="en-US" sz="2800" dirty="0" smtClean="0"/>
              <a:t>Many important OS abstractions aren’t supported directly by the hardware</a:t>
            </a:r>
          </a:p>
          <a:p>
            <a:r>
              <a:rPr lang="en-US" sz="2800" dirty="0" smtClean="0"/>
              <a:t>Virtual machines</a:t>
            </a:r>
          </a:p>
          <a:p>
            <a:pPr lvl="1"/>
            <a:r>
              <a:rPr lang="en-US" sz="2400" dirty="0" smtClean="0"/>
              <a:t>There’s one real machine</a:t>
            </a:r>
          </a:p>
          <a:p>
            <a:r>
              <a:rPr lang="en-US" sz="2800" dirty="0" smtClean="0"/>
              <a:t>Virtual memory</a:t>
            </a:r>
          </a:p>
          <a:p>
            <a:pPr lvl="1"/>
            <a:r>
              <a:rPr lang="en-US" sz="2400" dirty="0" smtClean="0"/>
              <a:t>There’s one set of physical memory</a:t>
            </a:r>
          </a:p>
          <a:p>
            <a:pPr lvl="1"/>
            <a:r>
              <a:rPr lang="en-US" sz="2400" dirty="0" smtClean="0"/>
              <a:t>And it often isn’t as big as even one process thinks it is</a:t>
            </a:r>
          </a:p>
          <a:p>
            <a:r>
              <a:rPr lang="en-US" sz="2800" dirty="0" smtClean="0"/>
              <a:t>Typical file abstractions</a:t>
            </a:r>
          </a:p>
          <a:p>
            <a:r>
              <a:rPr lang="en-US" sz="2800" dirty="0" smtClean="0"/>
              <a:t>Many others</a:t>
            </a:r>
          </a:p>
          <a:p>
            <a:r>
              <a:rPr lang="en-US" sz="2800" dirty="0" smtClean="0"/>
              <a:t>The OS works hard to make up the differences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Processor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Execution mode</a:t>
            </a:r>
          </a:p>
          <a:p>
            <a:r>
              <a:rPr lang="en-US" dirty="0" smtClean="0"/>
              <a:t>Handling exceptions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621169" y="553767"/>
            <a:ext cx="3956094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Modern CPUs can usually execute in two different modes:</a:t>
            </a:r>
          </a:p>
          <a:p>
            <a:pPr lvl="1"/>
            <a:r>
              <a:rPr lang="en-US" dirty="0" smtClean="0"/>
              <a:t>User mode</a:t>
            </a:r>
          </a:p>
          <a:p>
            <a:pPr lvl="1"/>
            <a:r>
              <a:rPr lang="en-US" dirty="0" smtClean="0"/>
              <a:t>Supervisor mode</a:t>
            </a:r>
          </a:p>
          <a:p>
            <a:r>
              <a:rPr lang="en-US" dirty="0" smtClean="0"/>
              <a:t>User mode is to run ordinary programs</a:t>
            </a:r>
          </a:p>
          <a:p>
            <a:r>
              <a:rPr lang="en-US" dirty="0" smtClean="0"/>
              <a:t>Supervisor mode is for OS use</a:t>
            </a:r>
          </a:p>
          <a:p>
            <a:pPr lvl="1"/>
            <a:r>
              <a:rPr lang="en-US" dirty="0" smtClean="0"/>
              <a:t>To perform overall control</a:t>
            </a:r>
          </a:p>
          <a:p>
            <a:pPr lvl="1"/>
            <a:r>
              <a:rPr lang="en-US" dirty="0" smtClean="0"/>
              <a:t>To perform unsafe operations on the behalf of processes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514225" y="553767"/>
            <a:ext cx="412988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6728"/>
            <a:ext cx="8229600" cy="4525963"/>
          </a:xfrm>
        </p:spPr>
        <p:txBody>
          <a:bodyPr/>
          <a:lstStyle/>
          <a:p>
            <a:r>
              <a:rPr lang="en-GB" dirty="0" smtClean="0"/>
              <a:t>Allows use of all the “normal” instructions</a:t>
            </a:r>
          </a:p>
          <a:p>
            <a:pPr lvl="1"/>
            <a:r>
              <a:rPr lang="en-GB" dirty="0" smtClean="0"/>
              <a:t>Load and store general registers from/to memory</a:t>
            </a:r>
          </a:p>
          <a:p>
            <a:pPr lvl="1"/>
            <a:r>
              <a:rPr lang="en-GB" dirty="0" smtClean="0"/>
              <a:t>Arithmetic, logical, test, compare, data copying</a:t>
            </a:r>
          </a:p>
          <a:p>
            <a:pPr lvl="1"/>
            <a:r>
              <a:rPr lang="en-GB" dirty="0" smtClean="0"/>
              <a:t>Branches and subroutine calls</a:t>
            </a:r>
          </a:p>
          <a:p>
            <a:r>
              <a:rPr lang="en-GB" dirty="0" smtClean="0"/>
              <a:t>Able to address some subset of memory</a:t>
            </a:r>
          </a:p>
          <a:p>
            <a:pPr lvl="1"/>
            <a:r>
              <a:rPr lang="en-GB" dirty="0" smtClean="0"/>
              <a:t>Controlled by a Memory Management Unit</a:t>
            </a:r>
          </a:p>
          <a:p>
            <a:r>
              <a:rPr lang="en-GB" u="sng" dirty="0" smtClean="0"/>
              <a:t>Not </a:t>
            </a:r>
            <a:r>
              <a:rPr lang="en-GB" dirty="0" smtClean="0"/>
              <a:t>able to perform privileged operations</a:t>
            </a:r>
          </a:p>
          <a:p>
            <a:pPr lvl="1"/>
            <a:r>
              <a:rPr lang="en-GB" dirty="0" smtClean="0"/>
              <a:t>I/O operations, update the MMU</a:t>
            </a:r>
          </a:p>
          <a:p>
            <a:pPr lvl="1"/>
            <a:r>
              <a:rPr lang="en-GB" dirty="0" smtClean="0"/>
              <a:t>Enable interrupts, enter supervisor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3360"/>
            <a:ext cx="8229600" cy="4525963"/>
          </a:xfrm>
        </p:spPr>
        <p:txBody>
          <a:bodyPr/>
          <a:lstStyle/>
          <a:p>
            <a:r>
              <a:rPr lang="en-GB" dirty="0" smtClean="0"/>
              <a:t>Allows execution of privileged instructions</a:t>
            </a:r>
          </a:p>
          <a:p>
            <a:pPr lvl="1"/>
            <a:r>
              <a:rPr lang="en-GB" dirty="0" smtClean="0"/>
              <a:t>To perform I/O operations</a:t>
            </a:r>
          </a:p>
          <a:p>
            <a:pPr lvl="1"/>
            <a:r>
              <a:rPr lang="en-GB" dirty="0" smtClean="0"/>
              <a:t>Interrupt enable/disable/return, load PC</a:t>
            </a:r>
          </a:p>
          <a:p>
            <a:pPr lvl="1"/>
            <a:r>
              <a:rPr lang="en-GB" dirty="0" smtClean="0"/>
              <a:t>Instructions to change processor mode</a:t>
            </a:r>
          </a:p>
          <a:p>
            <a:r>
              <a:rPr lang="en-GB" dirty="0" smtClean="0"/>
              <a:t>Can access privileged address spaces</a:t>
            </a:r>
          </a:p>
          <a:p>
            <a:pPr lvl="1"/>
            <a:r>
              <a:rPr lang="en-GB" dirty="0" smtClean="0"/>
              <a:t>Data structures inside the OS</a:t>
            </a:r>
          </a:p>
          <a:p>
            <a:pPr lvl="1"/>
            <a:r>
              <a:rPr lang="en-GB" dirty="0" smtClean="0"/>
              <a:t>Other process's address spaces</a:t>
            </a:r>
          </a:p>
          <a:p>
            <a:pPr lvl="1"/>
            <a:r>
              <a:rPr lang="en-GB" dirty="0" smtClean="0"/>
              <a:t>Can change and create address spaces</a:t>
            </a:r>
          </a:p>
          <a:p>
            <a:r>
              <a:rPr lang="en-GB" dirty="0" smtClean="0"/>
              <a:t>May have alternate registers, alternate stack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the Processor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GB" dirty="0" smtClean="0"/>
              <a:t>Typically controlled by the </a:t>
            </a:r>
            <a:r>
              <a:rPr lang="en-GB" i="1" dirty="0" smtClean="0"/>
              <a:t>Processor Status Register </a:t>
            </a:r>
            <a:r>
              <a:rPr lang="en-GB" dirty="0" smtClean="0"/>
              <a:t>(AKA PS)</a:t>
            </a:r>
            <a:endParaRPr lang="en-GB" i="1" dirty="0" smtClean="0"/>
          </a:p>
          <a:p>
            <a:r>
              <a:rPr lang="en-GB" dirty="0" smtClean="0"/>
              <a:t>PS also contains condition codes</a:t>
            </a:r>
          </a:p>
          <a:p>
            <a:pPr lvl="1"/>
            <a:r>
              <a:rPr lang="en-GB" dirty="0" smtClean="0"/>
              <a:t>Set by arithmetic/logical operations (0,+,-,ovflo)</a:t>
            </a:r>
          </a:p>
          <a:p>
            <a:pPr lvl="1"/>
            <a:r>
              <a:rPr lang="en-GB" dirty="0" smtClean="0"/>
              <a:t>Tested by conditional branch instructions</a:t>
            </a:r>
          </a:p>
          <a:p>
            <a:r>
              <a:rPr lang="en-GB" dirty="0" smtClean="0"/>
              <a:t>Describes which interrupts are enabled</a:t>
            </a:r>
          </a:p>
          <a:p>
            <a:r>
              <a:rPr lang="en-GB" dirty="0" smtClean="0"/>
              <a:t>May describe which address space to use</a:t>
            </a:r>
          </a:p>
          <a:p>
            <a:r>
              <a:rPr lang="en-GB" dirty="0" smtClean="0"/>
              <a:t>May control other processor features/options</a:t>
            </a:r>
          </a:p>
          <a:p>
            <a:pPr lvl="1"/>
            <a:r>
              <a:rPr lang="en-GB" dirty="0" smtClean="0"/>
              <a:t>Word length, </a:t>
            </a:r>
            <a:r>
              <a:rPr lang="en-GB" dirty="0" err="1" smtClean="0"/>
              <a:t>endian-ness</a:t>
            </a:r>
            <a:r>
              <a:rPr lang="en-GB" dirty="0" smtClean="0"/>
              <a:t>, instruction set, ...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Modes Get Set?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GB" dirty="0" smtClean="0"/>
              <a:t>The computer boots up in supervisor mode</a:t>
            </a:r>
          </a:p>
          <a:p>
            <a:pPr lvl="1"/>
            <a:r>
              <a:rPr lang="en-GB" dirty="0" smtClean="0"/>
              <a:t>Used by bootstrap and OS to initialize the system</a:t>
            </a:r>
          </a:p>
          <a:p>
            <a:r>
              <a:rPr lang="en-GB" dirty="0" smtClean="0"/>
              <a:t>Applications run in user mode</a:t>
            </a:r>
          </a:p>
          <a:p>
            <a:pPr lvl="1"/>
            <a:r>
              <a:rPr lang="en-GB" dirty="0" smtClean="0"/>
              <a:t>OS changes to user mode before running user code</a:t>
            </a:r>
          </a:p>
          <a:p>
            <a:pPr lvl="2"/>
            <a:r>
              <a:rPr lang="en-GB" dirty="0" smtClean="0"/>
              <a:t>User programs cannot do I/O, restricted address space</a:t>
            </a:r>
          </a:p>
          <a:p>
            <a:pPr lvl="1"/>
            <a:r>
              <a:rPr lang="en-GB" dirty="0" smtClean="0"/>
              <a:t>They can’t </a:t>
            </a:r>
            <a:r>
              <a:rPr lang="en-GB" smtClean="0"/>
              <a:t>arbitrarily enter </a:t>
            </a:r>
            <a:r>
              <a:rPr lang="en-GB" dirty="0" smtClean="0"/>
              <a:t>supervisor mode</a:t>
            </a:r>
          </a:p>
          <a:p>
            <a:pPr lvl="2"/>
            <a:r>
              <a:rPr lang="en-GB" dirty="0" smtClean="0"/>
              <a:t>Because instructions to change the mode are privileged</a:t>
            </a:r>
          </a:p>
          <a:p>
            <a:r>
              <a:rPr lang="en-GB" dirty="0" smtClean="0"/>
              <a:t>Re-entering supervisor mode is strictly controlled</a:t>
            </a:r>
          </a:p>
          <a:p>
            <a:pPr lvl="1"/>
            <a:r>
              <a:rPr lang="en-GB" dirty="0" smtClean="0"/>
              <a:t>Only in response to traps and interrupts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4950"/>
            <a:ext cx="8229600" cy="1143000"/>
          </a:xfrm>
        </p:spPr>
        <p:txBody>
          <a:bodyPr/>
          <a:lstStyle/>
          <a:p>
            <a:r>
              <a:rPr lang="en-US" dirty="0" smtClean="0"/>
              <a:t>So When Do We Go Back To Supervisor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several circumstances</a:t>
            </a:r>
          </a:p>
          <a:p>
            <a:r>
              <a:rPr lang="en-US" dirty="0" smtClean="0"/>
              <a:t>When a program needs OS services</a:t>
            </a:r>
          </a:p>
          <a:p>
            <a:pPr lvl="1"/>
            <a:r>
              <a:rPr lang="en-US" dirty="0" smtClean="0"/>
              <a:t>Invokes system call that causes a trap</a:t>
            </a:r>
          </a:p>
          <a:p>
            <a:pPr lvl="1"/>
            <a:r>
              <a:rPr lang="en-US" dirty="0" smtClean="0"/>
              <a:t>Which returns system to supervisor mode</a:t>
            </a:r>
          </a:p>
          <a:p>
            <a:r>
              <a:rPr lang="en-US" dirty="0" smtClean="0"/>
              <a:t>When an error occurs</a:t>
            </a:r>
          </a:p>
          <a:p>
            <a:pPr lvl="1"/>
            <a:r>
              <a:rPr lang="en-US" dirty="0" smtClean="0"/>
              <a:t>Which requires OS to clean up</a:t>
            </a:r>
          </a:p>
          <a:p>
            <a:r>
              <a:rPr lang="en-US" dirty="0" smtClean="0"/>
              <a:t>When an interrupt occurs</a:t>
            </a:r>
          </a:p>
          <a:p>
            <a:pPr lvl="1"/>
            <a:r>
              <a:rPr lang="en-US" dirty="0" smtClean="0"/>
              <a:t>Clock interrupts (often set by OS itself)</a:t>
            </a:r>
          </a:p>
          <a:p>
            <a:pPr lvl="1"/>
            <a:r>
              <a:rPr lang="en-US" dirty="0" smtClean="0"/>
              <a:t>Device interrupts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1478"/>
            <a:ext cx="8229600" cy="1143000"/>
          </a:xfrm>
        </p:spPr>
        <p:txBody>
          <a:bodyPr/>
          <a:lstStyle/>
          <a:p>
            <a:r>
              <a:rPr lang="en-US" dirty="0" smtClean="0"/>
              <a:t>Asynchronous Exceptions </a:t>
            </a:r>
            <a:br>
              <a:rPr lang="en-US" dirty="0" smtClean="0"/>
            </a:br>
            <a:r>
              <a:rPr lang="en-US" dirty="0" smtClean="0"/>
              <a:t>and Handlers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Most program errors can be handled “in-line”</a:t>
            </a:r>
          </a:p>
          <a:p>
            <a:pPr lvl="1"/>
            <a:r>
              <a:rPr lang="en-GB" sz="2400" dirty="0" smtClean="0"/>
              <a:t>Overflows may not be errors, noted in condition codes</a:t>
            </a:r>
          </a:p>
          <a:p>
            <a:pPr lvl="1"/>
            <a:r>
              <a:rPr lang="en-GB" sz="2400" dirty="0" smtClean="0"/>
              <a:t>If concerned, program can test for such conditions</a:t>
            </a:r>
          </a:p>
          <a:p>
            <a:r>
              <a:rPr lang="en-GB" sz="2800" dirty="0" smtClean="0"/>
              <a:t>Some errors must interrupt program execution</a:t>
            </a:r>
          </a:p>
          <a:p>
            <a:pPr lvl="1"/>
            <a:r>
              <a:rPr lang="en-GB" sz="2400" dirty="0" smtClean="0"/>
              <a:t>Unable to execute last instruction (e.g., illegal op)</a:t>
            </a:r>
          </a:p>
          <a:p>
            <a:pPr lvl="1"/>
            <a:r>
              <a:rPr lang="en-GB" sz="2400" dirty="0" smtClean="0"/>
              <a:t>Last instruction produced non-results (e.g., divide by zero)</a:t>
            </a:r>
          </a:p>
          <a:p>
            <a:pPr lvl="1"/>
            <a:r>
              <a:rPr lang="en-GB" sz="2400" dirty="0" smtClean="0"/>
              <a:t>Problem unrelated to program (e.g., power failure)</a:t>
            </a:r>
          </a:p>
          <a:p>
            <a:r>
              <a:rPr lang="en-GB" sz="2800" dirty="0" smtClean="0"/>
              <a:t>Most computers use traps to inform OS of problems</a:t>
            </a:r>
          </a:p>
          <a:p>
            <a:pPr lvl="1"/>
            <a:r>
              <a:rPr lang="en-GB" sz="2400" dirty="0" smtClean="0"/>
              <a:t>Define a well specified list of all possible exceptions</a:t>
            </a:r>
          </a:p>
          <a:p>
            <a:pPr lvl="1"/>
            <a:r>
              <a:rPr lang="en-GB" sz="2400" dirty="0" smtClean="0"/>
              <a:t>Provide means for OS to associate handler with each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GB" dirty="0" smtClean="0"/>
              <a:t>Control of Supervisor </a:t>
            </a:r>
            <a:br>
              <a:rPr lang="en-GB" dirty="0" smtClean="0"/>
            </a:br>
            <a:r>
              <a:rPr lang="en-GB" dirty="0" smtClean="0"/>
              <a:t>Mode Transitions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0512"/>
            <a:ext cx="8229600" cy="4525963"/>
          </a:xfrm>
        </p:spPr>
        <p:txBody>
          <a:bodyPr/>
          <a:lstStyle/>
          <a:p>
            <a:r>
              <a:rPr lang="en-GB" sz="2800" dirty="0" smtClean="0"/>
              <a:t>All user-to-supervisor changes via traps/interrupts</a:t>
            </a:r>
          </a:p>
          <a:p>
            <a:pPr lvl="1"/>
            <a:r>
              <a:rPr lang="en-GB" sz="2400" dirty="0" smtClean="0"/>
              <a:t>These happen at unpredictable times</a:t>
            </a:r>
          </a:p>
          <a:p>
            <a:r>
              <a:rPr lang="en-GB" sz="2800" dirty="0" smtClean="0"/>
              <a:t>There is a designated handler for each trap/interrupt</a:t>
            </a:r>
          </a:p>
          <a:p>
            <a:pPr lvl="1"/>
            <a:r>
              <a:rPr lang="en-GB" sz="2400" dirty="0" smtClean="0"/>
              <a:t>Its address is stored in a trap/interrupt vector table managed by the OS</a:t>
            </a:r>
          </a:p>
          <a:p>
            <a:r>
              <a:rPr lang="en-GB" sz="2800" dirty="0" smtClean="0"/>
              <a:t>Ordinary programs can't access these vectors</a:t>
            </a:r>
          </a:p>
          <a:p>
            <a:r>
              <a:rPr lang="en-GB" sz="2800" dirty="0" smtClean="0"/>
              <a:t>The OS controls all supervisor mode transitions</a:t>
            </a:r>
          </a:p>
          <a:p>
            <a:pPr lvl="1"/>
            <a:r>
              <a:rPr lang="en-GB" sz="2400" dirty="0" smtClean="0"/>
              <a:t>By carefully controlling all of the trap/interrupt “gateways”</a:t>
            </a:r>
          </a:p>
          <a:p>
            <a:r>
              <a:rPr lang="en-GB" sz="2800" dirty="0" smtClean="0"/>
              <a:t>Traps/interrupts can happen while in supervisor mode</a:t>
            </a:r>
          </a:p>
          <a:p>
            <a:pPr lvl="1"/>
            <a:r>
              <a:rPr lang="en-GB" sz="2400" dirty="0" smtClean="0"/>
              <a:t>Their handling is similar, but a little easier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5698"/>
            <a:ext cx="8229600" cy="1143000"/>
          </a:xfrm>
        </p:spPr>
        <p:txBody>
          <a:bodyPr/>
          <a:lstStyle/>
          <a:p>
            <a:r>
              <a:rPr lang="en-GB" dirty="0" smtClean="0"/>
              <a:t>Recurring OS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7550"/>
            <a:ext cx="8229600" cy="4525963"/>
          </a:xfrm>
        </p:spPr>
        <p:txBody>
          <a:bodyPr/>
          <a:lstStyle/>
          <a:p>
            <a:r>
              <a:rPr lang="en-GB" sz="2800" dirty="0" smtClean="0"/>
              <a:t>View services as objects and operations</a:t>
            </a:r>
          </a:p>
          <a:p>
            <a:pPr lvl="1"/>
            <a:r>
              <a:rPr lang="en-GB" sz="2400" dirty="0" smtClean="0"/>
              <a:t>Behind every object there is a data structure</a:t>
            </a:r>
          </a:p>
          <a:p>
            <a:r>
              <a:rPr lang="en-GB" sz="2800" dirty="0" smtClean="0"/>
              <a:t>Separate policy from mechanism</a:t>
            </a:r>
          </a:p>
          <a:p>
            <a:pPr lvl="1"/>
            <a:r>
              <a:rPr lang="en-GB" sz="2400" dirty="0" smtClean="0"/>
              <a:t>Policy determines what can/should be done</a:t>
            </a:r>
          </a:p>
          <a:p>
            <a:pPr lvl="1"/>
            <a:r>
              <a:rPr lang="en-GB" sz="2400" dirty="0" smtClean="0"/>
              <a:t>Mechanism implements basic operations to do it</a:t>
            </a:r>
          </a:p>
          <a:p>
            <a:pPr lvl="1"/>
            <a:r>
              <a:rPr lang="en-GB" sz="2400" dirty="0" smtClean="0"/>
              <a:t>Mechanisms shouldn’t dictate or limit policies</a:t>
            </a:r>
          </a:p>
          <a:p>
            <a:pPr lvl="1"/>
            <a:r>
              <a:rPr lang="en-GB" sz="2400" dirty="0" smtClean="0"/>
              <a:t>Must be able to change policies without changing mechanisms</a:t>
            </a:r>
          </a:p>
          <a:p>
            <a:r>
              <a:rPr lang="en-GB" sz="2800" dirty="0" smtClean="0"/>
              <a:t>Parallelism and asynchrony are powerful and necessary</a:t>
            </a:r>
          </a:p>
          <a:p>
            <a:pPr lvl="1"/>
            <a:r>
              <a:rPr lang="en-GB" sz="2400" dirty="0" smtClean="0"/>
              <a:t>But dangerous when used carelessly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Trap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504322" y="4105275"/>
            <a:ext cx="3197225" cy="942975"/>
          </a:xfrm>
          <a:prstGeom prst="roundRect">
            <a:avLst>
              <a:gd name="adj" fmla="val 130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r>
              <a:rPr lang="en-GB" sz="2200" baseline="33000">
                <a:solidFill>
                  <a:schemeClr val="tx1"/>
                </a:solidFill>
                <a:latin typeface="Times New Roman"/>
                <a:cs typeface="Times New Roman"/>
              </a:rPr>
              <a:t>st</a:t>
            </a:r>
            <a:r>
              <a:rPr lang="en-GB" sz="2200">
                <a:solidFill>
                  <a:schemeClr val="tx1"/>
                </a:solidFill>
                <a:latin typeface="Times New Roman"/>
                <a:cs typeface="Times New Roman"/>
              </a:rPr>
              <a:t> level trap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  <a:latin typeface="Times New Roman"/>
                <a:cs typeface="Times New Roman"/>
              </a:rPr>
              <a:t>(saves registers and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  <a:latin typeface="Times New Roman"/>
                <a:cs typeface="Times New Roman"/>
              </a:rPr>
              <a:t>selects 2</a:t>
            </a:r>
            <a:r>
              <a:rPr lang="en-GB" sz="2200" baseline="33000">
                <a:solidFill>
                  <a:schemeClr val="tx1"/>
                </a:solidFill>
                <a:latin typeface="Times New Roman"/>
                <a:cs typeface="Times New Roman"/>
              </a:rPr>
              <a:t>nd</a:t>
            </a:r>
            <a:r>
              <a:rPr lang="en-GB" sz="2200">
                <a:solidFill>
                  <a:schemeClr val="tx1"/>
                </a:solidFill>
                <a:latin typeface="Times New Roman"/>
                <a:cs typeface="Times New Roman"/>
              </a:rPr>
              <a:t> level handler)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439123" y="5470863"/>
            <a:ext cx="2284412" cy="942975"/>
          </a:xfrm>
          <a:prstGeom prst="roundRect">
            <a:avLst>
              <a:gd name="adj" fmla="val 139"/>
            </a:avLst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r>
              <a:rPr lang="en-GB" sz="2200" baseline="33000" dirty="0">
                <a:solidFill>
                  <a:schemeClr val="tx1"/>
                </a:solidFill>
                <a:latin typeface="Times New Roman"/>
                <a:cs typeface="Times New Roman"/>
              </a:rPr>
              <a:t>nd</a:t>
            </a:r>
            <a:r>
              <a:rPr lang="en-GB" sz="2200" dirty="0">
                <a:solidFill>
                  <a:schemeClr val="tx1"/>
                </a:solidFill>
                <a:latin typeface="Times New Roman"/>
                <a:cs typeface="Times New Roman"/>
              </a:rPr>
              <a:t> level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  <a:latin typeface="Times New Roman"/>
                <a:cs typeface="Times New Roman"/>
              </a:rPr>
              <a:t>(actually deals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  <a:latin typeface="Times New Roman"/>
                <a:cs typeface="Times New Roman"/>
              </a:rPr>
              <a:t>with the problem)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6926860" y="3929063"/>
            <a:ext cx="1482725" cy="631825"/>
          </a:xfrm>
          <a:prstGeom prst="roundRect">
            <a:avLst>
              <a:gd name="adj" fmla="val 199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  <a:latin typeface="Times New Roman"/>
                <a:cs typeface="Times New Roman"/>
              </a:rPr>
              <a:t>return to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  <a:latin typeface="Times New Roman"/>
                <a:cs typeface="Times New Roman"/>
              </a:rPr>
              <a:t>user mode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2059585" y="1766888"/>
            <a:ext cx="6624638" cy="327025"/>
          </a:xfrm>
          <a:prstGeom prst="roundRect">
            <a:avLst>
              <a:gd name="adj" fmla="val 2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en-US" sz="2200" b="1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00673" y="1335088"/>
            <a:ext cx="2374123" cy="318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  <a:latin typeface="Times New Roman"/>
                <a:cs typeface="Times New Roman"/>
              </a:rPr>
              <a:t>Application Program</a:t>
            </a:r>
          </a:p>
        </p:txBody>
      </p:sp>
      <p:cxnSp>
        <p:nvCxnSpPr>
          <p:cNvPr id="9" name="AutoShape 8"/>
          <p:cNvCxnSpPr>
            <a:cxnSpLocks noChangeShapeType="1"/>
            <a:stCxn id="7" idx="2"/>
            <a:endCxn id="19" idx="3"/>
          </p:cNvCxnSpPr>
          <p:nvPr/>
        </p:nvCxnSpPr>
        <p:spPr bwMode="auto">
          <a:xfrm rot="5400000">
            <a:off x="4418610" y="2451101"/>
            <a:ext cx="1311275" cy="596900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lg" len="lg"/>
          </a:ln>
        </p:spPr>
      </p:cxnSp>
      <p:cxnSp>
        <p:nvCxnSpPr>
          <p:cNvPr id="10" name="AutoShape 9"/>
          <p:cNvCxnSpPr>
            <a:cxnSpLocks noChangeShapeType="1"/>
            <a:stCxn id="4" idx="2"/>
            <a:endCxn id="5" idx="1"/>
          </p:cNvCxnSpPr>
          <p:nvPr/>
        </p:nvCxnSpPr>
        <p:spPr bwMode="auto">
          <a:xfrm rot="16200000" flipH="1">
            <a:off x="2323979" y="4827206"/>
            <a:ext cx="894101" cy="1336188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lg" len="lg"/>
          </a:ln>
        </p:spPr>
      </p:cxnSp>
      <p:cxnSp>
        <p:nvCxnSpPr>
          <p:cNvPr id="11" name="AutoShape 10"/>
          <p:cNvCxnSpPr>
            <a:cxnSpLocks noChangeShapeType="1"/>
            <a:stCxn id="5" idx="3"/>
            <a:endCxn id="6" idx="2"/>
          </p:cNvCxnSpPr>
          <p:nvPr/>
        </p:nvCxnSpPr>
        <p:spPr bwMode="auto">
          <a:xfrm flipV="1">
            <a:off x="5723535" y="4560888"/>
            <a:ext cx="1944688" cy="1381463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12" name="AutoShape 11"/>
          <p:cNvCxnSpPr>
            <a:cxnSpLocks noChangeShapeType="1"/>
            <a:stCxn id="6" idx="0"/>
          </p:cNvCxnSpPr>
          <p:nvPr/>
        </p:nvCxnSpPr>
        <p:spPr bwMode="auto">
          <a:xfrm rot="5400000" flipH="1">
            <a:off x="5926735" y="2187576"/>
            <a:ext cx="1749425" cy="17335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565748" y="2476500"/>
            <a:ext cx="8518525" cy="1588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433029" y="2173288"/>
            <a:ext cx="1167362" cy="318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200" dirty="0">
                <a:solidFill>
                  <a:schemeClr val="tx1"/>
                </a:solidFill>
                <a:latin typeface="Times New Roman"/>
                <a:cs typeface="Times New Roman"/>
              </a:rPr>
              <a:t>user mode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700272" y="2484438"/>
            <a:ext cx="1872683" cy="318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 dirty="0">
                <a:solidFill>
                  <a:schemeClr val="tx1"/>
                </a:solidFill>
                <a:latin typeface="Times New Roman"/>
                <a:cs typeface="Times New Roman"/>
              </a:rPr>
              <a:t>supervisor mode</a:t>
            </a:r>
          </a:p>
        </p:txBody>
      </p:sp>
      <p:sp>
        <p:nvSpPr>
          <p:cNvPr id="16" name="AutoShape 15"/>
          <p:cNvSpPr>
            <a:spLocks noChangeArrowheads="1"/>
          </p:cNvSpPr>
          <p:nvPr/>
        </p:nvSpPr>
        <p:spPr bwMode="auto">
          <a:xfrm>
            <a:off x="3488335" y="26241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/>
                <a:cs typeface="Times New Roman"/>
              </a:rPr>
              <a:t>PS/PC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3990975" y="4008438"/>
            <a:ext cx="2104943" cy="318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  <a:latin typeface="Times New Roman"/>
                <a:cs typeface="Times New Roman"/>
              </a:rPr>
              <a:t>TRAP vector table</a:t>
            </a:r>
          </a:p>
        </p:txBody>
      </p:sp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3496273" y="29416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/>
                <a:cs typeface="Times New Roman"/>
              </a:rPr>
              <a:t>PS/PC</a:t>
            </a: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3496273" y="32464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Times New Roman"/>
                <a:cs typeface="Times New Roman"/>
              </a:rPr>
              <a:t>PS/PC</a:t>
            </a:r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3496273" y="35512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/>
                <a:cs typeface="Times New Roman"/>
              </a:rPr>
              <a:t>PS/PC</a:t>
            </a:r>
          </a:p>
        </p:txBody>
      </p:sp>
      <p:cxnSp>
        <p:nvCxnSpPr>
          <p:cNvPr id="21" name="AutoShape 20"/>
          <p:cNvCxnSpPr>
            <a:cxnSpLocks noChangeShapeType="1"/>
            <a:stCxn id="19" idx="1"/>
            <a:endCxn id="4" idx="0"/>
          </p:cNvCxnSpPr>
          <p:nvPr/>
        </p:nvCxnSpPr>
        <p:spPr bwMode="auto">
          <a:xfrm rot="10800000" flipV="1">
            <a:off x="2102935" y="3405187"/>
            <a:ext cx="1393338" cy="70008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2766023" y="1722438"/>
            <a:ext cx="7168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cs typeface="Times New Roman"/>
              </a:rPr>
              <a:t>instr ; 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3528023" y="1722438"/>
            <a:ext cx="7168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cs typeface="Times New Roman"/>
              </a:rPr>
              <a:t>instr ; 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4290023" y="1722438"/>
            <a:ext cx="7168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cs typeface="Times New Roman"/>
              </a:rPr>
              <a:t>instr ; 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5052023" y="1722438"/>
            <a:ext cx="7168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cs typeface="Times New Roman"/>
              </a:rPr>
              <a:t>instr ; 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5858473" y="1722438"/>
            <a:ext cx="7168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cs typeface="Times New Roman"/>
              </a:rPr>
              <a:t>instr ; 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6576023" y="1722438"/>
            <a:ext cx="7168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cs typeface="Times New Roman"/>
              </a:rPr>
              <a:t>instr 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mph" presetSubtype="2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to="1.5" calcmode="lin" valueType="num">
                                      <p:cBhvr override="childStyle"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16" grpId="0" animBg="1"/>
      <p:bldP spid="16" grpId="1" animBg="1"/>
      <p:bldP spid="17" grpId="0"/>
      <p:bldP spid="17" grpId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3" grpId="0"/>
      <p:bldP spid="24" grpId="0"/>
      <p:bldP spid="25" grpId="0"/>
      <p:bldP spid="25" grpId="1"/>
      <p:bldP spid="25" grpId="2"/>
      <p:bldP spid="26" grpId="0"/>
      <p:bldP spid="26" grpId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the Cause of a 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GB" dirty="0" smtClean="0"/>
              <a:t>Some exceptions are handled by the OS</a:t>
            </a:r>
          </a:p>
          <a:p>
            <a:pPr lvl="1"/>
            <a:r>
              <a:rPr lang="en-GB" dirty="0" smtClean="0"/>
              <a:t>For example, page faults, alignment, floating point emulation</a:t>
            </a:r>
          </a:p>
          <a:p>
            <a:pPr lvl="1"/>
            <a:r>
              <a:rPr lang="en-GB" dirty="0" smtClean="0"/>
              <a:t>OS simulates expected </a:t>
            </a:r>
            <a:r>
              <a:rPr lang="en-GB" dirty="0" err="1" smtClean="0"/>
              <a:t>behavior</a:t>
            </a:r>
            <a:r>
              <a:rPr lang="en-GB" dirty="0" smtClean="0"/>
              <a:t> and returns</a:t>
            </a:r>
          </a:p>
          <a:p>
            <a:r>
              <a:rPr lang="en-GB" dirty="0" smtClean="0"/>
              <a:t>Some exceptions may be fatal to running task</a:t>
            </a:r>
          </a:p>
          <a:p>
            <a:pPr lvl="1"/>
            <a:r>
              <a:rPr lang="en-GB" dirty="0" smtClean="0"/>
              <a:t>E.g. zero divide, illegal instruction, invalid address</a:t>
            </a:r>
          </a:p>
          <a:p>
            <a:pPr lvl="1"/>
            <a:r>
              <a:rPr lang="en-GB" dirty="0" smtClean="0"/>
              <a:t>OS reflects the failure back to the running process</a:t>
            </a:r>
          </a:p>
          <a:p>
            <a:r>
              <a:rPr lang="en-GB" dirty="0" smtClean="0"/>
              <a:t>Some exceptions may be fatal to the system</a:t>
            </a:r>
          </a:p>
          <a:p>
            <a:pPr lvl="1"/>
            <a:r>
              <a:rPr lang="en-GB" dirty="0" smtClean="0"/>
              <a:t>E.g. power failure, cache parity, stack violation</a:t>
            </a:r>
          </a:p>
          <a:p>
            <a:pPr lvl="1"/>
            <a:r>
              <a:rPr lang="en-GB" dirty="0" smtClean="0"/>
              <a:t>OS cleanly shuts down the affected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 To User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6208"/>
            <a:ext cx="8229600" cy="4525963"/>
          </a:xfrm>
        </p:spPr>
        <p:txBody>
          <a:bodyPr/>
          <a:lstStyle/>
          <a:p>
            <a:r>
              <a:rPr lang="en-GB" dirty="0" smtClean="0"/>
              <a:t>Return is opposite of interrupt/trap entry</a:t>
            </a:r>
          </a:p>
          <a:p>
            <a:pPr lvl="1"/>
            <a:r>
              <a:rPr lang="en-GB" dirty="0" smtClean="0"/>
              <a:t>2nd level handler returns to 1st level handler</a:t>
            </a:r>
          </a:p>
          <a:p>
            <a:pPr lvl="1"/>
            <a:r>
              <a:rPr lang="en-GB" dirty="0" smtClean="0"/>
              <a:t>1st level handler restores all registers from stack</a:t>
            </a:r>
          </a:p>
          <a:p>
            <a:pPr lvl="1"/>
            <a:r>
              <a:rPr lang="en-GB" dirty="0" smtClean="0"/>
              <a:t>Use privileged return instruction to restore PC/PS</a:t>
            </a:r>
          </a:p>
          <a:p>
            <a:pPr lvl="1"/>
            <a:r>
              <a:rPr lang="en-GB" dirty="0" smtClean="0"/>
              <a:t>Resume user-mode execution after trapped instruction</a:t>
            </a:r>
          </a:p>
          <a:p>
            <a:r>
              <a:rPr lang="en-GB" dirty="0" smtClean="0"/>
              <a:t>Saved registers can be changed before return</a:t>
            </a:r>
          </a:p>
          <a:p>
            <a:pPr lvl="1"/>
            <a:r>
              <a:rPr lang="en-GB" dirty="0" smtClean="0"/>
              <a:t>To set entry point for newly loaded programs</a:t>
            </a:r>
          </a:p>
          <a:p>
            <a:pPr lvl="1"/>
            <a:r>
              <a:rPr lang="en-GB" dirty="0" smtClean="0"/>
              <a:t>To deliver signals to user-mode processes</a:t>
            </a:r>
          </a:p>
          <a:p>
            <a:pPr lvl="1"/>
            <a:r>
              <a:rPr lang="en-GB" dirty="0" smtClean="0"/>
              <a:t>To set return codes from system calls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Stacking and </a:t>
            </a:r>
            <a:r>
              <a:rPr lang="en-US" dirty="0" err="1" smtClean="0"/>
              <a:t>Unstacking</a:t>
            </a:r>
            <a:r>
              <a:rPr lang="en-US" dirty="0" smtClean="0"/>
              <a:t> a 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55457" y="2091414"/>
            <a:ext cx="1524000" cy="1905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stack frames</a:t>
            </a:r>
          </a:p>
          <a:p>
            <a:pPr algn="ctr"/>
            <a:r>
              <a:rPr lang="en-US"/>
              <a:t> from</a:t>
            </a:r>
          </a:p>
          <a:p>
            <a:pPr algn="ctr"/>
            <a:r>
              <a:rPr lang="en-US"/>
              <a:t>application</a:t>
            </a:r>
          </a:p>
          <a:p>
            <a:pPr algn="ctr"/>
            <a:r>
              <a:rPr lang="en-US"/>
              <a:t>computation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697044" y="2966126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079257" y="1389739"/>
            <a:ext cx="2144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User-mode Stack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654432" y="1389739"/>
            <a:ext cx="2822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Supervisor-mode Stack</a:t>
            </a: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4017719" y="2472414"/>
            <a:ext cx="533400" cy="2057400"/>
          </a:xfrm>
          <a:prstGeom prst="downArrow">
            <a:avLst>
              <a:gd name="adj1" fmla="val 50000"/>
              <a:gd name="adj2" fmla="val 9642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662119" y="4742539"/>
            <a:ext cx="1227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direction</a:t>
            </a:r>
          </a:p>
          <a:p>
            <a:r>
              <a:rPr lang="en-US" sz="2000"/>
              <a:t>of growth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6184657" y="2015214"/>
            <a:ext cx="1524000" cy="685800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user mode</a:t>
            </a:r>
          </a:p>
          <a:p>
            <a:pPr algn="ctr"/>
            <a:r>
              <a:rPr lang="en-US"/>
              <a:t>PC &amp; PS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184657" y="2777214"/>
            <a:ext cx="1524000" cy="990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saved</a:t>
            </a:r>
          </a:p>
          <a:p>
            <a:pPr algn="ctr"/>
            <a:r>
              <a:rPr lang="en-US"/>
              <a:t>user mode</a:t>
            </a:r>
          </a:p>
          <a:p>
            <a:pPr algn="ctr"/>
            <a:r>
              <a:rPr lang="en-US"/>
              <a:t>registers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6184657" y="3844014"/>
            <a:ext cx="1524000" cy="990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parameters</a:t>
            </a:r>
          </a:p>
          <a:p>
            <a:pPr algn="ctr"/>
            <a:r>
              <a:rPr lang="en-US"/>
              <a:t>to 2</a:t>
            </a:r>
            <a:r>
              <a:rPr lang="en-US" baseline="30000"/>
              <a:t>nd</a:t>
            </a:r>
            <a:r>
              <a:rPr lang="en-US"/>
              <a:t> level</a:t>
            </a:r>
          </a:p>
          <a:p>
            <a:pPr algn="ctr"/>
            <a:r>
              <a:rPr lang="en-US"/>
              <a:t>trap handler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184657" y="4910814"/>
            <a:ext cx="15240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return PC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6184657" y="5368014"/>
            <a:ext cx="1524000" cy="990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2</a:t>
            </a:r>
            <a:r>
              <a:rPr lang="en-US" baseline="30000"/>
              <a:t>nd</a:t>
            </a:r>
            <a:r>
              <a:rPr lang="en-US"/>
              <a:t> level</a:t>
            </a:r>
          </a:p>
          <a:p>
            <a:pPr algn="ctr"/>
            <a:r>
              <a:rPr lang="en-US"/>
              <a:t>trap handler</a:t>
            </a:r>
          </a:p>
          <a:p>
            <a:pPr algn="ctr"/>
            <a:r>
              <a:rPr lang="en-US"/>
              <a:t>stack frame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1155457" y="3996414"/>
            <a:ext cx="15240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resumed</a:t>
            </a:r>
          </a:p>
          <a:p>
            <a:pPr algn="ctr"/>
            <a:r>
              <a:rPr lang="en-US"/>
              <a:t>computation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15892" y="1503222"/>
            <a:ext cx="1751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/>
                <a:cs typeface="Times New Roman"/>
              </a:rPr>
              <a:t>TRAP!</a:t>
            </a:r>
            <a:endParaRPr lang="en-US" sz="40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xit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xit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6" grpId="0"/>
      <p:bldP spid="1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Recurring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8940"/>
            <a:ext cx="8229600" cy="4525963"/>
          </a:xfrm>
        </p:spPr>
        <p:txBody>
          <a:bodyPr/>
          <a:lstStyle/>
          <a:p>
            <a:r>
              <a:rPr lang="en-GB" dirty="0" smtClean="0"/>
              <a:t>An interface specification is a contract</a:t>
            </a:r>
          </a:p>
          <a:p>
            <a:pPr lvl="1"/>
            <a:r>
              <a:rPr lang="en-GB" dirty="0" smtClean="0"/>
              <a:t>Specifies responsibilities of producers &amp; consumers</a:t>
            </a:r>
          </a:p>
          <a:p>
            <a:pPr lvl="1"/>
            <a:r>
              <a:rPr lang="en-GB" dirty="0" smtClean="0"/>
              <a:t>Basis for product/release interoperability</a:t>
            </a:r>
          </a:p>
          <a:p>
            <a:r>
              <a:rPr lang="en-GB" dirty="0" smtClean="0"/>
              <a:t>Interface vs. implementation</a:t>
            </a:r>
          </a:p>
          <a:p>
            <a:pPr lvl="1"/>
            <a:r>
              <a:rPr lang="en-GB" dirty="0" smtClean="0"/>
              <a:t>An implementation is not a specification</a:t>
            </a:r>
          </a:p>
          <a:p>
            <a:pPr lvl="1"/>
            <a:r>
              <a:rPr lang="en-GB" dirty="0" smtClean="0"/>
              <a:t>Many compliant implementations are possible</a:t>
            </a:r>
          </a:p>
          <a:p>
            <a:pPr lvl="1"/>
            <a:r>
              <a:rPr lang="en-GB" dirty="0" smtClean="0"/>
              <a:t>Inappropriate dependencies cause problems</a:t>
            </a:r>
          </a:p>
          <a:p>
            <a:r>
              <a:rPr lang="en-GB" dirty="0" smtClean="0"/>
              <a:t>Modularity and functional encapsulation</a:t>
            </a:r>
          </a:p>
          <a:p>
            <a:pPr lvl="1"/>
            <a:r>
              <a:rPr lang="en-GB" dirty="0" smtClean="0"/>
              <a:t>Complexity hiding and appropriate abstraction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Operating System?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possible definitions</a:t>
            </a:r>
          </a:p>
          <a:p>
            <a:r>
              <a:rPr lang="en-US" dirty="0" smtClean="0"/>
              <a:t>One is:</a:t>
            </a:r>
          </a:p>
          <a:p>
            <a:pPr lvl="1"/>
            <a:r>
              <a:rPr lang="en-US" dirty="0" smtClean="0"/>
              <a:t>It is low level software . . .</a:t>
            </a:r>
          </a:p>
          <a:p>
            <a:pPr lvl="1"/>
            <a:r>
              <a:rPr lang="en-US" dirty="0" smtClean="0"/>
              <a:t>That provides better abstractions of hardware below it</a:t>
            </a:r>
          </a:p>
          <a:p>
            <a:pPr lvl="1"/>
            <a:r>
              <a:rPr lang="en-US" dirty="0" smtClean="0"/>
              <a:t>To allow easy, safe, fair use and sharing of those resources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50055" y="540399"/>
            <a:ext cx="7230803" cy="850219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an OS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manages hardware for programs</a:t>
            </a:r>
          </a:p>
          <a:p>
            <a:pPr lvl="1"/>
            <a:r>
              <a:rPr lang="en-GB" dirty="0" smtClean="0"/>
              <a:t>Allocates hardware and manages its use</a:t>
            </a:r>
          </a:p>
          <a:p>
            <a:pPr lvl="1"/>
            <a:r>
              <a:rPr lang="en-GB" dirty="0" smtClean="0"/>
              <a:t>Enforces controlled sharing (and privacy)</a:t>
            </a:r>
          </a:p>
          <a:p>
            <a:pPr lvl="1"/>
            <a:r>
              <a:rPr lang="en-GB" dirty="0" smtClean="0"/>
              <a:t>Oversees execution and handles problems</a:t>
            </a:r>
          </a:p>
          <a:p>
            <a:r>
              <a:rPr lang="en-GB" dirty="0" smtClean="0"/>
              <a:t>It abstracts the hardware</a:t>
            </a:r>
          </a:p>
          <a:p>
            <a:pPr lvl="1"/>
            <a:r>
              <a:rPr lang="en-GB" dirty="0" smtClean="0"/>
              <a:t>Makes it easier to use and improves </a:t>
            </a:r>
            <a:r>
              <a:rPr lang="en-GB" dirty="0" err="1" smtClean="0"/>
              <a:t>s/w</a:t>
            </a:r>
            <a:r>
              <a:rPr lang="en-GB" dirty="0" smtClean="0"/>
              <a:t> portability</a:t>
            </a:r>
          </a:p>
          <a:p>
            <a:pPr lvl="1"/>
            <a:r>
              <a:rPr lang="en-GB" dirty="0" smtClean="0"/>
              <a:t>Optimizes performance</a:t>
            </a:r>
          </a:p>
          <a:p>
            <a:r>
              <a:rPr lang="en-GB" dirty="0" smtClean="0"/>
              <a:t>It provides new abstractions for applications</a:t>
            </a:r>
          </a:p>
          <a:p>
            <a:pPr lvl="1"/>
            <a:r>
              <a:rPr lang="en-GB" dirty="0" smtClean="0"/>
              <a:t>Powerful features beyond the bare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13181</TotalTime>
  <Words>3609</Words>
  <Application>Microsoft Macintosh PowerPoint</Application>
  <PresentationFormat>On-screen Show (4:3)</PresentationFormat>
  <Paragraphs>567</Paragraphs>
  <Slides>63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Default Theme</vt:lpstr>
      <vt:lpstr>Introduction CS 111 Operating System Principles  Peter Reiher </vt:lpstr>
      <vt:lpstr>Introduction to the Course</vt:lpstr>
      <vt:lpstr>What Will CS 111 Do?</vt:lpstr>
      <vt:lpstr>Why Study Operating Systems?</vt:lpstr>
      <vt:lpstr>Why Are Operating Systems Interesting?</vt:lpstr>
      <vt:lpstr>Recurring OS Themes</vt:lpstr>
      <vt:lpstr>More Recurring Themes</vt:lpstr>
      <vt:lpstr>What Is An Operating System?</vt:lpstr>
      <vt:lpstr>What Does an OS Do?</vt:lpstr>
      <vt:lpstr>What Does An OS Look Like?</vt:lpstr>
      <vt:lpstr>Where Does the OS Fit In?</vt:lpstr>
      <vt:lpstr>What’s Special About the OS?</vt:lpstr>
      <vt:lpstr>What Functionality Is In the OS?</vt:lpstr>
      <vt:lpstr>Where To Offer a Service?</vt:lpstr>
      <vt:lpstr>Another Reason For This Choice</vt:lpstr>
      <vt:lpstr>The OS and Speed</vt:lpstr>
      <vt:lpstr>The OS and Abstraction</vt:lpstr>
      <vt:lpstr>Why Abstract Resources?</vt:lpstr>
      <vt:lpstr>Common Types of OS Resources</vt:lpstr>
      <vt:lpstr>Serially Reusable Resources</vt:lpstr>
      <vt:lpstr>Partitionable Resources</vt:lpstr>
      <vt:lpstr>Shareable Resources</vt:lpstr>
      <vt:lpstr>General OS Trends</vt:lpstr>
      <vt:lpstr>Another Important OS Trend</vt:lpstr>
      <vt:lpstr>A Resulting OS Challenge</vt:lpstr>
      <vt:lpstr>Important OS Properties</vt:lpstr>
      <vt:lpstr>For the End Users,</vt:lpstr>
      <vt:lpstr>Reliability</vt:lpstr>
      <vt:lpstr>Performance</vt:lpstr>
      <vt:lpstr>Upward Compatibility</vt:lpstr>
      <vt:lpstr>Stable Interfaces</vt:lpstr>
      <vt:lpstr>APIs</vt:lpstr>
      <vt:lpstr>ABIs</vt:lpstr>
      <vt:lpstr>For the Service Providers,</vt:lpstr>
      <vt:lpstr>For the Application Developers,</vt:lpstr>
      <vt:lpstr>For the OS Developers, </vt:lpstr>
      <vt:lpstr>Maintainability</vt:lpstr>
      <vt:lpstr>Critical OS Abstractions</vt:lpstr>
      <vt:lpstr>Abstractions of Memory</vt:lpstr>
      <vt:lpstr>The Basic Memory Operations</vt:lpstr>
      <vt:lpstr>An Example Memory Abstraction</vt:lpstr>
      <vt:lpstr>Abstractions of Interpreters</vt:lpstr>
      <vt:lpstr>Basic Interpreter Components</vt:lpstr>
      <vt:lpstr>An Example Interpreter Abstraction</vt:lpstr>
      <vt:lpstr>Abstractions of  Communications Links</vt:lpstr>
      <vt:lpstr>Basic Communication Link Operations</vt:lpstr>
      <vt:lpstr>An Example Communications  Link Abstraction</vt:lpstr>
      <vt:lpstr>Some Other Abstractions</vt:lpstr>
      <vt:lpstr>Hardware and the  Operating System</vt:lpstr>
      <vt:lpstr>OS Abstractions and the Hardware</vt:lpstr>
      <vt:lpstr>Processor Issues</vt:lpstr>
      <vt:lpstr>Execution Modes</vt:lpstr>
      <vt:lpstr>User Mode</vt:lpstr>
      <vt:lpstr>Supervisor Mode</vt:lpstr>
      <vt:lpstr>Controlling the Processor Mode</vt:lpstr>
      <vt:lpstr>How Do Modes Get Set?</vt:lpstr>
      <vt:lpstr>So When Do We Go Back To Supervisor Mode?</vt:lpstr>
      <vt:lpstr>Asynchronous Exceptions  and Handlers</vt:lpstr>
      <vt:lpstr>Control of Supervisor  Mode Transitions</vt:lpstr>
      <vt:lpstr>Software Trap Handling</vt:lpstr>
      <vt:lpstr>Dealing With the Cause of a Trap</vt:lpstr>
      <vt:lpstr>Returning  To User Mode</vt:lpstr>
      <vt:lpstr>Stacking and Unstacking a Trap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17</cp:revision>
  <dcterms:created xsi:type="dcterms:W3CDTF">2015-06-16T17:04:55Z</dcterms:created>
  <dcterms:modified xsi:type="dcterms:W3CDTF">2015-06-16T17:09:30Z</dcterms:modified>
</cp:coreProperties>
</file>