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7" r:id="rId2"/>
    <p:sldId id="278" r:id="rId3"/>
    <p:sldId id="258" r:id="rId4"/>
    <p:sldId id="259" r:id="rId5"/>
    <p:sldId id="279" r:id="rId6"/>
    <p:sldId id="280" r:id="rId7"/>
    <p:sldId id="260" r:id="rId8"/>
    <p:sldId id="261" r:id="rId9"/>
    <p:sldId id="262" r:id="rId10"/>
    <p:sldId id="263" r:id="rId11"/>
    <p:sldId id="264" r:id="rId12"/>
    <p:sldId id="268" r:id="rId13"/>
    <p:sldId id="271" r:id="rId14"/>
    <p:sldId id="272" r:id="rId15"/>
    <p:sldId id="273" r:id="rId16"/>
    <p:sldId id="281" r:id="rId17"/>
    <p:sldId id="275" r:id="rId18"/>
    <p:sldId id="276" r:id="rId19"/>
    <p:sldId id="277" r:id="rId20"/>
    <p:sldId id="282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6/16/15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6/16/15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B5AF1F-82A2-5D48-A5C4-89A5B398CF04}" type="slidenum">
              <a:rPr lang="en-US"/>
              <a:pPr/>
              <a:t>13</a:t>
            </a:fld>
            <a:endParaRPr 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2BB15A-AED5-1E48-8358-0612DA5C4576}" type="slidenum">
              <a:rPr lang="en-US"/>
              <a:pPr/>
              <a:t>14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90746-4A09-134A-9061-D5EFC815B0EB}" type="slidenum">
              <a:rPr lang="en-US"/>
              <a:pPr/>
              <a:t>15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DCBC9B-A33F-9641-B4A4-7674471312C3}" type="slidenum">
              <a:rPr lang="en-US"/>
              <a:pPr/>
              <a:t>17</a:t>
            </a:fld>
            <a:endParaRPr 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3D8287-896B-0F45-AE54-CD412F774653}" type="slidenum">
              <a:rPr lang="en-US"/>
              <a:pPr/>
              <a:t>18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8D6289-725F-844A-87AF-D56207878BB3}" type="slidenum">
              <a:rPr lang="en-US"/>
              <a:pPr/>
              <a:t>19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C65CE6-ABCE-D84F-A04E-FEEEB4A1874C}" type="slidenum">
              <a:rPr lang="en-US"/>
              <a:pPr/>
              <a:t>3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9F5AF1-7435-6F49-A2E9-C236FFD0ACA8}" type="slidenum">
              <a:rPr lang="en-US"/>
              <a:pPr/>
              <a:t>4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27EE8A-7D78-8D44-BA25-5ADCD0EB8370}" type="slidenum">
              <a:rPr lang="en-US"/>
              <a:pPr/>
              <a:t>7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BD8AE-B502-EA47-9F0F-43EF24C7E269}" type="slidenum">
              <a:rPr lang="en-US"/>
              <a:pPr/>
              <a:t>8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0062F7-CEDF-2041-9DF3-18BA689EF7AB}" type="slidenum">
              <a:rPr lang="en-US"/>
              <a:pPr/>
              <a:t>9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A20AF7-07C1-ED4D-B075-B196E9201F87}" type="slidenum">
              <a:rPr lang="en-US"/>
              <a:pPr/>
              <a:t>10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A1FB20-B623-C540-8F23-3BFF74DF30FA}" type="slidenum">
              <a:rPr lang="en-US"/>
              <a:pPr/>
              <a:t>11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5C94A-70D8-604C-A56B-4C41E7568EA4}" type="slidenum">
              <a:rPr lang="en-US"/>
              <a:pPr/>
              <a:t>12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63588" cy="4572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 1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</a:t>
            </a:r>
            <a:r>
              <a:rPr lang="en-US" sz="1200" baseline="0" dirty="0" smtClean="0">
                <a:latin typeface="Times New Roman" pitchFamily="-107" charset="0"/>
              </a:rPr>
              <a:t>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reiher@cs.ucla.edu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8362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Introduction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 Principles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34108"/>
            <a:ext cx="8229600" cy="1143000"/>
          </a:xfrm>
        </p:spPr>
        <p:txBody>
          <a:bodyPr/>
          <a:lstStyle/>
          <a:p>
            <a:r>
              <a:rPr lang="en-GB" dirty="0"/>
              <a:t>Course Load</a:t>
            </a:r>
          </a:p>
        </p:txBody>
      </p:sp>
      <p:sp>
        <p:nvSpPr>
          <p:cNvPr id="717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083210"/>
            <a:ext cx="8153400" cy="5334000"/>
          </a:xfrm>
        </p:spPr>
        <p:txBody>
          <a:bodyPr/>
          <a:lstStyle/>
          <a:p>
            <a:r>
              <a:rPr lang="en-GB" dirty="0"/>
              <a:t>Reputation: THE hardest </a:t>
            </a:r>
            <a:r>
              <a:rPr lang="en-GB" dirty="0" smtClean="0"/>
              <a:t>undergrad </a:t>
            </a:r>
            <a:r>
              <a:rPr lang="en-GB" dirty="0"/>
              <a:t>CS class</a:t>
            </a:r>
            <a:endParaRPr lang="en-GB" dirty="0" smtClean="0"/>
          </a:p>
          <a:p>
            <a:pPr lvl="1"/>
            <a:r>
              <a:rPr lang="en-GB" dirty="0" smtClean="0"/>
              <a:t>Fast </a:t>
            </a:r>
            <a:r>
              <a:rPr lang="en-GB" dirty="0"/>
              <a:t>pace through much non-trivial </a:t>
            </a:r>
            <a:r>
              <a:rPr lang="en-GB" dirty="0" smtClean="0"/>
              <a:t>material</a:t>
            </a:r>
          </a:p>
          <a:p>
            <a:pPr lvl="1"/>
            <a:r>
              <a:rPr lang="en-GB" dirty="0" smtClean="0"/>
              <a:t>Summer schedule only increases the pace</a:t>
            </a:r>
          </a:p>
          <a:p>
            <a:r>
              <a:rPr lang="en-GB" dirty="0"/>
              <a:t>Expectations you should have</a:t>
            </a:r>
            <a:endParaRPr lang="en-GB" dirty="0" smtClean="0"/>
          </a:p>
          <a:p>
            <a:pPr lvl="1"/>
            <a:r>
              <a:rPr lang="en-GB" dirty="0" smtClean="0"/>
              <a:t>lectures	</a:t>
            </a:r>
            <a:r>
              <a:rPr lang="en-GB" dirty="0"/>
              <a:t>	</a:t>
            </a:r>
            <a:r>
              <a:rPr lang="en-GB" dirty="0" smtClean="0"/>
              <a:t>	4-</a:t>
            </a:r>
            <a:r>
              <a:rPr lang="en-GB" dirty="0"/>
              <a:t>6 hours/week</a:t>
            </a:r>
            <a:endParaRPr lang="en-GB" dirty="0" smtClean="0"/>
          </a:p>
          <a:p>
            <a:pPr lvl="1"/>
            <a:r>
              <a:rPr lang="en-GB" dirty="0" smtClean="0"/>
              <a:t>reading				3-6 </a:t>
            </a:r>
            <a:r>
              <a:rPr lang="en-GB" dirty="0"/>
              <a:t>hours/week</a:t>
            </a:r>
          </a:p>
          <a:p>
            <a:pPr lvl="1"/>
            <a:r>
              <a:rPr lang="en-GB" dirty="0"/>
              <a:t>projects			3-20 hours/week</a:t>
            </a:r>
          </a:p>
          <a:p>
            <a:pPr lvl="1"/>
            <a:r>
              <a:rPr lang="en-GB" dirty="0"/>
              <a:t>exam study			5-15 hours (twice)</a:t>
            </a:r>
          </a:p>
          <a:p>
            <a:r>
              <a:rPr lang="en-GB" dirty="0"/>
              <a:t>Keeping up (week by week) is critical</a:t>
            </a:r>
            <a:endParaRPr lang="en-GB" dirty="0" smtClean="0"/>
          </a:p>
          <a:p>
            <a:pPr lvl="1"/>
            <a:r>
              <a:rPr lang="en-GB" dirty="0" smtClean="0"/>
              <a:t>Catching </a:t>
            </a:r>
            <a:r>
              <a:rPr lang="en-GB" dirty="0"/>
              <a:t>up is extremely difficult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Primary Text for Course</a:t>
            </a:r>
          </a:p>
        </p:txBody>
      </p:sp>
      <p:sp>
        <p:nvSpPr>
          <p:cNvPr id="819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Saltzer</a:t>
            </a:r>
            <a:r>
              <a:rPr lang="en-GB" dirty="0" smtClean="0"/>
              <a:t> and </a:t>
            </a:r>
            <a:r>
              <a:rPr lang="en-GB" dirty="0" err="1" smtClean="0"/>
              <a:t>Kaashoek</a:t>
            </a:r>
            <a:r>
              <a:rPr lang="en-GB" dirty="0" smtClean="0"/>
              <a:t>: </a:t>
            </a:r>
            <a:r>
              <a:rPr lang="en-GB" i="1" dirty="0" smtClean="0"/>
              <a:t>Principles of Computer Systems Design</a:t>
            </a:r>
          </a:p>
          <a:p>
            <a:pPr lvl="1"/>
            <a:r>
              <a:rPr lang="en-GB" dirty="0" smtClean="0"/>
              <a:t>Background </a:t>
            </a:r>
            <a:r>
              <a:rPr lang="en-GB" dirty="0"/>
              <a:t>reading for</a:t>
            </a:r>
            <a:r>
              <a:rPr lang="en-GB" dirty="0" smtClean="0"/>
              <a:t> most lectures</a:t>
            </a:r>
          </a:p>
          <a:p>
            <a:r>
              <a:rPr lang="en-GB" dirty="0" smtClean="0"/>
              <a:t>Supplemented with web-based materials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Grading</a:t>
            </a:r>
          </a:p>
        </p:txBody>
      </p:sp>
      <p:sp>
        <p:nvSpPr>
          <p:cNvPr id="1229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43985"/>
            <a:ext cx="8229600" cy="4525963"/>
          </a:xfrm>
        </p:spPr>
        <p:txBody>
          <a:bodyPr/>
          <a:lstStyle/>
          <a:p>
            <a:r>
              <a:rPr lang="en-GB" dirty="0" smtClean="0"/>
              <a:t>Basis for grading:</a:t>
            </a:r>
          </a:p>
          <a:p>
            <a:pPr lvl="1"/>
            <a:r>
              <a:rPr lang="en-GB" sz="2400" dirty="0" smtClean="0"/>
              <a:t>1 midterm exam		25%</a:t>
            </a:r>
          </a:p>
          <a:p>
            <a:pPr lvl="1"/>
            <a:r>
              <a:rPr lang="en-GB" sz="2400" dirty="0" smtClean="0"/>
              <a:t>Final </a:t>
            </a:r>
            <a:r>
              <a:rPr lang="en-GB" sz="2400" dirty="0"/>
              <a:t>exam		</a:t>
            </a:r>
            <a:r>
              <a:rPr lang="en-GB" sz="2400" dirty="0" smtClean="0"/>
              <a:t>	30%</a:t>
            </a:r>
          </a:p>
          <a:p>
            <a:pPr lvl="1"/>
            <a:r>
              <a:rPr lang="en-GB" sz="2400" dirty="0" smtClean="0"/>
              <a:t>Projects</a:t>
            </a:r>
            <a:r>
              <a:rPr lang="en-GB" sz="2400" dirty="0"/>
              <a:t>			</a:t>
            </a:r>
            <a:r>
              <a:rPr lang="en-GB" sz="2400" dirty="0" smtClean="0"/>
              <a:t>	45%</a:t>
            </a:r>
            <a:endParaRPr lang="en-GB" dirty="0" smtClean="0"/>
          </a:p>
          <a:p>
            <a:r>
              <a:rPr lang="en-GB" dirty="0" smtClean="0"/>
              <a:t>F</a:t>
            </a:r>
            <a:r>
              <a:rPr lang="en-GB" dirty="0" smtClean="0"/>
              <a:t>inal grades are based on a distribution</a:t>
            </a:r>
          </a:p>
          <a:p>
            <a:pPr lvl="1"/>
            <a:r>
              <a:rPr lang="en-GB" dirty="0" smtClean="0"/>
              <a:t>But not on </a:t>
            </a:r>
            <a:r>
              <a:rPr lang="en-GB" dirty="0" smtClean="0"/>
              <a:t>a formal curve</a:t>
            </a:r>
          </a:p>
          <a:p>
            <a:r>
              <a:rPr lang="en-GB" dirty="0" smtClean="0"/>
              <a:t>All </a:t>
            </a:r>
            <a:r>
              <a:rPr lang="en-GB" dirty="0"/>
              <a:t>scores available on </a:t>
            </a:r>
            <a:r>
              <a:rPr lang="en-GB" dirty="0" err="1"/>
              <a:t>MyUCLA</a:t>
            </a:r>
            <a:endParaRPr lang="en-GB" dirty="0" smtClean="0"/>
          </a:p>
          <a:p>
            <a:pPr lvl="1"/>
            <a:r>
              <a:rPr lang="en-GB" dirty="0" smtClean="0"/>
              <a:t>Please </a:t>
            </a:r>
            <a:r>
              <a:rPr lang="en-GB" dirty="0"/>
              <a:t>check them for accuracy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Midterm Examination</a:t>
            </a:r>
            <a:endParaRPr lang="en-GB" dirty="0"/>
          </a:p>
        </p:txBody>
      </p:sp>
      <p:sp>
        <p:nvSpPr>
          <p:cNvPr id="1536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When:</a:t>
            </a:r>
            <a:r>
              <a:rPr lang="en-GB" sz="2800" dirty="0" smtClean="0"/>
              <a:t> end of the 4th week (in recitation section)</a:t>
            </a:r>
          </a:p>
          <a:p>
            <a:r>
              <a:rPr lang="en-GB" sz="2800" dirty="0"/>
              <a:t>Scope:</a:t>
            </a:r>
            <a:r>
              <a:rPr lang="en-GB" sz="2800" dirty="0" smtClean="0"/>
              <a:t> All lectures up to the exam date</a:t>
            </a:r>
          </a:p>
          <a:p>
            <a:pPr lvl="1"/>
            <a:r>
              <a:rPr lang="en-GB" sz="2400" dirty="0" smtClean="0"/>
              <a:t>Approximately </a:t>
            </a:r>
            <a:r>
              <a:rPr lang="en-GB" sz="2400" dirty="0"/>
              <a:t>60% lecture, 40% text</a:t>
            </a:r>
          </a:p>
          <a:p>
            <a:r>
              <a:rPr lang="en-GB" sz="2800" dirty="0"/>
              <a:t>Format:</a:t>
            </a:r>
            <a:endParaRPr lang="en-GB" sz="2800" dirty="0" smtClean="0"/>
          </a:p>
          <a:p>
            <a:pPr lvl="1"/>
            <a:r>
              <a:rPr lang="en-GB" sz="2400" dirty="0" smtClean="0"/>
              <a:t>Closed </a:t>
            </a:r>
            <a:r>
              <a:rPr lang="en-GB" sz="2400" dirty="0"/>
              <a:t>book</a:t>
            </a:r>
          </a:p>
          <a:p>
            <a:pPr lvl="1"/>
            <a:r>
              <a:rPr lang="en-GB" sz="2400" dirty="0"/>
              <a:t>10-15 essay questions, most with short answers</a:t>
            </a:r>
          </a:p>
          <a:p>
            <a:r>
              <a:rPr lang="en-GB" sz="2800" dirty="0"/>
              <a:t>Goals:</a:t>
            </a:r>
            <a:endParaRPr lang="en-GB" sz="28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understanding of key concepts</a:t>
            </a:r>
            <a:endParaRPr lang="en-GB" sz="24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ability to apply principles to practical 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Final Exam</a:t>
            </a:r>
          </a:p>
        </p:txBody>
      </p:sp>
      <p:sp>
        <p:nvSpPr>
          <p:cNvPr id="1639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When: </a:t>
            </a:r>
            <a:r>
              <a:rPr lang="en-GB" sz="2800" dirty="0" smtClean="0"/>
              <a:t> Last day of 8</a:t>
            </a:r>
            <a:r>
              <a:rPr lang="en-GB" sz="2800" baseline="30000" dirty="0" smtClean="0"/>
              <a:t>th</a:t>
            </a:r>
            <a:r>
              <a:rPr lang="en-GB" sz="2800" dirty="0" smtClean="0"/>
              <a:t> week (recitation section)</a:t>
            </a:r>
          </a:p>
          <a:p>
            <a:r>
              <a:rPr lang="en-GB" sz="2800" dirty="0"/>
              <a:t>Scope:</a:t>
            </a:r>
            <a:r>
              <a:rPr lang="en-GB" sz="2800" dirty="0" smtClean="0"/>
              <a:t> Entire </a:t>
            </a:r>
            <a:r>
              <a:rPr lang="en-GB" sz="2800" dirty="0"/>
              <a:t>course</a:t>
            </a:r>
          </a:p>
          <a:p>
            <a:r>
              <a:rPr lang="en-GB" sz="2800" dirty="0"/>
              <a:t>Format:</a:t>
            </a:r>
          </a:p>
          <a:p>
            <a:pPr lvl="1"/>
            <a:r>
              <a:rPr lang="en-GB" sz="2400" dirty="0"/>
              <a:t>6-8 hard multi-part essay questions</a:t>
            </a:r>
            <a:endParaRPr lang="en-GB" sz="2400" dirty="0" smtClean="0"/>
          </a:p>
          <a:p>
            <a:pPr lvl="1"/>
            <a:r>
              <a:rPr lang="en-GB" sz="2400" dirty="0" smtClean="0"/>
              <a:t>You </a:t>
            </a:r>
            <a:r>
              <a:rPr lang="en-GB" sz="2400" dirty="0"/>
              <a:t>get to pick a subset of them to answer</a:t>
            </a:r>
          </a:p>
          <a:p>
            <a:r>
              <a:rPr lang="en-GB" sz="2800" dirty="0"/>
              <a:t>Goals:</a:t>
            </a:r>
            <a:endParaRPr lang="en-GB" sz="28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mastery of key concepts</a:t>
            </a:r>
            <a:endParaRPr lang="en-GB" sz="24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ability to apply key concepts to real problems</a:t>
            </a:r>
            <a:endParaRPr lang="en-GB" sz="2400" dirty="0" smtClean="0"/>
          </a:p>
          <a:p>
            <a:pPr lvl="1"/>
            <a:r>
              <a:rPr lang="en-GB" sz="2400" dirty="0" smtClean="0"/>
              <a:t>Use </a:t>
            </a:r>
            <a:r>
              <a:rPr lang="en-GB" sz="2400" dirty="0"/>
              <a:t>key concepts to gain insight into new 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Lab Projects</a:t>
            </a:r>
          </a:p>
        </p:txBody>
      </p:sp>
      <p:sp>
        <p:nvSpPr>
          <p:cNvPr id="1741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14391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Format: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4 regular projects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2 mini-projects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May </a:t>
            </a:r>
            <a:r>
              <a:rPr lang="en-GB" dirty="0"/>
              <a:t>be done solo or in teams</a:t>
            </a:r>
          </a:p>
          <a:p>
            <a:pPr>
              <a:lnSpc>
                <a:spcPct val="90000"/>
              </a:lnSpc>
            </a:pPr>
            <a:r>
              <a:rPr lang="en-GB" dirty="0"/>
              <a:t>Goals: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Develop </a:t>
            </a:r>
            <a:r>
              <a:rPr lang="en-GB" dirty="0"/>
              <a:t>ability to exploit OS features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Develop </a:t>
            </a:r>
            <a:r>
              <a:rPr lang="en-GB" dirty="0"/>
              <a:t>programming/problem solving ability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Practice software </a:t>
            </a:r>
            <a:r>
              <a:rPr lang="en-GB" dirty="0"/>
              <a:t>project skills</a:t>
            </a: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Lab </a:t>
            </a:r>
            <a:r>
              <a:rPr lang="en-GB" dirty="0"/>
              <a:t>and lecture are fairly distinct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Instructor </a:t>
            </a:r>
            <a:r>
              <a:rPr lang="en-GB" dirty="0"/>
              <a:t>cannot help you with projects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TA can’t help </a:t>
            </a:r>
            <a:r>
              <a:rPr lang="en-GB" dirty="0" smtClean="0"/>
              <a:t>with lectures</a:t>
            </a:r>
            <a:r>
              <a:rPr lang="en-GB" dirty="0"/>
              <a:t>,</a:t>
            </a:r>
            <a:r>
              <a:rPr lang="en-GB" dirty="0" smtClean="0"/>
              <a:t> exams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lab project contains suggestions for extensions</a:t>
            </a:r>
          </a:p>
          <a:p>
            <a:r>
              <a:rPr lang="en-US" dirty="0" smtClean="0"/>
              <a:t>Each student is assigned one design project from among the labs</a:t>
            </a:r>
          </a:p>
          <a:p>
            <a:pPr lvl="1"/>
            <a:r>
              <a:rPr lang="en-US" dirty="0" smtClean="0"/>
              <a:t>Individual or two person team</a:t>
            </a:r>
          </a:p>
          <a:p>
            <a:r>
              <a:rPr lang="en-US" dirty="0" smtClean="0"/>
              <a:t>Requires more creativity than labs</a:t>
            </a:r>
          </a:p>
          <a:p>
            <a:pPr lvl="1"/>
            <a:r>
              <a:rPr lang="en-US" dirty="0" smtClean="0"/>
              <a:t>Usually requires some coding</a:t>
            </a:r>
          </a:p>
          <a:p>
            <a:r>
              <a:rPr lang="en-US" dirty="0" smtClean="0"/>
              <a:t>Handled by the 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Late Assignments &amp; Make-ups</a:t>
            </a:r>
          </a:p>
        </p:txBody>
      </p:sp>
      <p:sp>
        <p:nvSpPr>
          <p:cNvPr id="1946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Labs</a:t>
            </a:r>
          </a:p>
          <a:p>
            <a:pPr lvl="1"/>
            <a:r>
              <a:rPr lang="en-GB" dirty="0" smtClean="0"/>
              <a:t>Due dates set by TA</a:t>
            </a:r>
          </a:p>
          <a:p>
            <a:pPr lvl="1"/>
            <a:r>
              <a:rPr lang="en-GB" dirty="0" smtClean="0"/>
              <a:t>TA also sets policy on late assignments</a:t>
            </a:r>
          </a:p>
          <a:p>
            <a:r>
              <a:rPr lang="en-GB" dirty="0" smtClean="0"/>
              <a:t>Exams</a:t>
            </a:r>
          </a:p>
          <a:p>
            <a:pPr lvl="1"/>
            <a:r>
              <a:rPr lang="en-GB" dirty="0" smtClean="0"/>
              <a:t>Only possible with prior consent of the instructor</a:t>
            </a:r>
          </a:p>
          <a:p>
            <a:pPr lvl="1"/>
            <a:r>
              <a:rPr lang="en-GB" dirty="0" smtClean="0"/>
              <a:t>Be careful of the exam dates!  </a:t>
            </a:r>
          </a:p>
          <a:p>
            <a:pPr lvl="1"/>
            <a:r>
              <a:rPr lang="en-GB" dirty="0" smtClean="0"/>
              <a:t>If you miss it, you’re out of luck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Academic Honesty</a:t>
            </a:r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It </a:t>
            </a:r>
            <a:r>
              <a:rPr lang="en-GB" sz="2800" dirty="0"/>
              <a:t>is OK to study with friends 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Discussing </a:t>
            </a:r>
            <a:r>
              <a:rPr lang="en-GB" sz="2400" dirty="0"/>
              <a:t>problems helps you to understand them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It </a:t>
            </a:r>
            <a:r>
              <a:rPr lang="en-GB" sz="2800" dirty="0"/>
              <a:t>is OK to do independent research on a subject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There </a:t>
            </a:r>
            <a:r>
              <a:rPr lang="en-GB" sz="2400" dirty="0"/>
              <a:t>are many excellent treatments out there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But </a:t>
            </a:r>
            <a:r>
              <a:rPr lang="en-GB" sz="2800" dirty="0"/>
              <a:t>all work you submit must be your own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</a:t>
            </a:r>
            <a:r>
              <a:rPr lang="en-GB" sz="2400" u="sng" dirty="0"/>
              <a:t>write</a:t>
            </a:r>
            <a:r>
              <a:rPr lang="en-GB" sz="2400" dirty="0"/>
              <a:t> your</a:t>
            </a:r>
            <a:r>
              <a:rPr lang="en-GB" sz="2400" dirty="0" smtClean="0"/>
              <a:t> lab answers with </a:t>
            </a:r>
            <a:r>
              <a:rPr lang="en-GB" sz="2400" dirty="0"/>
              <a:t>a friend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</a:t>
            </a:r>
            <a:r>
              <a:rPr lang="en-GB" sz="2400" u="sng" dirty="0"/>
              <a:t>copy</a:t>
            </a:r>
            <a:r>
              <a:rPr lang="en-GB" sz="2400" dirty="0"/>
              <a:t> another student's work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turn in solutions </a:t>
            </a:r>
            <a:r>
              <a:rPr lang="en-GB" sz="2400" u="sng" dirty="0"/>
              <a:t>from off the web</a:t>
            </a:r>
            <a:endParaRPr lang="en-GB" sz="2400" u="sng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If </a:t>
            </a:r>
            <a:r>
              <a:rPr lang="en-GB" sz="2400" dirty="0"/>
              <a:t>you do research on a problem, </a:t>
            </a:r>
            <a:r>
              <a:rPr lang="en-GB" sz="2400" u="sng" dirty="0"/>
              <a:t>cite your sources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Instructor </a:t>
            </a:r>
            <a:r>
              <a:rPr lang="en-GB" sz="2800" dirty="0" smtClean="0"/>
              <a:t>decides </a:t>
            </a:r>
            <a:r>
              <a:rPr lang="en-GB" sz="2800" dirty="0"/>
              <a:t>when</a:t>
            </a:r>
            <a:r>
              <a:rPr lang="en-GB" sz="2800" dirty="0" smtClean="0"/>
              <a:t> assignments </a:t>
            </a:r>
            <a:r>
              <a:rPr lang="en-GB" sz="2800" dirty="0"/>
              <a:t>are too similar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And </a:t>
            </a:r>
            <a:r>
              <a:rPr lang="en-GB" sz="2400" dirty="0"/>
              <a:t>I forward them immediately to the Dean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If </a:t>
            </a:r>
            <a:r>
              <a:rPr lang="en-GB" sz="2800" dirty="0"/>
              <a:t>you need help, ask the instructor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Academic Honesty – Projects</a:t>
            </a:r>
          </a:p>
        </p:txBody>
      </p:sp>
      <p:sp>
        <p:nvSpPr>
          <p:cNvPr id="2151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28082"/>
            <a:ext cx="8229600" cy="4525963"/>
          </a:xfrm>
        </p:spPr>
        <p:txBody>
          <a:bodyPr/>
          <a:lstStyle/>
          <a:p>
            <a:r>
              <a:rPr lang="en-GB" sz="2800" dirty="0" smtClean="0"/>
              <a:t>Do </a:t>
            </a:r>
            <a:r>
              <a:rPr lang="en-GB" sz="2800" dirty="0"/>
              <a:t>your own projects</a:t>
            </a:r>
            <a:endParaRPr lang="en-GB" sz="2800" dirty="0" smtClean="0"/>
          </a:p>
          <a:p>
            <a:pPr lvl="1"/>
            <a:r>
              <a:rPr lang="en-GB" sz="2400" dirty="0" smtClean="0"/>
              <a:t>Work </a:t>
            </a:r>
            <a:r>
              <a:rPr lang="en-GB" sz="2400" dirty="0"/>
              <a:t>only with your team-mate</a:t>
            </a:r>
            <a:endParaRPr lang="en-GB" sz="2400" dirty="0" smtClean="0"/>
          </a:p>
          <a:p>
            <a:pPr lvl="1"/>
            <a:r>
              <a:rPr lang="en-GB" sz="2400" dirty="0" smtClean="0"/>
              <a:t>If </a:t>
            </a:r>
            <a:r>
              <a:rPr lang="en-GB" sz="2400" dirty="0"/>
              <a:t>you need additional help, ask the TA</a:t>
            </a:r>
            <a:endParaRPr lang="en-GB" sz="2400" dirty="0" smtClean="0"/>
          </a:p>
          <a:p>
            <a:r>
              <a:rPr lang="en-GB" sz="2800" dirty="0" smtClean="0"/>
              <a:t>You </a:t>
            </a:r>
            <a:r>
              <a:rPr lang="en-GB" sz="2800" dirty="0"/>
              <a:t>must design and write </a:t>
            </a:r>
            <a:r>
              <a:rPr lang="en-GB" sz="2800" u="sng" dirty="0"/>
              <a:t>all</a:t>
            </a:r>
            <a:r>
              <a:rPr lang="en-GB" sz="2800" dirty="0"/>
              <a:t> your own code</a:t>
            </a:r>
            <a:endParaRPr lang="en-GB" sz="2800" dirty="0" smtClean="0"/>
          </a:p>
          <a:p>
            <a:pPr lvl="1"/>
            <a:r>
              <a:rPr lang="en-GB" sz="2400" dirty="0" smtClean="0"/>
              <a:t>Other than cooperative work with your team-mate</a:t>
            </a:r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ask others how they solved the problem</a:t>
            </a:r>
            <a:endParaRPr lang="en-GB" sz="2400" dirty="0" smtClean="0"/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copy solutions from the web, files or listings</a:t>
            </a:r>
            <a:endParaRPr lang="en-GB" sz="2400" dirty="0" smtClean="0"/>
          </a:p>
          <a:p>
            <a:pPr lvl="1"/>
            <a:r>
              <a:rPr lang="en-GB" sz="2400" dirty="0" smtClean="0"/>
              <a:t>Cite </a:t>
            </a:r>
            <a:r>
              <a:rPr lang="en-GB" sz="2400" dirty="0"/>
              <a:t>any research sources you use</a:t>
            </a:r>
            <a:endParaRPr lang="en-GB" sz="2400" dirty="0" smtClean="0"/>
          </a:p>
          <a:p>
            <a:r>
              <a:rPr lang="en-GB" sz="2800" dirty="0" smtClean="0"/>
              <a:t>Protect </a:t>
            </a:r>
            <a:r>
              <a:rPr lang="en-GB" sz="2800" dirty="0"/>
              <a:t>yourself</a:t>
            </a:r>
            <a:endParaRPr lang="en-GB" sz="2800" dirty="0" smtClean="0"/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show other people your solutions</a:t>
            </a:r>
            <a:endParaRPr lang="en-GB" sz="2400" dirty="0" smtClean="0"/>
          </a:p>
          <a:p>
            <a:pPr lvl="1"/>
            <a:r>
              <a:rPr lang="en-GB" sz="2400" dirty="0" smtClean="0"/>
              <a:t>Be </a:t>
            </a:r>
            <a:r>
              <a:rPr lang="en-GB" sz="2400" dirty="0"/>
              <a:t>careful with old listings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Administrative materials</a:t>
            </a:r>
          </a:p>
          <a:p>
            <a:r>
              <a:rPr lang="en-US" dirty="0" smtClean="0"/>
              <a:t>Why study operating systems?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Honesty and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US" dirty="0" smtClean="0"/>
              <a:t>You might be able to find existing answers to some of the assignments on line</a:t>
            </a:r>
          </a:p>
          <a:p>
            <a:r>
              <a:rPr lang="en-US" dirty="0" smtClean="0"/>
              <a:t>Remember, if you can find it, so can we</a:t>
            </a:r>
          </a:p>
          <a:p>
            <a:r>
              <a:rPr lang="en-US" dirty="0" smtClean="0"/>
              <a:t>It IS NOT OK to copy the answers from other people’s old assignments</a:t>
            </a:r>
          </a:p>
          <a:p>
            <a:pPr lvl="1"/>
            <a:r>
              <a:rPr lang="en-US" dirty="0" smtClean="0"/>
              <a:t>People who tried that have been caught and referred to the Office of the Dean of Students</a:t>
            </a:r>
          </a:p>
          <a:p>
            <a:r>
              <a:rPr lang="en-US" dirty="0" smtClean="0"/>
              <a:t>ANYTHING you get off the Internet must be treated as reference material</a:t>
            </a:r>
          </a:p>
          <a:p>
            <a:pPr lvl="1"/>
            <a:r>
              <a:rPr lang="en-US" dirty="0" smtClean="0"/>
              <a:t>If you use it, quote it and reference it	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Administrative Issues</a:t>
            </a:r>
            <a:endParaRPr lang="en-GB" dirty="0"/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Instructor and TA</a:t>
            </a:r>
          </a:p>
          <a:p>
            <a:r>
              <a:rPr lang="en-GB" dirty="0" smtClean="0"/>
              <a:t>Load </a:t>
            </a:r>
            <a:r>
              <a:rPr lang="en-GB" dirty="0"/>
              <a:t>and prerequisites</a:t>
            </a:r>
            <a:endParaRPr lang="en-GB" dirty="0" smtClean="0"/>
          </a:p>
          <a:p>
            <a:r>
              <a:rPr lang="en-GB" dirty="0" smtClean="0"/>
              <a:t>Web </a:t>
            </a:r>
            <a:r>
              <a:rPr lang="en-GB" dirty="0"/>
              <a:t>site, syllabus, reading, and lectures</a:t>
            </a:r>
            <a:endParaRPr lang="en-GB" dirty="0" smtClean="0"/>
          </a:p>
          <a:p>
            <a:r>
              <a:rPr lang="en-GB" dirty="0" smtClean="0"/>
              <a:t>Exams</a:t>
            </a:r>
            <a:r>
              <a:rPr lang="en-GB" dirty="0"/>
              <a:t>, homework, projects</a:t>
            </a:r>
            <a:endParaRPr lang="en-GB" dirty="0" smtClean="0"/>
          </a:p>
          <a:p>
            <a:r>
              <a:rPr lang="en-GB" dirty="0" smtClean="0"/>
              <a:t>Grading</a:t>
            </a:r>
          </a:p>
          <a:p>
            <a:r>
              <a:rPr lang="en-GB" dirty="0" smtClean="0"/>
              <a:t>Academic </a:t>
            </a:r>
            <a:r>
              <a:rPr lang="en-GB" dirty="0"/>
              <a:t>honesty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Instructor:</a:t>
            </a:r>
            <a:r>
              <a:rPr lang="en-GB" dirty="0" smtClean="0"/>
              <a:t> Peter Reiher</a:t>
            </a:r>
            <a:endParaRPr lang="en-GB" dirty="0"/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UCLA Computer Science department faculty member</a:t>
            </a:r>
          </a:p>
          <a:p>
            <a:r>
              <a:rPr lang="en-GB" dirty="0" smtClean="0"/>
              <a:t>Long history of research in operating systems</a:t>
            </a:r>
          </a:p>
          <a:p>
            <a:r>
              <a:rPr lang="en-GB" dirty="0" smtClean="0"/>
              <a:t>Email</a:t>
            </a:r>
            <a:r>
              <a:rPr lang="en-GB" dirty="0"/>
              <a:t>:		</a:t>
            </a:r>
            <a:r>
              <a:rPr lang="en-GB" dirty="0" smtClean="0"/>
              <a:t>	</a:t>
            </a:r>
            <a:r>
              <a:rPr lang="en-GB" dirty="0" smtClean="0">
                <a:hlinkClick r:id="rId3"/>
              </a:rPr>
              <a:t>reiher@cs.ucla.edu</a:t>
            </a:r>
            <a:endParaRPr lang="en-GB" dirty="0" smtClean="0"/>
          </a:p>
          <a:p>
            <a:r>
              <a:rPr lang="en-GB" dirty="0" smtClean="0"/>
              <a:t>Office:  3532F </a:t>
            </a:r>
            <a:r>
              <a:rPr lang="en-GB" dirty="0" err="1" smtClean="0"/>
              <a:t>Boelter</a:t>
            </a:r>
            <a:r>
              <a:rPr lang="en-GB" dirty="0" smtClean="0"/>
              <a:t> Hall</a:t>
            </a:r>
          </a:p>
          <a:p>
            <a:pPr lvl="1"/>
            <a:r>
              <a:rPr lang="en-GB" dirty="0" smtClean="0"/>
              <a:t>Office hours: </a:t>
            </a:r>
            <a:r>
              <a:rPr lang="en-GB" dirty="0" err="1" smtClean="0"/>
              <a:t>TTh</a:t>
            </a:r>
            <a:r>
              <a:rPr lang="en-GB" dirty="0" smtClean="0"/>
              <a:t> 1-2</a:t>
            </a:r>
          </a:p>
          <a:p>
            <a:pPr lvl="1"/>
            <a:r>
              <a:rPr lang="en-GB" dirty="0" smtClean="0"/>
              <a:t>Often available at other times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Turker</a:t>
            </a:r>
            <a:r>
              <a:rPr lang="en-US" dirty="0" smtClean="0"/>
              <a:t> </a:t>
            </a:r>
            <a:r>
              <a:rPr lang="en-US" dirty="0" err="1" smtClean="0"/>
              <a:t>Garip</a:t>
            </a:r>
            <a:endParaRPr lang="en-US" dirty="0" smtClean="0"/>
          </a:p>
          <a:p>
            <a:r>
              <a:rPr lang="en-US" dirty="0" smtClean="0"/>
              <a:t>Lab sessions Fridays from 10-12 AM, in</a:t>
            </a:r>
            <a:r>
              <a:rPr lang="en-US" dirty="0" smtClean="0"/>
              <a:t> </a:t>
            </a:r>
            <a:r>
              <a:rPr lang="en-US" dirty="0" err="1" smtClean="0"/>
              <a:t>Boelter</a:t>
            </a:r>
            <a:r>
              <a:rPr lang="en-US" dirty="0" smtClean="0"/>
              <a:t> Hall 2444 </a:t>
            </a:r>
          </a:p>
          <a:p>
            <a:r>
              <a:rPr lang="en-US" dirty="0" smtClean="0"/>
              <a:t>Office hours to be announced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688"/>
            <a:ext cx="8229600" cy="1143000"/>
          </a:xfrm>
        </p:spPr>
        <p:txBody>
          <a:bodyPr/>
          <a:lstStyle/>
          <a:p>
            <a:r>
              <a:rPr lang="en-US" dirty="0" smtClean="0"/>
              <a:t>Instructor/TA Division of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3700"/>
            <a:ext cx="8229600" cy="4525963"/>
          </a:xfrm>
        </p:spPr>
        <p:txBody>
          <a:bodyPr/>
          <a:lstStyle/>
          <a:p>
            <a:r>
              <a:rPr lang="en-US" dirty="0" smtClean="0"/>
              <a:t>Instructor handles all lectures, readings, and tests</a:t>
            </a:r>
          </a:p>
          <a:p>
            <a:pPr lvl="1"/>
            <a:r>
              <a:rPr lang="en-US" dirty="0" smtClean="0"/>
              <a:t>Ask</a:t>
            </a:r>
            <a:r>
              <a:rPr lang="en-US" dirty="0" smtClean="0"/>
              <a:t> him about </a:t>
            </a:r>
            <a:r>
              <a:rPr lang="en-US" dirty="0" smtClean="0"/>
              <a:t>issues related to these</a:t>
            </a:r>
          </a:p>
          <a:p>
            <a:r>
              <a:rPr lang="en-US" dirty="0" smtClean="0"/>
              <a:t>TA handles projects</a:t>
            </a:r>
          </a:p>
          <a:p>
            <a:pPr lvl="1"/>
            <a:r>
              <a:rPr lang="en-US" dirty="0" smtClean="0"/>
              <a:t>Ask him about issues related to these</a:t>
            </a:r>
          </a:p>
          <a:p>
            <a:r>
              <a:rPr lang="en-US" dirty="0" smtClean="0"/>
              <a:t>Generally, instructor won’t be involved with project issues</a:t>
            </a:r>
          </a:p>
          <a:p>
            <a:pPr lvl="1"/>
            <a:r>
              <a:rPr lang="en-US" dirty="0" smtClean="0"/>
              <a:t>So direct those questions to the 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</a:t>
            </a:r>
            <a:r>
              <a:rPr lang="en-GB" dirty="0"/>
              <a:t>Site</a:t>
            </a:r>
          </a:p>
        </p:txBody>
      </p:sp>
      <p:sp>
        <p:nvSpPr>
          <p:cNvPr id="410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GB" sz="2400" dirty="0" smtClean="0"/>
              <a:t>http://www.lasr.cs.ucla.edu/classes/</a:t>
            </a:r>
            <a:r>
              <a:rPr lang="en-GB" sz="2400" dirty="0" smtClean="0"/>
              <a:t>cs111_summer2015</a:t>
            </a:r>
            <a:endParaRPr lang="en-GB" dirty="0" smtClean="0"/>
          </a:p>
          <a:p>
            <a:r>
              <a:rPr lang="en-GB" dirty="0" smtClean="0"/>
              <a:t>What’s there:</a:t>
            </a:r>
          </a:p>
          <a:p>
            <a:pPr lvl="1"/>
            <a:r>
              <a:rPr lang="en-GB" dirty="0" smtClean="0"/>
              <a:t>Schedules for reading</a:t>
            </a:r>
            <a:r>
              <a:rPr lang="en-GB" dirty="0"/>
              <a:t>, lectures,</a:t>
            </a:r>
            <a:r>
              <a:rPr lang="en-GB" dirty="0" smtClean="0"/>
              <a:t> exams</a:t>
            </a:r>
            <a:r>
              <a:rPr lang="en-GB" dirty="0"/>
              <a:t>,</a:t>
            </a:r>
            <a:r>
              <a:rPr lang="en-GB" dirty="0" smtClean="0"/>
              <a:t> projects</a:t>
            </a:r>
          </a:p>
          <a:p>
            <a:pPr lvl="1"/>
            <a:r>
              <a:rPr lang="en-GB" dirty="0" smtClean="0"/>
              <a:t>Copies </a:t>
            </a:r>
            <a:r>
              <a:rPr lang="en-GB" dirty="0"/>
              <a:t>of lecture slides </a:t>
            </a:r>
            <a:r>
              <a:rPr lang="en-GB" dirty="0" smtClean="0"/>
              <a:t>(</a:t>
            </a:r>
            <a:r>
              <a:rPr lang="en-GB" dirty="0" err="1" smtClean="0"/>
              <a:t>Powerpoint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Announcements</a:t>
            </a:r>
            <a:endParaRPr lang="en-GB" u="sng" dirty="0" smtClean="0"/>
          </a:p>
          <a:p>
            <a:pPr lvl="1"/>
            <a:r>
              <a:rPr lang="en-GB" dirty="0" smtClean="0"/>
              <a:t>Sample midterm and </a:t>
            </a:r>
            <a:r>
              <a:rPr lang="en-GB" dirty="0"/>
              <a:t>final </a:t>
            </a:r>
            <a:r>
              <a:rPr lang="en-GB" dirty="0" smtClean="0"/>
              <a:t>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Prerequisite Subject Knowledge</a:t>
            </a:r>
          </a:p>
        </p:txBody>
      </p:sp>
      <p:sp>
        <p:nvSpPr>
          <p:cNvPr id="512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CS 32</a:t>
            </a:r>
            <a:r>
              <a:rPr lang="en-GB" dirty="0" smtClean="0"/>
              <a:t> Introduction to Computer Science II</a:t>
            </a:r>
          </a:p>
          <a:p>
            <a:pPr lvl="1"/>
            <a:r>
              <a:rPr lang="en-GB" dirty="0"/>
              <a:t>O</a:t>
            </a:r>
            <a:r>
              <a:rPr lang="en-GB" dirty="0" smtClean="0"/>
              <a:t>bjects</a:t>
            </a:r>
            <a:r>
              <a:rPr lang="en-GB" dirty="0"/>
              <a:t>, data structures, queues, stacks, tables, trees</a:t>
            </a:r>
          </a:p>
          <a:p>
            <a:r>
              <a:rPr lang="en-GB" dirty="0"/>
              <a:t>CS 33</a:t>
            </a:r>
            <a:r>
              <a:rPr lang="en-GB" dirty="0" smtClean="0"/>
              <a:t> Introduction to Computer Organization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ssembly </a:t>
            </a:r>
            <a:r>
              <a:rPr lang="en-GB" dirty="0"/>
              <a:t>language, registers, memory</a:t>
            </a:r>
            <a:endParaRPr lang="en-GB" dirty="0" smtClean="0"/>
          </a:p>
          <a:p>
            <a:pPr lvl="1"/>
            <a:r>
              <a:rPr lang="en-GB" dirty="0"/>
              <a:t>L</a:t>
            </a:r>
            <a:r>
              <a:rPr lang="en-GB" dirty="0" smtClean="0"/>
              <a:t>inkage </a:t>
            </a:r>
            <a:r>
              <a:rPr lang="en-GB" dirty="0"/>
              <a:t>conventions, stack frames, register </a:t>
            </a:r>
            <a:r>
              <a:rPr lang="en-GB" dirty="0" smtClean="0"/>
              <a:t>saving</a:t>
            </a:r>
            <a:endParaRPr lang="en-GB" sz="2400" dirty="0" smtClean="0"/>
          </a:p>
          <a:p>
            <a:r>
              <a:rPr lang="en-GB" dirty="0" smtClean="0"/>
              <a:t>CS 35 Software Construction Laboratory</a:t>
            </a:r>
          </a:p>
          <a:p>
            <a:pPr lvl="1"/>
            <a:r>
              <a:rPr lang="en-GB" dirty="0" smtClean="0"/>
              <a:t>Fundamental software tools used in handling complex systems</a:t>
            </a:r>
          </a:p>
          <a:p>
            <a:pPr>
              <a:buNone/>
            </a:pPr>
            <a:endParaRPr lang="en-GB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Format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 smtClean="0"/>
              <a:t>Two </a:t>
            </a:r>
            <a:r>
              <a:rPr lang="en-GB" sz="2800" dirty="0"/>
              <a:t>weekly (average</a:t>
            </a:r>
            <a:r>
              <a:rPr lang="en-GB" sz="2800" dirty="0" smtClean="0"/>
              <a:t> 20 </a:t>
            </a:r>
            <a:r>
              <a:rPr lang="en-GB" sz="2800" dirty="0"/>
              <a:t>page) reading assignments</a:t>
            </a:r>
            <a:endParaRPr lang="en-GB" sz="2800" dirty="0" smtClean="0"/>
          </a:p>
          <a:p>
            <a:pPr lvl="1"/>
            <a:r>
              <a:rPr lang="en-GB" sz="2400" dirty="0" smtClean="0"/>
              <a:t>Mostly </a:t>
            </a:r>
            <a:r>
              <a:rPr lang="en-GB" sz="2400" dirty="0"/>
              <a:t>from the primary text</a:t>
            </a:r>
            <a:endParaRPr lang="en-GB" sz="2400" dirty="0" smtClean="0"/>
          </a:p>
          <a:p>
            <a:pPr lvl="1"/>
            <a:r>
              <a:rPr lang="en-GB" sz="2400" dirty="0" smtClean="0"/>
              <a:t>A </a:t>
            </a:r>
            <a:r>
              <a:rPr lang="en-GB" sz="2400" dirty="0"/>
              <a:t>few supplementary articles available on web</a:t>
            </a:r>
            <a:endParaRPr lang="en-GB" sz="2400" dirty="0" smtClean="0"/>
          </a:p>
          <a:p>
            <a:r>
              <a:rPr lang="en-GB" sz="2800" dirty="0" smtClean="0"/>
              <a:t>Two </a:t>
            </a:r>
            <a:r>
              <a:rPr lang="en-GB" sz="2800" dirty="0"/>
              <a:t>weekly</a:t>
            </a:r>
            <a:r>
              <a:rPr lang="en-GB" sz="2800" dirty="0" smtClean="0"/>
              <a:t> lectures</a:t>
            </a:r>
          </a:p>
          <a:p>
            <a:r>
              <a:rPr lang="en-GB" sz="2800" dirty="0" smtClean="0"/>
              <a:t>Midterm and final exams</a:t>
            </a:r>
          </a:p>
          <a:p>
            <a:r>
              <a:rPr lang="en-GB" sz="2800" dirty="0" smtClean="0"/>
              <a:t>Four </a:t>
            </a:r>
            <a:r>
              <a:rPr lang="en-GB" sz="2800" dirty="0"/>
              <a:t>(10-25 hour) team projects</a:t>
            </a:r>
            <a:endParaRPr lang="en-GB" sz="2800" dirty="0" smtClean="0"/>
          </a:p>
          <a:p>
            <a:pPr lvl="1"/>
            <a:r>
              <a:rPr lang="en-GB" sz="2400" dirty="0" smtClean="0"/>
              <a:t>Exploring </a:t>
            </a:r>
            <a:r>
              <a:rPr lang="en-GB" sz="2400" dirty="0"/>
              <a:t>and exploiting OS </a:t>
            </a:r>
            <a:r>
              <a:rPr lang="en-GB" sz="2400" dirty="0" smtClean="0"/>
              <a:t>features</a:t>
            </a:r>
          </a:p>
          <a:p>
            <a:r>
              <a:rPr lang="en-GB" sz="2800" dirty="0" smtClean="0"/>
              <a:t>One design project (10-25 hours)</a:t>
            </a:r>
          </a:p>
          <a:p>
            <a:pPr lvl="1"/>
            <a:r>
              <a:rPr lang="en-GB" sz="2400" dirty="0" smtClean="0"/>
              <a:t>Working off one of the team projects</a:t>
            </a:r>
          </a:p>
          <a:p>
            <a:pPr lvl="1"/>
            <a:endParaRPr lang="en-GB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13182</TotalTime>
  <Words>1004</Words>
  <Application>Microsoft Macintosh PowerPoint</Application>
  <PresentationFormat>On-screen Show (4:3)</PresentationFormat>
  <Paragraphs>173</Paragraphs>
  <Slides>20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Theme</vt:lpstr>
      <vt:lpstr>Introduction CS 111 Operating System Principles  </vt:lpstr>
      <vt:lpstr>Outline</vt:lpstr>
      <vt:lpstr>Administrative Issues</vt:lpstr>
      <vt:lpstr>Instructor: Peter Reiher</vt:lpstr>
      <vt:lpstr>TA</vt:lpstr>
      <vt:lpstr>Instructor/TA Division of Responsibilities</vt:lpstr>
      <vt:lpstr>Web Site</vt:lpstr>
      <vt:lpstr>Prerequisite Subject Knowledge</vt:lpstr>
      <vt:lpstr>Course Format</vt:lpstr>
      <vt:lpstr>Course Load</vt:lpstr>
      <vt:lpstr>Primary Text for Course</vt:lpstr>
      <vt:lpstr>Course Grading</vt:lpstr>
      <vt:lpstr>Midterm Examination</vt:lpstr>
      <vt:lpstr>Final Exam</vt:lpstr>
      <vt:lpstr>Lab Projects</vt:lpstr>
      <vt:lpstr>Design Problems</vt:lpstr>
      <vt:lpstr>Late Assignments &amp; Make-ups</vt:lpstr>
      <vt:lpstr>Academic Honesty</vt:lpstr>
      <vt:lpstr>Academic Honesty – Projects</vt:lpstr>
      <vt:lpstr>Academic Honesty and the Internet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18</cp:revision>
  <dcterms:created xsi:type="dcterms:W3CDTF">2015-06-16T16:39:25Z</dcterms:created>
  <dcterms:modified xsi:type="dcterms:W3CDTF">2015-06-16T16:44:42Z</dcterms:modified>
</cp:coreProperties>
</file>