
<file path=[Content_Types].xml><?xml version="1.0" encoding="utf-8"?>
<Types xmlns="http://schemas.openxmlformats.org/package/2006/content-types">
  <Default Extension="rels" ContentType="application/vnd.openxmlformats-package.relationships+xml"/>
  <Override PartName="/ppt/slideLayouts/slideLayout1.xml" ContentType="application/vnd.openxmlformats-officedocument.presentationml.slideLayout+xml"/>
  <Default Extension="png" ContentType="image/png"/>
  <Override PartName="/ppt/slides/slide11.xml" ContentType="application/vnd.openxmlformats-officedocument.presentationml.slide+xml"/>
  <Default Extension="xml" ContentType="application/xml"/>
  <Override PartName="/ppt/slides/slide9.xml" ContentType="application/vnd.openxmlformats-officedocument.presentationml.slide+xml"/>
  <Default Extension="jpeg" ContentType="image/jpeg"/>
  <Override PartName="/ppt/tableStyles.xml" ContentType="application/vnd.openxmlformats-officedocument.presentationml.tableStyles+xml"/>
  <Override PartName="/ppt/slideLayouts/slideLayout8.xml" ContentType="application/vnd.openxmlformats-officedocument.presentationml.slideLayout+xml"/>
  <Override PartName="/ppt/slides/slide7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5.xml" ContentType="application/vnd.openxmlformats-officedocument.presentationml.slide+xml"/>
  <Override PartName="/ppt/slides/slide16.xml" ContentType="application/vnd.openxmlformats-officedocument.presentationml.slide+xml"/>
  <Override PartName="/ppt/theme/theme2.xml" ContentType="application/vnd.openxmlformats-officedocument.theme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s/slide3.xml" ContentType="application/vnd.openxmlformats-officedocument.presentationml.slide+xml"/>
  <Override PartName="/ppt/slideLayouts/slideLayout10.xml" ContentType="application/vnd.openxmlformats-officedocument.presentationml.slideLayout+xml"/>
  <Override PartName="/ppt/slides/slide14.xml" ContentType="application/vnd.openxmlformats-officedocument.presentationml.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slides/slide12.xml" ContentType="application/vnd.openxmlformats-officedocument.presentationml.slide+xml"/>
  <Default Extension="bin" ContentType="application/vnd.openxmlformats-officedocument.presentationml.printerSettings"/>
  <Override PartName="/ppt/slides/slide10.xml" ContentType="application/vnd.openxmlformats-officedocument.presentationml.slide+xml"/>
  <Override PartName="/ppt/viewProps.xml" ContentType="application/vnd.openxmlformats-officedocument.presentationml.viewProps+xml"/>
  <Override PartName="/ppt/slides/slide8.xml" ContentType="application/vnd.openxmlformats-officedocument.presentationml.slide+xml"/>
  <Override PartName="/ppt/presentation.xml" ContentType="application/vnd.openxmlformats-officedocument.presentationml.presentation.main+xml"/>
  <Override PartName="/ppt/slideLayouts/slideLayout9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theme/theme3.xml" ContentType="application/vnd.openxmlformats-officedocument.theme+xml"/>
  <Override PartName="/ppt/notesMasters/notesMaster1.xml" ContentType="application/vnd.openxmlformats-officedocument.presentationml.notesMaster+xml"/>
  <Default Extension="pdf" ContentType="application/pdf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11.xml" ContentType="application/vnd.openxmlformats-officedocument.presentationml.slideLayout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slideLayouts/slideLayout3.xml" ContentType="application/vnd.openxmlformats-officedocument.presentationml.slideLayout+xml"/>
  <Override PartName="/ppt/slides/slide2.xml" ContentType="application/vnd.openxmlformats-officedocument.presentationml.slide+xml"/>
  <Override PartName="/ppt/slides/slide13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notesMasterIdLst>
    <p:notesMasterId r:id="rId18"/>
  </p:notesMasterIdLst>
  <p:handoutMasterIdLst>
    <p:handoutMasterId r:id="rId19"/>
  </p:handoutMasterIdLst>
  <p:sldIdLst>
    <p:sldId id="336" r:id="rId2"/>
    <p:sldId id="337" r:id="rId3"/>
    <p:sldId id="338" r:id="rId4"/>
    <p:sldId id="339" r:id="rId5"/>
    <p:sldId id="340" r:id="rId6"/>
    <p:sldId id="341" r:id="rId7"/>
    <p:sldId id="342" r:id="rId8"/>
    <p:sldId id="343" r:id="rId9"/>
    <p:sldId id="344" r:id="rId10"/>
    <p:sldId id="345" r:id="rId11"/>
    <p:sldId id="346" r:id="rId12"/>
    <p:sldId id="347" r:id="rId13"/>
    <p:sldId id="348" r:id="rId14"/>
    <p:sldId id="349" r:id="rId15"/>
    <p:sldId id="350" r:id="rId16"/>
    <p:sldId id="351" r:id="rId17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lrMru>
    <a:srgbClr val="ABD7FF"/>
    <a:srgbClr val="FDDDC5"/>
    <a:srgbClr val="FFA83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1420" autoAdjust="0"/>
  </p:normalViewPr>
  <p:slideViewPr>
    <p:cSldViewPr snapToGrid="0" snapToObjects="1">
      <p:cViewPr>
        <p:scale>
          <a:sx n="100" d="100"/>
          <a:sy n="100" d="100"/>
        </p:scale>
        <p:origin x="-880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printerSettings" Target="printerSettings/printerSettings1.bin"/><Relationship Id="rId21" Type="http://schemas.openxmlformats.org/officeDocument/2006/relationships/presProps" Target="presProps.xml"/><Relationship Id="rId22" Type="http://schemas.openxmlformats.org/officeDocument/2006/relationships/viewProps" Target="viewProps.xml"/><Relationship Id="rId23" Type="http://schemas.openxmlformats.org/officeDocument/2006/relationships/theme" Target="theme/theme1.xml"/><Relationship Id="rId24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notesMaster" Target="notesMasters/notesMaster1.xml"/><Relationship Id="rId1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37F7607-8AA4-B842-A5B0-85C1885566DE}" type="datetimeFigureOut">
              <a:rPr lang="en-US" smtClean="0"/>
              <a:pPr/>
              <a:t>1/29/16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174529-E9FF-DD45-A1E1-9AE5BBE5EAE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7357BF8-B90F-EC4F-8623-DE2330790225}" type="datetimeFigureOut">
              <a:rPr lang="en-US" smtClean="0"/>
              <a:pPr/>
              <a:t>1/29/16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11E4DDF-0BE8-B44D-A687-4BF2505A719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39A981-F631-6C4A-86DB-307E6383E623}" type="datetime1">
              <a:rPr lang="en-US" smtClean="0"/>
              <a:pPr>
                <a:defRPr/>
              </a:pPr>
              <a:t>1/29/16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320DD2-9AC7-B240-8439-1898C20C429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46EC38-4D31-2140-9931-D5E726EF7D3D}" type="datetime1">
              <a:rPr lang="en-US" smtClean="0"/>
              <a:pPr>
                <a:defRPr/>
              </a:pPr>
              <a:t>1/29/16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F3B397-9863-974C-9E75-B66FE458739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47BC0C-7003-E94A-804F-54184BF50984}" type="datetime1">
              <a:rPr lang="en-US" smtClean="0"/>
              <a:pPr>
                <a:defRPr/>
              </a:pPr>
              <a:t>1/29/16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E7C3A0-C6A5-184E-9AB8-67C259CC114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C65804-5B58-034F-A3DB-4CECB6DAC7FB}" type="datetime1">
              <a:rPr lang="en-US" smtClean="0"/>
              <a:pPr>
                <a:defRPr/>
              </a:pPr>
              <a:t>1/29/16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018A7C-687B-BE4F-84FE-0A7FB4E2ED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1522B3-B141-814F-8D8A-F6B0FA2B162F}" type="datetime1">
              <a:rPr lang="en-US" smtClean="0"/>
              <a:pPr>
                <a:defRPr/>
              </a:pPr>
              <a:t>1/29/16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E84620-9411-7A41-BDFE-46E36283A3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9D0BDD-213E-954F-94A2-56F86D9FBDD9}" type="datetime1">
              <a:rPr lang="en-US" smtClean="0"/>
              <a:pPr>
                <a:defRPr/>
              </a:pPr>
              <a:t>1/29/16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92E417-E1B4-1644-AA5E-08B3C161F27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C729DD-0AC1-8446-A7E7-2EA7DFEFC0B8}" type="datetime1">
              <a:rPr lang="en-US" smtClean="0"/>
              <a:pPr>
                <a:defRPr/>
              </a:pPr>
              <a:t>1/29/16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CEFE53-6511-CC46-9EB0-088D5AA225D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2DEDBE-692C-744D-A80D-82742EE06E44}" type="datetime1">
              <a:rPr lang="en-US" smtClean="0"/>
              <a:pPr>
                <a:defRPr/>
              </a:pPr>
              <a:t>1/29/16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3AA0B7-898E-6849-B106-FA8F92BD0AC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54258B-B662-424E-993C-09FB0781EA91}" type="datetime1">
              <a:rPr lang="en-US" smtClean="0"/>
              <a:pPr>
                <a:defRPr/>
              </a:pPr>
              <a:t>1/29/16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FC738C-B1BF-D74D-9E8E-E80F125B95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891CE8-11C5-144F-8C0A-6B1192B9AA31}" type="datetime1">
              <a:rPr lang="en-US" smtClean="0"/>
              <a:pPr>
                <a:defRPr/>
              </a:pPr>
              <a:t>1/29/16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CE7D5A-5759-A749-9DF2-8883836C016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F5D738-D4A0-DC48-A21B-E749BF07505E}" type="datetime1">
              <a:rPr lang="en-US" smtClean="0"/>
              <a:pPr>
                <a:defRPr/>
              </a:pPr>
              <a:t>1/29/16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21797F-D4AC-5249-8143-180C49B06D2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AutoShape 8"/>
          <p:cNvSpPr>
            <a:spLocks noChangeArrowheads="1"/>
          </p:cNvSpPr>
          <p:nvPr userDrawn="1"/>
        </p:nvSpPr>
        <p:spPr bwMode="auto">
          <a:xfrm>
            <a:off x="387350" y="274638"/>
            <a:ext cx="8445500" cy="6272212"/>
          </a:xfrm>
          <a:prstGeom prst="roundRect">
            <a:avLst>
              <a:gd name="adj" fmla="val 12486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>
              <a:latin typeface="Courier New" pitchFamily="-107" charset="0"/>
            </a:endParaRPr>
          </a:p>
        </p:txBody>
      </p:sp>
      <p:sp useBgFill="1">
        <p:nvSpPr>
          <p:cNvPr id="8" name="Rectangle 9"/>
          <p:cNvSpPr>
            <a:spLocks noChangeArrowheads="1"/>
          </p:cNvSpPr>
          <p:nvPr userDrawn="1"/>
        </p:nvSpPr>
        <p:spPr bwMode="auto">
          <a:xfrm>
            <a:off x="8213725" y="6218238"/>
            <a:ext cx="771220" cy="462307"/>
          </a:xfrm>
          <a:prstGeom prst="rect">
            <a:avLst/>
          </a:prstGeom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en-US" sz="1200" dirty="0" smtClean="0">
                <a:latin typeface="Times New Roman" pitchFamily="-107" charset="0"/>
              </a:rPr>
              <a:t>Lecture</a:t>
            </a:r>
            <a:r>
              <a:rPr lang="en-US" sz="1200" baseline="0" dirty="0" smtClean="0">
                <a:latin typeface="Times New Roman" pitchFamily="-107" charset="0"/>
              </a:rPr>
              <a:t> 9 </a:t>
            </a:r>
            <a:endParaRPr lang="en-US" sz="1200" dirty="0" smtClean="0">
              <a:latin typeface="Times New Roman" pitchFamily="-107" charset="0"/>
            </a:endParaRPr>
          </a:p>
          <a:p>
            <a:pPr>
              <a:defRPr/>
            </a:pPr>
            <a:r>
              <a:rPr lang="en-US" sz="1200" dirty="0">
                <a:latin typeface="Times New Roman" pitchFamily="-107" charset="0"/>
              </a:rPr>
              <a:t>Page </a:t>
            </a:r>
            <a:fld id="{8DEFEB2B-9FA0-4F4D-A070-42F5B2E48911}" type="slidenum">
              <a:rPr lang="en-US" sz="1200" smtClean="0">
                <a:latin typeface="Times New Roman" pitchFamily="-107" charset="0"/>
              </a:rPr>
              <a:pPr>
                <a:defRPr/>
              </a:pPr>
              <a:t>‹#›</a:t>
            </a:fld>
            <a:endParaRPr lang="en-US" sz="1200" dirty="0">
              <a:latin typeface="Times New Roman" pitchFamily="-107" charset="0"/>
            </a:endParaRPr>
          </a:p>
        </p:txBody>
      </p:sp>
      <p:sp useBgFill="1">
        <p:nvSpPr>
          <p:cNvPr id="10" name="Rectangle 10"/>
          <p:cNvSpPr>
            <a:spLocks noChangeArrowheads="1"/>
          </p:cNvSpPr>
          <p:nvPr userDrawn="1"/>
        </p:nvSpPr>
        <p:spPr bwMode="auto">
          <a:xfrm>
            <a:off x="974725" y="6446838"/>
            <a:ext cx="1089366" cy="277641"/>
          </a:xfrm>
          <a:prstGeom prst="rect">
            <a:avLst/>
          </a:prstGeom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en-US" sz="1200" dirty="0">
                <a:latin typeface="Times New Roman" pitchFamily="-107" charset="0"/>
              </a:rPr>
              <a:t>CS</a:t>
            </a:r>
            <a:r>
              <a:rPr lang="en-US" sz="1200" dirty="0" smtClean="0">
                <a:latin typeface="Times New Roman" pitchFamily="-107" charset="0"/>
              </a:rPr>
              <a:t> 111 </a:t>
            </a:r>
            <a:r>
              <a:rPr lang="en-US" sz="1200" dirty="0">
                <a:latin typeface="Times New Roman" pitchFamily="-107" charset="0"/>
              </a:rPr>
              <a:t>Online 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df"/><Relationship Id="rId3" Type="http://schemas.openxmlformats.org/officeDocument/2006/relationships/image" Target="../media/image3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df"/><Relationship Id="rId3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Deadlock Detection and Recovery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Allow deadlocks to occur</a:t>
            </a:r>
          </a:p>
          <a:p>
            <a:r>
              <a:rPr lang="en-US" dirty="0" smtClean="0"/>
              <a:t>Detect them once they have happened</a:t>
            </a:r>
          </a:p>
          <a:p>
            <a:pPr lvl="1"/>
            <a:r>
              <a:rPr lang="en-US" dirty="0" smtClean="0"/>
              <a:t>Preferably as soon as possible after they occur</a:t>
            </a:r>
          </a:p>
          <a:p>
            <a:r>
              <a:rPr lang="en-US" dirty="0" smtClean="0"/>
              <a:t>Do something to break the deadlock and allow someone to make progress</a:t>
            </a:r>
          </a:p>
          <a:p>
            <a:r>
              <a:rPr lang="en-US" dirty="0" smtClean="0"/>
              <a:t>Is this a good approach?</a:t>
            </a:r>
          </a:p>
          <a:p>
            <a:pPr lvl="1"/>
            <a:r>
              <a:rPr lang="en-US" dirty="0" smtClean="0"/>
              <a:t>Either in general or when you don’t want to avoid or prevent</a:t>
            </a: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665959" y="502733"/>
            <a:ext cx="7792241" cy="740869"/>
          </a:xfrm>
          <a:prstGeom prst="roundRect">
            <a:avLst/>
          </a:prstGeom>
          <a:noFill/>
          <a:ln>
            <a:solidFill>
              <a:srgbClr val="0D0D0D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Pathfinder Priority Inversion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Special purpose hardware running </a:t>
            </a:r>
            <a:r>
              <a:rPr lang="en-US" dirty="0" err="1" smtClean="0"/>
              <a:t>VxWorks</a:t>
            </a:r>
            <a:r>
              <a:rPr lang="en-US" dirty="0" smtClean="0"/>
              <a:t> real time OS</a:t>
            </a:r>
          </a:p>
          <a:p>
            <a:r>
              <a:rPr lang="en-US" dirty="0" smtClean="0"/>
              <a:t>Used preemptive priority scheduling	</a:t>
            </a:r>
          </a:p>
          <a:p>
            <a:pPr lvl="1"/>
            <a:r>
              <a:rPr lang="en-US" dirty="0" smtClean="0"/>
              <a:t>So a high priority task should get the processor </a:t>
            </a:r>
          </a:p>
          <a:p>
            <a:r>
              <a:rPr lang="en-US" dirty="0" smtClean="0"/>
              <a:t>Multiple components shared an “information bus”</a:t>
            </a:r>
          </a:p>
          <a:p>
            <a:pPr lvl="1"/>
            <a:r>
              <a:rPr lang="en-US" dirty="0" smtClean="0"/>
              <a:t>Used to communicate between components</a:t>
            </a:r>
          </a:p>
          <a:p>
            <a:pPr lvl="1"/>
            <a:r>
              <a:rPr lang="en-US" dirty="0" smtClean="0"/>
              <a:t>Essentially a shared memory region</a:t>
            </a:r>
          </a:p>
          <a:p>
            <a:pPr lvl="1"/>
            <a:r>
              <a:rPr lang="en-US" dirty="0" smtClean="0"/>
              <a:t>Protected by a </a:t>
            </a:r>
            <a:r>
              <a:rPr lang="en-US" dirty="0" err="1" smtClean="0"/>
              <a:t>mutex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Tale of Three Tasks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525963"/>
          </a:xfrm>
        </p:spPr>
        <p:txBody>
          <a:bodyPr/>
          <a:lstStyle/>
          <a:p>
            <a:r>
              <a:rPr lang="en-US" sz="2800" dirty="0" smtClean="0"/>
              <a:t>A high priority bus management task (at P1) needed to run frequently</a:t>
            </a:r>
          </a:p>
          <a:p>
            <a:pPr lvl="1"/>
            <a:r>
              <a:rPr lang="en-US" sz="2400" dirty="0" smtClean="0"/>
              <a:t>For brief periods, during which it locked the bus</a:t>
            </a:r>
          </a:p>
          <a:p>
            <a:r>
              <a:rPr lang="en-US" sz="2800" dirty="0" smtClean="0"/>
              <a:t>A low priority meteorological task (at P3) ran occasionally</a:t>
            </a:r>
          </a:p>
          <a:p>
            <a:pPr lvl="1"/>
            <a:r>
              <a:rPr lang="en-US" sz="2400" dirty="0" smtClean="0"/>
              <a:t>Also for brief periods, during which it locked the bus</a:t>
            </a:r>
          </a:p>
          <a:p>
            <a:r>
              <a:rPr lang="en-US" sz="2800" dirty="0" smtClean="0"/>
              <a:t>A medium priority communications task (at P2) ran rarely</a:t>
            </a:r>
          </a:p>
          <a:p>
            <a:pPr lvl="1"/>
            <a:r>
              <a:rPr lang="en-US" sz="2400" dirty="0" smtClean="0"/>
              <a:t>But for a long time when it ran</a:t>
            </a:r>
          </a:p>
          <a:p>
            <a:pPr lvl="1"/>
            <a:r>
              <a:rPr lang="en-US" sz="2400" dirty="0" smtClean="0"/>
              <a:t>But it didn’t use the bus, so it didn’t need the lock</a:t>
            </a:r>
          </a:p>
          <a:p>
            <a:r>
              <a:rPr lang="en-US" sz="2800" dirty="0" smtClean="0"/>
              <a:t>P1&gt;P2&gt;P3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Went Wrong?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2700"/>
            <a:ext cx="8229600" cy="4525963"/>
          </a:xfrm>
        </p:spPr>
        <p:txBody>
          <a:bodyPr/>
          <a:lstStyle/>
          <a:p>
            <a:r>
              <a:rPr lang="en-US" dirty="0" smtClean="0"/>
              <a:t>Rarely, the following happened:</a:t>
            </a:r>
          </a:p>
          <a:p>
            <a:pPr lvl="1"/>
            <a:r>
              <a:rPr lang="en-US" dirty="0" smtClean="0"/>
              <a:t>The meteorological task ran and acquired the lock</a:t>
            </a:r>
          </a:p>
          <a:p>
            <a:pPr lvl="1"/>
            <a:r>
              <a:rPr lang="en-US" dirty="0" smtClean="0"/>
              <a:t>And then the bus management task would run</a:t>
            </a:r>
          </a:p>
          <a:p>
            <a:pPr lvl="1"/>
            <a:r>
              <a:rPr lang="en-US" dirty="0" smtClean="0"/>
              <a:t>It would block waiting for the lock</a:t>
            </a:r>
          </a:p>
          <a:p>
            <a:pPr lvl="2"/>
            <a:r>
              <a:rPr lang="en-US" dirty="0" smtClean="0"/>
              <a:t>Don’t pre-empt low priority if you’re blocked anyway</a:t>
            </a:r>
          </a:p>
          <a:p>
            <a:r>
              <a:rPr lang="en-US" dirty="0" smtClean="0"/>
              <a:t>Since meteorological task was short, usually not a problem</a:t>
            </a:r>
          </a:p>
          <a:p>
            <a:r>
              <a:rPr lang="en-US" dirty="0" smtClean="0"/>
              <a:t>But if the long communications task woke up in that short interval, what would happen?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Priority Inversion at 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409700" y="5524500"/>
            <a:ext cx="635000" cy="457200"/>
          </a:xfrm>
          <a:prstGeom prst="rect">
            <a:avLst/>
          </a:prstGeom>
          <a:solidFill>
            <a:srgbClr val="FFFFFF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noFill/>
                <a:latin typeface="Times New Roman"/>
                <a:cs typeface="Times New Roman"/>
              </a:rPr>
              <a:t>M</a:t>
            </a:r>
            <a:endParaRPr lang="en-US" sz="3200" dirty="0">
              <a:noFill/>
              <a:latin typeface="Times New Roman"/>
              <a:cs typeface="Times New Roman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727200" y="1790700"/>
            <a:ext cx="635000" cy="406400"/>
          </a:xfrm>
          <a:prstGeom prst="rect">
            <a:avLst/>
          </a:prstGeom>
          <a:solidFill>
            <a:srgbClr val="FFFFFF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noFill/>
                <a:latin typeface="Times New Roman"/>
                <a:cs typeface="Times New Roman"/>
              </a:rPr>
              <a:t>B</a:t>
            </a:r>
            <a:endParaRPr lang="en-US" sz="3200" dirty="0">
              <a:noFill/>
              <a:latin typeface="Times New Roman"/>
              <a:cs typeface="Times New Roman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943100" y="3581400"/>
            <a:ext cx="6591300" cy="685800"/>
          </a:xfrm>
          <a:prstGeom prst="rect">
            <a:avLst/>
          </a:prstGeom>
          <a:solidFill>
            <a:srgbClr val="FFFFFF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noFill/>
                <a:latin typeface="Times New Roman"/>
                <a:cs typeface="Times New Roman"/>
              </a:rPr>
              <a:t>C</a:t>
            </a:r>
            <a:endParaRPr lang="en-US" sz="3200" dirty="0">
              <a:noFill/>
              <a:latin typeface="Times New Roman"/>
              <a:cs typeface="Times New Roman"/>
            </a:endParaRPr>
          </a:p>
        </p:txBody>
      </p:sp>
      <p:cxnSp>
        <p:nvCxnSpPr>
          <p:cNvPr id="9" name="Straight Arrow Connector 8"/>
          <p:cNvCxnSpPr/>
          <p:nvPr/>
        </p:nvCxnSpPr>
        <p:spPr>
          <a:xfrm rot="5400000" flipH="1" flipV="1">
            <a:off x="-1251347" y="3765153"/>
            <a:ext cx="4356894" cy="1588"/>
          </a:xfrm>
          <a:prstGeom prst="straightConnector1">
            <a:avLst/>
          </a:prstGeom>
          <a:ln w="28575" cap="flat" cmpd="sng" algn="ctr">
            <a:solidFill>
              <a:srgbClr val="000000"/>
            </a:solidFill>
            <a:prstDash val="solid"/>
            <a:round/>
            <a:headEnd type="none" w="med" len="med"/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>
            <a:off x="1491853" y="6126163"/>
            <a:ext cx="6661547" cy="1589"/>
          </a:xfrm>
          <a:prstGeom prst="straightConnector1">
            <a:avLst/>
          </a:prstGeom>
          <a:ln w="28575" cap="flat" cmpd="sng" algn="ctr">
            <a:solidFill>
              <a:srgbClr val="000000"/>
            </a:solidFill>
            <a:prstDash val="solid"/>
            <a:round/>
            <a:headEnd type="none" w="med" len="med"/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333058" y="2197100"/>
            <a:ext cx="677108" cy="2517467"/>
          </a:xfrm>
          <a:prstGeom prst="rect">
            <a:avLst/>
          </a:prstGeom>
          <a:noFill/>
        </p:spPr>
        <p:txBody>
          <a:bodyPr vert="wordArtVert" wrap="square" rtlCol="0">
            <a:spAutoFit/>
          </a:bodyPr>
          <a:lstStyle/>
          <a:p>
            <a:r>
              <a:rPr lang="en-US" sz="3200" dirty="0" smtClean="0">
                <a:latin typeface="Times New Roman"/>
                <a:cs typeface="Times New Roman"/>
              </a:rPr>
              <a:t>Priority</a:t>
            </a:r>
            <a:endParaRPr lang="en-US" sz="3200" dirty="0">
              <a:latin typeface="Times New Roman"/>
              <a:cs typeface="Times New Roman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975100" y="6026152"/>
            <a:ext cx="1036261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latin typeface="Times New Roman"/>
                <a:cs typeface="Times New Roman"/>
              </a:rPr>
              <a:t>Time</a:t>
            </a:r>
            <a:endParaRPr lang="en-US" sz="3200" dirty="0">
              <a:latin typeface="Times New Roman"/>
              <a:cs typeface="Times New Roman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010166" y="4191000"/>
            <a:ext cx="11163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Britannic Bold"/>
                <a:cs typeface="Britannic Bold"/>
              </a:rPr>
              <a:t>Lock Bus</a:t>
            </a:r>
            <a:endParaRPr lang="en-US" dirty="0">
              <a:latin typeface="Britannic Bold"/>
              <a:cs typeface="Britannic Bold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284920" y="3168134"/>
            <a:ext cx="11163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Britannic Bold"/>
                <a:cs typeface="Britannic Bold"/>
              </a:rPr>
              <a:t>Lock Bus</a:t>
            </a:r>
            <a:endParaRPr lang="en-US" dirty="0">
              <a:latin typeface="Britannic Bold"/>
              <a:cs typeface="Britannic Bold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1739900" y="1790700"/>
            <a:ext cx="635000" cy="406400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noFill/>
                <a:latin typeface="Times New Roman"/>
                <a:cs typeface="Times New Roman"/>
              </a:rPr>
              <a:t>B</a:t>
            </a:r>
            <a:endParaRPr lang="en-US" sz="3200" dirty="0">
              <a:noFill/>
              <a:latin typeface="Times New Roman"/>
              <a:cs typeface="Times New Roman"/>
            </a:endParaRPr>
          </a:p>
        </p:txBody>
      </p:sp>
      <p:cxnSp>
        <p:nvCxnSpPr>
          <p:cNvPr id="20" name="Straight Arrow Connector 19"/>
          <p:cNvCxnSpPr/>
          <p:nvPr/>
        </p:nvCxnSpPr>
        <p:spPr>
          <a:xfrm rot="5400000">
            <a:off x="1018007" y="5007746"/>
            <a:ext cx="973092" cy="1588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 rot="16200000" flipV="1">
            <a:off x="1355748" y="2709284"/>
            <a:ext cx="973092" cy="1588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Rectangle 21"/>
          <p:cNvSpPr/>
          <p:nvPr/>
        </p:nvSpPr>
        <p:spPr>
          <a:xfrm>
            <a:off x="1409700" y="5524500"/>
            <a:ext cx="635000" cy="457200"/>
          </a:xfrm>
          <a:prstGeom prst="rect">
            <a:avLst/>
          </a:prstGeom>
          <a:solidFill>
            <a:srgbClr val="A6A6A6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noFill/>
                <a:latin typeface="Times New Roman"/>
                <a:cs typeface="Times New Roman"/>
              </a:rPr>
              <a:t>M</a:t>
            </a:r>
            <a:endParaRPr lang="en-US" sz="3200" dirty="0">
              <a:noFill/>
              <a:latin typeface="Times New Roman"/>
              <a:cs typeface="Times New Roman"/>
            </a:endParaRPr>
          </a:p>
        </p:txBody>
      </p:sp>
      <p:pic>
        <p:nvPicPr>
          <p:cNvPr id="15" name="Picture 3" descr="j0254382"/>
          <p:cNvPicPr>
            <a:picLocks noChangeAspect="1" noChangeArrowheads="1"/>
          </p:cNvPicPr>
          <p:nvPr/>
        </p:nvPicPr>
        <mc:AlternateContent>
          <mc:Choice xmlns:ma="http://schemas.microsoft.com/office/mac/drawingml/2008/main" Requires="ma">
            <p:blipFill>
              <a:blip r:embed="rId2"/>
              <a:srcRect/>
              <a:stretch>
                <a:fillRect/>
              </a:stretch>
            </p:blipFill>
          </mc:Choice>
          <mc:Fallback>
            <p:blipFill>
              <a:blip r:embed="rId3"/>
              <a:srcRect/>
              <a:stretch>
                <a:fillRect/>
              </a:stretch>
            </p:blipFill>
          </mc:Fallback>
        </mc:AlternateContent>
        <p:spPr bwMode="auto">
          <a:xfrm>
            <a:off x="1930400" y="5494292"/>
            <a:ext cx="378210" cy="4501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3" name="TextBox 22"/>
          <p:cNvSpPr txBox="1"/>
          <p:nvPr/>
        </p:nvSpPr>
        <p:spPr>
          <a:xfrm>
            <a:off x="3517900" y="2996569"/>
            <a:ext cx="2249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latin typeface="Times New Roman"/>
                <a:cs typeface="Times New Roman"/>
              </a:rPr>
              <a:t>C is running, at P2</a:t>
            </a:r>
            <a:endParaRPr lang="en-US" sz="2000" b="1" dirty="0">
              <a:latin typeface="Times New Roman"/>
              <a:cs typeface="Times New Roman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2401256" y="4944408"/>
            <a:ext cx="57521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latin typeface="Times New Roman"/>
                <a:cs typeface="Times New Roman"/>
              </a:rPr>
              <a:t>M can’t interrupt C, since it only has priority P3</a:t>
            </a:r>
            <a:endParaRPr lang="en-US" sz="2000" b="1" dirty="0">
              <a:latin typeface="Times New Roman"/>
              <a:cs typeface="Times New Roman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2617634" y="1600200"/>
            <a:ext cx="568816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latin typeface="Times New Roman"/>
                <a:cs typeface="Times New Roman"/>
              </a:rPr>
              <a:t>B’s priority of P1 is higher than C’s, but B can’t run because it’s waiting on a lock held by M</a:t>
            </a:r>
            <a:endParaRPr lang="en-US" sz="2000" b="1" dirty="0">
              <a:latin typeface="Times New Roman"/>
              <a:cs typeface="Times New Roman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2092710" y="5306418"/>
            <a:ext cx="57521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latin typeface="Times New Roman"/>
                <a:cs typeface="Times New Roman"/>
              </a:rPr>
              <a:t>M won’t release the lock until it runs again</a:t>
            </a:r>
            <a:endParaRPr lang="en-US" sz="2000" b="1" dirty="0">
              <a:latin typeface="Times New Roman"/>
              <a:cs typeface="Times New Roman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2020256" y="4267200"/>
            <a:ext cx="57521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latin typeface="Times New Roman"/>
                <a:cs typeface="Times New Roman"/>
              </a:rPr>
              <a:t>But M won’t run again until C completes</a:t>
            </a:r>
            <a:endParaRPr lang="en-US" sz="2000" b="1" dirty="0">
              <a:latin typeface="Times New Roman"/>
              <a:cs typeface="Times New Roman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3362890" y="2307848"/>
            <a:ext cx="2570619" cy="707886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4000" b="1" i="1" dirty="0" smtClean="0">
                <a:latin typeface="Times New Roman"/>
                <a:cs typeface="Times New Roman"/>
              </a:rPr>
              <a:t>RESULT?</a:t>
            </a:r>
            <a:endParaRPr lang="en-US" sz="4000" b="1" i="1" dirty="0">
              <a:latin typeface="Times New Roman"/>
              <a:cs typeface="Times New Roman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381956" y="2358648"/>
            <a:ext cx="8431844" cy="120032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3600" b="1" i="1" dirty="0" smtClean="0">
                <a:latin typeface="Times New Roman"/>
                <a:cs typeface="Times New Roman"/>
              </a:rPr>
              <a:t>A HIGH PRIORITY TASK DOESN’T RUN AND A LOW PRIORITY TASK DOES</a:t>
            </a:r>
            <a:endParaRPr lang="en-US" sz="3600" b="1" i="1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3" presetClass="entr" presetSubtype="0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1000"/>
                            </p:stCondLst>
                            <p:childTnLst>
                              <p:par>
                                <p:cTn id="4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1000"/>
                            </p:stCondLst>
                            <p:childTnLst>
                              <p:par>
                                <p:cTn id="51" presetID="2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ntr" presetSubtype="8" fill="hold" grpId="1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7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  <p:bldP spid="7" grpId="0" animBg="1"/>
      <p:bldP spid="13" grpId="0"/>
      <p:bldP spid="14" grpId="0"/>
      <p:bldP spid="16" grpId="0"/>
      <p:bldP spid="16" grpId="1"/>
      <p:bldP spid="17" grpId="0"/>
      <p:bldP spid="17" grpId="1"/>
      <p:bldP spid="18" grpId="0" animBg="1"/>
      <p:bldP spid="22" grpId="1" animBg="1"/>
      <p:bldP spid="23" grpId="0"/>
      <p:bldP spid="23" grpId="1"/>
      <p:bldP spid="24" grpId="0"/>
      <p:bldP spid="24" grpId="1"/>
      <p:bldP spid="25" grpId="0"/>
      <p:bldP spid="25" grpId="1"/>
      <p:bldP spid="26" grpId="0"/>
      <p:bldP spid="26" grpId="1"/>
      <p:bldP spid="27" grpId="0"/>
      <p:bldP spid="27" grpId="1"/>
      <p:bldP spid="28" grpId="0" animBg="1"/>
      <p:bldP spid="29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Ultimate Effect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watchdog timer would go off every so often</a:t>
            </a:r>
          </a:p>
          <a:p>
            <a:pPr lvl="1"/>
            <a:r>
              <a:rPr lang="en-US" dirty="0" smtClean="0"/>
              <a:t>At a high priority</a:t>
            </a:r>
          </a:p>
          <a:p>
            <a:pPr lvl="1"/>
            <a:r>
              <a:rPr lang="en-US" dirty="0" smtClean="0"/>
              <a:t>It didn’t need the bus</a:t>
            </a:r>
          </a:p>
          <a:p>
            <a:pPr lvl="1"/>
            <a:r>
              <a:rPr lang="en-US" dirty="0" smtClean="0"/>
              <a:t>A health monitoring mechanism</a:t>
            </a:r>
          </a:p>
          <a:p>
            <a:r>
              <a:rPr lang="en-US" dirty="0" smtClean="0"/>
              <a:t>If the bus management task hadn’t run for a long time, something was wrong</a:t>
            </a:r>
          </a:p>
          <a:p>
            <a:r>
              <a:rPr lang="en-US" dirty="0" smtClean="0"/>
              <a:t>So the watchdog code reset the system</a:t>
            </a:r>
          </a:p>
          <a:p>
            <a:r>
              <a:rPr lang="en-US" dirty="0" smtClean="0"/>
              <a:t>Every so often, the system would reboot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Solving the Problem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44600"/>
            <a:ext cx="8229600" cy="4525963"/>
          </a:xfrm>
        </p:spPr>
        <p:txBody>
          <a:bodyPr/>
          <a:lstStyle/>
          <a:p>
            <a:r>
              <a:rPr lang="en-US" sz="2800" dirty="0" smtClean="0"/>
              <a:t>This was a priority inversion</a:t>
            </a:r>
          </a:p>
          <a:p>
            <a:pPr lvl="1"/>
            <a:r>
              <a:rPr lang="en-US" sz="2400" dirty="0" smtClean="0"/>
              <a:t>The lower priority communications task ran before the higher priority bus management task</a:t>
            </a:r>
          </a:p>
          <a:p>
            <a:r>
              <a:rPr lang="en-US" sz="2800" dirty="0" smtClean="0"/>
              <a:t>That needed to be changed</a:t>
            </a:r>
          </a:p>
          <a:p>
            <a:r>
              <a:rPr lang="en-US" sz="2800" dirty="0" smtClean="0"/>
              <a:t>How?</a:t>
            </a:r>
          </a:p>
          <a:p>
            <a:r>
              <a:rPr lang="en-US" sz="2800" dirty="0" smtClean="0"/>
              <a:t>Temporarily increase the priority of the meteorological task</a:t>
            </a:r>
          </a:p>
          <a:p>
            <a:pPr lvl="1"/>
            <a:r>
              <a:rPr lang="en-US" sz="2400" dirty="0" smtClean="0"/>
              <a:t>While the high priority bus management task was block by it</a:t>
            </a:r>
          </a:p>
          <a:p>
            <a:pPr lvl="1"/>
            <a:r>
              <a:rPr lang="en-US" sz="2400" dirty="0" smtClean="0"/>
              <a:t>So the communications task wouldn’t preempt it</a:t>
            </a:r>
          </a:p>
          <a:p>
            <a:pPr lvl="1"/>
            <a:r>
              <a:rPr lang="en-US" sz="2400" i="1" dirty="0" smtClean="0"/>
              <a:t>Priority inheritance</a:t>
            </a:r>
            <a:r>
              <a:rPr lang="en-US" sz="2400" dirty="0" smtClean="0"/>
              <a:t>: a general solution to this kind of problem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1714500" y="1790700"/>
            <a:ext cx="635000" cy="406400"/>
          </a:xfrm>
          <a:prstGeom prst="rect">
            <a:avLst/>
          </a:prstGeom>
          <a:solidFill>
            <a:srgbClr val="FFFFFF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noFill/>
                <a:latin typeface="Times New Roman"/>
                <a:cs typeface="Times New Roman"/>
              </a:rPr>
              <a:t>B</a:t>
            </a:r>
            <a:endParaRPr lang="en-US" sz="3200" dirty="0">
              <a:noFill/>
              <a:latin typeface="Times New Roman"/>
              <a:cs typeface="Times New Roman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Fix in Action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cxnSp>
        <p:nvCxnSpPr>
          <p:cNvPr id="4" name="Straight Arrow Connector 3"/>
          <p:cNvCxnSpPr/>
          <p:nvPr/>
        </p:nvCxnSpPr>
        <p:spPr>
          <a:xfrm rot="5400000" flipH="1" flipV="1">
            <a:off x="-1251347" y="3765153"/>
            <a:ext cx="4356894" cy="1588"/>
          </a:xfrm>
          <a:prstGeom prst="straightConnector1">
            <a:avLst/>
          </a:prstGeom>
          <a:ln w="28575" cap="flat" cmpd="sng" algn="ctr">
            <a:solidFill>
              <a:srgbClr val="000000"/>
            </a:solidFill>
            <a:prstDash val="solid"/>
            <a:round/>
            <a:headEnd type="none" w="med" len="med"/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" name="Straight Arrow Connector 4"/>
          <p:cNvCxnSpPr/>
          <p:nvPr/>
        </p:nvCxnSpPr>
        <p:spPr>
          <a:xfrm>
            <a:off x="1491853" y="6126163"/>
            <a:ext cx="6661547" cy="1589"/>
          </a:xfrm>
          <a:prstGeom prst="straightConnector1">
            <a:avLst/>
          </a:prstGeom>
          <a:ln w="28575" cap="flat" cmpd="sng" algn="ctr">
            <a:solidFill>
              <a:srgbClr val="000000"/>
            </a:solidFill>
            <a:prstDash val="solid"/>
            <a:round/>
            <a:headEnd type="none" w="med" len="med"/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333058" y="2197100"/>
            <a:ext cx="677108" cy="2517467"/>
          </a:xfrm>
          <a:prstGeom prst="rect">
            <a:avLst/>
          </a:prstGeom>
          <a:noFill/>
        </p:spPr>
        <p:txBody>
          <a:bodyPr vert="wordArtVert" wrap="square" rtlCol="0">
            <a:spAutoFit/>
          </a:bodyPr>
          <a:lstStyle/>
          <a:p>
            <a:r>
              <a:rPr lang="en-US" sz="3200" dirty="0" smtClean="0">
                <a:latin typeface="Times New Roman"/>
                <a:cs typeface="Times New Roman"/>
              </a:rPr>
              <a:t>Priority</a:t>
            </a:r>
            <a:endParaRPr lang="en-US" sz="3200" dirty="0">
              <a:latin typeface="Times New Roman"/>
              <a:cs typeface="Times New Roman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975100" y="6026152"/>
            <a:ext cx="1036261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latin typeface="Times New Roman"/>
                <a:cs typeface="Times New Roman"/>
              </a:rPr>
              <a:t>Time</a:t>
            </a:r>
            <a:endParaRPr lang="en-US" sz="3200" dirty="0">
              <a:latin typeface="Times New Roman"/>
              <a:cs typeface="Times New Roman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1714500" y="1790700"/>
            <a:ext cx="635000" cy="406400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noFill/>
                <a:latin typeface="Times New Roman"/>
                <a:cs typeface="Times New Roman"/>
              </a:rPr>
              <a:t>B</a:t>
            </a:r>
            <a:endParaRPr lang="en-US" sz="3200" dirty="0">
              <a:noFill/>
              <a:latin typeface="Times New Roman"/>
              <a:cs typeface="Times New Roman"/>
            </a:endParaRPr>
          </a:p>
        </p:txBody>
      </p:sp>
      <p:cxnSp>
        <p:nvCxnSpPr>
          <p:cNvPr id="13" name="Straight Arrow Connector 12"/>
          <p:cNvCxnSpPr/>
          <p:nvPr/>
        </p:nvCxnSpPr>
        <p:spPr>
          <a:xfrm rot="16200000" flipV="1">
            <a:off x="1355748" y="2709284"/>
            <a:ext cx="973092" cy="1588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1284920" y="3276600"/>
            <a:ext cx="11163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Britannic Bold"/>
                <a:cs typeface="Britannic Bold"/>
              </a:rPr>
              <a:t>Lock Bus</a:t>
            </a:r>
            <a:endParaRPr lang="en-US" dirty="0">
              <a:latin typeface="Britannic Bold"/>
              <a:cs typeface="Britannic Bold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1409700" y="5524500"/>
            <a:ext cx="635000" cy="457200"/>
          </a:xfrm>
          <a:prstGeom prst="rect">
            <a:avLst/>
          </a:prstGeom>
          <a:solidFill>
            <a:srgbClr val="FFFFFF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noFill/>
                <a:latin typeface="Times New Roman"/>
                <a:cs typeface="Times New Roman"/>
              </a:rPr>
              <a:t>M</a:t>
            </a:r>
            <a:endParaRPr lang="en-US" sz="3200" dirty="0">
              <a:noFill/>
              <a:latin typeface="Times New Roman"/>
              <a:cs typeface="Times New Roman"/>
            </a:endParaRPr>
          </a:p>
        </p:txBody>
      </p:sp>
      <p:pic>
        <p:nvPicPr>
          <p:cNvPr id="10" name="Picture 3" descr="j0254382"/>
          <p:cNvPicPr>
            <a:picLocks noChangeAspect="1" noChangeArrowheads="1"/>
          </p:cNvPicPr>
          <p:nvPr/>
        </p:nvPicPr>
        <mc:AlternateContent>
          <mc:Choice xmlns:ma="http://schemas.microsoft.com/office/mac/drawingml/2008/main" Requires="ma">
            <p:blipFill>
              <a:blip r:embed="rId2"/>
              <a:srcRect/>
              <a:stretch>
                <a:fillRect/>
              </a:stretch>
            </p:blipFill>
          </mc:Choice>
          <mc:Fallback>
            <p:blipFill>
              <a:blip r:embed="rId3"/>
              <a:srcRect/>
              <a:stretch>
                <a:fillRect/>
              </a:stretch>
            </p:blipFill>
          </mc:Fallback>
        </mc:AlternateContent>
        <p:spPr bwMode="auto">
          <a:xfrm>
            <a:off x="1930400" y="5494292"/>
            <a:ext cx="378210" cy="4501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" name="Rectangle 15"/>
          <p:cNvSpPr/>
          <p:nvPr/>
        </p:nvSpPr>
        <p:spPr>
          <a:xfrm>
            <a:off x="1943100" y="3581400"/>
            <a:ext cx="6591300" cy="685800"/>
          </a:xfrm>
          <a:prstGeom prst="rect">
            <a:avLst/>
          </a:prstGeom>
          <a:solidFill>
            <a:srgbClr val="FFFFFF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noFill/>
                <a:latin typeface="Times New Roman"/>
                <a:cs typeface="Times New Roman"/>
              </a:rPr>
              <a:t>C</a:t>
            </a:r>
            <a:endParaRPr lang="en-US" sz="3200" dirty="0">
              <a:noFill/>
              <a:latin typeface="Times New Roman"/>
              <a:cs typeface="Times New Roman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1943100" y="3581400"/>
            <a:ext cx="6591300" cy="6858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noFill/>
                <a:latin typeface="Times New Roman"/>
                <a:cs typeface="Times New Roman"/>
              </a:rPr>
              <a:t>C</a:t>
            </a:r>
            <a:endParaRPr lang="en-US" sz="3200" dirty="0">
              <a:noFill/>
              <a:latin typeface="Times New Roman"/>
              <a:cs typeface="Times New Roman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2433059" y="1305982"/>
            <a:ext cx="3726441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latin typeface="Times New Roman"/>
                <a:cs typeface="Times New Roman"/>
              </a:rPr>
              <a:t>When M releases the lock it loses high priority</a:t>
            </a:r>
            <a:endParaRPr lang="en-US" sz="2800" dirty="0">
              <a:latin typeface="Times New Roman"/>
              <a:cs typeface="Times New Roman"/>
            </a:endParaRPr>
          </a:p>
        </p:txBody>
      </p:sp>
      <p:pic>
        <p:nvPicPr>
          <p:cNvPr id="19" name="Picture 3" descr="j0254382"/>
          <p:cNvPicPr>
            <a:picLocks noChangeAspect="1" noChangeArrowheads="1"/>
          </p:cNvPicPr>
          <p:nvPr/>
        </p:nvPicPr>
        <mc:AlternateContent>
          <mc:Choice xmlns:ma="http://schemas.microsoft.com/office/mac/drawingml/2008/main" Requires="ma">
            <p:blipFill>
              <a:blip r:embed="rId2"/>
              <a:srcRect/>
              <a:stretch>
                <a:fillRect/>
              </a:stretch>
            </p:blipFill>
          </mc:Choice>
          <mc:Fallback>
            <p:blipFill>
              <a:blip r:embed="rId3"/>
              <a:srcRect/>
              <a:stretch>
                <a:fillRect/>
              </a:stretch>
            </p:blipFill>
          </mc:Fallback>
        </mc:AlternateContent>
        <p:spPr bwMode="auto">
          <a:xfrm>
            <a:off x="2212151" y="1998480"/>
            <a:ext cx="378210" cy="4501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" name="TextBox 19"/>
          <p:cNvSpPr txBox="1"/>
          <p:nvPr/>
        </p:nvSpPr>
        <p:spPr>
          <a:xfrm>
            <a:off x="3639559" y="4559399"/>
            <a:ext cx="309144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latin typeface="Times New Roman"/>
                <a:cs typeface="Times New Roman"/>
              </a:rPr>
              <a:t>B now gets the lock and unblocks</a:t>
            </a:r>
            <a:endParaRPr lang="en-US" sz="2800" dirty="0">
              <a:latin typeface="Times New Roman"/>
              <a:cs typeface="Times New Roman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381956" y="2358648"/>
            <a:ext cx="8431844" cy="120032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3600" b="1" i="1" dirty="0" smtClean="0">
                <a:latin typeface="Times New Roman"/>
                <a:cs typeface="Times New Roman"/>
              </a:rPr>
              <a:t>Tasks run in proper priority order and Pathfinder can keep looking around!</a:t>
            </a:r>
            <a:endParaRPr lang="en-US" sz="3600" b="1" i="1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111E-6 1.11111E-6 L -0.00278 -0.54144 " pathEditMode="relative" rAng="0" ptsTypes="AA">
                                      <p:cBhvr>
                                        <p:cTn id="20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" y="-271"/>
                                    </p:animMotion>
                                  </p:childTnLst>
                                </p:cTn>
                              </p:par>
                              <p:par>
                                <p:cTn id="21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2.22222E-6 L -0.00139 -0.53658 " pathEditMode="relative" rAng="0" ptsTypes="AA">
                                      <p:cBhvr>
                                        <p:cTn id="22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" y="-268"/>
                                    </p:animMotion>
                                  </p:childTnLst>
                                </p:cTn>
                              </p:par>
                              <p:par>
                                <p:cTn id="2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2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2000"/>
                            </p:stCondLst>
                            <p:childTnLst>
                              <p:par>
                                <p:cTn id="45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278 -0.54144 L -0.00278 0.00023 " pathEditMode="relative" ptsTypes="AA">
                                      <p:cBhvr>
                                        <p:cTn id="46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0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3000"/>
                            </p:stCondLst>
                            <p:childTnLst>
                              <p:par>
                                <p:cTn id="56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2" grpId="0" animBg="1"/>
      <p:bldP spid="12" grpId="1" animBg="1"/>
      <p:bldP spid="15" grpId="0"/>
      <p:bldP spid="15" grpId="1"/>
      <p:bldP spid="11" grpId="0" animBg="1"/>
      <p:bldP spid="11" grpId="1" animBg="1"/>
      <p:bldP spid="16" grpId="0" animBg="1"/>
      <p:bldP spid="17" grpId="0" animBg="1"/>
      <p:bldP spid="18" grpId="0"/>
      <p:bldP spid="20" grpId="0"/>
      <p:bldP spid="21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Implementing Deadlock Detection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Need to identify all resources that can be locked</a:t>
            </a:r>
          </a:p>
          <a:p>
            <a:r>
              <a:rPr lang="en-US" dirty="0" smtClean="0"/>
              <a:t>Need to maintain wait-for graph or equivalent structure</a:t>
            </a:r>
          </a:p>
          <a:p>
            <a:r>
              <a:rPr lang="en-US" dirty="0" smtClean="0"/>
              <a:t>When lock requested, structure is updated and checked for deadlock</a:t>
            </a:r>
          </a:p>
          <a:p>
            <a:pPr lvl="1"/>
            <a:r>
              <a:rPr lang="en-US" dirty="0" smtClean="0"/>
              <a:t>In which case, might it not be better just to reject the lock request?</a:t>
            </a:r>
          </a:p>
          <a:p>
            <a:pPr lvl="1"/>
            <a:r>
              <a:rPr lang="en-US" dirty="0" smtClean="0"/>
              <a:t>And not let the requester block?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Deadlock Detection and Health Monitoring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525963"/>
          </a:xfrm>
        </p:spPr>
        <p:txBody>
          <a:bodyPr/>
          <a:lstStyle/>
          <a:p>
            <a:r>
              <a:rPr lang="en-GB" sz="2800" dirty="0" smtClean="0"/>
              <a:t>Deadlock detection seldom makes sense</a:t>
            </a:r>
          </a:p>
          <a:p>
            <a:pPr lvl="1"/>
            <a:r>
              <a:rPr lang="en-GB" sz="2400" dirty="0" smtClean="0"/>
              <a:t>It is extremely complex to implement</a:t>
            </a:r>
          </a:p>
          <a:p>
            <a:pPr lvl="1"/>
            <a:r>
              <a:rPr lang="en-GB" sz="2400" dirty="0" smtClean="0"/>
              <a:t>Only detects “true deadlocks” for a known resources</a:t>
            </a:r>
          </a:p>
          <a:p>
            <a:pPr lvl="1"/>
            <a:r>
              <a:rPr lang="en-GB" sz="2400" dirty="0" smtClean="0"/>
              <a:t>Not always clear cut what you should do if you detect one</a:t>
            </a:r>
          </a:p>
          <a:p>
            <a:r>
              <a:rPr lang="en-GB" sz="2800" dirty="0" smtClean="0"/>
              <a:t>Service/application “health monitoring” makes more sense</a:t>
            </a:r>
          </a:p>
          <a:p>
            <a:pPr lvl="1"/>
            <a:r>
              <a:rPr lang="en-GB" sz="2400" dirty="0" smtClean="0"/>
              <a:t>Monitor application progress/submit test transactions</a:t>
            </a:r>
          </a:p>
          <a:p>
            <a:pPr lvl="1"/>
            <a:r>
              <a:rPr lang="en-GB" sz="2400" dirty="0" smtClean="0"/>
              <a:t>If response takes too long, declare service “hung”</a:t>
            </a:r>
          </a:p>
          <a:p>
            <a:r>
              <a:rPr lang="en-GB" sz="2800" dirty="0" smtClean="0"/>
              <a:t>Health monitoring is easy to implement</a:t>
            </a:r>
          </a:p>
          <a:p>
            <a:r>
              <a:rPr lang="en-GB" sz="2800" dirty="0" smtClean="0"/>
              <a:t>It can detect a wide range of problems</a:t>
            </a:r>
          </a:p>
          <a:p>
            <a:pPr lvl="1"/>
            <a:r>
              <a:rPr lang="en-GB" sz="2400" dirty="0" smtClean="0"/>
              <a:t>Deadlocks, live-locks, infinite loops &amp; waits, crashes</a:t>
            </a:r>
          </a:p>
          <a:p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Related Problems Health Monitoring Can Handle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800" dirty="0" smtClean="0"/>
              <a:t>Live-lock</a:t>
            </a:r>
          </a:p>
          <a:p>
            <a:pPr lvl="1"/>
            <a:r>
              <a:rPr lang="en-GB" sz="2400" dirty="0" smtClean="0"/>
              <a:t>Process is running, but won't free R1 until it gets message</a:t>
            </a:r>
          </a:p>
          <a:p>
            <a:pPr lvl="1"/>
            <a:r>
              <a:rPr lang="en-GB" sz="2400" dirty="0" smtClean="0"/>
              <a:t>Process that will send the message is blocked for R1</a:t>
            </a:r>
          </a:p>
          <a:p>
            <a:r>
              <a:rPr lang="en-GB" sz="2800" dirty="0" smtClean="0"/>
              <a:t>Sleeping Beauty, waiting for “Prince Charming”</a:t>
            </a:r>
          </a:p>
          <a:p>
            <a:pPr lvl="1"/>
            <a:r>
              <a:rPr lang="en-GB" sz="2400" dirty="0" smtClean="0"/>
              <a:t>A process is blocked, awaiting some completion</a:t>
            </a:r>
          </a:p>
          <a:p>
            <a:pPr lvl="1"/>
            <a:r>
              <a:rPr lang="en-GB" sz="2400" dirty="0" smtClean="0"/>
              <a:t>But, for some reason, it will never happen</a:t>
            </a:r>
          </a:p>
          <a:p>
            <a:r>
              <a:rPr lang="en-GB" sz="2800" dirty="0" smtClean="0"/>
              <a:t>Neither of these is a true deadlock</a:t>
            </a:r>
          </a:p>
          <a:p>
            <a:pPr lvl="1"/>
            <a:r>
              <a:rPr lang="en-GB" sz="2400" dirty="0" smtClean="0"/>
              <a:t>Wouldn't be found by deadlock detection algorithm</a:t>
            </a:r>
          </a:p>
          <a:p>
            <a:pPr lvl="1"/>
            <a:r>
              <a:rPr lang="en-GB" sz="2400" dirty="0" smtClean="0"/>
              <a:t>Both leave the system just as hung as a deadlock</a:t>
            </a:r>
          </a:p>
          <a:p>
            <a:r>
              <a:rPr lang="en-GB" sz="2800" dirty="0" smtClean="0"/>
              <a:t>Health monitoring handles them</a:t>
            </a:r>
          </a:p>
          <a:p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To Monitor Process Health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98600"/>
            <a:ext cx="8229600" cy="4525963"/>
          </a:xfrm>
        </p:spPr>
        <p:txBody>
          <a:bodyPr/>
          <a:lstStyle/>
          <a:p>
            <a:r>
              <a:rPr lang="en-GB" dirty="0" smtClean="0"/>
              <a:t>Look for obvious failures</a:t>
            </a:r>
          </a:p>
          <a:p>
            <a:pPr lvl="1"/>
            <a:r>
              <a:rPr lang="en-GB" dirty="0" smtClean="0"/>
              <a:t>Process exits or core dumps</a:t>
            </a:r>
          </a:p>
          <a:p>
            <a:r>
              <a:rPr lang="en-GB" dirty="0" smtClean="0"/>
              <a:t>Passive observation to detect hangs</a:t>
            </a:r>
          </a:p>
          <a:p>
            <a:pPr lvl="1"/>
            <a:r>
              <a:rPr lang="en-GB" dirty="0" smtClean="0"/>
              <a:t>Is process consuming CPU time, or is it blocked?</a:t>
            </a:r>
          </a:p>
          <a:p>
            <a:pPr lvl="1"/>
            <a:r>
              <a:rPr lang="en-GB" dirty="0" smtClean="0"/>
              <a:t>Is process doing network and/or disk I/O?</a:t>
            </a:r>
          </a:p>
          <a:p>
            <a:r>
              <a:rPr lang="en-GB" dirty="0" smtClean="0"/>
              <a:t>External health monitoring</a:t>
            </a:r>
          </a:p>
          <a:p>
            <a:pPr lvl="1"/>
            <a:r>
              <a:rPr lang="en-GB" dirty="0" smtClean="0"/>
              <a:t>“Pings”, null requests, standard test requests</a:t>
            </a:r>
          </a:p>
          <a:p>
            <a:r>
              <a:rPr lang="en-GB" dirty="0" smtClean="0"/>
              <a:t>Internal instrumentation</a:t>
            </a:r>
          </a:p>
          <a:p>
            <a:pPr lvl="1"/>
            <a:r>
              <a:rPr lang="en-GB" dirty="0" smtClean="0"/>
              <a:t>White box audits, exercisers, and monitoring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To Do With “Unhealthy” Processes?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400" dirty="0" smtClean="0"/>
              <a:t>Kill and restart “all of the affected software”</a:t>
            </a:r>
          </a:p>
          <a:p>
            <a:r>
              <a:rPr lang="en-GB" sz="2400" dirty="0" smtClean="0"/>
              <a:t>How many and which processes to kill?</a:t>
            </a:r>
          </a:p>
          <a:p>
            <a:pPr lvl="1"/>
            <a:r>
              <a:rPr lang="en-GB" sz="2400" dirty="0" smtClean="0"/>
              <a:t>As many as necessary, but as few as possible</a:t>
            </a:r>
          </a:p>
          <a:p>
            <a:pPr lvl="1"/>
            <a:r>
              <a:rPr lang="en-GB" sz="2400" dirty="0" smtClean="0"/>
              <a:t>The hung processes may not be the ones that are broken</a:t>
            </a:r>
          </a:p>
          <a:p>
            <a:r>
              <a:rPr lang="en-GB" sz="2400" dirty="0" smtClean="0"/>
              <a:t>How will kills and restarts affect current clients?</a:t>
            </a:r>
          </a:p>
          <a:p>
            <a:pPr lvl="1"/>
            <a:r>
              <a:rPr lang="en-GB" sz="2400" dirty="0" smtClean="0"/>
              <a:t>That depends on the service APIs and/or protocols</a:t>
            </a:r>
          </a:p>
          <a:p>
            <a:pPr lvl="1"/>
            <a:r>
              <a:rPr lang="en-GB" sz="2400" dirty="0" smtClean="0"/>
              <a:t>Apps must be designed for cold/warm/partial restarts</a:t>
            </a:r>
          </a:p>
          <a:p>
            <a:r>
              <a:rPr lang="en-GB" sz="2400" dirty="0" smtClean="0"/>
              <a:t>Highly available systems define restart groups</a:t>
            </a:r>
          </a:p>
          <a:p>
            <a:pPr lvl="1"/>
            <a:r>
              <a:rPr lang="en-GB" sz="2400" dirty="0" smtClean="0"/>
              <a:t>Groups of processes to be started/killed as a group</a:t>
            </a:r>
          </a:p>
          <a:p>
            <a:pPr lvl="1"/>
            <a:r>
              <a:rPr lang="en-GB" sz="2400" dirty="0" smtClean="0"/>
              <a:t>Define inter-group dependencies (restart B after A)</a:t>
            </a:r>
          </a:p>
          <a:p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Failure Recovery Methodology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800" dirty="0" smtClean="0"/>
              <a:t>Retry if possible ... but not forever</a:t>
            </a:r>
          </a:p>
          <a:p>
            <a:pPr lvl="1"/>
            <a:r>
              <a:rPr lang="en-GB" sz="2400" dirty="0" smtClean="0"/>
              <a:t>Client should not be kept waiting indefinitely</a:t>
            </a:r>
          </a:p>
          <a:p>
            <a:pPr lvl="1"/>
            <a:r>
              <a:rPr lang="en-GB" sz="2400" dirty="0" smtClean="0"/>
              <a:t>Resources are being held while waiting to retry</a:t>
            </a:r>
          </a:p>
          <a:p>
            <a:r>
              <a:rPr lang="en-GB" sz="2800" dirty="0" smtClean="0"/>
              <a:t>Roll-back failed operations and return an error</a:t>
            </a:r>
          </a:p>
          <a:p>
            <a:r>
              <a:rPr lang="en-GB" sz="2800" dirty="0" smtClean="0"/>
              <a:t>Continue with reduced capacity or functionality</a:t>
            </a:r>
          </a:p>
          <a:p>
            <a:pPr lvl="1"/>
            <a:r>
              <a:rPr lang="en-GB" sz="2400" dirty="0" smtClean="0"/>
              <a:t>Accept requests you can handle, reject those you can't</a:t>
            </a:r>
          </a:p>
          <a:p>
            <a:r>
              <a:rPr lang="en-GB" sz="2800" dirty="0" smtClean="0"/>
              <a:t>Automatic restarts (cold, warm, partial)</a:t>
            </a:r>
          </a:p>
          <a:p>
            <a:r>
              <a:rPr lang="en-GB" sz="2800" dirty="0" smtClean="0"/>
              <a:t>Escalation mechanisms for failed recoveries</a:t>
            </a:r>
          </a:p>
          <a:p>
            <a:pPr lvl="1"/>
            <a:r>
              <a:rPr lang="en-GB" sz="2400" dirty="0" smtClean="0"/>
              <a:t>Restart more groups, reboot more machines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Priority Inversion and Deadlock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800" dirty="0" smtClean="0"/>
              <a:t>Priority inversion isn’t necessarily deadlock, but it’s related</a:t>
            </a:r>
          </a:p>
          <a:p>
            <a:pPr lvl="1"/>
            <a:r>
              <a:rPr lang="en-GB" sz="2400" dirty="0" smtClean="0"/>
              <a:t>A low priority process P1 has </a:t>
            </a:r>
            <a:r>
              <a:rPr lang="en-GB" sz="2400" dirty="0" err="1" smtClean="0"/>
              <a:t>mutex</a:t>
            </a:r>
            <a:r>
              <a:rPr lang="en-GB" sz="2400" dirty="0" smtClean="0"/>
              <a:t> M1 and is </a:t>
            </a:r>
            <a:r>
              <a:rPr lang="en-GB" sz="2400" dirty="0" err="1" smtClean="0"/>
              <a:t>preempted</a:t>
            </a:r>
            <a:endParaRPr lang="en-GB" sz="2400" dirty="0" smtClean="0"/>
          </a:p>
          <a:p>
            <a:pPr lvl="1"/>
            <a:r>
              <a:rPr lang="en-GB" sz="2400" dirty="0" smtClean="0"/>
              <a:t>A high priority process P2 blocks for </a:t>
            </a:r>
            <a:r>
              <a:rPr lang="en-GB" sz="2400" dirty="0" err="1" smtClean="0"/>
              <a:t>mutex</a:t>
            </a:r>
            <a:r>
              <a:rPr lang="en-GB" sz="2400" dirty="0" smtClean="0"/>
              <a:t> M1 </a:t>
            </a:r>
          </a:p>
          <a:p>
            <a:pPr lvl="1"/>
            <a:r>
              <a:rPr lang="en-GB" sz="2400" dirty="0" smtClean="0"/>
              <a:t>Process P2 is effectively reduced to priority of P1 </a:t>
            </a:r>
          </a:p>
          <a:p>
            <a:r>
              <a:rPr lang="en-GB" sz="2800" dirty="0" smtClean="0"/>
              <a:t>Solution: </a:t>
            </a:r>
            <a:r>
              <a:rPr lang="en-GB" sz="2800" dirty="0" err="1" smtClean="0"/>
              <a:t>mutex</a:t>
            </a:r>
            <a:r>
              <a:rPr lang="en-GB" sz="2800" dirty="0" smtClean="0"/>
              <a:t> priority inheritance</a:t>
            </a:r>
          </a:p>
          <a:p>
            <a:pPr lvl="1"/>
            <a:r>
              <a:rPr lang="en-GB" sz="2400" dirty="0" smtClean="0"/>
              <a:t>Check for problem when blocking for </a:t>
            </a:r>
            <a:r>
              <a:rPr lang="en-GB" sz="2400" dirty="0" err="1" smtClean="0"/>
              <a:t>mutex</a:t>
            </a:r>
            <a:endParaRPr lang="en-GB" sz="2400" dirty="0" smtClean="0"/>
          </a:p>
          <a:p>
            <a:pPr lvl="1"/>
            <a:r>
              <a:rPr lang="en-GB" sz="2400" dirty="0" smtClean="0"/>
              <a:t>Compare priority of current </a:t>
            </a:r>
            <a:r>
              <a:rPr lang="en-GB" sz="2400" dirty="0" err="1" smtClean="0"/>
              <a:t>mutex</a:t>
            </a:r>
            <a:r>
              <a:rPr lang="en-GB" sz="2400" dirty="0" smtClean="0"/>
              <a:t> owner with blocker</a:t>
            </a:r>
          </a:p>
          <a:p>
            <a:pPr lvl="1"/>
            <a:r>
              <a:rPr lang="en-GB" sz="2400" dirty="0" smtClean="0"/>
              <a:t>Temporarily promote holder to blocker's priority</a:t>
            </a:r>
          </a:p>
          <a:p>
            <a:pPr lvl="1"/>
            <a:r>
              <a:rPr lang="en-GB" sz="2400" dirty="0" smtClean="0"/>
              <a:t>Return to normal priority after </a:t>
            </a:r>
            <a:r>
              <a:rPr lang="en-GB" sz="2400" dirty="0" err="1" smtClean="0"/>
              <a:t>mutex</a:t>
            </a:r>
            <a:r>
              <a:rPr lang="en-GB" sz="2400" dirty="0" smtClean="0"/>
              <a:t> is released</a:t>
            </a:r>
          </a:p>
          <a:p>
            <a:endParaRPr lang="en-US" sz="2800" dirty="0"/>
          </a:p>
        </p:txBody>
      </p:sp>
      <p:sp>
        <p:nvSpPr>
          <p:cNvPr id="4" name="Rounded Rectangle 3"/>
          <p:cNvSpPr/>
          <p:nvPr/>
        </p:nvSpPr>
        <p:spPr>
          <a:xfrm>
            <a:off x="818359" y="502733"/>
            <a:ext cx="7487441" cy="740869"/>
          </a:xfrm>
          <a:prstGeom prst="roundRect">
            <a:avLst/>
          </a:prstGeom>
          <a:noFill/>
          <a:ln>
            <a:solidFill>
              <a:srgbClr val="0D0D0D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Priority Inversion on Mars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165600"/>
            <a:ext cx="8229600" cy="1960563"/>
          </a:xfrm>
        </p:spPr>
        <p:txBody>
          <a:bodyPr/>
          <a:lstStyle/>
          <a:p>
            <a:r>
              <a:rPr lang="en-US" dirty="0" smtClean="0"/>
              <a:t>A real priority inversion problem occurred on the Mars Pathfinder rover</a:t>
            </a:r>
          </a:p>
          <a:p>
            <a:r>
              <a:rPr lang="en-US" dirty="0" smtClean="0"/>
              <a:t>Caused serious problems with system resets</a:t>
            </a:r>
          </a:p>
          <a:p>
            <a:r>
              <a:rPr lang="en-US" dirty="0" smtClean="0"/>
              <a:t>Difficult to find</a:t>
            </a: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71800" y="1417638"/>
            <a:ext cx="3200400" cy="2540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Theme.thmx</Template>
  <TotalTime>46118</TotalTime>
  <Words>1086</Words>
  <Application>Microsoft Macintosh PowerPoint</Application>
  <PresentationFormat>On-screen Show (4:3)</PresentationFormat>
  <Paragraphs>153</Paragraphs>
  <Slides>16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Default Theme</vt:lpstr>
      <vt:lpstr>Deadlock Detection and Recovery</vt:lpstr>
      <vt:lpstr>Implementing Deadlock Detection</vt:lpstr>
      <vt:lpstr>Deadlock Detection and Health Monitoring</vt:lpstr>
      <vt:lpstr>Related Problems Health Monitoring Can Handle</vt:lpstr>
      <vt:lpstr>How To Monitor Process Health</vt:lpstr>
      <vt:lpstr>What To Do With “Unhealthy” Processes?</vt:lpstr>
      <vt:lpstr>Failure Recovery Methodology</vt:lpstr>
      <vt:lpstr>Priority Inversion and Deadlock</vt:lpstr>
      <vt:lpstr>Priority Inversion on Mars</vt:lpstr>
      <vt:lpstr>The Pathfinder Priority Inversion</vt:lpstr>
      <vt:lpstr>A Tale of Three Tasks</vt:lpstr>
      <vt:lpstr>What Went Wrong?</vt:lpstr>
      <vt:lpstr>The Priority Inversion at Work</vt:lpstr>
      <vt:lpstr>The Ultimate Effect</vt:lpstr>
      <vt:lpstr>Solving the Problem</vt:lpstr>
      <vt:lpstr>The Fix in Action</vt:lpstr>
    </vt:vector>
  </TitlesOfParts>
  <Company>UCLA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CS 111 On-Line MS Program Operating Systems  Peter Reiher </dc:title>
  <dc:creator>Peter Reiher</dc:creator>
  <cp:lastModifiedBy>Peter Reiher</cp:lastModifiedBy>
  <cp:revision>74</cp:revision>
  <dcterms:created xsi:type="dcterms:W3CDTF">2016-01-29T21:32:02Z</dcterms:created>
  <dcterms:modified xsi:type="dcterms:W3CDTF">2016-01-29T21:38:00Z</dcterms:modified>
</cp:coreProperties>
</file>