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Default Extension="pdf" ContentType="application/pdf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20" r:id="rId2"/>
    <p:sldId id="321" r:id="rId3"/>
    <p:sldId id="322" r:id="rId4"/>
    <p:sldId id="323" r:id="rId5"/>
    <p:sldId id="332" r:id="rId6"/>
    <p:sldId id="333" r:id="rId7"/>
    <p:sldId id="334" r:id="rId8"/>
    <p:sldId id="335" r:id="rId9"/>
    <p:sldId id="336" r:id="rId10"/>
    <p:sldId id="337" r:id="rId11"/>
    <p:sldId id="324" r:id="rId12"/>
    <p:sldId id="325" r:id="rId13"/>
    <p:sldId id="326" r:id="rId14"/>
    <p:sldId id="327" r:id="rId15"/>
    <p:sldId id="328" r:id="rId16"/>
    <p:sldId id="329" r:id="rId17"/>
    <p:sldId id="330" r:id="rId18"/>
    <p:sldId id="331" r:id="rId19"/>
    <p:sldId id="338" r:id="rId20"/>
    <p:sldId id="341" r:id="rId21"/>
    <p:sldId id="339" r:id="rId22"/>
    <p:sldId id="340" r:id="rId2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ABD7FF"/>
    <a:srgbClr val="FDDDC5"/>
    <a:srgbClr val="FFA83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100" d="100"/>
          <a:sy n="100" d="100"/>
        </p:scale>
        <p:origin x="-8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1/29/16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1/29/16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9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a deadlock?</a:t>
            </a:r>
          </a:p>
          <a:p>
            <a:r>
              <a:rPr lang="en-US" dirty="0" smtClean="0"/>
              <a:t>A situation where two entities have each locked some resource</a:t>
            </a:r>
          </a:p>
          <a:p>
            <a:r>
              <a:rPr lang="en-US" dirty="0" smtClean="0"/>
              <a:t>Each needs the other’s locked resource to continue</a:t>
            </a:r>
          </a:p>
          <a:p>
            <a:r>
              <a:rPr lang="en-US" dirty="0" smtClean="0"/>
              <a:t>Neither will unlock till they lock both resources</a:t>
            </a:r>
          </a:p>
          <a:p>
            <a:r>
              <a:rPr lang="en-US" dirty="0" smtClean="0"/>
              <a:t>Hence, neither can ever make progress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346049" y="502733"/>
            <a:ext cx="2467355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Wait-For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80467" y="1600200"/>
            <a:ext cx="2857294" cy="846707"/>
          </a:xfrm>
          <a:prstGeom prst="ellipse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Thread 1</a:t>
            </a:r>
            <a:endParaRPr lang="en-US" sz="3200" b="1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5" name="Oval 4"/>
          <p:cNvSpPr/>
          <p:nvPr/>
        </p:nvSpPr>
        <p:spPr>
          <a:xfrm>
            <a:off x="5337854" y="1600200"/>
            <a:ext cx="2857294" cy="846707"/>
          </a:xfrm>
          <a:prstGeom prst="ellipse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Thread 2</a:t>
            </a:r>
            <a:endParaRPr lang="en-US" sz="3200" b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75255" y="3598507"/>
            <a:ext cx="1653526" cy="212999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noFill/>
                <a:latin typeface="Times New Roman"/>
                <a:cs typeface="Times New Roman"/>
              </a:rPr>
              <a:t>Critical </a:t>
            </a:r>
          </a:p>
          <a:p>
            <a:pPr algn="ctr"/>
            <a:r>
              <a:rPr lang="en-US" sz="3600" dirty="0" smtClean="0">
                <a:noFill/>
                <a:latin typeface="Times New Roman"/>
                <a:cs typeface="Times New Roman"/>
              </a:rPr>
              <a:t>Section A</a:t>
            </a:r>
            <a:endParaRPr lang="en-US" sz="3600" dirty="0">
              <a:noFill/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92858" y="3598507"/>
            <a:ext cx="1653526" cy="212999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noFill/>
                <a:latin typeface="Times New Roman"/>
                <a:cs typeface="Times New Roman"/>
              </a:rPr>
              <a:t>Critical </a:t>
            </a:r>
          </a:p>
          <a:p>
            <a:pPr algn="ctr"/>
            <a:r>
              <a:rPr lang="en-US" sz="3600" dirty="0" smtClean="0">
                <a:noFill/>
                <a:latin typeface="Times New Roman"/>
                <a:cs typeface="Times New Roman"/>
              </a:rPr>
              <a:t>Section B</a:t>
            </a:r>
            <a:endParaRPr lang="en-US" sz="3600" dirty="0">
              <a:noFill/>
              <a:latin typeface="Times New Roman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0376" y="2804717"/>
            <a:ext cx="154771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Thread 1 acquires a lock for Critical Section A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44912" y="2751787"/>
            <a:ext cx="154771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Thread 2 acquires a lock for Critical Section B</a:t>
            </a:r>
            <a:endParaRPr lang="en-US" sz="2000" dirty="0">
              <a:latin typeface="Times New Roman"/>
              <a:cs typeface="Times New Roman"/>
            </a:endParaRPr>
          </a:p>
        </p:txBody>
      </p:sp>
      <p:cxnSp>
        <p:nvCxnSpPr>
          <p:cNvPr id="11" name="Straight Arrow Connector 10"/>
          <p:cNvCxnSpPr>
            <a:stCxn id="6" idx="0"/>
          </p:cNvCxnSpPr>
          <p:nvPr/>
        </p:nvCxnSpPr>
        <p:spPr>
          <a:xfrm rot="16200000" flipV="1">
            <a:off x="2112837" y="2609325"/>
            <a:ext cx="1151600" cy="826763"/>
          </a:xfrm>
          <a:prstGeom prst="straightConnector1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 flipH="1" flipV="1">
            <a:off x="5757203" y="2609325"/>
            <a:ext cx="1151600" cy="826763"/>
          </a:xfrm>
          <a:prstGeom prst="straightConnector1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70376" y="4530382"/>
            <a:ext cx="154771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Thread 1 requests a lock for Critical Section B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244912" y="4444642"/>
            <a:ext cx="154771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Thread 2 requests a lock for Critical Section A</a:t>
            </a:r>
            <a:endParaRPr lang="en-US" sz="2000" dirty="0">
              <a:latin typeface="Times New Roman"/>
              <a:cs typeface="Times New Roman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16200000" flipV="1">
            <a:off x="3129672" y="2419817"/>
            <a:ext cx="2087935" cy="1838438"/>
          </a:xfrm>
          <a:prstGeom prst="straightConnector1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triangl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Freeform 28"/>
          <p:cNvSpPr/>
          <p:nvPr/>
        </p:nvSpPr>
        <p:spPr>
          <a:xfrm>
            <a:off x="3135086" y="2421054"/>
            <a:ext cx="4561527" cy="4390091"/>
          </a:xfrm>
          <a:custGeom>
            <a:avLst/>
            <a:gdLst>
              <a:gd name="connsiteX0" fmla="*/ 4034604 w 4561527"/>
              <a:gd name="connsiteY0" fmla="*/ 0 h 4390091"/>
              <a:gd name="connsiteX1" fmla="*/ 3889093 w 4561527"/>
              <a:gd name="connsiteY1" fmla="*/ 3836644 h 4390091"/>
              <a:gd name="connsiteX2" fmla="*/ 0 w 4561527"/>
              <a:gd name="connsiteY2" fmla="*/ 3320681 h 4390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61527" h="4390091">
                <a:moveTo>
                  <a:pt x="4034604" y="0"/>
                </a:moveTo>
                <a:cubicBezTo>
                  <a:pt x="4298065" y="1641598"/>
                  <a:pt x="4561527" y="3283197"/>
                  <a:pt x="3889093" y="3836644"/>
                </a:cubicBezTo>
                <a:cubicBezTo>
                  <a:pt x="3216659" y="4390091"/>
                  <a:pt x="0" y="3320681"/>
                  <a:pt x="0" y="3320681"/>
                </a:cubicBezTo>
              </a:path>
            </a:pathLst>
          </a:custGeom>
          <a:ln>
            <a:solidFill>
              <a:srgbClr val="000000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3346745" y="1163610"/>
            <a:ext cx="247749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latin typeface="Times New Roman"/>
                <a:cs typeface="Times New Roman"/>
              </a:rPr>
              <a:t>No problem!</a:t>
            </a:r>
            <a:endParaRPr lang="en-US" sz="3200" b="1" i="1" dirty="0">
              <a:latin typeface="Times New Roman"/>
              <a:cs typeface="Times New Roman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35669" y="2347950"/>
            <a:ext cx="207814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latin typeface="Times New Roman"/>
                <a:cs typeface="Times New Roman"/>
              </a:rPr>
              <a:t>Deadlock!</a:t>
            </a:r>
            <a:endParaRPr lang="en-US" sz="3200" b="1" i="1" dirty="0">
              <a:latin typeface="Times New Roman"/>
              <a:cs typeface="Times New Roman"/>
            </a:endParaRPr>
          </a:p>
        </p:txBody>
      </p:sp>
      <p:pic>
        <p:nvPicPr>
          <p:cNvPr id="32" name="Picture 3" descr="j025438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2139248" y="5507502"/>
            <a:ext cx="549622" cy="654096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</p:pic>
      <p:pic>
        <p:nvPicPr>
          <p:cNvPr id="33" name="Picture 3" descr="j025438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6421639" y="5485297"/>
            <a:ext cx="549622" cy="654096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</p:pic>
      <p:sp>
        <p:nvSpPr>
          <p:cNvPr id="34" name="TextBox 33"/>
          <p:cNvSpPr txBox="1"/>
          <p:nvPr/>
        </p:nvSpPr>
        <p:spPr>
          <a:xfrm>
            <a:off x="410060" y="521045"/>
            <a:ext cx="21392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We can’t give him the lock right now, but . . .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812525" y="613655"/>
            <a:ext cx="19443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 smtClean="0">
                <a:latin typeface="Times New Roman"/>
                <a:cs typeface="Times New Roman"/>
              </a:rPr>
              <a:t>Hmmmm</a:t>
            </a:r>
            <a:r>
              <a:rPr lang="en-US" sz="2400" b="1" i="1" dirty="0" smtClean="0">
                <a:latin typeface="Times New Roman"/>
                <a:cs typeface="Times New Roman"/>
              </a:rPr>
              <a:t> . . . </a:t>
            </a:r>
            <a:endParaRPr lang="en-US" sz="2400" b="1" i="1" dirty="0">
              <a:latin typeface="Times New Roman"/>
              <a:cs typeface="Times New Roman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rot="16200000" flipH="1">
            <a:off x="3247291" y="2725553"/>
            <a:ext cx="1468521" cy="1362225"/>
          </a:xfrm>
          <a:prstGeom prst="straightConnector1">
            <a:avLst/>
          </a:prstGeom>
          <a:ln w="25400" cap="flat" cmpd="sng" algn="ctr">
            <a:solidFill>
              <a:srgbClr val="FF0000"/>
            </a:solidFill>
            <a:prstDash val="dashDot"/>
            <a:round/>
            <a:headEnd type="none" w="med" len="med"/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 flipH="1" flipV="1">
            <a:off x="5371520" y="2691635"/>
            <a:ext cx="926102" cy="675962"/>
          </a:xfrm>
          <a:prstGeom prst="straightConnector1">
            <a:avLst/>
          </a:prstGeom>
          <a:ln w="25400" cap="flat" cmpd="sng" algn="ctr">
            <a:solidFill>
              <a:srgbClr val="FF0000"/>
            </a:solidFill>
            <a:prstDash val="dashDot"/>
            <a:round/>
            <a:headEnd type="none" w="med" len="med"/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Freeform 40"/>
          <p:cNvSpPr/>
          <p:nvPr/>
        </p:nvSpPr>
        <p:spPr>
          <a:xfrm>
            <a:off x="3287486" y="2573454"/>
            <a:ext cx="4561527" cy="4390091"/>
          </a:xfrm>
          <a:custGeom>
            <a:avLst/>
            <a:gdLst>
              <a:gd name="connsiteX0" fmla="*/ 4034604 w 4561527"/>
              <a:gd name="connsiteY0" fmla="*/ 0 h 4390091"/>
              <a:gd name="connsiteX1" fmla="*/ 3889093 w 4561527"/>
              <a:gd name="connsiteY1" fmla="*/ 3836644 h 4390091"/>
              <a:gd name="connsiteX2" fmla="*/ 0 w 4561527"/>
              <a:gd name="connsiteY2" fmla="*/ 3320681 h 4390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61527" h="4390091">
                <a:moveTo>
                  <a:pt x="4034604" y="0"/>
                </a:moveTo>
                <a:cubicBezTo>
                  <a:pt x="4298065" y="1641598"/>
                  <a:pt x="4561527" y="3283197"/>
                  <a:pt x="3889093" y="3836644"/>
                </a:cubicBezTo>
                <a:cubicBezTo>
                  <a:pt x="3216659" y="4390091"/>
                  <a:pt x="0" y="3320681"/>
                  <a:pt x="0" y="3320681"/>
                </a:cubicBezTo>
              </a:path>
            </a:pathLst>
          </a:custGeom>
          <a:ln w="25400" cap="flat" cmpd="sng" algn="ctr">
            <a:solidFill>
              <a:srgbClr val="FF0000"/>
            </a:solidFill>
            <a:prstDash val="dashDot"/>
            <a:round/>
            <a:headEnd type="none" w="med" len="med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/>
          <p:nvPr/>
        </p:nvCxnSpPr>
        <p:spPr>
          <a:xfrm rot="16200000" flipV="1">
            <a:off x="2557269" y="2790775"/>
            <a:ext cx="827152" cy="563949"/>
          </a:xfrm>
          <a:prstGeom prst="straightConnector1">
            <a:avLst/>
          </a:prstGeom>
          <a:ln w="25400" cap="flat" cmpd="sng" algn="ctr">
            <a:solidFill>
              <a:srgbClr val="FF0000"/>
            </a:solidFill>
            <a:prstDash val="dashDot"/>
            <a:round/>
            <a:headEnd type="none" w="med" len="med"/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4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000"/>
                            </p:stCondLst>
                            <p:childTnLst>
                              <p:par>
                                <p:cTn id="10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0"/>
                            </p:stCondLst>
                            <p:childTnLst>
                              <p:par>
                                <p:cTn id="108" presetID="53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/>
      <p:bldP spid="8" grpId="1"/>
      <p:bldP spid="9" grpId="0"/>
      <p:bldP spid="9" grpId="1"/>
      <p:bldP spid="13" grpId="0"/>
      <p:bldP spid="13" grpId="1"/>
      <p:bldP spid="14" grpId="0"/>
      <p:bldP spid="14" grpId="1"/>
      <p:bldP spid="29" grpId="0" animBg="1"/>
      <p:bldP spid="30" grpId="0"/>
      <p:bldP spid="30" grpId="1"/>
      <p:bldP spid="30" grpId="2"/>
      <p:bldP spid="30" grpId="3"/>
      <p:bldP spid="30" grpId="4"/>
      <p:bldP spid="30" grpId="5"/>
      <p:bldP spid="31" grpId="0"/>
      <p:bldP spid="34" grpId="0"/>
      <p:bldP spid="34" grpId="1"/>
      <p:bldP spid="35" grpId="0"/>
      <p:bldP spid="4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Avoidance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Use methods that guarantee that no deadlock can occur, by their nature</a:t>
            </a:r>
          </a:p>
          <a:p>
            <a:r>
              <a:rPr lang="en-GB" dirty="0" smtClean="0"/>
              <a:t>Advance reservations</a:t>
            </a:r>
          </a:p>
          <a:p>
            <a:pPr lvl="1"/>
            <a:r>
              <a:rPr lang="en-GB" dirty="0" smtClean="0"/>
              <a:t>The problems of under/over-booking</a:t>
            </a:r>
          </a:p>
          <a:p>
            <a:pPr lvl="1"/>
            <a:r>
              <a:rPr lang="en-GB" dirty="0" smtClean="0"/>
              <a:t>The Bankers’ Algorithm</a:t>
            </a:r>
          </a:p>
          <a:p>
            <a:r>
              <a:rPr lang="en-GB" dirty="0" smtClean="0"/>
              <a:t>Practical commodity resource management</a:t>
            </a:r>
          </a:p>
          <a:p>
            <a:r>
              <a:rPr lang="en-GB" dirty="0" smtClean="0"/>
              <a:t>Dealing with rejection</a:t>
            </a:r>
          </a:p>
          <a:p>
            <a:r>
              <a:rPr lang="en-GB" dirty="0" smtClean="0"/>
              <a:t>Reserving critical resources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165087" y="502733"/>
            <a:ext cx="4832636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Avoiding Deadlock Using Reservations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Advance reservations for commodity resources</a:t>
            </a:r>
          </a:p>
          <a:p>
            <a:pPr lvl="1"/>
            <a:r>
              <a:rPr lang="en-GB" dirty="0" smtClean="0"/>
              <a:t>Resource manager tracks outstanding reservations</a:t>
            </a:r>
          </a:p>
          <a:p>
            <a:pPr lvl="1"/>
            <a:r>
              <a:rPr lang="en-GB" dirty="0" smtClean="0"/>
              <a:t>Only grants reservations if resources are available</a:t>
            </a:r>
          </a:p>
          <a:p>
            <a:r>
              <a:rPr lang="en-GB" dirty="0" smtClean="0"/>
              <a:t>Over-subscriptions are detected early</a:t>
            </a:r>
          </a:p>
          <a:p>
            <a:pPr lvl="1"/>
            <a:r>
              <a:rPr lang="en-GB" dirty="0" smtClean="0"/>
              <a:t>Before processes ever get the resources</a:t>
            </a:r>
          </a:p>
          <a:p>
            <a:r>
              <a:rPr lang="en-GB" dirty="0" smtClean="0"/>
              <a:t>Client must be prepared to deal with failures</a:t>
            </a:r>
          </a:p>
          <a:p>
            <a:pPr lvl="1"/>
            <a:r>
              <a:rPr lang="en-GB" dirty="0" smtClean="0"/>
              <a:t> But these do not result in deadlocks</a:t>
            </a:r>
          </a:p>
          <a:p>
            <a:r>
              <a:rPr lang="en-GB" dirty="0" smtClean="0"/>
              <a:t>Dilemma: over-booking vs. under-utilization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Overbooking Vs. Under Utilization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7900"/>
            <a:ext cx="8229600" cy="4525963"/>
          </a:xfrm>
        </p:spPr>
        <p:txBody>
          <a:bodyPr/>
          <a:lstStyle/>
          <a:p>
            <a:r>
              <a:rPr lang="en-US" dirty="0" smtClean="0"/>
              <a:t>Processes generally cannot perfectly predict their resource needs</a:t>
            </a:r>
          </a:p>
          <a:p>
            <a:r>
              <a:rPr lang="en-US" dirty="0" smtClean="0"/>
              <a:t>To ensure they have enough, they tend to ask for more than they will ever need</a:t>
            </a:r>
          </a:p>
          <a:p>
            <a:r>
              <a:rPr lang="en-US" dirty="0" smtClean="0"/>
              <a:t>Either the OS:</a:t>
            </a:r>
          </a:p>
          <a:p>
            <a:pPr lvl="1"/>
            <a:r>
              <a:rPr lang="en-US" dirty="0" smtClean="0"/>
              <a:t>Grants requests till everything’s reserved</a:t>
            </a:r>
          </a:p>
          <a:p>
            <a:pPr lvl="2"/>
            <a:r>
              <a:rPr lang="en-US" dirty="0" smtClean="0"/>
              <a:t>In which case most of it won’t be used</a:t>
            </a:r>
          </a:p>
          <a:p>
            <a:pPr lvl="1"/>
            <a:r>
              <a:rPr lang="en-US" dirty="0" smtClean="0"/>
              <a:t>Or grants requests beyond the available amount</a:t>
            </a:r>
          </a:p>
          <a:p>
            <a:pPr lvl="2"/>
            <a:r>
              <a:rPr lang="en-US" dirty="0" smtClean="0"/>
              <a:t>In which case sometimes someone won’t get a resource he reserved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Reservation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Clients seldom need all resources all the time</a:t>
            </a:r>
          </a:p>
          <a:p>
            <a:r>
              <a:rPr lang="en-GB" dirty="0" smtClean="0"/>
              <a:t>All clients won't need max allocation at the same time</a:t>
            </a:r>
          </a:p>
          <a:p>
            <a:r>
              <a:rPr lang="en-GB" sz="2800" dirty="0" smtClean="0"/>
              <a:t>Question: can one safely over-book resources?</a:t>
            </a:r>
          </a:p>
          <a:p>
            <a:pPr lvl="1"/>
            <a:r>
              <a:rPr lang="en-GB" sz="2400" dirty="0" smtClean="0"/>
              <a:t>For example, seats on an airplane </a:t>
            </a:r>
          </a:p>
          <a:p>
            <a:r>
              <a:rPr lang="en-GB" sz="2800" dirty="0" smtClean="0"/>
              <a:t>What is a “safe” resource allocation?</a:t>
            </a:r>
          </a:p>
          <a:p>
            <a:pPr lvl="1"/>
            <a:r>
              <a:rPr lang="en-GB" sz="2400" dirty="0" smtClean="0"/>
              <a:t>One where everyone will be able to complete</a:t>
            </a:r>
          </a:p>
          <a:p>
            <a:pPr lvl="1"/>
            <a:r>
              <a:rPr lang="en-GB" sz="2400" dirty="0" smtClean="0"/>
              <a:t>Some people may have to wait for others to complete</a:t>
            </a:r>
          </a:p>
          <a:p>
            <a:pPr lvl="1"/>
            <a:r>
              <a:rPr lang="en-GB" sz="2400" dirty="0" smtClean="0"/>
              <a:t>We must be sure there are no deadlocks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Banker’s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One algorithm for resource reservations</a:t>
            </a:r>
          </a:p>
          <a:p>
            <a:r>
              <a:rPr lang="en-GB" sz="2800" dirty="0" smtClean="0"/>
              <a:t>Assumptions: 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 smtClean="0"/>
              <a:t>All critical resources are known and quantifiable</a:t>
            </a:r>
          </a:p>
          <a:p>
            <a:pPr lvl="1"/>
            <a:r>
              <a:rPr lang="en-GB" sz="2400" dirty="0" smtClean="0"/>
              <a:t>E.g., money or memory</a:t>
            </a:r>
          </a:p>
          <a:p>
            <a:pPr lvl="1"/>
            <a:r>
              <a:rPr lang="en-GB" sz="2400" dirty="0" smtClean="0"/>
              <a:t>No other resources can cause deadlocks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 smtClean="0"/>
              <a:t>All clients reserve for their maximum requirement</a:t>
            </a:r>
          </a:p>
          <a:p>
            <a:pPr lvl="1"/>
            <a:r>
              <a:rPr lang="en-GB" sz="2400" dirty="0" smtClean="0"/>
              <a:t>They will never need more than this amount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 smtClean="0"/>
              <a:t>If a client gets his maximum, he will complete</a:t>
            </a:r>
          </a:p>
          <a:p>
            <a:pPr lvl="1"/>
            <a:r>
              <a:rPr lang="en-GB" sz="2400" dirty="0" smtClean="0"/>
              <a:t>Upon completion, he frees all his resources</a:t>
            </a:r>
          </a:p>
          <a:p>
            <a:pPr lvl="1"/>
            <a:r>
              <a:rPr lang="en-GB" sz="2400" dirty="0" smtClean="0"/>
              <a:t>Those resources then become available for others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Rules of the Banker’s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050"/>
            <a:ext cx="8229600" cy="4525963"/>
          </a:xfrm>
        </p:spPr>
        <p:txBody>
          <a:bodyPr/>
          <a:lstStyle/>
          <a:p>
            <a:r>
              <a:rPr lang="en-GB" sz="2800" dirty="0" smtClean="0"/>
              <a:t>Given a resource “state” characterized by:</a:t>
            </a:r>
          </a:p>
          <a:p>
            <a:pPr lvl="1"/>
            <a:r>
              <a:rPr lang="en-GB" sz="2400" dirty="0" smtClean="0"/>
              <a:t>Total size of each pool of resources</a:t>
            </a:r>
          </a:p>
          <a:p>
            <a:pPr lvl="1"/>
            <a:r>
              <a:rPr lang="en-GB" sz="2400" dirty="0" smtClean="0"/>
              <a:t>Reservations granted to each client for each resource</a:t>
            </a:r>
          </a:p>
          <a:p>
            <a:pPr lvl="1"/>
            <a:r>
              <a:rPr lang="en-GB" sz="2400" dirty="0" smtClean="0"/>
              <a:t>Current allocations of each resource to each client</a:t>
            </a:r>
          </a:p>
          <a:p>
            <a:r>
              <a:rPr lang="en-GB" sz="2800" dirty="0" smtClean="0"/>
              <a:t>A state is “safe” if . . .</a:t>
            </a:r>
          </a:p>
          <a:p>
            <a:pPr lvl="1"/>
            <a:r>
              <a:rPr lang="en-GB" sz="2400" dirty="0" smtClean="0"/>
              <a:t>Enough resources allocated to at least one client to allow him to finish</a:t>
            </a:r>
          </a:p>
          <a:p>
            <a:pPr lvl="1"/>
            <a:r>
              <a:rPr lang="en-GB" sz="2400" dirty="0" smtClean="0"/>
              <a:t>After any client frees its resources, resulting state is safe</a:t>
            </a:r>
          </a:p>
          <a:p>
            <a:pPr lvl="1"/>
            <a:r>
              <a:rPr lang="en-GB" sz="2400" dirty="0" smtClean="0"/>
              <a:t>And so on, until all clients have completed</a:t>
            </a:r>
          </a:p>
          <a:p>
            <a:r>
              <a:rPr lang="en-GB" sz="2800" dirty="0" smtClean="0"/>
              <a:t>A proposed allocation can be granted if the resulting state would still be “safe”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Isn’t the Banker’s </a:t>
            </a:r>
            <a:br>
              <a:rPr lang="en-US" dirty="0" smtClean="0"/>
            </a:br>
            <a:r>
              <a:rPr lang="en-US" dirty="0" smtClean="0"/>
              <a:t>Algorithm Used?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Quantified resources assumption</a:t>
            </a:r>
          </a:p>
          <a:p>
            <a:pPr lvl="1"/>
            <a:r>
              <a:rPr lang="en-GB" sz="2400" dirty="0" smtClean="0"/>
              <a:t>Not all resources are measurable in units</a:t>
            </a:r>
          </a:p>
          <a:p>
            <a:pPr lvl="1"/>
            <a:r>
              <a:rPr lang="en-GB" sz="2400" dirty="0" smtClean="0"/>
              <a:t>Other resource types can introduce circular dependencies</a:t>
            </a:r>
          </a:p>
          <a:p>
            <a:r>
              <a:rPr lang="en-GB" sz="2800" dirty="0" smtClean="0"/>
              <a:t>Eventual completion assumption</a:t>
            </a:r>
          </a:p>
          <a:p>
            <a:pPr lvl="1"/>
            <a:r>
              <a:rPr lang="en-GB" sz="2400" dirty="0" smtClean="0"/>
              <a:t>All resources are released when client completes</a:t>
            </a:r>
          </a:p>
          <a:p>
            <a:pPr lvl="1"/>
            <a:r>
              <a:rPr lang="en-GB" sz="2400" dirty="0" smtClean="0"/>
              <a:t>In modern systems many tasks run for months</a:t>
            </a:r>
          </a:p>
          <a:p>
            <a:r>
              <a:rPr lang="en-GB" sz="2800" dirty="0" smtClean="0"/>
              <a:t>Likelihood of resource “convoy” formation</a:t>
            </a:r>
          </a:p>
          <a:p>
            <a:pPr lvl="1"/>
            <a:r>
              <a:rPr lang="en-GB" sz="2400" dirty="0" smtClean="0"/>
              <a:t>Reduced parallelism, reduced throughput</a:t>
            </a:r>
          </a:p>
          <a:p>
            <a:r>
              <a:rPr lang="en-GB" sz="2800" dirty="0" smtClean="0"/>
              <a:t>Many systems choose simpler “don't overbook” policy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Commodity Resource </a:t>
            </a:r>
            <a:br>
              <a:rPr lang="en-US" dirty="0" smtClean="0"/>
            </a:br>
            <a:r>
              <a:rPr lang="en-US" dirty="0" smtClean="0"/>
              <a:t>Management in Real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1858"/>
            <a:ext cx="8229600" cy="4525963"/>
          </a:xfrm>
        </p:spPr>
        <p:txBody>
          <a:bodyPr/>
          <a:lstStyle/>
          <a:p>
            <a:r>
              <a:rPr lang="en-GB" sz="2800" dirty="0" smtClean="0"/>
              <a:t>Advanced reservation mechanisms are common</a:t>
            </a:r>
          </a:p>
          <a:p>
            <a:pPr lvl="1"/>
            <a:r>
              <a:rPr lang="en-GB" sz="2400" dirty="0" smtClean="0"/>
              <a:t>Unix </a:t>
            </a:r>
            <a:r>
              <a:rPr lang="en-GB" sz="2400" dirty="0" err="1" smtClean="0">
                <a:latin typeface="Courier New"/>
                <a:cs typeface="Courier New"/>
              </a:rPr>
              <a:t>brk</a:t>
            </a:r>
            <a:r>
              <a:rPr lang="en-GB" sz="2400" dirty="0" smtClean="0">
                <a:latin typeface="Courier New"/>
                <a:cs typeface="Courier New"/>
              </a:rPr>
              <a:t>()</a:t>
            </a:r>
            <a:r>
              <a:rPr lang="en-GB" sz="2400" dirty="0" smtClean="0"/>
              <a:t> and </a:t>
            </a:r>
            <a:r>
              <a:rPr lang="en-GB" sz="2400" dirty="0" err="1" smtClean="0">
                <a:latin typeface="Courier New"/>
                <a:cs typeface="Courier New"/>
              </a:rPr>
              <a:t>sbrk</a:t>
            </a:r>
            <a:r>
              <a:rPr lang="en-GB" sz="2400" dirty="0" smtClean="0">
                <a:latin typeface="Courier New"/>
                <a:cs typeface="Courier New"/>
              </a:rPr>
              <a:t>()</a:t>
            </a:r>
            <a:r>
              <a:rPr lang="en-GB" sz="2400" dirty="0" smtClean="0"/>
              <a:t> system calls</a:t>
            </a:r>
          </a:p>
          <a:p>
            <a:pPr lvl="1"/>
            <a:r>
              <a:rPr lang="en-GB" sz="2400" dirty="0" smtClean="0"/>
              <a:t>Disk quotas, Quality of Service contracts</a:t>
            </a:r>
          </a:p>
          <a:p>
            <a:r>
              <a:rPr lang="en-GB" sz="2800" dirty="0" smtClean="0"/>
              <a:t>Once granted, system must guarantee reservations</a:t>
            </a:r>
          </a:p>
          <a:p>
            <a:pPr lvl="1"/>
            <a:r>
              <a:rPr lang="en-GB" sz="2400" dirty="0" smtClean="0"/>
              <a:t>Allocation failures only happen at reservation time </a:t>
            </a:r>
          </a:p>
          <a:p>
            <a:pPr lvl="1"/>
            <a:r>
              <a:rPr lang="en-GB" sz="2400" dirty="0" smtClean="0"/>
              <a:t>Hopefully before the new computation has begun</a:t>
            </a:r>
          </a:p>
          <a:p>
            <a:pPr lvl="1"/>
            <a:r>
              <a:rPr lang="en-GB" sz="2400" dirty="0" smtClean="0"/>
              <a:t>Failures will not happen at request time</a:t>
            </a:r>
          </a:p>
          <a:p>
            <a:pPr lvl="1"/>
            <a:r>
              <a:rPr lang="en-GB" sz="2400" dirty="0" smtClean="0"/>
              <a:t>System </a:t>
            </a:r>
            <a:r>
              <a:rPr lang="en-GB" sz="2400" dirty="0" err="1" smtClean="0"/>
              <a:t>behavior</a:t>
            </a:r>
            <a:r>
              <a:rPr lang="en-GB" sz="2400" dirty="0" smtClean="0"/>
              <a:t> more predictable, easier to handle</a:t>
            </a:r>
          </a:p>
          <a:p>
            <a:r>
              <a:rPr lang="en-GB" sz="2800" dirty="0" smtClean="0"/>
              <a:t>But clients must deal with reservation failures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Dealing With Reservation 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760"/>
            <a:ext cx="8229600" cy="4525963"/>
          </a:xfrm>
        </p:spPr>
        <p:txBody>
          <a:bodyPr/>
          <a:lstStyle/>
          <a:p>
            <a:r>
              <a:rPr lang="en-GB" dirty="0" smtClean="0"/>
              <a:t>Resource reservation eliminates deadlock</a:t>
            </a:r>
          </a:p>
          <a:p>
            <a:r>
              <a:rPr lang="en-GB" dirty="0" smtClean="0"/>
              <a:t>Apps must still deal with reservation failures</a:t>
            </a:r>
          </a:p>
          <a:p>
            <a:pPr lvl="1"/>
            <a:r>
              <a:rPr lang="en-GB" dirty="0" smtClean="0"/>
              <a:t>Application design should handle failures gracefully</a:t>
            </a:r>
          </a:p>
          <a:p>
            <a:pPr lvl="2"/>
            <a:r>
              <a:rPr lang="en-GB" dirty="0" smtClean="0"/>
              <a:t>E.g., refuse to perform new request, but continue running</a:t>
            </a:r>
          </a:p>
          <a:p>
            <a:pPr lvl="1"/>
            <a:r>
              <a:rPr lang="en-GB" dirty="0" smtClean="0"/>
              <a:t>App must have a way of reporting failure to requester</a:t>
            </a:r>
          </a:p>
          <a:p>
            <a:pPr lvl="2"/>
            <a:r>
              <a:rPr lang="en-GB" dirty="0" smtClean="0"/>
              <a:t>E.g., error messages or return codes</a:t>
            </a:r>
          </a:p>
          <a:p>
            <a:pPr lvl="1"/>
            <a:r>
              <a:rPr lang="en-GB" dirty="0" smtClean="0"/>
              <a:t>App must be able to continue running</a:t>
            </a:r>
          </a:p>
          <a:p>
            <a:pPr lvl="2"/>
            <a:r>
              <a:rPr lang="en-GB" dirty="0" smtClean="0"/>
              <a:t>All critical resources must be reserved at start-up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Are Deadlocks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730"/>
            <a:ext cx="8229600" cy="4525963"/>
          </a:xfrm>
        </p:spPr>
        <p:txBody>
          <a:bodyPr/>
          <a:lstStyle/>
          <a:p>
            <a:r>
              <a:rPr lang="en-GB" sz="2800" dirty="0" smtClean="0"/>
              <a:t>A major peril in cooperating parallel processes</a:t>
            </a:r>
          </a:p>
          <a:p>
            <a:pPr lvl="1"/>
            <a:r>
              <a:rPr lang="en-GB" sz="2400" dirty="0" smtClean="0"/>
              <a:t>They are relatively common in complex applications</a:t>
            </a:r>
          </a:p>
          <a:p>
            <a:pPr lvl="1"/>
            <a:r>
              <a:rPr lang="en-GB" sz="2400" dirty="0" smtClean="0"/>
              <a:t>They result in catastrophic system failures</a:t>
            </a:r>
          </a:p>
          <a:p>
            <a:r>
              <a:rPr lang="en-GB" sz="2800" dirty="0" smtClean="0"/>
              <a:t>Finding them through debugging is very difficult</a:t>
            </a:r>
          </a:p>
          <a:p>
            <a:pPr lvl="1"/>
            <a:r>
              <a:rPr lang="en-GB" sz="2400" dirty="0" smtClean="0"/>
              <a:t>They happen intermittently and are hard to diagnose</a:t>
            </a:r>
          </a:p>
          <a:p>
            <a:pPr lvl="1"/>
            <a:r>
              <a:rPr lang="en-GB" sz="2400" dirty="0" smtClean="0"/>
              <a:t>They are much easier to prevent at design time</a:t>
            </a:r>
          </a:p>
          <a:p>
            <a:r>
              <a:rPr lang="en-GB" sz="2800" dirty="0" smtClean="0"/>
              <a:t>Once you understand them, you can avoid them</a:t>
            </a:r>
          </a:p>
          <a:p>
            <a:pPr lvl="1"/>
            <a:r>
              <a:rPr lang="en-GB" sz="2400" dirty="0" smtClean="0"/>
              <a:t>Most deadlocks result from careless/ignorant design</a:t>
            </a:r>
          </a:p>
          <a:p>
            <a:pPr lvl="1"/>
            <a:r>
              <a:rPr lang="en-GB" sz="2400" dirty="0" smtClean="0"/>
              <a:t>An ounce of prevention is worth a pound of cure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Isn’t Rejecting App Requests Bad?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It’s not great, but it’s better than failing later</a:t>
            </a:r>
          </a:p>
          <a:p>
            <a:r>
              <a:rPr lang="en-US" dirty="0" smtClean="0"/>
              <a:t>With advance notice, app may be able to adjust service not to need the unavailable resource</a:t>
            </a:r>
          </a:p>
          <a:p>
            <a:r>
              <a:rPr lang="en-US" dirty="0" smtClean="0"/>
              <a:t>If app is in the middle of servicing a request, we may have other resources allocated and the request half-performed</a:t>
            </a:r>
          </a:p>
          <a:p>
            <a:pPr lvl="1"/>
            <a:r>
              <a:rPr lang="en-US" dirty="0" smtClean="0"/>
              <a:t>If we fail then, all of this will have to be unwound</a:t>
            </a:r>
          </a:p>
          <a:p>
            <a:pPr lvl="1"/>
            <a:r>
              <a:rPr lang="en-US" dirty="0" smtClean="0"/>
              <a:t>Could be complex, or even impossible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 Just Wait?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reservation fails, why not hold on to what I’ve got and ask again later?</a:t>
            </a:r>
          </a:p>
          <a:p>
            <a:r>
              <a:rPr lang="en-US" dirty="0" smtClean="0"/>
              <a:t>What would happen in our deadlock example?</a:t>
            </a:r>
          </a:p>
          <a:p>
            <a:pPr lvl="1"/>
            <a:r>
              <a:rPr lang="en-US" dirty="0" smtClean="0"/>
              <a:t>Nobody would ever make progress</a:t>
            </a:r>
          </a:p>
          <a:p>
            <a:pPr lvl="1"/>
            <a:r>
              <a:rPr lang="en-US" dirty="0" smtClean="0"/>
              <a:t>That’s what would generally happen in deadlock if you just wait</a:t>
            </a:r>
          </a:p>
          <a:p>
            <a:r>
              <a:rPr lang="en-US" dirty="0" smtClean="0"/>
              <a:t>Making your clients wait indefinitely is a bad idea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3698"/>
            <a:ext cx="8229600" cy="1143000"/>
          </a:xfrm>
        </p:spPr>
        <p:txBody>
          <a:bodyPr/>
          <a:lstStyle/>
          <a:p>
            <a:r>
              <a:rPr lang="en-US" dirty="0" smtClean="0"/>
              <a:t>System Services and Reservations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8076"/>
            <a:ext cx="8229600" cy="4525963"/>
          </a:xfrm>
        </p:spPr>
        <p:txBody>
          <a:bodyPr/>
          <a:lstStyle/>
          <a:p>
            <a:r>
              <a:rPr lang="en-GB" sz="2800" dirty="0" smtClean="0"/>
              <a:t>System services must never deadlock for memory</a:t>
            </a:r>
          </a:p>
          <a:p>
            <a:r>
              <a:rPr lang="en-GB" sz="2800" dirty="0" smtClean="0"/>
              <a:t>Potential deadlock: swap manager</a:t>
            </a:r>
          </a:p>
          <a:p>
            <a:pPr lvl="1"/>
            <a:r>
              <a:rPr lang="en-GB" sz="2400" dirty="0" smtClean="0"/>
              <a:t>Invoked to swap out processes to free up memory</a:t>
            </a:r>
          </a:p>
          <a:p>
            <a:pPr lvl="1"/>
            <a:r>
              <a:rPr lang="en-GB" sz="2400" dirty="0" smtClean="0"/>
              <a:t>May need to allocate memory to build I/O request</a:t>
            </a:r>
          </a:p>
          <a:p>
            <a:pPr lvl="1"/>
            <a:r>
              <a:rPr lang="en-GB" sz="2400" dirty="0" smtClean="0"/>
              <a:t>If no memory available, unable to swap out processes</a:t>
            </a:r>
          </a:p>
          <a:p>
            <a:pPr lvl="1"/>
            <a:r>
              <a:rPr lang="en-GB" sz="2400" dirty="0" smtClean="0"/>
              <a:t>So it can’t free up memory, and system wedges</a:t>
            </a:r>
          </a:p>
          <a:p>
            <a:r>
              <a:rPr lang="en-GB" sz="2800" dirty="0" smtClean="0"/>
              <a:t>Solution:</a:t>
            </a:r>
          </a:p>
          <a:p>
            <a:pPr lvl="1"/>
            <a:r>
              <a:rPr lang="en-GB" sz="2400" dirty="0" smtClean="0"/>
              <a:t>Pre-allocate and hoard a few request buffers</a:t>
            </a:r>
          </a:p>
          <a:p>
            <a:pPr lvl="1"/>
            <a:r>
              <a:rPr lang="en-GB" sz="2400" dirty="0" smtClean="0"/>
              <a:t>Keep reusing the same ones over and over again</a:t>
            </a:r>
          </a:p>
          <a:p>
            <a:pPr lvl="1"/>
            <a:r>
              <a:rPr lang="en-GB" sz="2400" dirty="0" smtClean="0"/>
              <a:t>Little bit of hoarded memory is a small price to pay to avoid deadlock</a:t>
            </a:r>
          </a:p>
          <a:p>
            <a:r>
              <a:rPr lang="en-GB" sz="2800" dirty="0" smtClean="0"/>
              <a:t>That’s just one example </a:t>
            </a:r>
            <a:r>
              <a:rPr lang="en-GB" sz="2800" smtClean="0"/>
              <a:t>system service, </a:t>
            </a:r>
            <a:r>
              <a:rPr lang="en-GB" sz="2800" dirty="0" smtClean="0"/>
              <a:t>of course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Deadlocks and Different </a:t>
            </a:r>
            <a:br>
              <a:rPr lang="en-US" dirty="0" smtClean="0"/>
            </a:br>
            <a:r>
              <a:rPr lang="en-US" dirty="0" smtClean="0"/>
              <a:t>Resource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Commodity Resources</a:t>
            </a:r>
          </a:p>
          <a:p>
            <a:pPr lvl="1"/>
            <a:r>
              <a:rPr lang="en-GB" sz="2400" dirty="0" smtClean="0"/>
              <a:t>Clients need an amount of it (e.g. memory)</a:t>
            </a:r>
          </a:p>
          <a:p>
            <a:pPr lvl="1"/>
            <a:r>
              <a:rPr lang="en-GB" sz="2400" dirty="0" smtClean="0"/>
              <a:t>Deadlocks result from over-commitment</a:t>
            </a:r>
          </a:p>
          <a:p>
            <a:pPr lvl="1"/>
            <a:r>
              <a:rPr lang="en-GB" sz="2400" dirty="0" smtClean="0"/>
              <a:t>Avoidance can be done in resource manager</a:t>
            </a:r>
          </a:p>
          <a:p>
            <a:r>
              <a:rPr lang="en-GB" sz="2800" dirty="0" smtClean="0"/>
              <a:t>General Resources</a:t>
            </a:r>
          </a:p>
          <a:p>
            <a:pPr lvl="1"/>
            <a:r>
              <a:rPr lang="en-GB" sz="2400" dirty="0" smtClean="0"/>
              <a:t>Clients need a specific instance of something</a:t>
            </a:r>
          </a:p>
          <a:p>
            <a:pPr lvl="2"/>
            <a:r>
              <a:rPr lang="en-GB" sz="2000" dirty="0" smtClean="0"/>
              <a:t>A particular file or semaphore</a:t>
            </a:r>
          </a:p>
          <a:p>
            <a:pPr lvl="2"/>
            <a:r>
              <a:rPr lang="en-GB" sz="2000" dirty="0" smtClean="0"/>
              <a:t>A particular message or request completion</a:t>
            </a:r>
          </a:p>
          <a:p>
            <a:pPr lvl="1"/>
            <a:r>
              <a:rPr lang="en-GB" sz="2400" dirty="0" smtClean="0"/>
              <a:t>Deadlocks result from specific dependency relationships</a:t>
            </a:r>
          </a:p>
          <a:p>
            <a:pPr lvl="1"/>
            <a:r>
              <a:rPr lang="en-GB" sz="2400" dirty="0" smtClean="0"/>
              <a:t>Prevention is usually done at </a:t>
            </a:r>
            <a:r>
              <a:rPr lang="en-GB" sz="2400" u="sng" dirty="0" smtClean="0"/>
              <a:t>design time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Deadlocks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0070"/>
            <a:ext cx="8229600" cy="4525963"/>
          </a:xfrm>
        </p:spPr>
        <p:txBody>
          <a:bodyPr/>
          <a:lstStyle/>
          <a:p>
            <a:r>
              <a:rPr lang="en-GB" dirty="0" smtClean="0"/>
              <a:t>Commodity resource deadlocks</a:t>
            </a:r>
          </a:p>
          <a:p>
            <a:pPr lvl="1"/>
            <a:r>
              <a:rPr lang="en-GB" dirty="0" smtClean="0"/>
              <a:t>E.g., memory, queue space</a:t>
            </a:r>
          </a:p>
          <a:p>
            <a:r>
              <a:rPr lang="en-GB" dirty="0" smtClean="0"/>
              <a:t>General resource deadlocks</a:t>
            </a:r>
          </a:p>
          <a:p>
            <a:pPr lvl="1"/>
            <a:r>
              <a:rPr lang="en-GB" dirty="0" smtClean="0"/>
              <a:t>E.g., files, critical sections</a:t>
            </a:r>
          </a:p>
          <a:p>
            <a:r>
              <a:rPr lang="en-GB" dirty="0" smtClean="0"/>
              <a:t>Heterogeneous multi-resource deadlocks</a:t>
            </a:r>
          </a:p>
          <a:p>
            <a:pPr lvl="1"/>
            <a:r>
              <a:rPr lang="en-GB" dirty="0" smtClean="0"/>
              <a:t>E.g., P1 needs a file P2 holds, P2 needs memory which P1 is using</a:t>
            </a:r>
          </a:p>
          <a:p>
            <a:r>
              <a:rPr lang="en-GB" dirty="0" smtClean="0"/>
              <a:t>Producer-consumer deadlocks</a:t>
            </a:r>
          </a:p>
          <a:p>
            <a:pPr lvl="1"/>
            <a:r>
              <a:rPr lang="en-GB" dirty="0" smtClean="0"/>
              <a:t>E.g., P1 needs a file P2 is creating, P2 needs a message from P1 to properly create the file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0788"/>
            <a:ext cx="8229600" cy="1143000"/>
          </a:xfrm>
        </p:spPr>
        <p:txBody>
          <a:bodyPr/>
          <a:lstStyle/>
          <a:p>
            <a:r>
              <a:rPr lang="en-US" dirty="0" smtClean="0"/>
              <a:t>Four Basic Conditions </a:t>
            </a:r>
            <a:br>
              <a:rPr lang="en-US" dirty="0" smtClean="0"/>
            </a:br>
            <a:r>
              <a:rPr lang="en-US" dirty="0" smtClean="0"/>
              <a:t>For Deadlocks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 deadlock to occur, these conditions must hold: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Mutual exclusion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Incremental allocation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 pre-emption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Circular waiting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874071" y="317513"/>
            <a:ext cx="5229478" cy="1309147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Conditions: 1.  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resources in question can each only be used by one entity at a time</a:t>
            </a:r>
          </a:p>
          <a:p>
            <a:r>
              <a:rPr lang="en-US" dirty="0" smtClean="0"/>
              <a:t>If multiple entities can use a resource, then just give it to all of them</a:t>
            </a:r>
          </a:p>
          <a:p>
            <a:r>
              <a:rPr lang="en-US" dirty="0" smtClean="0"/>
              <a:t>If only one can use it, once you’ve given it to one, no one else gets it</a:t>
            </a:r>
          </a:p>
          <a:p>
            <a:pPr lvl="1"/>
            <a:r>
              <a:rPr lang="en-US" dirty="0" smtClean="0"/>
              <a:t>Until the resource holder releases 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Condition 2: </a:t>
            </a:r>
            <a:br>
              <a:rPr lang="en-US" dirty="0" smtClean="0"/>
            </a:br>
            <a:r>
              <a:rPr lang="en-US" dirty="0" smtClean="0"/>
              <a:t>Incremental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Processes/threads are allowed to ask for resources whenever they want</a:t>
            </a:r>
          </a:p>
          <a:p>
            <a:pPr lvl="1"/>
            <a:r>
              <a:rPr lang="en-US" dirty="0" smtClean="0"/>
              <a:t>As opposed to getting everything they need before they start</a:t>
            </a:r>
          </a:p>
          <a:p>
            <a:r>
              <a:rPr lang="en-US" dirty="0" smtClean="0"/>
              <a:t>If they must pre-allocate all resources, either:</a:t>
            </a:r>
          </a:p>
          <a:p>
            <a:pPr lvl="1"/>
            <a:r>
              <a:rPr lang="en-US" dirty="0" smtClean="0"/>
              <a:t>They get all they need and run to completion</a:t>
            </a:r>
          </a:p>
          <a:p>
            <a:pPr lvl="1"/>
            <a:r>
              <a:rPr lang="en-US" dirty="0" smtClean="0"/>
              <a:t>They don’t get all they need and abort</a:t>
            </a:r>
          </a:p>
          <a:p>
            <a:r>
              <a:rPr lang="en-US" dirty="0" smtClean="0"/>
              <a:t>In either case, no deadlock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4399333" y="1600200"/>
            <a:ext cx="3600644" cy="2026847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Should the pre-allocation step be a critical section itself?  Is there another option?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Condition 3:  No </a:t>
            </a:r>
            <a:br>
              <a:rPr lang="en-US" dirty="0" smtClean="0"/>
            </a:br>
            <a:r>
              <a:rPr lang="en-US" dirty="0" smtClean="0"/>
              <a:t>Pre-emption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an entity has reserved a resource, you can’t take it away from him</a:t>
            </a:r>
          </a:p>
          <a:p>
            <a:pPr lvl="1"/>
            <a:r>
              <a:rPr lang="en-US" dirty="0" smtClean="0"/>
              <a:t>Not even temporarily</a:t>
            </a:r>
          </a:p>
          <a:p>
            <a:r>
              <a:rPr lang="en-US" dirty="0" smtClean="0"/>
              <a:t>If you can, deadlocks are simply resolved by taking someone’s resource away</a:t>
            </a:r>
          </a:p>
          <a:p>
            <a:pPr lvl="1"/>
            <a:r>
              <a:rPr lang="en-US" dirty="0" smtClean="0"/>
              <a:t>To give to someone else</a:t>
            </a:r>
          </a:p>
          <a:p>
            <a:r>
              <a:rPr lang="en-US" dirty="0" smtClean="0"/>
              <a:t>But if you can’t take it away from anyone, you’re stuck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Condition 4: Circular Waiting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waits on B which waits on A</a:t>
            </a:r>
          </a:p>
          <a:p>
            <a:r>
              <a:rPr lang="en-US" dirty="0" smtClean="0"/>
              <a:t>In graph terms, there’s a cycle in a graph of resource requests</a:t>
            </a:r>
          </a:p>
          <a:p>
            <a:r>
              <a:rPr lang="en-US" dirty="0" smtClean="0"/>
              <a:t>Could involve a lot more than two entities</a:t>
            </a:r>
          </a:p>
          <a:p>
            <a:r>
              <a:rPr lang="en-US" dirty="0" smtClean="0"/>
              <a:t>But if there is no such cycle, someone can complete without anyone releasing a resource</a:t>
            </a:r>
          </a:p>
          <a:p>
            <a:pPr lvl="1"/>
            <a:r>
              <a:rPr lang="en-US" dirty="0" smtClean="0"/>
              <a:t>Allowing even a long chain of dependencies to eventually unwind</a:t>
            </a:r>
          </a:p>
          <a:p>
            <a:pPr lvl="1"/>
            <a:r>
              <a:rPr lang="en-US" dirty="0" smtClean="0"/>
              <a:t>Maybe not very fast, though . . 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46063</TotalTime>
  <Words>1460</Words>
  <Application>Microsoft Macintosh PowerPoint</Application>
  <PresentationFormat>On-screen Show (4:3)</PresentationFormat>
  <Paragraphs>192</Paragraphs>
  <Slides>22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Default Theme</vt:lpstr>
      <vt:lpstr>Deadlock</vt:lpstr>
      <vt:lpstr>Why Are Deadlocks Important?</vt:lpstr>
      <vt:lpstr>Deadlocks and Different  Resource Types</vt:lpstr>
      <vt:lpstr>Types of Deadlocks</vt:lpstr>
      <vt:lpstr>Four Basic Conditions  For Deadlocks</vt:lpstr>
      <vt:lpstr>Deadlock Conditions: 1.  Mutual Exclusion</vt:lpstr>
      <vt:lpstr>Deadlock Condition 2:  Incremental Allocation</vt:lpstr>
      <vt:lpstr>Deadlock Condition 3:  No  Pre-emption</vt:lpstr>
      <vt:lpstr>Deadlock Condition 4: Circular Waiting</vt:lpstr>
      <vt:lpstr>A Wait-For Graph</vt:lpstr>
      <vt:lpstr>Deadlock Avoidance</vt:lpstr>
      <vt:lpstr>Avoiding Deadlock Using Reservations</vt:lpstr>
      <vt:lpstr>Overbooking Vs. Under Utilization </vt:lpstr>
      <vt:lpstr>Handling Reservation Problems</vt:lpstr>
      <vt:lpstr>The Banker’s Algorithm</vt:lpstr>
      <vt:lpstr>The Rules of the Banker’s Algorithm</vt:lpstr>
      <vt:lpstr>Why Isn’t the Banker’s  Algorithm Used?</vt:lpstr>
      <vt:lpstr>Commodity Resource  Management in Real Systems</vt:lpstr>
      <vt:lpstr>Dealing With Reservation Failures</vt:lpstr>
      <vt:lpstr>Isn’t Rejecting App Requests Bad?</vt:lpstr>
      <vt:lpstr>Why Not Just Wait?</vt:lpstr>
      <vt:lpstr>System Services and Reservations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66</cp:revision>
  <dcterms:created xsi:type="dcterms:W3CDTF">2016-01-29T21:31:54Z</dcterms:created>
  <dcterms:modified xsi:type="dcterms:W3CDTF">2016-01-29T21:38:35Z</dcterms:modified>
</cp:coreProperties>
</file>