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20" r:id="rId2"/>
    <p:sldId id="322" r:id="rId3"/>
    <p:sldId id="321" r:id="rId4"/>
    <p:sldId id="323" r:id="rId5"/>
    <p:sldId id="324" r:id="rId6"/>
    <p:sldId id="327" r:id="rId7"/>
    <p:sldId id="328" r:id="rId8"/>
    <p:sldId id="326" r:id="rId9"/>
    <p:sldId id="329" r:id="rId10"/>
    <p:sldId id="330" r:id="rId11"/>
    <p:sldId id="332" r:id="rId12"/>
    <p:sldId id="331" r:id="rId13"/>
    <p:sldId id="337" r:id="rId14"/>
    <p:sldId id="339" r:id="rId15"/>
    <p:sldId id="338" r:id="rId16"/>
    <p:sldId id="333" r:id="rId17"/>
    <p:sldId id="334" r:id="rId18"/>
    <p:sldId id="335" r:id="rId19"/>
    <p:sldId id="336" r:id="rId20"/>
    <p:sldId id="341" r:id="rId21"/>
    <p:sldId id="340" r:id="rId22"/>
    <p:sldId id="342" r:id="rId2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101" d="100"/>
          <a:sy n="101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 6</a:t>
            </a:r>
            <a:r>
              <a:rPr lang="en-US" sz="1200" baseline="0" dirty="0" smtClean="0">
                <a:latin typeface="Times New Roman" pitchFamily="-107" charset="0"/>
              </a:rPr>
              <a:t>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GB" dirty="0" smtClean="0"/>
              <a:t>Again in the context of CPU scheduling</a:t>
            </a:r>
          </a:p>
          <a:p>
            <a:r>
              <a:rPr lang="en-GB" dirty="0" smtClean="0"/>
              <a:t>A thread or process is chosen to run</a:t>
            </a:r>
          </a:p>
          <a:p>
            <a:r>
              <a:rPr lang="en-GB" dirty="0" smtClean="0"/>
              <a:t>It runs until either it yields</a:t>
            </a:r>
          </a:p>
          <a:p>
            <a:r>
              <a:rPr lang="en-GB" dirty="0" smtClean="0"/>
              <a:t>Or the OS decides to interrupt it</a:t>
            </a:r>
          </a:p>
          <a:p>
            <a:r>
              <a:rPr lang="en-GB" dirty="0" smtClean="0"/>
              <a:t>At which point some other process/thread runs</a:t>
            </a:r>
          </a:p>
          <a:p>
            <a:r>
              <a:rPr lang="en-GB" dirty="0" smtClean="0"/>
              <a:t>Typically, the interrupted process/thread is restarted later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1706439" y="542422"/>
            <a:ext cx="5727815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a Time Slice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of a preemptive scheduler depends heavily on how long time slice is</a:t>
            </a:r>
          </a:p>
          <a:p>
            <a:r>
              <a:rPr lang="en-US" dirty="0" smtClean="0"/>
              <a:t>Long time slices avoid too many context switches</a:t>
            </a:r>
          </a:p>
          <a:p>
            <a:pPr lvl="1"/>
            <a:r>
              <a:rPr lang="en-US" dirty="0" smtClean="0"/>
              <a:t>Which waste cycles</a:t>
            </a:r>
          </a:p>
          <a:p>
            <a:pPr lvl="1"/>
            <a:r>
              <a:rPr lang="en-US" dirty="0" smtClean="0"/>
              <a:t>So better throughput and utilization</a:t>
            </a:r>
          </a:p>
          <a:p>
            <a:r>
              <a:rPr lang="en-US" dirty="0" smtClean="0"/>
              <a:t>Short time slices provide better response time to processes </a:t>
            </a:r>
          </a:p>
          <a:p>
            <a:r>
              <a:rPr lang="en-US" dirty="0" smtClean="0"/>
              <a:t>How to balance?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of a Context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GB" sz="2800" dirty="0" smtClean="0"/>
              <a:t>Entering the OS</a:t>
            </a:r>
          </a:p>
          <a:p>
            <a:pPr lvl="1"/>
            <a:r>
              <a:rPr lang="en-GB" sz="2400" dirty="0" smtClean="0"/>
              <a:t>Taking interrupt, saving registers, calling scheduler</a:t>
            </a:r>
          </a:p>
          <a:p>
            <a:r>
              <a:rPr lang="en-GB" sz="2800" dirty="0" smtClean="0"/>
              <a:t>Cycles to choose who to run</a:t>
            </a:r>
          </a:p>
          <a:p>
            <a:pPr lvl="1"/>
            <a:r>
              <a:rPr lang="en-GB" sz="2400" dirty="0" smtClean="0"/>
              <a:t>The scheduler/dispatcher does work to choose</a:t>
            </a:r>
          </a:p>
          <a:p>
            <a:r>
              <a:rPr lang="en-GB" sz="2800" dirty="0" smtClean="0"/>
              <a:t>Moving OS context to the new process</a:t>
            </a:r>
          </a:p>
          <a:p>
            <a:pPr lvl="1"/>
            <a:r>
              <a:rPr lang="en-GB" sz="2400" dirty="0" smtClean="0"/>
              <a:t>Switch stack, non-resident process description</a:t>
            </a:r>
          </a:p>
          <a:p>
            <a:r>
              <a:rPr lang="en-GB" sz="2800" dirty="0" smtClean="0"/>
              <a:t>Switching process address spaces</a:t>
            </a:r>
          </a:p>
          <a:p>
            <a:pPr lvl="1"/>
            <a:r>
              <a:rPr lang="en-GB" sz="2400" dirty="0" smtClean="0"/>
              <a:t>Map-out old process, map-in new process</a:t>
            </a:r>
          </a:p>
          <a:p>
            <a:r>
              <a:rPr lang="en-GB" sz="2800" dirty="0" smtClean="0"/>
              <a:t>Losing instruction and data caches</a:t>
            </a:r>
          </a:p>
          <a:p>
            <a:pPr lvl="1"/>
            <a:r>
              <a:rPr lang="en-GB" sz="2400" dirty="0" smtClean="0"/>
              <a:t>Greatly slowing down the next hundred instructions</a:t>
            </a:r>
          </a:p>
          <a:p>
            <a:endParaRPr lang="en-US" sz="2800" dirty="0"/>
          </a:p>
        </p:txBody>
      </p:sp>
      <p:sp>
        <p:nvSpPr>
          <p:cNvPr id="4" name="Cloud Callout 3"/>
          <p:cNvSpPr/>
          <p:nvPr/>
        </p:nvSpPr>
        <p:spPr>
          <a:xfrm>
            <a:off x="4242122" y="1061041"/>
            <a:ext cx="4444678" cy="2736522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On a </a:t>
            </a:r>
            <a:r>
              <a:rPr lang="en-US" dirty="0" err="1" smtClean="0">
                <a:noFill/>
                <a:latin typeface="Times New Roman"/>
                <a:cs typeface="Times New Roman"/>
              </a:rPr>
              <a:t>multicore</a:t>
            </a:r>
            <a:r>
              <a:rPr lang="en-US" dirty="0" smtClean="0">
                <a:noFill/>
                <a:latin typeface="Times New Roman"/>
                <a:cs typeface="Times New Roman"/>
              </a:rPr>
              <a:t> machine, what if I devote one core to the operating system and it takes care of a bunch of this stuff while processes are running on the other cores?  Good use of a core or not?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Characterizing Costs of </a:t>
            </a:r>
            <a:br>
              <a:rPr lang="en-US" dirty="0" smtClean="0"/>
            </a:br>
            <a:r>
              <a:rPr lang="en-US" dirty="0" smtClean="0"/>
              <a:t>a Time Slice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What % of CPU use does a process get?</a:t>
            </a:r>
          </a:p>
          <a:p>
            <a:r>
              <a:rPr lang="en-GB" sz="2800" dirty="0" smtClean="0"/>
              <a:t>Depends on workload</a:t>
            </a:r>
          </a:p>
          <a:p>
            <a:pPr lvl="1"/>
            <a:r>
              <a:rPr lang="en-GB" sz="2400" dirty="0" smtClean="0"/>
              <a:t>More processes in queue = fewer slices/second</a:t>
            </a:r>
          </a:p>
          <a:p>
            <a:r>
              <a:rPr lang="en-GB" sz="2800" dirty="0" smtClean="0"/>
              <a:t>CPU share = </a:t>
            </a:r>
            <a:r>
              <a:rPr lang="en-GB" sz="2800" dirty="0" err="1" smtClean="0"/>
              <a:t>time_slice</a:t>
            </a:r>
            <a:r>
              <a:rPr lang="en-GB" sz="2800" dirty="0" smtClean="0"/>
              <a:t> * slices/second</a:t>
            </a:r>
          </a:p>
          <a:p>
            <a:pPr lvl="1"/>
            <a:r>
              <a:rPr lang="en-GB" sz="2400" dirty="0" smtClean="0"/>
              <a:t>2% = 20ms/sec = 2ms/slice * 10 slices/sec</a:t>
            </a:r>
          </a:p>
          <a:p>
            <a:pPr lvl="1"/>
            <a:r>
              <a:rPr lang="en-GB" sz="2400" dirty="0" smtClean="0"/>
              <a:t>2% = 20ms/sec = 5ms/slice * 4 slices/sec </a:t>
            </a:r>
          </a:p>
          <a:p>
            <a:r>
              <a:rPr lang="en-GB" sz="2800" dirty="0" smtClean="0"/>
              <a:t>Natural rescheduling interval</a:t>
            </a:r>
          </a:p>
          <a:p>
            <a:pPr lvl="1"/>
            <a:r>
              <a:rPr lang="en-GB" sz="2400" dirty="0" smtClean="0"/>
              <a:t>When a typical process blocks for resources or I/O</a:t>
            </a:r>
          </a:p>
          <a:p>
            <a:pPr lvl="1"/>
            <a:r>
              <a:rPr lang="en-GB" sz="2400" dirty="0" smtClean="0"/>
              <a:t>Ideally, fair-share would be based on this period</a:t>
            </a:r>
          </a:p>
          <a:p>
            <a:pPr lvl="1"/>
            <a:r>
              <a:rPr lang="en-GB" sz="2400" dirty="0" smtClean="0"/>
              <a:t>Only time-slice-end if process runs too long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Multi-queue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One time slice length may not fit all processes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Create multiple ready queues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Short quantum (foreground) tasks that finish quickly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	Short but frequent time slices, optimize response time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Long quantum (background) tasks that run longer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	Longer but infrequent time slices, minimize overhead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Different queues may get different shares of the CPU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Know What Queue To Put New Process Into?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6388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Start all processes in short quantum queue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Move downwards if too many time-slice ends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Move back upwards if too few time slice ends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Processes dynamically find the right queue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If you also have real time tasks, you know what belongs there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Start them in real time queue and don’t move them</a:t>
            </a:r>
          </a:p>
          <a:p>
            <a:pPr lvl="1">
              <a:lnSpc>
                <a:spcPct val="83000"/>
              </a:lnSpc>
            </a:pPr>
            <a:endParaRPr lang="en-GB" dirty="0" smtClean="0"/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Queue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5745225" y="2103438"/>
            <a:ext cx="13716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" name="Rectangle 29"/>
          <p:cNvSpPr>
            <a:spLocks noChangeArrowheads="1"/>
          </p:cNvSpPr>
          <p:nvPr/>
        </p:nvSpPr>
        <p:spPr bwMode="auto">
          <a:xfrm>
            <a:off x="4221225" y="1798638"/>
            <a:ext cx="4191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real time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" name="Rectangle 30"/>
          <p:cNvSpPr>
            <a:spLocks noChangeArrowheads="1"/>
          </p:cNvSpPr>
          <p:nvPr/>
        </p:nvSpPr>
        <p:spPr bwMode="auto">
          <a:xfrm>
            <a:off x="7116825" y="2103438"/>
            <a:ext cx="12954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4221225" y="2103438"/>
            <a:ext cx="1524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8" name="Rectangle 32"/>
          <p:cNvSpPr>
            <a:spLocks noChangeArrowheads="1"/>
          </p:cNvSpPr>
          <p:nvPr/>
        </p:nvSpPr>
        <p:spPr bwMode="auto">
          <a:xfrm>
            <a:off x="5745225" y="3246438"/>
            <a:ext cx="13716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500us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4221225" y="2941638"/>
            <a:ext cx="41910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short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7116825" y="3246438"/>
            <a:ext cx="12954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10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1" name="Rectangle 35"/>
          <p:cNvSpPr>
            <a:spLocks noChangeArrowheads="1"/>
          </p:cNvSpPr>
          <p:nvPr/>
        </p:nvSpPr>
        <p:spPr bwMode="auto">
          <a:xfrm>
            <a:off x="4221225" y="3246438"/>
            <a:ext cx="15240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2" name="Rectangle 36"/>
          <p:cNvSpPr>
            <a:spLocks noChangeArrowheads="1"/>
          </p:cNvSpPr>
          <p:nvPr/>
        </p:nvSpPr>
        <p:spPr bwMode="auto">
          <a:xfrm>
            <a:off x="5745225" y="4313238"/>
            <a:ext cx="13716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2ms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3" name="Rectangle 37"/>
          <p:cNvSpPr>
            <a:spLocks noChangeArrowheads="1"/>
          </p:cNvSpPr>
          <p:nvPr/>
        </p:nvSpPr>
        <p:spPr bwMode="auto">
          <a:xfrm>
            <a:off x="4221225" y="4008438"/>
            <a:ext cx="41910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medium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4" name="Rectangle 38"/>
          <p:cNvSpPr>
            <a:spLocks noChangeArrowheads="1"/>
          </p:cNvSpPr>
          <p:nvPr/>
        </p:nvSpPr>
        <p:spPr bwMode="auto">
          <a:xfrm>
            <a:off x="7116825" y="4313238"/>
            <a:ext cx="12954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50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5" name="Rectangle 39"/>
          <p:cNvSpPr>
            <a:spLocks noChangeArrowheads="1"/>
          </p:cNvSpPr>
          <p:nvPr/>
        </p:nvSpPr>
        <p:spPr bwMode="auto">
          <a:xfrm>
            <a:off x="4221225" y="4313238"/>
            <a:ext cx="15240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10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6" name="Rectangle 40"/>
          <p:cNvSpPr>
            <a:spLocks noChangeArrowheads="1"/>
          </p:cNvSpPr>
          <p:nvPr/>
        </p:nvSpPr>
        <p:spPr bwMode="auto">
          <a:xfrm>
            <a:off x="5745225" y="5456238"/>
            <a:ext cx="13716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5ms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7" name="Rectangle 41"/>
          <p:cNvSpPr>
            <a:spLocks noChangeArrowheads="1"/>
          </p:cNvSpPr>
          <p:nvPr/>
        </p:nvSpPr>
        <p:spPr bwMode="auto">
          <a:xfrm>
            <a:off x="4221225" y="5151438"/>
            <a:ext cx="4191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long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8" name="Rectangle 42"/>
          <p:cNvSpPr>
            <a:spLocks noChangeArrowheads="1"/>
          </p:cNvSpPr>
          <p:nvPr/>
        </p:nvSpPr>
        <p:spPr bwMode="auto">
          <a:xfrm>
            <a:off x="7116825" y="5456238"/>
            <a:ext cx="12954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</a:t>
            </a:r>
            <a:r>
              <a:rPr lang="en-GB">
                <a:solidFill>
                  <a:schemeClr val="tx1"/>
                </a:solidFill>
                <a:latin typeface="Times New Roman"/>
                <a:cs typeface="Times New Roman"/>
              </a:rPr>
              <a:t>∞</a:t>
            </a:r>
            <a:endParaRPr lang="en-US" sz="16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9" name="Rectangle 43"/>
          <p:cNvSpPr>
            <a:spLocks noChangeArrowheads="1"/>
          </p:cNvSpPr>
          <p:nvPr/>
        </p:nvSpPr>
        <p:spPr bwMode="auto">
          <a:xfrm>
            <a:off x="4221225" y="5456238"/>
            <a:ext cx="1524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20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0" name="AutoShape 44"/>
          <p:cNvSpPr>
            <a:spLocks noChangeArrowheads="1"/>
          </p:cNvSpPr>
          <p:nvPr/>
        </p:nvSpPr>
        <p:spPr bwMode="auto">
          <a:xfrm>
            <a:off x="792225" y="2789238"/>
            <a:ext cx="1828800" cy="1600200"/>
          </a:xfrm>
          <a:prstGeom prst="flowChartAlternateProcess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share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scheduler</a:t>
            </a:r>
          </a:p>
        </p:txBody>
      </p:sp>
      <p:cxnSp>
        <p:nvCxnSpPr>
          <p:cNvPr id="21" name="AutoShape 45"/>
          <p:cNvCxnSpPr>
            <a:cxnSpLocks noChangeShapeType="1"/>
            <a:stCxn id="20" idx="3"/>
            <a:endCxn id="5" idx="1"/>
          </p:cNvCxnSpPr>
          <p:nvPr/>
        </p:nvCxnSpPr>
        <p:spPr bwMode="auto">
          <a:xfrm flipV="1">
            <a:off x="2621025" y="1951038"/>
            <a:ext cx="1600200" cy="1638300"/>
          </a:xfrm>
          <a:prstGeom prst="bentConnector3">
            <a:avLst>
              <a:gd name="adj1" fmla="val 31843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2" name="AutoShape 46"/>
          <p:cNvCxnSpPr>
            <a:cxnSpLocks noChangeShapeType="1"/>
            <a:stCxn id="20" idx="3"/>
            <a:endCxn id="9" idx="1"/>
          </p:cNvCxnSpPr>
          <p:nvPr/>
        </p:nvCxnSpPr>
        <p:spPr bwMode="auto">
          <a:xfrm flipV="1">
            <a:off x="2621025" y="3094038"/>
            <a:ext cx="1600200" cy="495300"/>
          </a:xfrm>
          <a:prstGeom prst="bentConnector3">
            <a:avLst>
              <a:gd name="adj1" fmla="val 31745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" name="AutoShape 47"/>
          <p:cNvCxnSpPr>
            <a:cxnSpLocks noChangeShapeType="1"/>
            <a:stCxn id="20" idx="3"/>
            <a:endCxn id="13" idx="1"/>
          </p:cNvCxnSpPr>
          <p:nvPr/>
        </p:nvCxnSpPr>
        <p:spPr bwMode="auto">
          <a:xfrm>
            <a:off x="2621025" y="3589338"/>
            <a:ext cx="1600200" cy="571500"/>
          </a:xfrm>
          <a:prstGeom prst="bentConnector3">
            <a:avLst>
              <a:gd name="adj1" fmla="val 31847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4" name="AutoShape 48"/>
          <p:cNvCxnSpPr>
            <a:cxnSpLocks noChangeShapeType="1"/>
            <a:stCxn id="20" idx="3"/>
            <a:endCxn id="17" idx="1"/>
          </p:cNvCxnSpPr>
          <p:nvPr/>
        </p:nvCxnSpPr>
        <p:spPr bwMode="auto">
          <a:xfrm>
            <a:off x="2621025" y="3589338"/>
            <a:ext cx="1600200" cy="1714500"/>
          </a:xfrm>
          <a:prstGeom prst="bentConnector3">
            <a:avLst>
              <a:gd name="adj1" fmla="val 31847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" name="Text Box 49"/>
          <p:cNvSpPr txBox="1">
            <a:spLocks noChangeArrowheads="1"/>
          </p:cNvSpPr>
          <p:nvPr/>
        </p:nvSpPr>
        <p:spPr bwMode="auto">
          <a:xfrm>
            <a:off x="3198875" y="16605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20%</a:t>
            </a:r>
          </a:p>
        </p:txBody>
      </p:sp>
      <p:sp>
        <p:nvSpPr>
          <p:cNvPr id="26" name="Text Box 50"/>
          <p:cNvSpPr txBox="1">
            <a:spLocks noChangeArrowheads="1"/>
          </p:cNvSpPr>
          <p:nvPr/>
        </p:nvSpPr>
        <p:spPr bwMode="auto">
          <a:xfrm>
            <a:off x="3230625" y="28035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50%</a:t>
            </a:r>
          </a:p>
        </p:txBody>
      </p:sp>
      <p:sp>
        <p:nvSpPr>
          <p:cNvPr id="27" name="Text Box 51"/>
          <p:cNvSpPr txBox="1">
            <a:spLocks noChangeArrowheads="1"/>
          </p:cNvSpPr>
          <p:nvPr/>
        </p:nvSpPr>
        <p:spPr bwMode="auto">
          <a:xfrm>
            <a:off x="3230625" y="38703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25%</a:t>
            </a:r>
          </a:p>
        </p:txBody>
      </p:sp>
      <p:sp>
        <p:nvSpPr>
          <p:cNvPr id="28" name="Text Box 52"/>
          <p:cNvSpPr txBox="1">
            <a:spLocks noChangeArrowheads="1"/>
          </p:cNvSpPr>
          <p:nvPr/>
        </p:nvSpPr>
        <p:spPr bwMode="auto">
          <a:xfrm>
            <a:off x="3230625" y="50133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05%</a:t>
            </a:r>
          </a:p>
        </p:txBody>
      </p:sp>
      <p:cxnSp>
        <p:nvCxnSpPr>
          <p:cNvPr id="29" name="AutoShape 53"/>
          <p:cNvCxnSpPr>
            <a:cxnSpLocks noChangeShapeType="1"/>
            <a:stCxn id="10" idx="3"/>
            <a:endCxn id="13" idx="3"/>
          </p:cNvCxnSpPr>
          <p:nvPr/>
        </p:nvCxnSpPr>
        <p:spPr bwMode="auto">
          <a:xfrm>
            <a:off x="8412225" y="3398838"/>
            <a:ext cx="1587" cy="7620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0" name="AutoShape 54"/>
          <p:cNvCxnSpPr>
            <a:cxnSpLocks noChangeShapeType="1"/>
            <a:stCxn id="14" idx="3"/>
            <a:endCxn id="17" idx="3"/>
          </p:cNvCxnSpPr>
          <p:nvPr/>
        </p:nvCxnSpPr>
        <p:spPr bwMode="auto">
          <a:xfrm>
            <a:off x="8412225" y="4465638"/>
            <a:ext cx="1587" cy="8382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55"/>
          <p:cNvCxnSpPr>
            <a:cxnSpLocks noChangeShapeType="1"/>
            <a:stCxn id="19" idx="1"/>
            <a:endCxn id="13" idx="1"/>
          </p:cNvCxnSpPr>
          <p:nvPr/>
        </p:nvCxnSpPr>
        <p:spPr bwMode="auto">
          <a:xfrm rot="10800000" flipH="1">
            <a:off x="4221225" y="4160838"/>
            <a:ext cx="1587" cy="1447800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56"/>
          <p:cNvCxnSpPr>
            <a:cxnSpLocks noChangeShapeType="1"/>
            <a:stCxn id="15" idx="1"/>
            <a:endCxn id="9" idx="1"/>
          </p:cNvCxnSpPr>
          <p:nvPr/>
        </p:nvCxnSpPr>
        <p:spPr bwMode="auto">
          <a:xfrm rot="10800000" flipH="1">
            <a:off x="4221225" y="3094038"/>
            <a:ext cx="1587" cy="1371600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3" name="Cloud Callout 32"/>
          <p:cNvSpPr/>
          <p:nvPr/>
        </p:nvSpPr>
        <p:spPr>
          <a:xfrm>
            <a:off x="2621025" y="859937"/>
            <a:ext cx="5315901" cy="2691301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If I have multiple cores, should I assign particular queues to particular cores, or should I use some other method to decide where to put a job from a particular queue?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processes aren’t all equally important</a:t>
            </a:r>
          </a:p>
          <a:p>
            <a:r>
              <a:rPr lang="en-US" dirty="0" smtClean="0"/>
              <a:t>We might want to preferentially run the more important processes first</a:t>
            </a:r>
          </a:p>
          <a:p>
            <a:r>
              <a:rPr lang="en-US" dirty="0" smtClean="0"/>
              <a:t>How would our scheduling algorithm work then?</a:t>
            </a:r>
          </a:p>
          <a:p>
            <a:r>
              <a:rPr lang="en-US" dirty="0" smtClean="0"/>
              <a:t>Assign each job a priority number</a:t>
            </a:r>
          </a:p>
          <a:p>
            <a:r>
              <a:rPr lang="en-US" dirty="0" smtClean="0"/>
              <a:t>Run according to priority number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58652" y="514058"/>
            <a:ext cx="7198443" cy="864298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and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non-preemptive, priority scheduling is just about ordering processes</a:t>
            </a:r>
          </a:p>
          <a:p>
            <a:r>
              <a:rPr lang="en-US" dirty="0" smtClean="0"/>
              <a:t>Much like shortest job first, but ordered by priority instead</a:t>
            </a:r>
          </a:p>
          <a:p>
            <a:r>
              <a:rPr lang="en-US" dirty="0" smtClean="0"/>
              <a:t>But what if scheduling is preemptive?</a:t>
            </a:r>
          </a:p>
          <a:p>
            <a:r>
              <a:rPr lang="en-US" dirty="0" smtClean="0"/>
              <a:t>In that case, when new process is created, it might preempt running process</a:t>
            </a:r>
          </a:p>
          <a:p>
            <a:pPr lvl="1"/>
            <a:r>
              <a:rPr lang="en-US" dirty="0" smtClean="0"/>
              <a:t>If its priority is higher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40780" y="2229477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Process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00554" y="2223117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Length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0792" y="2684529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00566" y="2678169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4456" y="3145938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094230" y="3139578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125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41348" y="3602628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101122" y="3596268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1403806" y="2224749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Priority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399090" y="2665217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10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1394374" y="3131873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30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402886" y="3598529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40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grpSp>
        <p:nvGrpSpPr>
          <p:cNvPr id="176" name="Group 175"/>
          <p:cNvGrpSpPr/>
          <p:nvPr/>
        </p:nvGrpSpPr>
        <p:grpSpPr>
          <a:xfrm>
            <a:off x="748240" y="4052958"/>
            <a:ext cx="1997459" cy="475270"/>
            <a:chOff x="748240" y="4052958"/>
            <a:chExt cx="1997459" cy="475270"/>
          </a:xfrm>
        </p:grpSpPr>
        <p:sp>
          <p:nvSpPr>
            <p:cNvPr id="56" name="Rectangle 55"/>
            <p:cNvSpPr/>
            <p:nvPr/>
          </p:nvSpPr>
          <p:spPr>
            <a:xfrm>
              <a:off x="748240" y="4059318"/>
              <a:ext cx="659630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3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108014" y="4052958"/>
              <a:ext cx="63768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250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1398035" y="4065185"/>
              <a:ext cx="69731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noFill/>
                  <a:latin typeface="Times New Roman"/>
                  <a:cs typeface="Times New Roman"/>
                </a:rPr>
                <a:t>20</a:t>
              </a:r>
              <a:endParaRPr lang="en-US" sz="1200" dirty="0">
                <a:noFill/>
                <a:latin typeface="Times New Roman"/>
                <a:cs typeface="Times New Roman"/>
              </a:endParaRPr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741348" y="4522368"/>
            <a:ext cx="1997459" cy="472516"/>
            <a:chOff x="741348" y="4522368"/>
            <a:chExt cx="1997459" cy="472516"/>
          </a:xfrm>
        </p:grpSpPr>
        <p:sp>
          <p:nvSpPr>
            <p:cNvPr id="68" name="Rectangle 67"/>
            <p:cNvSpPr/>
            <p:nvPr/>
          </p:nvSpPr>
          <p:spPr>
            <a:xfrm>
              <a:off x="741348" y="4528728"/>
              <a:ext cx="659630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4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101122" y="4522368"/>
              <a:ext cx="63768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75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1393319" y="4531841"/>
              <a:ext cx="69731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noFill/>
                  <a:latin typeface="Times New Roman"/>
                  <a:cs typeface="Times New Roman"/>
                </a:rPr>
                <a:t>50</a:t>
              </a:r>
              <a:endParaRPr lang="en-US" sz="1200" dirty="0">
                <a:noFill/>
                <a:latin typeface="Times New Roman"/>
                <a:cs typeface="Times New Roman"/>
              </a:endParaRPr>
            </a:p>
          </p:txBody>
        </p:sp>
      </p:grpSp>
      <p:sp>
        <p:nvSpPr>
          <p:cNvPr id="178" name="Rectangle 177"/>
          <p:cNvSpPr/>
          <p:nvPr/>
        </p:nvSpPr>
        <p:spPr>
          <a:xfrm>
            <a:off x="2738239" y="3589915"/>
            <a:ext cx="1215946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734456" y="1186116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729740" y="1181388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200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3951172" y="3585187"/>
            <a:ext cx="644560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425519" y="5016789"/>
            <a:ext cx="387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3’s priority is lower than running process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4433896" y="5588197"/>
            <a:ext cx="387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4’s priority is higher than running process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711931" y="1176660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300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4624199" y="4516001"/>
            <a:ext cx="482133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556670" y="5094266"/>
            <a:ext cx="3877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4 completes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736632" y="4524000"/>
            <a:ext cx="659630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720308" y="1185026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375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390931" y="5756831"/>
            <a:ext cx="3877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So we go back to process 2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5168820" y="3585187"/>
            <a:ext cx="1390887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715592" y="1180298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550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2731915" y="1156028"/>
            <a:ext cx="9759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Time</a:t>
            </a:r>
            <a:endParaRPr lang="en-US" sz="28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" grpId="0" animBg="1"/>
      <p:bldP spid="179" grpId="0" animBg="1"/>
      <p:bldP spid="180" grpId="0" animBg="1"/>
      <p:bldP spid="181" grpId="0" animBg="1"/>
      <p:bldP spid="182" grpId="0"/>
      <p:bldP spid="182" grpId="1"/>
      <p:bldP spid="183" grpId="0"/>
      <p:bldP spid="183" grpId="1"/>
      <p:bldP spid="184" grpId="0" animBg="1"/>
      <p:bldP spid="185" grpId="0" animBg="1"/>
      <p:bldP spid="186" grpId="0"/>
      <p:bldP spid="186" grpId="1"/>
      <p:bldP spid="187" grpId="0" animBg="1"/>
      <p:bldP spid="188" grpId="0" animBg="1"/>
      <p:bldP spid="190" grpId="0"/>
      <p:bldP spid="192" grpId="0" animBg="1"/>
      <p:bldP spid="193" grpId="0" animBg="1"/>
      <p:bldP spid="19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Priority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starvation</a:t>
            </a:r>
          </a:p>
          <a:p>
            <a:r>
              <a:rPr lang="en-US" dirty="0" smtClean="0"/>
              <a:t>Can a low priority process </a:t>
            </a:r>
            <a:r>
              <a:rPr lang="en-US" u="sng" dirty="0" smtClean="0"/>
              <a:t>ever</a:t>
            </a:r>
            <a:r>
              <a:rPr lang="en-US" dirty="0" smtClean="0"/>
              <a:t> run?</a:t>
            </a:r>
          </a:p>
          <a:p>
            <a:r>
              <a:rPr lang="en-US" dirty="0" smtClean="0"/>
              <a:t>If not, is that really the effect we wanted?</a:t>
            </a:r>
          </a:p>
          <a:p>
            <a:r>
              <a:rPr lang="en-US" dirty="0" smtClean="0"/>
              <a:t>May make more sense to adjust priorities</a:t>
            </a:r>
          </a:p>
          <a:p>
            <a:pPr lvl="1"/>
            <a:r>
              <a:rPr lang="en-US" dirty="0" smtClean="0"/>
              <a:t>Processes that have run for a long time have priority temporarily lowered</a:t>
            </a:r>
          </a:p>
          <a:p>
            <a:pPr lvl="1"/>
            <a:r>
              <a:rPr lang="en-US" dirty="0" smtClean="0"/>
              <a:t>Processes that have not been able to run have priority temporarily raised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of Forcing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GB" sz="2800" dirty="0" smtClean="0"/>
              <a:t>A process can be forced to yield at any time</a:t>
            </a:r>
          </a:p>
          <a:p>
            <a:pPr lvl="1"/>
            <a:r>
              <a:rPr lang="en-GB" sz="2400" dirty="0" smtClean="0"/>
              <a:t>If a higher priority process becomes ready</a:t>
            </a:r>
          </a:p>
          <a:p>
            <a:pPr lvl="2"/>
            <a:r>
              <a:rPr lang="en-GB" sz="2000" dirty="0" smtClean="0"/>
              <a:t>Perhaps as a result of an I/O completion interrupt</a:t>
            </a:r>
          </a:p>
          <a:p>
            <a:pPr lvl="1"/>
            <a:r>
              <a:rPr lang="en-GB" sz="2400" dirty="0" smtClean="0"/>
              <a:t>If running process's priority is lowered</a:t>
            </a:r>
          </a:p>
          <a:p>
            <a:pPr lvl="2"/>
            <a:r>
              <a:rPr lang="en-GB" sz="2000" dirty="0" smtClean="0"/>
              <a:t>Perhaps as a result of having run for too long</a:t>
            </a:r>
          </a:p>
          <a:p>
            <a:r>
              <a:rPr lang="en-GB" sz="2800" dirty="0" smtClean="0"/>
              <a:t>Interrupted process might not be in a “clean” state</a:t>
            </a:r>
          </a:p>
          <a:p>
            <a:pPr lvl="1"/>
            <a:r>
              <a:rPr lang="en-GB" sz="2400" dirty="0" smtClean="0"/>
              <a:t>Which could complicate saving and restoring its state</a:t>
            </a:r>
          </a:p>
          <a:p>
            <a:r>
              <a:rPr lang="en-GB" sz="2800" dirty="0" smtClean="0"/>
              <a:t>Enables enforced “fair share” scheduling</a:t>
            </a:r>
          </a:p>
          <a:p>
            <a:r>
              <a:rPr lang="en-GB" sz="2800" dirty="0" smtClean="0"/>
              <a:t>Introduces gratuitous context switches</a:t>
            </a:r>
          </a:p>
          <a:p>
            <a:pPr lvl="1"/>
            <a:r>
              <a:rPr lang="en-GB" sz="2400" dirty="0" smtClean="0"/>
              <a:t>Not required by the dynamics of processes </a:t>
            </a:r>
          </a:p>
          <a:p>
            <a:r>
              <a:rPr lang="en-GB" sz="2800" dirty="0" smtClean="0"/>
              <a:t>Creates potential resource sharing problems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Priorities Vs. Soft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 priority mean?</a:t>
            </a:r>
          </a:p>
          <a:p>
            <a:r>
              <a:rPr lang="en-US" dirty="0" smtClean="0"/>
              <a:t>That the higher priority has absolute precedence over the lower?</a:t>
            </a:r>
          </a:p>
          <a:p>
            <a:pPr lvl="1"/>
            <a:r>
              <a:rPr lang="en-US" dirty="0" smtClean="0"/>
              <a:t>Hard priorities</a:t>
            </a:r>
          </a:p>
          <a:p>
            <a:pPr lvl="1"/>
            <a:r>
              <a:rPr lang="en-US" dirty="0" smtClean="0"/>
              <a:t>That’s what the example showed</a:t>
            </a:r>
          </a:p>
          <a:p>
            <a:r>
              <a:rPr lang="en-US" dirty="0" smtClean="0"/>
              <a:t>That the higher priority should get a larger share of the resource than the lower?</a:t>
            </a:r>
          </a:p>
          <a:p>
            <a:pPr lvl="1"/>
            <a:r>
              <a:rPr lang="en-US" dirty="0" smtClean="0"/>
              <a:t>Soft priorities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in Linux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process in Linux has a priority</a:t>
            </a:r>
          </a:p>
          <a:p>
            <a:pPr lvl="1"/>
            <a:r>
              <a:rPr lang="en-US" dirty="0" smtClean="0"/>
              <a:t>Called a </a:t>
            </a:r>
            <a:r>
              <a:rPr lang="en-US" i="1" dirty="0" smtClean="0"/>
              <a:t>nice </a:t>
            </a:r>
            <a:r>
              <a:rPr lang="en-US" dirty="0" smtClean="0"/>
              <a:t>value</a:t>
            </a:r>
          </a:p>
          <a:p>
            <a:pPr lvl="1"/>
            <a:r>
              <a:rPr lang="en-US" dirty="0" smtClean="0"/>
              <a:t>A soft priority describing share of CPU that a process should get</a:t>
            </a:r>
          </a:p>
          <a:p>
            <a:r>
              <a:rPr lang="en-US" dirty="0" smtClean="0"/>
              <a:t>Commands can be run to change process priorities</a:t>
            </a:r>
          </a:p>
          <a:p>
            <a:r>
              <a:rPr lang="en-US" dirty="0" smtClean="0"/>
              <a:t>Anyone can request lower priority for his processes</a:t>
            </a:r>
          </a:p>
          <a:p>
            <a:r>
              <a:rPr lang="en-US" dirty="0" smtClean="0"/>
              <a:t>Only privileged user can request higher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in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32 different priority levels</a:t>
            </a:r>
          </a:p>
          <a:p>
            <a:pPr lvl="1"/>
            <a:r>
              <a:rPr lang="en-US" dirty="0" smtClean="0"/>
              <a:t>Half for regular tasks, half for soft real time</a:t>
            </a:r>
          </a:p>
          <a:p>
            <a:pPr lvl="1"/>
            <a:r>
              <a:rPr lang="en-US" dirty="0" smtClean="0"/>
              <a:t>Real time scheduling requires special privileges</a:t>
            </a:r>
          </a:p>
          <a:p>
            <a:pPr lvl="1"/>
            <a:r>
              <a:rPr lang="en-US" dirty="0" smtClean="0"/>
              <a:t>Using a multi-queue approach</a:t>
            </a:r>
          </a:p>
          <a:p>
            <a:r>
              <a:rPr lang="en-US" dirty="0" smtClean="0"/>
              <a:t>Users can choose from 5 of these priority levels</a:t>
            </a:r>
          </a:p>
          <a:p>
            <a:r>
              <a:rPr lang="en-US" dirty="0" smtClean="0"/>
              <a:t>Kernel adjusts priorities based on process behavior</a:t>
            </a:r>
          </a:p>
          <a:p>
            <a:pPr lvl="1"/>
            <a:r>
              <a:rPr lang="en-US" dirty="0" smtClean="0"/>
              <a:t>Goal of improving responsiveness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GB" dirty="0" smtClean="0"/>
              <a:t>Need a way to get control away from process</a:t>
            </a:r>
          </a:p>
          <a:p>
            <a:pPr lvl="1"/>
            <a:r>
              <a:rPr lang="en-GB" dirty="0" smtClean="0"/>
              <a:t>E.g., process makes a sys call, or clock interrupt</a:t>
            </a:r>
          </a:p>
          <a:p>
            <a:r>
              <a:rPr lang="en-GB" dirty="0" smtClean="0"/>
              <a:t>Consult scheduler before returning to process</a:t>
            </a:r>
          </a:p>
          <a:p>
            <a:pPr lvl="1"/>
            <a:r>
              <a:rPr lang="en-GB" dirty="0" smtClean="0"/>
              <a:t>Has any ready process had its priority raised?</a:t>
            </a:r>
          </a:p>
          <a:p>
            <a:pPr lvl="1"/>
            <a:r>
              <a:rPr lang="en-GB" dirty="0" smtClean="0"/>
              <a:t>Has any process been awakened?</a:t>
            </a:r>
          </a:p>
          <a:p>
            <a:pPr lvl="1"/>
            <a:r>
              <a:rPr lang="en-GB" dirty="0" smtClean="0"/>
              <a:t>Has current process had its priority lowered?</a:t>
            </a:r>
          </a:p>
          <a:p>
            <a:r>
              <a:rPr lang="en-GB" dirty="0" smtClean="0"/>
              <a:t>Scheduler finds highest priority ready process</a:t>
            </a:r>
          </a:p>
          <a:p>
            <a:pPr lvl="1"/>
            <a:r>
              <a:rPr lang="en-GB" dirty="0" smtClean="0"/>
              <a:t>If current process, return as usual</a:t>
            </a:r>
          </a:p>
          <a:p>
            <a:pPr lvl="1"/>
            <a:r>
              <a:rPr lang="en-GB" dirty="0" smtClean="0"/>
              <a:t>If not, yield on behalf of current process and switch to higher priority process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60931" y="542422"/>
            <a:ext cx="6058518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US" dirty="0" smtClean="0"/>
              <a:t>Modern processors contain a clock</a:t>
            </a:r>
          </a:p>
          <a:p>
            <a:r>
              <a:rPr lang="en-US" dirty="0" smtClean="0"/>
              <a:t>A peripheral device</a:t>
            </a:r>
          </a:p>
          <a:p>
            <a:pPr lvl="1"/>
            <a:r>
              <a:rPr lang="en-US" dirty="0" smtClean="0"/>
              <a:t>With limited powers</a:t>
            </a:r>
          </a:p>
          <a:p>
            <a:r>
              <a:rPr lang="en-US" dirty="0" smtClean="0"/>
              <a:t>Can generate an interrupt at a fixed time interval</a:t>
            </a:r>
          </a:p>
          <a:p>
            <a:r>
              <a:rPr lang="en-US" dirty="0" smtClean="0"/>
              <a:t>Which temporarily halts any running process</a:t>
            </a:r>
          </a:p>
          <a:p>
            <a:r>
              <a:rPr lang="en-US" dirty="0" smtClean="0"/>
              <a:t>Good way to ensure that runaway process doesn’t keep control forever</a:t>
            </a:r>
          </a:p>
          <a:p>
            <a:r>
              <a:rPr lang="en-US" dirty="0" smtClean="0"/>
              <a:t>Key technology for preemptive scheduling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4328"/>
            <a:ext cx="8229600" cy="1143000"/>
          </a:xfrm>
        </p:spPr>
        <p:txBody>
          <a:bodyPr/>
          <a:lstStyle/>
          <a:p>
            <a:r>
              <a:rPr lang="en-US" dirty="0" smtClean="0"/>
              <a:t>Round Robin Scheduling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2500"/>
            <a:ext cx="8229600" cy="4525963"/>
          </a:xfrm>
        </p:spPr>
        <p:txBody>
          <a:bodyPr/>
          <a:lstStyle/>
          <a:p>
            <a:r>
              <a:rPr lang="en-GB" sz="2800" dirty="0" smtClean="0"/>
              <a:t>Goal - fair share scheduling</a:t>
            </a:r>
          </a:p>
          <a:p>
            <a:pPr lvl="1"/>
            <a:r>
              <a:rPr lang="en-GB" sz="2400" dirty="0" smtClean="0"/>
              <a:t>All processes offered equal shares of CPU</a:t>
            </a:r>
          </a:p>
          <a:p>
            <a:pPr lvl="1"/>
            <a:r>
              <a:rPr lang="en-GB" sz="2400" dirty="0" smtClean="0"/>
              <a:t>All processes experience similar queue delays</a:t>
            </a:r>
          </a:p>
          <a:p>
            <a:r>
              <a:rPr lang="en-GB" sz="2800" dirty="0" smtClean="0"/>
              <a:t>All processes are assigned a nominal time slice</a:t>
            </a:r>
          </a:p>
          <a:p>
            <a:pPr lvl="1"/>
            <a:r>
              <a:rPr lang="en-GB" sz="2400" dirty="0" smtClean="0"/>
              <a:t>Usually the same sized slice for all</a:t>
            </a:r>
          </a:p>
          <a:p>
            <a:r>
              <a:rPr lang="en-GB" sz="2800" dirty="0" smtClean="0"/>
              <a:t>Each process is scheduled in turn</a:t>
            </a:r>
          </a:p>
          <a:p>
            <a:pPr lvl="1"/>
            <a:r>
              <a:rPr lang="en-GB" sz="2400" dirty="0" smtClean="0"/>
              <a:t>Runs until it blocks, or its time slice expires</a:t>
            </a:r>
          </a:p>
          <a:p>
            <a:pPr lvl="1"/>
            <a:r>
              <a:rPr lang="en-GB" sz="2400" dirty="0" smtClean="0"/>
              <a:t>Then put at the end of the process queue</a:t>
            </a:r>
          </a:p>
          <a:p>
            <a:r>
              <a:rPr lang="en-GB" sz="2800" dirty="0" smtClean="0"/>
              <a:t>Then the next process is run</a:t>
            </a:r>
          </a:p>
          <a:p>
            <a:r>
              <a:rPr lang="en-GB" sz="2800" dirty="0" smtClean="0"/>
              <a:t>Eventually, each process reaches front of queue</a:t>
            </a:r>
          </a:p>
          <a:p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1560931" y="330742"/>
            <a:ext cx="6058518" cy="1345658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Round Robin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processes get relatively quick chance to do some computation</a:t>
            </a:r>
          </a:p>
          <a:p>
            <a:pPr lvl="1"/>
            <a:r>
              <a:rPr lang="en-US" dirty="0" smtClean="0"/>
              <a:t>At the cost of not finishing any process as quickly</a:t>
            </a:r>
          </a:p>
          <a:p>
            <a:pPr lvl="1"/>
            <a:r>
              <a:rPr lang="en-US" dirty="0" smtClean="0"/>
              <a:t>A big win for interactive processes</a:t>
            </a:r>
          </a:p>
          <a:p>
            <a:r>
              <a:rPr lang="en-US" dirty="0" smtClean="0"/>
              <a:t>Far more context switches</a:t>
            </a:r>
          </a:p>
          <a:p>
            <a:pPr lvl="1"/>
            <a:r>
              <a:rPr lang="en-US" dirty="0" smtClean="0"/>
              <a:t>Which can be expensive</a:t>
            </a:r>
          </a:p>
          <a:p>
            <a:r>
              <a:rPr lang="en-US" dirty="0" smtClean="0"/>
              <a:t>Runaway processes do relatively little harm</a:t>
            </a:r>
          </a:p>
          <a:p>
            <a:pPr lvl="1"/>
            <a:r>
              <a:rPr lang="en-US" dirty="0" smtClean="0"/>
              <a:t>Only take 1/n</a:t>
            </a:r>
            <a:r>
              <a:rPr lang="en-US" baseline="30000" dirty="0" smtClean="0"/>
              <a:t>th</a:t>
            </a:r>
            <a:r>
              <a:rPr lang="en-US" dirty="0" smtClean="0"/>
              <a:t> of the overall cycles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Robin and I/O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get halted by round robin scheduling if their time slice expires</a:t>
            </a:r>
          </a:p>
          <a:p>
            <a:r>
              <a:rPr lang="en-US" dirty="0" smtClean="0"/>
              <a:t>If they block for I/O (or anything else) on their own, the scheduler doesn’t halt them</a:t>
            </a:r>
          </a:p>
          <a:p>
            <a:r>
              <a:rPr lang="en-US" dirty="0" smtClean="0"/>
              <a:t>Thus, some percentage of the time round robin acts no differently than FIFO</a:t>
            </a:r>
          </a:p>
          <a:p>
            <a:pPr lvl="1"/>
            <a:r>
              <a:rPr lang="en-US" dirty="0" smtClean="0"/>
              <a:t>When I/O occurs in a process and it blocks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Robin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956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008" y="1759564"/>
            <a:ext cx="7738502" cy="39954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40780" y="1192728"/>
            <a:ext cx="6317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Assume a 50 </a:t>
            </a:r>
            <a:r>
              <a:rPr lang="en-US" sz="2800" dirty="0" err="1" smtClean="0">
                <a:latin typeface="Times New Roman"/>
                <a:cs typeface="Times New Roman"/>
              </a:rPr>
              <a:t>msec</a:t>
            </a:r>
            <a:r>
              <a:rPr lang="en-US" sz="2800" dirty="0" smtClean="0">
                <a:latin typeface="Times New Roman"/>
                <a:cs typeface="Times New Roman"/>
              </a:rPr>
              <a:t> time slice (or </a:t>
            </a:r>
            <a:r>
              <a:rPr lang="en-US" sz="2800" i="1" dirty="0" smtClean="0">
                <a:latin typeface="Times New Roman"/>
                <a:cs typeface="Times New Roman"/>
              </a:rPr>
              <a:t>quantum</a:t>
            </a:r>
            <a:r>
              <a:rPr lang="en-US" sz="2800" dirty="0" smtClean="0">
                <a:latin typeface="Times New Roman"/>
                <a:cs typeface="Times New Roman"/>
              </a:rPr>
              <a:t>)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0780" y="1759564"/>
            <a:ext cx="4696014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Dispatch Order:  0, 1, 2, 3, 4, 0, 1, 2,  . . .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9411" y="1766434"/>
            <a:ext cx="305987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0780" y="2229477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Process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45596" y="2223117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Length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38764" y="2223107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1st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26626" y="222415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2nd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09726" y="222467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3d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99704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4th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88623" y="222467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71723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6th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61662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7th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50612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8th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638474" y="2223072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Finish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439016" y="2225709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Switches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40792" y="2684529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45608" y="2678169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738776" y="26718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226638" y="267921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250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09738" y="267973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475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199716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650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688635" y="267973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800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71735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950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661674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150624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638486" y="2682357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1100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439028" y="2680761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7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34456" y="314593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839272" y="313957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125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732440" y="313321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220302" y="31406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300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703402" y="314113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525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193380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682299" y="314113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165399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655338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144288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32150" y="314376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525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432692" y="314217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3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41348" y="360262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846164" y="359626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39332" y="360313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227194" y="35973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350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710294" y="35978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200272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700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689191" y="35978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850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72291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662230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1100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151180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1150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639042" y="360045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1275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439584" y="359886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143231" y="3592021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1200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147464" y="359204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1250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48240" y="405931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853056" y="405295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746224" y="405982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234086" y="405399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717186" y="40545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600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207164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750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696083" y="40545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900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179183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669122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8072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645934" y="405714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900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446476" y="405555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41348" y="452872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846164" y="452236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739332" y="452288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200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227194" y="45234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710294" y="45239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200272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689191" y="45239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72291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662230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151180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639042" y="452655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475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439584" y="452496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2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35012" y="4522368"/>
            <a:ext cx="1104816" cy="4630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41348" y="313957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41904" y="405295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34456" y="2678169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632150" y="4985411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Times New Roman"/>
                <a:cs typeface="Times New Roman"/>
              </a:rPr>
              <a:t>1275</a:t>
            </a:r>
            <a:endParaRPr lang="en-US" sz="24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7433248" y="498165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Times New Roman"/>
                <a:cs typeface="Times New Roman"/>
              </a:rPr>
              <a:t>27</a:t>
            </a:r>
            <a:endParaRPr lang="en-US" sz="24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5012" y="359626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01099" y="5106690"/>
            <a:ext cx="2926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Average waiting time: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858961" y="5106690"/>
            <a:ext cx="1355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100 </a:t>
            </a:r>
            <a:r>
              <a:rPr lang="en-US" sz="2400" dirty="0" err="1" smtClean="0">
                <a:latin typeface="Times New Roman"/>
                <a:cs typeface="Times New Roman"/>
              </a:rPr>
              <a:t>msec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07991" y="5761830"/>
            <a:ext cx="3193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First process completed: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863147" y="5768700"/>
            <a:ext cx="1355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475 </a:t>
            </a:r>
            <a:r>
              <a:rPr lang="en-US" sz="2400" dirty="0" err="1" smtClean="0">
                <a:latin typeface="Times New Roman"/>
                <a:cs typeface="Times New Roman"/>
              </a:rPr>
              <a:t>msec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3" name="Right Triangle 92"/>
          <p:cNvSpPr/>
          <p:nvPr/>
        </p:nvSpPr>
        <p:spPr>
          <a:xfrm flipH="1">
            <a:off x="3228251" y="4528728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ight Triangle 99"/>
          <p:cNvSpPr/>
          <p:nvPr/>
        </p:nvSpPr>
        <p:spPr>
          <a:xfrm flipH="1">
            <a:off x="3715584" y="3141684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ight Triangle 100"/>
          <p:cNvSpPr/>
          <p:nvPr/>
        </p:nvSpPr>
        <p:spPr>
          <a:xfrm flipH="1">
            <a:off x="6171840" y="3592021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100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4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000"/>
                            </p:stCondLst>
                            <p:childTnLst>
                              <p:par>
                                <p:cTn id="1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0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4" grpId="0" animBg="1"/>
      <p:bldP spid="95" grpId="0" animBg="1"/>
      <p:bldP spid="96" grpId="0"/>
      <p:bldP spid="97" grpId="0"/>
      <p:bldP spid="98" grpId="0"/>
      <p:bldP spid="99" grpId="0"/>
      <p:bldP spid="93" grpId="0" animBg="1"/>
      <p:bldP spid="100" grpId="0" animBg="1"/>
      <p:bldP spid="1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Example to Non-Preemptive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sz="2800" dirty="0" smtClean="0"/>
              <a:t>Context switches:  27 vs. 5 (for both FIFO and SJF)</a:t>
            </a:r>
          </a:p>
          <a:p>
            <a:pPr lvl="1"/>
            <a:r>
              <a:rPr lang="en-US" sz="2400" dirty="0" smtClean="0"/>
              <a:t>Clearly more expensive</a:t>
            </a:r>
          </a:p>
          <a:p>
            <a:r>
              <a:rPr lang="en-US" sz="2800" dirty="0" smtClean="0"/>
              <a:t>First job completed:  475 </a:t>
            </a:r>
            <a:r>
              <a:rPr lang="en-US" sz="2800" dirty="0" err="1" smtClean="0"/>
              <a:t>msec</a:t>
            </a:r>
            <a:r>
              <a:rPr lang="en-US" sz="2800" dirty="0" smtClean="0"/>
              <a:t> vs. </a:t>
            </a:r>
          </a:p>
          <a:p>
            <a:pPr lvl="1"/>
            <a:r>
              <a:rPr lang="en-US" sz="2400" dirty="0" smtClean="0"/>
              <a:t>75 (shortest job first) </a:t>
            </a:r>
          </a:p>
          <a:p>
            <a:pPr lvl="1"/>
            <a:r>
              <a:rPr lang="en-US" sz="2400" dirty="0" smtClean="0"/>
              <a:t>350 (FIFO)</a:t>
            </a:r>
          </a:p>
          <a:p>
            <a:pPr lvl="1"/>
            <a:r>
              <a:rPr lang="en-US" sz="2400" dirty="0" smtClean="0"/>
              <a:t>Clearly takes longer to complete some process</a:t>
            </a:r>
          </a:p>
          <a:p>
            <a:r>
              <a:rPr lang="en-US" sz="2800" dirty="0" smtClean="0"/>
              <a:t>Average waiting time:  100 </a:t>
            </a:r>
            <a:r>
              <a:rPr lang="en-US" sz="2800" dirty="0" err="1" smtClean="0"/>
              <a:t>msec</a:t>
            </a:r>
            <a:r>
              <a:rPr lang="en-US" sz="2800" dirty="0" smtClean="0"/>
              <a:t> vs.</a:t>
            </a:r>
          </a:p>
          <a:p>
            <a:pPr lvl="1"/>
            <a:r>
              <a:rPr lang="en-US" sz="2400" dirty="0" smtClean="0"/>
              <a:t>350 (shortest job first)</a:t>
            </a:r>
          </a:p>
          <a:p>
            <a:pPr lvl="1"/>
            <a:r>
              <a:rPr lang="en-US" sz="2400" dirty="0" smtClean="0"/>
              <a:t>595 (FIFO)</a:t>
            </a:r>
          </a:p>
          <a:p>
            <a:pPr lvl="1"/>
            <a:r>
              <a:rPr lang="en-US" sz="2400" dirty="0" smtClean="0"/>
              <a:t>For first opportunity to compute</a:t>
            </a:r>
          </a:p>
          <a:p>
            <a:pPr lvl="1"/>
            <a:r>
              <a:rPr lang="en-US" sz="2400" dirty="0" smtClean="0"/>
              <a:t>Clearly more responsive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43214</TotalTime>
  <Words>1498</Words>
  <Application>Microsoft Macintosh PowerPoint</Application>
  <PresentationFormat>On-screen Show (4:3)</PresentationFormat>
  <Paragraphs>289</Paragraphs>
  <Slides>22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Theme</vt:lpstr>
      <vt:lpstr>Preemptive Scheduling</vt:lpstr>
      <vt:lpstr>Implications of Forcing Preemption</vt:lpstr>
      <vt:lpstr>Implementing Preemption</vt:lpstr>
      <vt:lpstr>Clock Interrupts</vt:lpstr>
      <vt:lpstr>Round Robin Scheduling Algorithm</vt:lpstr>
      <vt:lpstr>Properties of Round Robin Scheduling</vt:lpstr>
      <vt:lpstr>Round Robin and I/O Interrupts</vt:lpstr>
      <vt:lpstr>Round Robin Example</vt:lpstr>
      <vt:lpstr>Comparing Example to Non-Preemptive Examples</vt:lpstr>
      <vt:lpstr>Choosing a Time Slice</vt:lpstr>
      <vt:lpstr>Costs of a Context Switch</vt:lpstr>
      <vt:lpstr>Characterizing Costs of  a Time Slice Choice</vt:lpstr>
      <vt:lpstr>Multi-queue Scheduling</vt:lpstr>
      <vt:lpstr>How Do I Know What Queue To Put New Process Into?</vt:lpstr>
      <vt:lpstr>Multiple Queue Scheduling</vt:lpstr>
      <vt:lpstr>Priority Scheduling Algorithm</vt:lpstr>
      <vt:lpstr>Priority and Preemption</vt:lpstr>
      <vt:lpstr>Priority Scheduling Example</vt:lpstr>
      <vt:lpstr>Problems With Priority Scheduling</vt:lpstr>
      <vt:lpstr>Hard Priorities Vs. Soft Priorities</vt:lpstr>
      <vt:lpstr>Priority Scheduling in Linux </vt:lpstr>
      <vt:lpstr>Priority Scheduling in Windows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57</cp:revision>
  <dcterms:created xsi:type="dcterms:W3CDTF">2017-01-19T23:34:29Z</dcterms:created>
  <dcterms:modified xsi:type="dcterms:W3CDTF">2017-01-19T23:35:10Z</dcterms:modified>
</cp:coreProperties>
</file>