
<file path=[Content_Types].xml><?xml version="1.0" encoding="utf-8"?>
<Types xmlns="http://schemas.openxmlformats.org/package/2006/content-types">
  <Default Extension="xls" ContentType="application/vnd.ms-excel"/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vml" ContentType="application/vnd.openxmlformats-officedocument.vmlDrawing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20" r:id="rId2"/>
    <p:sldId id="321" r:id="rId3"/>
    <p:sldId id="327" r:id="rId4"/>
    <p:sldId id="322" r:id="rId5"/>
    <p:sldId id="323" r:id="rId6"/>
    <p:sldId id="325" r:id="rId7"/>
    <p:sldId id="324" r:id="rId8"/>
    <p:sldId id="326" r:id="rId9"/>
    <p:sldId id="328" r:id="rId10"/>
    <p:sldId id="329" r:id="rId11"/>
    <p:sldId id="330" r:id="rId12"/>
    <p:sldId id="331" r:id="rId13"/>
    <p:sldId id="332" r:id="rId14"/>
    <p:sldId id="333" r:id="rId15"/>
    <p:sldId id="335" r:id="rId16"/>
    <p:sldId id="337" r:id="rId17"/>
    <p:sldId id="334" r:id="rId18"/>
    <p:sldId id="336" r:id="rId19"/>
    <p:sldId id="339" r:id="rId20"/>
    <p:sldId id="340" r:id="rId21"/>
    <p:sldId id="341" r:id="rId22"/>
    <p:sldId id="338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101" d="100"/>
          <a:sy n="101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 6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xcel_97_-_2004_Worksheet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xcel_97_-_2004_Worksheet2.xls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Consider in the context of CPU scheduling</a:t>
            </a:r>
          </a:p>
          <a:p>
            <a:r>
              <a:rPr lang="en-GB" dirty="0" smtClean="0"/>
              <a:t>Scheduled process runs until it yields CPU</a:t>
            </a:r>
          </a:p>
          <a:p>
            <a:r>
              <a:rPr lang="en-GB" dirty="0" smtClean="0"/>
              <a:t>Works well for simple systems</a:t>
            </a:r>
          </a:p>
          <a:p>
            <a:pPr lvl="1"/>
            <a:r>
              <a:rPr lang="en-GB" dirty="0" smtClean="0"/>
              <a:t>Small numbers of processes</a:t>
            </a:r>
          </a:p>
          <a:p>
            <a:pPr lvl="1"/>
            <a:r>
              <a:rPr lang="en-GB" dirty="0" smtClean="0"/>
              <a:t>With natural producer consumer relationships</a:t>
            </a:r>
          </a:p>
          <a:p>
            <a:r>
              <a:rPr lang="en-GB" dirty="0" smtClean="0"/>
              <a:t>Good for maximizing throughput</a:t>
            </a:r>
          </a:p>
          <a:p>
            <a:r>
              <a:rPr lang="en-GB" dirty="0" smtClean="0"/>
              <a:t>Depends on each process to voluntarily yield</a:t>
            </a:r>
          </a:p>
          <a:p>
            <a:pPr lvl="1"/>
            <a:r>
              <a:rPr lang="en-GB" dirty="0" smtClean="0"/>
              <a:t>A piggy process can starve others</a:t>
            </a:r>
          </a:p>
          <a:p>
            <a:pPr lvl="1"/>
            <a:r>
              <a:rPr lang="en-GB" dirty="0" smtClean="0"/>
              <a:t>A buggy process can lock up the entire system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22857" y="542422"/>
            <a:ext cx="6534700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Shortest Job First Practical?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How can we know how long a job is going to run?</a:t>
            </a:r>
          </a:p>
          <a:p>
            <a:pPr lvl="1"/>
            <a:r>
              <a:rPr lang="en-GB" sz="2400" dirty="0" smtClean="0"/>
              <a:t>Processes predict for themselves?</a:t>
            </a:r>
          </a:p>
          <a:p>
            <a:pPr lvl="1"/>
            <a:r>
              <a:rPr lang="en-GB" sz="2400" dirty="0" smtClean="0"/>
              <a:t>The system predicts for them?</a:t>
            </a:r>
          </a:p>
          <a:p>
            <a:r>
              <a:rPr lang="en-GB" sz="2800" dirty="0" smtClean="0"/>
              <a:t>How fair is SJF scheduling?</a:t>
            </a:r>
          </a:p>
          <a:p>
            <a:pPr lvl="1"/>
            <a:r>
              <a:rPr lang="en-GB" sz="2400" dirty="0" smtClean="0"/>
              <a:t>The smaller jobs will always be run first </a:t>
            </a:r>
          </a:p>
          <a:p>
            <a:pPr lvl="1"/>
            <a:r>
              <a:rPr lang="en-GB" sz="2400" dirty="0" smtClean="0"/>
              <a:t>New small jobs cut in line, ahead of older longer jobs</a:t>
            </a:r>
          </a:p>
          <a:p>
            <a:pPr lvl="1"/>
            <a:r>
              <a:rPr lang="en-GB" sz="2400" dirty="0" smtClean="0"/>
              <a:t>Will the long jobs ever run?</a:t>
            </a:r>
          </a:p>
          <a:p>
            <a:pPr lvl="2"/>
            <a:r>
              <a:rPr lang="en-GB" sz="2000" dirty="0" smtClean="0"/>
              <a:t>Only if short jobs stop arriving ... which could be never</a:t>
            </a:r>
          </a:p>
          <a:p>
            <a:r>
              <a:rPr lang="en-GB" sz="2800" dirty="0" smtClean="0"/>
              <a:t>This is called </a:t>
            </a:r>
            <a:r>
              <a:rPr lang="en-GB" sz="2800" i="1" dirty="0" smtClean="0"/>
              <a:t>starvation</a:t>
            </a:r>
          </a:p>
          <a:p>
            <a:pPr lvl="1"/>
            <a:r>
              <a:rPr lang="en-GB" sz="2400" dirty="0" smtClean="0"/>
              <a:t>It is caused by discriminatory scheduling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the Prediction is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US" sz="2800" dirty="0" smtClean="0"/>
              <a:t>Regardless of who made it</a:t>
            </a:r>
          </a:p>
          <a:p>
            <a:r>
              <a:rPr lang="en-US" sz="2800" dirty="0" smtClean="0"/>
              <a:t>In non-preemptive system, we have little choice:</a:t>
            </a:r>
          </a:p>
          <a:p>
            <a:pPr lvl="1"/>
            <a:r>
              <a:rPr lang="en-US" sz="2400" dirty="0" smtClean="0"/>
              <a:t>Continue running the process until it yields</a:t>
            </a:r>
          </a:p>
          <a:p>
            <a:r>
              <a:rPr lang="en-US" sz="2800" dirty="0" smtClean="0"/>
              <a:t>If prediction is wrong, the purpose of Shortest-Job-First scheduling is defeated</a:t>
            </a:r>
          </a:p>
          <a:p>
            <a:pPr lvl="1"/>
            <a:r>
              <a:rPr lang="en-US" sz="2400" dirty="0" smtClean="0"/>
              <a:t>Response time suffers as a result</a:t>
            </a:r>
          </a:p>
          <a:p>
            <a:r>
              <a:rPr lang="en-US" sz="2800" dirty="0" smtClean="0"/>
              <a:t>Few computer systems attempt to use Shortest-Job-First scheduling</a:t>
            </a:r>
          </a:p>
          <a:p>
            <a:pPr lvl="1"/>
            <a:r>
              <a:rPr lang="en-US" sz="2400" dirty="0" smtClean="0"/>
              <a:t>But grocery stores and banks do use it </a:t>
            </a:r>
          </a:p>
          <a:p>
            <a:pPr lvl="2"/>
            <a:r>
              <a:rPr lang="en-US" sz="2000" dirty="0" smtClean="0"/>
              <a:t>10-item-or-less registers</a:t>
            </a:r>
          </a:p>
          <a:p>
            <a:pPr lvl="2"/>
            <a:r>
              <a:rPr lang="en-US" sz="2000" dirty="0" smtClean="0"/>
              <a:t>Simple deposit &amp; check cashing windows</a:t>
            </a:r>
            <a:endParaRPr lang="en-US" sz="2000" i="1" dirty="0" smtClean="0"/>
          </a:p>
          <a:p>
            <a:endParaRPr lang="en-US" sz="2800" dirty="0"/>
          </a:p>
        </p:txBody>
      </p:sp>
      <p:sp>
        <p:nvSpPr>
          <p:cNvPr id="5" name="Cloud Callout 4"/>
          <p:cNvSpPr/>
          <p:nvPr/>
        </p:nvSpPr>
        <p:spPr>
          <a:xfrm>
            <a:off x="4259478" y="2116766"/>
            <a:ext cx="3108629" cy="1455279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Does this change if we are using preemptive scheduling?  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Starvation Really That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If optimizing for response time, it may make sense to preferentially schedule shorter jobs </a:t>
            </a:r>
          </a:p>
          <a:p>
            <a:pPr lvl="1"/>
            <a:r>
              <a:rPr lang="en-US" dirty="0" smtClean="0"/>
              <a:t>The long jobs are “inappropriate” for this type of system</a:t>
            </a:r>
          </a:p>
          <a:p>
            <a:pPr lvl="1"/>
            <a:r>
              <a:rPr lang="en-US" dirty="0" smtClean="0"/>
              <a:t> And inconvenience many other jobs</a:t>
            </a:r>
          </a:p>
          <a:p>
            <a:r>
              <a:rPr lang="en-US" dirty="0" smtClean="0"/>
              <a:t>If a job is inappropriate for our system, perhaps we should refuse to run it</a:t>
            </a:r>
          </a:p>
          <a:p>
            <a:pPr lvl="1"/>
            <a:r>
              <a:rPr lang="en-US" dirty="0" smtClean="0"/>
              <a:t>But making it wait for an indefinitely long period of time doesn’t sound like reasonable behavior</a:t>
            </a:r>
          </a:p>
          <a:p>
            <a:pPr lvl="1"/>
            <a:r>
              <a:rPr lang="en-US" dirty="0" smtClean="0"/>
              <a:t>Especially without feedback to job’s submitter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certain systems, some things </a:t>
            </a:r>
            <a:r>
              <a:rPr lang="en-US" u="sng" dirty="0" smtClean="0"/>
              <a:t>must</a:t>
            </a:r>
            <a:r>
              <a:rPr lang="en-US" dirty="0" smtClean="0"/>
              <a:t> happen at particular times</a:t>
            </a:r>
          </a:p>
          <a:p>
            <a:pPr lvl="1"/>
            <a:r>
              <a:rPr lang="en-US" dirty="0" smtClean="0"/>
              <a:t>E.g., industrial control systems</a:t>
            </a:r>
          </a:p>
          <a:p>
            <a:pPr lvl="1"/>
            <a:r>
              <a:rPr lang="en-US" dirty="0" smtClean="0"/>
              <a:t>If you don’t rivet the widget before the conveyer belt moves, you have a worthless widget</a:t>
            </a:r>
          </a:p>
          <a:p>
            <a:r>
              <a:rPr lang="en-US" dirty="0" smtClean="0"/>
              <a:t>These systems must schedule on the basis of real-time deadlines</a:t>
            </a:r>
          </a:p>
          <a:p>
            <a:r>
              <a:rPr lang="en-US" dirty="0" smtClean="0"/>
              <a:t>Can be either </a:t>
            </a:r>
            <a:r>
              <a:rPr lang="en-US" i="1" dirty="0" smtClean="0"/>
              <a:t>hard </a:t>
            </a:r>
            <a:r>
              <a:rPr lang="en-US" dirty="0" smtClean="0"/>
              <a:t>or </a:t>
            </a:r>
            <a:r>
              <a:rPr lang="en-US" i="1" dirty="0" smtClean="0"/>
              <a:t>soft</a:t>
            </a:r>
            <a:endParaRPr lang="en-US" i="1" dirty="0"/>
          </a:p>
        </p:txBody>
      </p:sp>
      <p:sp>
        <p:nvSpPr>
          <p:cNvPr id="4" name="Rounded Rectangle 3"/>
          <p:cNvSpPr/>
          <p:nvPr/>
        </p:nvSpPr>
        <p:spPr>
          <a:xfrm>
            <a:off x="1984257" y="542422"/>
            <a:ext cx="519866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The system absolutely must meet its deadlines</a:t>
            </a:r>
          </a:p>
          <a:p>
            <a:r>
              <a:rPr lang="en-US" dirty="0" smtClean="0"/>
              <a:t>By definition, system fails if a deadline is not met</a:t>
            </a:r>
          </a:p>
          <a:p>
            <a:pPr lvl="1"/>
            <a:r>
              <a:rPr lang="en-US" dirty="0" smtClean="0"/>
              <a:t>E.g., controlling a nuclear power plant . . .</a:t>
            </a:r>
          </a:p>
          <a:p>
            <a:r>
              <a:rPr lang="en-US" dirty="0" smtClean="0"/>
              <a:t>How can we ensure no missed deadlines?</a:t>
            </a:r>
          </a:p>
          <a:p>
            <a:r>
              <a:rPr lang="en-US" dirty="0" smtClean="0"/>
              <a:t>Typically by very, very careful analysis</a:t>
            </a:r>
          </a:p>
          <a:p>
            <a:pPr lvl="1"/>
            <a:r>
              <a:rPr lang="en-US" dirty="0" smtClean="0"/>
              <a:t>Make sure no possible schedule causes a deadline to be missed</a:t>
            </a:r>
          </a:p>
          <a:p>
            <a:pPr lvl="1"/>
            <a:r>
              <a:rPr lang="en-US" dirty="0" smtClean="0"/>
              <a:t>By working it out ahead of time</a:t>
            </a:r>
          </a:p>
          <a:p>
            <a:pPr lvl="1"/>
            <a:r>
              <a:rPr lang="en-US" dirty="0" smtClean="0"/>
              <a:t>Then scheduler rigorously follows deadlines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Ensuring Hard Deadlines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dirty="0" smtClean="0"/>
              <a:t>Must have deep understanding of the code used in each job</a:t>
            </a:r>
          </a:p>
          <a:p>
            <a:pPr lvl="1"/>
            <a:r>
              <a:rPr lang="en-US" dirty="0" smtClean="0"/>
              <a:t>You know </a:t>
            </a:r>
            <a:r>
              <a:rPr lang="en-US" u="sng" dirty="0" smtClean="0"/>
              <a:t>exactly</a:t>
            </a:r>
            <a:r>
              <a:rPr lang="en-US" dirty="0" smtClean="0"/>
              <a:t> how long it will take</a:t>
            </a:r>
          </a:p>
          <a:p>
            <a:r>
              <a:rPr lang="en-US" dirty="0" smtClean="0"/>
              <a:t>Vital to avoid non-deterministic timings</a:t>
            </a:r>
          </a:p>
          <a:p>
            <a:pPr lvl="1"/>
            <a:r>
              <a:rPr lang="en-US" dirty="0" smtClean="0"/>
              <a:t>Even if the non-deterministic mechanism usually speeds things up</a:t>
            </a:r>
          </a:p>
          <a:p>
            <a:pPr lvl="1"/>
            <a:r>
              <a:rPr lang="en-US" dirty="0" smtClean="0"/>
              <a:t>You’re screwed if it </a:t>
            </a:r>
            <a:r>
              <a:rPr lang="en-US" u="sng" dirty="0" smtClean="0"/>
              <a:t>ever</a:t>
            </a:r>
            <a:r>
              <a:rPr lang="en-US" dirty="0" smtClean="0"/>
              <a:t> slows them down</a:t>
            </a:r>
          </a:p>
          <a:p>
            <a:r>
              <a:rPr lang="en-US" dirty="0" smtClean="0"/>
              <a:t>Typically means you do things like turn off interrupts</a:t>
            </a:r>
          </a:p>
          <a:p>
            <a:r>
              <a:rPr lang="en-US" dirty="0" smtClean="0"/>
              <a:t>And scheduler is non-preemptive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a Hard Real Time System Schedule?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usually a very carefully pre-defined schedule</a:t>
            </a:r>
          </a:p>
          <a:p>
            <a:r>
              <a:rPr lang="en-US" dirty="0" smtClean="0"/>
              <a:t>No actual decisions made at run time</a:t>
            </a:r>
          </a:p>
          <a:p>
            <a:r>
              <a:rPr lang="en-US" dirty="0" smtClean="0"/>
              <a:t>It’s all been worked out ahead of time</a:t>
            </a:r>
          </a:p>
          <a:p>
            <a:r>
              <a:rPr lang="en-US" dirty="0" smtClean="0"/>
              <a:t>Not necessarily using any particular algorithm</a:t>
            </a:r>
          </a:p>
          <a:p>
            <a:r>
              <a:rPr lang="en-US" dirty="0" smtClean="0"/>
              <a:t>The designers may have just tinkered around to make everything “fit”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desirable to meet your deadlines</a:t>
            </a:r>
          </a:p>
          <a:p>
            <a:r>
              <a:rPr lang="en-US" dirty="0" smtClean="0"/>
              <a:t>But some (or any) of them can occasionally be missed</a:t>
            </a:r>
          </a:p>
          <a:p>
            <a:r>
              <a:rPr lang="en-US" dirty="0" smtClean="0"/>
              <a:t>Goal of scheduler is to avoid missing deadlines</a:t>
            </a:r>
          </a:p>
          <a:p>
            <a:pPr lvl="1"/>
            <a:r>
              <a:rPr lang="en-US" dirty="0" smtClean="0"/>
              <a:t>With the understanding that you might</a:t>
            </a:r>
          </a:p>
          <a:p>
            <a:r>
              <a:rPr lang="en-US" dirty="0" smtClean="0"/>
              <a:t>May have different classes of deadlines</a:t>
            </a:r>
          </a:p>
          <a:p>
            <a:pPr lvl="1"/>
            <a:r>
              <a:rPr lang="en-US" dirty="0" smtClean="0"/>
              <a:t>Some “harder” than others</a:t>
            </a:r>
          </a:p>
          <a:p>
            <a:r>
              <a:rPr lang="en-US" dirty="0" smtClean="0"/>
              <a:t>Need not require quite as much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Real Time Schedulers and Non-Preemption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as vital that tasks run to completion to meet their deadline</a:t>
            </a:r>
          </a:p>
          <a:p>
            <a:pPr lvl="1"/>
            <a:r>
              <a:rPr lang="en-US" dirty="0" smtClean="0"/>
              <a:t>Also not as predictable, since you probably did less careful analysis</a:t>
            </a:r>
          </a:p>
          <a:p>
            <a:r>
              <a:rPr lang="en-US" dirty="0" smtClean="0"/>
              <a:t>In particular, a new task with an earlier deadline might arrive</a:t>
            </a:r>
          </a:p>
          <a:p>
            <a:r>
              <a:rPr lang="en-US" dirty="0" smtClean="0"/>
              <a:t>If you don’t pre-empt, you might not be able to meet that deadline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You Don’t Meet a Deadline?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on the particular type of system</a:t>
            </a:r>
          </a:p>
          <a:p>
            <a:r>
              <a:rPr lang="en-US" dirty="0" smtClean="0"/>
              <a:t>Might just drop the job whose deadline you missed</a:t>
            </a:r>
          </a:p>
          <a:p>
            <a:r>
              <a:rPr lang="en-US" dirty="0" smtClean="0"/>
              <a:t>Might allow system to fall behind</a:t>
            </a:r>
          </a:p>
          <a:p>
            <a:r>
              <a:rPr lang="en-US" dirty="0" smtClean="0"/>
              <a:t>Might drop some other job in the future</a:t>
            </a:r>
          </a:p>
          <a:p>
            <a:r>
              <a:rPr lang="en-US" dirty="0" smtClean="0"/>
              <a:t>At any rate, it will be well defined in each particular system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a Process Yield?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When it knows it’s not going to make progress</a:t>
            </a:r>
          </a:p>
          <a:p>
            <a:pPr lvl="1"/>
            <a:r>
              <a:rPr lang="en-US" dirty="0" smtClean="0"/>
              <a:t>E.g., while waiting for I/O</a:t>
            </a:r>
          </a:p>
          <a:p>
            <a:pPr lvl="1"/>
            <a:r>
              <a:rPr lang="en-US" dirty="0" smtClean="0"/>
              <a:t>Better to let someone else make progress than sit in a pointless wait loop</a:t>
            </a:r>
          </a:p>
          <a:p>
            <a:r>
              <a:rPr lang="en-US" dirty="0" smtClean="0"/>
              <a:t>After it has had its “fair share” of time</a:t>
            </a:r>
          </a:p>
          <a:p>
            <a:pPr lvl="1"/>
            <a:r>
              <a:rPr lang="en-US" dirty="0" smtClean="0"/>
              <a:t>Which is hard to define</a:t>
            </a:r>
          </a:p>
          <a:p>
            <a:pPr lvl="1"/>
            <a:r>
              <a:rPr lang="en-US" dirty="0" smtClean="0"/>
              <a:t>Since it may depend on the state of everything else in the system</a:t>
            </a:r>
          </a:p>
          <a:p>
            <a:r>
              <a:rPr lang="en-US" dirty="0" smtClean="0"/>
              <a:t>Can’t expect application programmers to do sophisticated things to decide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Algorithms Do You </a:t>
            </a:r>
            <a:br>
              <a:rPr lang="en-US" dirty="0" smtClean="0"/>
            </a:br>
            <a:r>
              <a:rPr lang="en-US" dirty="0" smtClean="0"/>
              <a:t>Use For Soft Real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US" dirty="0" smtClean="0"/>
              <a:t>Most common is Earliest Deadline First</a:t>
            </a:r>
          </a:p>
          <a:p>
            <a:r>
              <a:rPr lang="en-US" dirty="0" smtClean="0"/>
              <a:t>Each job has a deadline associated with it</a:t>
            </a:r>
          </a:p>
          <a:p>
            <a:pPr lvl="1"/>
            <a:r>
              <a:rPr lang="en-US" dirty="0" smtClean="0"/>
              <a:t>Based on a common clock</a:t>
            </a:r>
          </a:p>
          <a:p>
            <a:r>
              <a:rPr lang="en-US" dirty="0" smtClean="0"/>
              <a:t>Keep the job queue sorted by those deadlines</a:t>
            </a:r>
          </a:p>
          <a:p>
            <a:r>
              <a:rPr lang="en-US" dirty="0" smtClean="0"/>
              <a:t>Whenever one job completes, pick the first one off the queue</a:t>
            </a:r>
          </a:p>
          <a:p>
            <a:r>
              <a:rPr lang="en-US" dirty="0" smtClean="0"/>
              <a:t>Perhaps prune the queue to remove jobs whose deadlines were missed</a:t>
            </a:r>
          </a:p>
          <a:p>
            <a:r>
              <a:rPr lang="en-US" dirty="0" smtClean="0"/>
              <a:t>Minimizes total lateness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 Scheduling for </a:t>
            </a:r>
            <a:br>
              <a:rPr lang="en-US" dirty="0" smtClean="0"/>
            </a:br>
            <a:r>
              <a:rPr lang="en-US" dirty="0" smtClean="0"/>
              <a:t>Soft Real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soft real time systems have jobs coming in at predictable intervals</a:t>
            </a:r>
          </a:p>
          <a:p>
            <a:pPr lvl="1"/>
            <a:r>
              <a:rPr lang="en-US" dirty="0" smtClean="0"/>
              <a:t>With predictable deadlines</a:t>
            </a:r>
          </a:p>
          <a:p>
            <a:r>
              <a:rPr lang="en-US" dirty="0" smtClean="0"/>
              <a:t>System must be designed so that its total amount of work doesn’t exceed capacity</a:t>
            </a:r>
          </a:p>
          <a:p>
            <a:pPr lvl="1"/>
            <a:r>
              <a:rPr lang="en-US" dirty="0" smtClean="0"/>
              <a:t>Remember </a:t>
            </a:r>
            <a:r>
              <a:rPr lang="en-US" dirty="0" err="1" smtClean="0"/>
              <a:t>λ</a:t>
            </a:r>
            <a:r>
              <a:rPr lang="en-US" dirty="0" smtClean="0"/>
              <a:t>, </a:t>
            </a:r>
            <a:r>
              <a:rPr lang="en-US" dirty="0" err="1" smtClean="0"/>
              <a:t>μ</a:t>
            </a:r>
            <a:r>
              <a:rPr lang="en-US" dirty="0" smtClean="0"/>
              <a:t>, and </a:t>
            </a:r>
            <a:r>
              <a:rPr lang="en-US" dirty="0" err="1" smtClean="0"/>
              <a:t>ρ</a:t>
            </a:r>
            <a:r>
              <a:rPr lang="en-US" dirty="0" smtClean="0"/>
              <a:t>?</a:t>
            </a:r>
          </a:p>
          <a:p>
            <a:r>
              <a:rPr lang="en-US" dirty="0" smtClean="0"/>
              <a:t>Even so, you might still miss deadlines</a:t>
            </a:r>
          </a:p>
          <a:p>
            <a:pPr lvl="1"/>
            <a:r>
              <a:rPr lang="en-US" dirty="0" smtClean="0"/>
              <a:t>Because those quantities represent averages, not instantaneous guarantees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 Soft Real Time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A video playing device</a:t>
            </a:r>
          </a:p>
          <a:p>
            <a:r>
              <a:rPr lang="en-US" dirty="0" smtClean="0"/>
              <a:t>Frames arrive</a:t>
            </a:r>
          </a:p>
          <a:p>
            <a:pPr lvl="1"/>
            <a:r>
              <a:rPr lang="en-US" dirty="0" smtClean="0"/>
              <a:t>From disk or network or wherever</a:t>
            </a:r>
          </a:p>
          <a:p>
            <a:r>
              <a:rPr lang="en-US" dirty="0" smtClean="0"/>
              <a:t>Ideally, each frame should be rendered “on time”</a:t>
            </a:r>
          </a:p>
          <a:p>
            <a:pPr lvl="1"/>
            <a:r>
              <a:rPr lang="en-US" dirty="0" smtClean="0"/>
              <a:t>To achieve highest user-perceived quality</a:t>
            </a:r>
          </a:p>
          <a:p>
            <a:r>
              <a:rPr lang="en-US" dirty="0" smtClean="0"/>
              <a:t>If you can’t render a frame on time, might be better to skip it entirely</a:t>
            </a:r>
          </a:p>
          <a:p>
            <a:pPr lvl="1"/>
            <a:r>
              <a:rPr lang="en-US" dirty="0" smtClean="0"/>
              <a:t>Rather than fall further behind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836188" y="1971238"/>
            <a:ext cx="4884516" cy="2593042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noFill/>
                <a:latin typeface="Times New Roman"/>
                <a:cs typeface="Times New Roman"/>
              </a:rPr>
              <a:t>What would be the pros and cons of using hard real time for such a system, instead of soft real time?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Other Resources </a:t>
            </a:r>
            <a:br>
              <a:rPr lang="en-US" dirty="0" smtClean="0"/>
            </a:br>
            <a:r>
              <a:rPr lang="en-US" dirty="0" smtClean="0"/>
              <a:t>Non-Preemptively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Schedulers aren’t just for the CPU or cores</a:t>
            </a:r>
          </a:p>
          <a:p>
            <a:r>
              <a:rPr lang="en-US" dirty="0" smtClean="0"/>
              <a:t>They also schedule use of other system resources</a:t>
            </a:r>
          </a:p>
          <a:p>
            <a:pPr lvl="1"/>
            <a:r>
              <a:rPr lang="en-US" dirty="0" smtClean="0"/>
              <a:t>Disks</a:t>
            </a:r>
          </a:p>
          <a:p>
            <a:pPr lvl="1"/>
            <a:r>
              <a:rPr lang="en-US" dirty="0" smtClean="0"/>
              <a:t>Networks</a:t>
            </a:r>
          </a:p>
          <a:p>
            <a:pPr lvl="1"/>
            <a:r>
              <a:rPr lang="en-US" dirty="0" smtClean="0"/>
              <a:t>At low level, busses</a:t>
            </a:r>
          </a:p>
          <a:p>
            <a:r>
              <a:rPr lang="en-US" dirty="0" smtClean="0"/>
              <a:t>Is non-preemptive best for each such resource?</a:t>
            </a:r>
          </a:p>
          <a:p>
            <a:r>
              <a:rPr lang="en-US" dirty="0" smtClean="0"/>
              <a:t>Which algorithms we will discuss make sense for each?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Non-Preemptive Scheduling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</a:p>
          <a:p>
            <a:r>
              <a:rPr lang="en-US" dirty="0" smtClean="0"/>
              <a:t>Shortest job next</a:t>
            </a:r>
          </a:p>
          <a:p>
            <a:r>
              <a:rPr lang="en-US" dirty="0" smtClean="0"/>
              <a:t>Real time schedulers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46153" y="542422"/>
            <a:ext cx="568810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simplest of all scheduling algorithms</a:t>
            </a:r>
          </a:p>
          <a:p>
            <a:r>
              <a:rPr lang="en-GB" dirty="0" smtClean="0"/>
              <a:t>Run first process on ready queue</a:t>
            </a:r>
          </a:p>
          <a:p>
            <a:pPr lvl="1"/>
            <a:r>
              <a:rPr lang="en-GB" dirty="0" smtClean="0"/>
              <a:t> Until it completes or yields</a:t>
            </a:r>
          </a:p>
          <a:p>
            <a:r>
              <a:rPr lang="en-GB" dirty="0" smtClean="0"/>
              <a:t>Then run next process on queue</a:t>
            </a:r>
          </a:p>
          <a:p>
            <a:pPr lvl="1"/>
            <a:r>
              <a:rPr lang="en-GB" dirty="0" smtClean="0"/>
              <a:t>Until it completes or yields</a:t>
            </a:r>
          </a:p>
          <a:p>
            <a:r>
              <a:rPr lang="en-GB" dirty="0" smtClean="0"/>
              <a:t>Highly variable delays</a:t>
            </a:r>
          </a:p>
          <a:p>
            <a:pPr lvl="1"/>
            <a:r>
              <a:rPr lang="en-GB" dirty="0" smtClean="0"/>
              <a:t>Depends on process implementations</a:t>
            </a:r>
          </a:p>
          <a:p>
            <a:r>
              <a:rPr lang="en-GB" dirty="0" smtClean="0"/>
              <a:t>All processes will eventually be served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654175" y="1468438"/>
          <a:ext cx="6235700" cy="3835400"/>
        </p:xfrm>
        <a:graphic>
          <a:graphicData uri="http://schemas.openxmlformats.org/presentationml/2006/ole">
            <p:oleObj spid="_x0000_s46082" name="Worksheet" r:id="rId3" imgW="10998200" imgH="5613400" progId="Excel.Shee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63713" y="5684838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Note: Average </a:t>
            </a:r>
            <a:r>
              <a:rPr lang="en-US" dirty="0">
                <a:latin typeface="Times New Roman"/>
                <a:cs typeface="Times New Roman"/>
              </a:rPr>
              <a:t>is worse than total/5 because four</a:t>
            </a:r>
            <a:r>
              <a:rPr lang="en-US" dirty="0" smtClean="0">
                <a:latin typeface="Times New Roman"/>
                <a:cs typeface="Times New Roman"/>
              </a:rPr>
              <a:t> other </a:t>
            </a:r>
            <a:r>
              <a:rPr lang="en-US" dirty="0">
                <a:latin typeface="Times New Roman"/>
                <a:cs typeface="Times New Roman"/>
              </a:rPr>
              <a:t>processes had to wait for the slow-poke</a:t>
            </a:r>
            <a:r>
              <a:rPr lang="en-US" dirty="0" smtClean="0">
                <a:latin typeface="Times New Roman"/>
                <a:cs typeface="Times New Roman"/>
              </a:rPr>
              <a:t> who </a:t>
            </a:r>
            <a:r>
              <a:rPr lang="en-US" dirty="0">
                <a:latin typeface="Times New Roman"/>
                <a:cs typeface="Times New Roman"/>
              </a:rPr>
              <a:t>ran first.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31319" y="4510812"/>
            <a:ext cx="83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Total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75819" y="4517682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1275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225143" y="4919557"/>
            <a:ext cx="674639" cy="33136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01604" y="4894044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595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Would First Come First Served Work Well?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70"/>
            <a:ext cx="8229600" cy="4525963"/>
          </a:xfrm>
        </p:spPr>
        <p:txBody>
          <a:bodyPr/>
          <a:lstStyle/>
          <a:p>
            <a:r>
              <a:rPr lang="en-US" dirty="0" smtClean="0"/>
              <a:t>FCFS scheduling is very simple</a:t>
            </a:r>
          </a:p>
          <a:p>
            <a:r>
              <a:rPr lang="en-US" dirty="0" smtClean="0"/>
              <a:t>It may deliver very poor response time</a:t>
            </a:r>
          </a:p>
          <a:p>
            <a:r>
              <a:rPr lang="en-US" dirty="0" smtClean="0"/>
              <a:t>Thus it makes the most sense: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batch systems, where response time is not important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embedded (e.g. telephone or set-top box) systems where computations are brief and/or exist in natural producer/consumer relationships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Shortest Job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 the shortest task on ready queue</a:t>
            </a:r>
          </a:p>
          <a:p>
            <a:pPr lvl="1"/>
            <a:r>
              <a:rPr lang="en-GB" dirty="0" smtClean="0"/>
              <a:t>Run it until it completes or yields</a:t>
            </a:r>
          </a:p>
          <a:p>
            <a:r>
              <a:rPr lang="en-GB" dirty="0" smtClean="0"/>
              <a:t>Find the next shortest task on ready queue</a:t>
            </a:r>
          </a:p>
          <a:p>
            <a:pPr lvl="1"/>
            <a:r>
              <a:rPr lang="en-GB" dirty="0" smtClean="0"/>
              <a:t>Run it until it completes or yields</a:t>
            </a:r>
          </a:p>
          <a:p>
            <a:r>
              <a:rPr lang="en-GB" dirty="0" smtClean="0"/>
              <a:t>Yields minimum average queuing delay</a:t>
            </a:r>
          </a:p>
          <a:p>
            <a:pPr lvl="1"/>
            <a:r>
              <a:rPr lang="en-GB" dirty="0" smtClean="0"/>
              <a:t>This can be very good for interactive response time</a:t>
            </a:r>
          </a:p>
          <a:p>
            <a:pPr lvl="1"/>
            <a:r>
              <a:rPr lang="en-GB" dirty="0" smtClean="0"/>
              <a:t>But it penalizes longer jobs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20781" y="542422"/>
            <a:ext cx="4272693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4431450" y="3585278"/>
            <a:ext cx="2738235" cy="1217139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When is this OK?  When isn’t it?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Shortest Job First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911243" y="1514468"/>
          <a:ext cx="7421562" cy="3668712"/>
        </p:xfrm>
        <a:graphic>
          <a:graphicData uri="http://schemas.openxmlformats.org/presentationml/2006/ole">
            <p:oleObj spid="_x0000_s49154" name="Worksheet" r:id="rId3" imgW="10325100" imgH="5105400" progId="Excel.Shee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311418" y="6110280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955693" y="5641968"/>
            <a:ext cx="599824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Note: Even </a:t>
            </a:r>
            <a:r>
              <a:rPr lang="en-US" dirty="0">
                <a:latin typeface="Times New Roman"/>
                <a:cs typeface="Times New Roman"/>
              </a:rPr>
              <a:t>though total time remained unchanged, reordering </a:t>
            </a:r>
          </a:p>
          <a:p>
            <a:r>
              <a:rPr lang="en-US" dirty="0">
                <a:latin typeface="Times New Roman"/>
                <a:cs typeface="Times New Roman"/>
              </a:rPr>
              <a:t>	the processes significantly reduced the average wait time</a:t>
            </a:r>
            <a:r>
              <a:rPr lang="en-US" sz="2400" dirty="0">
                <a:latin typeface="Times New Roman"/>
                <a:cs typeface="Times New Roman"/>
              </a:rPr>
              <a:t>.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335" y="4876800"/>
            <a:ext cx="674639" cy="2285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86796" y="4748514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305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09603" y="4418202"/>
            <a:ext cx="83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Total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824487" y="4425072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1275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39085</TotalTime>
  <Words>1309</Words>
  <Application>Microsoft Macintosh PowerPoint</Application>
  <PresentationFormat>On-screen Show (4:3)</PresentationFormat>
  <Paragraphs>169</Paragraphs>
  <Slides>22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Theme</vt:lpstr>
      <vt:lpstr>Worksheet</vt:lpstr>
      <vt:lpstr>Non-Preemptive Scheduling</vt:lpstr>
      <vt:lpstr>When Should a Process Yield?</vt:lpstr>
      <vt:lpstr>Scheduling Other Resources  Non-Preemptively</vt:lpstr>
      <vt:lpstr>Non-Preemptive Scheduling Algorithms</vt:lpstr>
      <vt:lpstr>First Come First Served</vt:lpstr>
      <vt:lpstr>First Come First Served Example</vt:lpstr>
      <vt:lpstr>When Would First Come First Served Work Well?</vt:lpstr>
      <vt:lpstr>Shortest Job First</vt:lpstr>
      <vt:lpstr>Shortest Job First Example</vt:lpstr>
      <vt:lpstr>Is Shortest Job First Practical?</vt:lpstr>
      <vt:lpstr>What If the Prediction is Wrong?</vt:lpstr>
      <vt:lpstr>Is Starvation Really That Bad?</vt:lpstr>
      <vt:lpstr>Real Time Schedulers</vt:lpstr>
      <vt:lpstr>Hard Real Time Schedulers</vt:lpstr>
      <vt:lpstr>Ensuring Hard Deadlines</vt:lpstr>
      <vt:lpstr>How Does a Hard Real Time System Schedule?</vt:lpstr>
      <vt:lpstr>Soft Real Time Schedulers</vt:lpstr>
      <vt:lpstr>Soft Real Time Schedulers and Non-Preemption</vt:lpstr>
      <vt:lpstr>What If You Don’t Meet a Deadline?</vt:lpstr>
      <vt:lpstr>What Algorithms Do You  Use For Soft Real Time?</vt:lpstr>
      <vt:lpstr>Periodic Scheduling for  Soft Real Time</vt:lpstr>
      <vt:lpstr>Example of a Soft Real Time Scheduler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48</cp:revision>
  <dcterms:created xsi:type="dcterms:W3CDTF">2017-01-19T23:34:03Z</dcterms:created>
  <dcterms:modified xsi:type="dcterms:W3CDTF">2017-01-19T23:34:25Z</dcterms:modified>
</cp:coreProperties>
</file>