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18" r:id="rId2"/>
    <p:sldId id="278" r:id="rId3"/>
    <p:sldId id="319" r:id="rId4"/>
    <p:sldId id="320" r:id="rId5"/>
    <p:sldId id="332" r:id="rId6"/>
    <p:sldId id="323" r:id="rId7"/>
    <p:sldId id="321" r:id="rId8"/>
    <p:sldId id="322" r:id="rId9"/>
    <p:sldId id="324" r:id="rId10"/>
    <p:sldId id="325" r:id="rId11"/>
    <p:sldId id="326" r:id="rId12"/>
    <p:sldId id="327" r:id="rId13"/>
    <p:sldId id="328" r:id="rId14"/>
    <p:sldId id="347" r:id="rId15"/>
    <p:sldId id="329" r:id="rId16"/>
    <p:sldId id="341" r:id="rId17"/>
    <p:sldId id="330" r:id="rId18"/>
    <p:sldId id="346" r:id="rId19"/>
    <p:sldId id="331" r:id="rId20"/>
    <p:sldId id="348" r:id="rId21"/>
    <p:sldId id="339" r:id="rId22"/>
    <p:sldId id="342" r:id="rId23"/>
    <p:sldId id="350" r:id="rId24"/>
    <p:sldId id="351" r:id="rId2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1/19/17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5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Processes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thread state</a:t>
            </a:r>
          </a:p>
          <a:p>
            <a:r>
              <a:rPr lang="en-US" dirty="0" smtClean="0"/>
              <a:t>Need information on:</a:t>
            </a:r>
          </a:p>
          <a:p>
            <a:pPr lvl="1"/>
            <a:r>
              <a:rPr lang="en-US" dirty="0" smtClean="0"/>
              <a:t>What instruction to run next</a:t>
            </a:r>
          </a:p>
          <a:p>
            <a:pPr lvl="1"/>
            <a:r>
              <a:rPr lang="en-US" dirty="0" smtClean="0"/>
              <a:t>Where the process’ memory is located</a:t>
            </a:r>
          </a:p>
          <a:p>
            <a:pPr lvl="1"/>
            <a:r>
              <a:rPr lang="en-US" dirty="0" smtClean="0"/>
              <a:t>What are the contents of important registers</a:t>
            </a:r>
          </a:p>
          <a:p>
            <a:pPr lvl="1"/>
            <a:r>
              <a:rPr lang="en-US" dirty="0" smtClean="0"/>
              <a:t>What other resources (physical or virtual) are available to the process</a:t>
            </a:r>
          </a:p>
          <a:p>
            <a:pPr lvl="1"/>
            <a:r>
              <a:rPr lang="en-US" dirty="0" smtClean="0"/>
              <a:t>Perhaps security-related information (like owner)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 and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6624"/>
            <a:ext cx="8229600" cy="4525963"/>
          </a:xfrm>
        </p:spPr>
        <p:txBody>
          <a:bodyPr/>
          <a:lstStyle/>
          <a:p>
            <a:r>
              <a:rPr lang="en-US" dirty="0" smtClean="0"/>
              <a:t>Several registers required for each process</a:t>
            </a:r>
          </a:p>
          <a:p>
            <a:r>
              <a:rPr lang="en-US" dirty="0" smtClean="0"/>
              <a:t>General registers</a:t>
            </a:r>
          </a:p>
          <a:p>
            <a:pPr lvl="1"/>
            <a:r>
              <a:rPr lang="en-US" dirty="0" smtClean="0"/>
              <a:t>Operands and results of arithmetic/logical operations</a:t>
            </a:r>
          </a:p>
          <a:p>
            <a:pPr lvl="1"/>
            <a:r>
              <a:rPr lang="en-US" dirty="0" smtClean="0"/>
              <a:t>Addresses and indexes for operands in memory</a:t>
            </a:r>
          </a:p>
          <a:p>
            <a:r>
              <a:rPr lang="en-US" dirty="0" smtClean="0"/>
              <a:t>Program counter</a:t>
            </a:r>
          </a:p>
          <a:p>
            <a:pPr lvl="1"/>
            <a:r>
              <a:rPr lang="en-US" dirty="0" smtClean="0"/>
              <a:t>Address of the next instruction to fetch &amp; execute</a:t>
            </a:r>
          </a:p>
          <a:p>
            <a:r>
              <a:rPr lang="en-US" dirty="0" smtClean="0"/>
              <a:t>Processor status word</a:t>
            </a:r>
          </a:p>
          <a:p>
            <a:pPr lvl="1"/>
            <a:r>
              <a:rPr lang="en-US" dirty="0" smtClean="0"/>
              <a:t>Condition codes, execution mode, other CPU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 and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have several different types of memory segments</a:t>
            </a:r>
          </a:p>
          <a:p>
            <a:pPr lvl="1"/>
            <a:r>
              <a:rPr lang="en-US" dirty="0" smtClean="0"/>
              <a:t>The memory holding their code</a:t>
            </a:r>
          </a:p>
          <a:p>
            <a:pPr lvl="1"/>
            <a:r>
              <a:rPr lang="en-US" dirty="0" smtClean="0"/>
              <a:t>The memory holding their stack</a:t>
            </a:r>
          </a:p>
          <a:p>
            <a:pPr lvl="1"/>
            <a:r>
              <a:rPr lang="en-US" dirty="0" smtClean="0"/>
              <a:t>The memory holding their data</a:t>
            </a:r>
          </a:p>
          <a:p>
            <a:r>
              <a:rPr lang="en-US" dirty="0" smtClean="0"/>
              <a:t>Each is somewhat different in its purpose and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Code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instructions to be executed to run the process</a:t>
            </a:r>
          </a:p>
          <a:p>
            <a:r>
              <a:rPr lang="en-US" dirty="0" smtClean="0"/>
              <a:t>Typically static</a:t>
            </a:r>
          </a:p>
          <a:p>
            <a:pPr lvl="1"/>
            <a:r>
              <a:rPr lang="en-US" dirty="0" smtClean="0"/>
              <a:t>Loaded when the process starts</a:t>
            </a:r>
          </a:p>
          <a:p>
            <a:pPr lvl="1"/>
            <a:r>
              <a:rPr lang="en-US" dirty="0" smtClean="0"/>
              <a:t>Then they never change</a:t>
            </a:r>
          </a:p>
          <a:p>
            <a:r>
              <a:rPr lang="en-US" dirty="0" smtClean="0"/>
              <a:t>Of known, fixed size</a:t>
            </a:r>
          </a:p>
          <a:p>
            <a:r>
              <a:rPr lang="en-US" dirty="0" smtClean="0"/>
              <a:t>Often, a lot of the program code will never be executed by a given process running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Obviously, memory object holding the code must allow execution</a:t>
            </a:r>
          </a:p>
          <a:p>
            <a:pPr lvl="1"/>
            <a:r>
              <a:rPr lang="en-US" dirty="0" smtClean="0"/>
              <a:t>Need not be writeable</a:t>
            </a:r>
          </a:p>
          <a:p>
            <a:pPr lvl="2"/>
            <a:r>
              <a:rPr lang="en-US" dirty="0" smtClean="0"/>
              <a:t>Self-modifying code is a bad idea, usually</a:t>
            </a:r>
          </a:p>
          <a:p>
            <a:pPr lvl="1"/>
            <a:r>
              <a:rPr lang="en-US" dirty="0" smtClean="0"/>
              <a:t>Should it be readable?</a:t>
            </a:r>
          </a:p>
          <a:p>
            <a:r>
              <a:rPr lang="en-US" dirty="0" smtClean="0"/>
              <a:t>Can use a fixed size domain</a:t>
            </a:r>
          </a:p>
          <a:p>
            <a:pPr lvl="1"/>
            <a:r>
              <a:rPr lang="en-US" dirty="0" smtClean="0"/>
              <a:t>Which can be determined before the process executes</a:t>
            </a:r>
          </a:p>
          <a:p>
            <a:r>
              <a:rPr lang="en-US" dirty="0" smtClean="0"/>
              <a:t>Possibility of loading the code on demand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Stack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holding the run-time state of the process</a:t>
            </a:r>
          </a:p>
          <a:p>
            <a:r>
              <a:rPr lang="en-US" dirty="0" smtClean="0"/>
              <a:t>Modern languages and operating systems are stack oriented</a:t>
            </a:r>
          </a:p>
          <a:p>
            <a:pPr lvl="1"/>
            <a:r>
              <a:rPr lang="en-US" dirty="0" smtClean="0"/>
              <a:t>Routines call other routines</a:t>
            </a:r>
          </a:p>
          <a:p>
            <a:pPr lvl="1"/>
            <a:r>
              <a:rPr lang="en-US" dirty="0" smtClean="0"/>
              <a:t>Expecting to regain control when the called routine exits</a:t>
            </a:r>
          </a:p>
          <a:p>
            <a:pPr lvl="1"/>
            <a:r>
              <a:rPr lang="en-US" dirty="0" smtClean="0"/>
              <a:t>Arbitrarily deep layers of calling</a:t>
            </a:r>
          </a:p>
          <a:p>
            <a:r>
              <a:rPr lang="en-US" dirty="0" smtClean="0"/>
              <a:t>The stack encodes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routine that is called keeps its relevant data in a stack frame</a:t>
            </a:r>
          </a:p>
          <a:p>
            <a:pPr lvl="1"/>
            <a:r>
              <a:rPr lang="en-US" dirty="0" smtClean="0"/>
              <a:t>Its own piece of state </a:t>
            </a:r>
          </a:p>
          <a:p>
            <a:r>
              <a:rPr lang="en-GB" dirty="0" smtClean="0"/>
              <a:t>Stack frames contain:</a:t>
            </a:r>
          </a:p>
          <a:p>
            <a:pPr lvl="1"/>
            <a:r>
              <a:rPr lang="en-GB" dirty="0" smtClean="0"/>
              <a:t>Storage for procedure local (as opposed to global) variables</a:t>
            </a:r>
          </a:p>
          <a:p>
            <a:pPr lvl="1"/>
            <a:r>
              <a:rPr lang="en-GB" dirty="0" smtClean="0"/>
              <a:t>Storage for invocation parameters</a:t>
            </a:r>
          </a:p>
          <a:p>
            <a:pPr lvl="1"/>
            <a:r>
              <a:rPr lang="en-GB" dirty="0" smtClean="0"/>
              <a:t>Space to save and restore registers</a:t>
            </a:r>
          </a:p>
          <a:p>
            <a:pPr lvl="2"/>
            <a:r>
              <a:rPr lang="en-GB" dirty="0" smtClean="0"/>
              <a:t> Popped off stack when call returns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Stack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9056"/>
            <a:ext cx="8229600" cy="4525963"/>
          </a:xfrm>
        </p:spPr>
        <p:txBody>
          <a:bodyPr/>
          <a:lstStyle/>
          <a:p>
            <a:r>
              <a:rPr lang="en-US" dirty="0" smtClean="0"/>
              <a:t>Of unknown and changing size</a:t>
            </a:r>
          </a:p>
          <a:p>
            <a:pPr lvl="1"/>
            <a:r>
              <a:rPr lang="en-US" dirty="0" smtClean="0"/>
              <a:t>Grows when functions are called</a:t>
            </a:r>
          </a:p>
          <a:p>
            <a:pPr lvl="1"/>
            <a:r>
              <a:rPr lang="en-US" dirty="0" smtClean="0"/>
              <a:t>Shrinks when they return</a:t>
            </a:r>
          </a:p>
          <a:p>
            <a:r>
              <a:rPr lang="en-US" dirty="0" smtClean="0"/>
              <a:t>Contents created dynamically</a:t>
            </a:r>
          </a:p>
          <a:p>
            <a:pPr lvl="1"/>
            <a:r>
              <a:rPr lang="en-US" dirty="0" smtClean="0"/>
              <a:t>Not the same from run to run</a:t>
            </a:r>
          </a:p>
          <a:p>
            <a:pPr lvl="1"/>
            <a:r>
              <a:rPr lang="en-US" dirty="0" smtClean="0"/>
              <a:t>Often data-dependent</a:t>
            </a:r>
          </a:p>
          <a:p>
            <a:r>
              <a:rPr lang="en-US" dirty="0" smtClean="0"/>
              <a:t>Not inherently executable</a:t>
            </a:r>
          </a:p>
          <a:p>
            <a:pPr lvl="1"/>
            <a:r>
              <a:rPr lang="en-US" dirty="0" smtClean="0"/>
              <a:t>Contains pointers to code, not code itself</a:t>
            </a:r>
          </a:p>
          <a:p>
            <a:r>
              <a:rPr lang="en-US" dirty="0" smtClean="0"/>
              <a:t>A compact encoding of the dynamic state of the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memory domain for the stack must be readable and writeable</a:t>
            </a:r>
          </a:p>
          <a:p>
            <a:pPr lvl="1"/>
            <a:r>
              <a:rPr lang="en-US" dirty="0" smtClean="0"/>
              <a:t>But need not be executable</a:t>
            </a:r>
          </a:p>
          <a:p>
            <a:r>
              <a:rPr lang="en-US" dirty="0" smtClean="0"/>
              <a:t>OS must worry about stack overrunning the memory area it’s in</a:t>
            </a:r>
          </a:p>
          <a:p>
            <a:pPr lvl="1"/>
            <a:r>
              <a:rPr lang="en-US" dirty="0" smtClean="0"/>
              <a:t>What to do if it does?</a:t>
            </a:r>
          </a:p>
          <a:p>
            <a:pPr lvl="2"/>
            <a:r>
              <a:rPr lang="en-US" dirty="0" smtClean="0"/>
              <a:t>Extend the domain?</a:t>
            </a:r>
          </a:p>
          <a:p>
            <a:pPr lvl="2"/>
            <a:r>
              <a:rPr lang="en-US" dirty="0" smtClean="0"/>
              <a:t>Kill the process?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Data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data the process is operating on</a:t>
            </a:r>
          </a:p>
          <a:p>
            <a:r>
              <a:rPr lang="en-US" dirty="0" smtClean="0"/>
              <a:t>Of highly varying size</a:t>
            </a:r>
          </a:p>
          <a:p>
            <a:pPr lvl="1"/>
            <a:r>
              <a:rPr lang="en-US" dirty="0" smtClean="0"/>
              <a:t>During a process run</a:t>
            </a:r>
          </a:p>
          <a:p>
            <a:pPr lvl="1"/>
            <a:r>
              <a:rPr lang="en-US" dirty="0" smtClean="0"/>
              <a:t>From run to run of a process</a:t>
            </a:r>
          </a:p>
          <a:p>
            <a:r>
              <a:rPr lang="en-US" dirty="0" smtClean="0"/>
              <a:t>Read/write access required</a:t>
            </a:r>
          </a:p>
          <a:p>
            <a:pPr lvl="1"/>
            <a:r>
              <a:rPr lang="en-US" dirty="0" smtClean="0"/>
              <a:t>Usually not execute access</a:t>
            </a:r>
          </a:p>
          <a:p>
            <a:pPr lvl="1"/>
            <a:r>
              <a:rPr lang="en-US" dirty="0" smtClean="0"/>
              <a:t>Few modern systems allow processes to create new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Processes and threads</a:t>
            </a:r>
          </a:p>
          <a:p>
            <a:r>
              <a:rPr lang="en-GB" dirty="0" smtClean="0"/>
              <a:t>Going from conceptual to real systems</a:t>
            </a:r>
          </a:p>
          <a:p>
            <a:r>
              <a:rPr lang="en-GB" dirty="0" smtClean="0"/>
              <a:t>How does the OS handle processes and threads?</a:t>
            </a:r>
          </a:p>
          <a:p>
            <a:r>
              <a:rPr lang="en-GB" dirty="0" smtClean="0"/>
              <a:t>Creating and </a:t>
            </a:r>
            <a:r>
              <a:rPr lang="en-GB" smtClean="0"/>
              <a:t>destroying processes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prepared to give processes new domains for dynamic data</a:t>
            </a:r>
          </a:p>
          <a:p>
            <a:pPr lvl="1"/>
            <a:r>
              <a:rPr lang="en-US" dirty="0" smtClean="0"/>
              <a:t>Since you can’t generally predict ahead of time how much memory a process will need</a:t>
            </a:r>
          </a:p>
          <a:p>
            <a:pPr lvl="1"/>
            <a:r>
              <a:rPr lang="en-US" dirty="0" smtClean="0"/>
              <a:t>Need strategy if process asks for more memory than you can give it</a:t>
            </a:r>
          </a:p>
          <a:p>
            <a:r>
              <a:rPr lang="en-US" dirty="0" smtClean="0"/>
              <a:t>Should give read/write permission to these domains</a:t>
            </a:r>
          </a:p>
          <a:p>
            <a:pPr lvl="1"/>
            <a:r>
              <a:rPr lang="en-US" dirty="0" smtClean="0"/>
              <a:t>Usually not execute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of Process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35158"/>
            <a:ext cx="8229600" cy="289100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45025" y="1465806"/>
            <a:ext cx="6858000" cy="914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45025" y="2400843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103025" y="2365918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21225" y="2685006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655225" y="268500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97425" y="1618206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226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274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of Process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59643"/>
            <a:ext cx="8229600" cy="3166520"/>
          </a:xfrm>
        </p:spPr>
        <p:txBody>
          <a:bodyPr/>
          <a:lstStyle/>
          <a:p>
            <a:r>
              <a:rPr lang="en-US" dirty="0" smtClean="0"/>
              <a:t>In Unix systems, data segment grows up</a:t>
            </a:r>
          </a:p>
          <a:p>
            <a:r>
              <a:rPr lang="en-US" dirty="0" smtClean="0"/>
              <a:t>Stack segment grows down</a:t>
            </a:r>
          </a:p>
          <a:p>
            <a:r>
              <a:rPr lang="en-US" dirty="0" smtClean="0"/>
              <a:t>They aren’t allowed to meet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45025" y="1465806"/>
            <a:ext cx="6858000" cy="914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45025" y="2400843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103025" y="2365918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21225" y="2685006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655225" y="268500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97425" y="1618206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226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274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895473" y="1618206"/>
            <a:ext cx="378751" cy="6096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888425" y="1618206"/>
            <a:ext cx="378751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Programs Into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program represents a piece of code that could be executed</a:t>
            </a:r>
          </a:p>
          <a:p>
            <a:r>
              <a:rPr lang="en-US" dirty="0" smtClean="0"/>
              <a:t>The process is the actual dynamic executing version of the program</a:t>
            </a:r>
          </a:p>
          <a:p>
            <a:r>
              <a:rPr lang="en-US" dirty="0" smtClean="0"/>
              <a:t>To get from the code to the running version, you need to perform the </a:t>
            </a:r>
            <a:r>
              <a:rPr lang="en-US" i="1" dirty="0" smtClean="0"/>
              <a:t>loading </a:t>
            </a:r>
            <a:r>
              <a:rPr lang="en-US" dirty="0" smtClean="0"/>
              <a:t>step</a:t>
            </a:r>
          </a:p>
          <a:p>
            <a:pPr lvl="1"/>
            <a:r>
              <a:rPr lang="en-US" dirty="0" smtClean="0"/>
              <a:t>Initializing the various memory domains we just mentioned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GB" dirty="0" smtClean="0"/>
              <a:t>The load module (output of linkage editor)</a:t>
            </a:r>
          </a:p>
          <a:p>
            <a:pPr lvl="1"/>
            <a:r>
              <a:rPr lang="en-GB" dirty="0" smtClean="0"/>
              <a:t>All external references have been resolved</a:t>
            </a:r>
          </a:p>
          <a:p>
            <a:pPr lvl="1"/>
            <a:r>
              <a:rPr lang="en-GB" dirty="0" smtClean="0"/>
              <a:t>All modules combined into a few segments</a:t>
            </a:r>
          </a:p>
          <a:p>
            <a:pPr lvl="1"/>
            <a:r>
              <a:rPr lang="en-GB" dirty="0" smtClean="0"/>
              <a:t>Includes multiple segments (code, data, symbol table)</a:t>
            </a:r>
          </a:p>
          <a:p>
            <a:r>
              <a:rPr lang="en-GB" dirty="0" smtClean="0"/>
              <a:t>A computer cannot “execute” a load module</a:t>
            </a:r>
          </a:p>
          <a:p>
            <a:pPr lvl="1"/>
            <a:r>
              <a:rPr lang="en-GB" dirty="0" smtClean="0"/>
              <a:t>Computers execute instructions in memory</a:t>
            </a:r>
          </a:p>
          <a:p>
            <a:pPr lvl="1"/>
            <a:r>
              <a:rPr lang="en-GB" dirty="0" smtClean="0"/>
              <a:t>Memory must be allocated for each segment</a:t>
            </a:r>
          </a:p>
          <a:p>
            <a:pPr lvl="1"/>
            <a:r>
              <a:rPr lang="en-GB" dirty="0" smtClean="0"/>
              <a:t>Code must be copied from load module to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are a simple concept</a:t>
            </a:r>
          </a:p>
          <a:p>
            <a:r>
              <a:rPr lang="en-US" dirty="0" smtClean="0"/>
              <a:t>They are used in real operating systems</a:t>
            </a:r>
          </a:p>
          <a:p>
            <a:r>
              <a:rPr lang="en-US" dirty="0" smtClean="0"/>
              <a:t>But they aren’t the actual key interpreter abstraction of real operating systems</a:t>
            </a:r>
          </a:p>
          <a:p>
            <a:r>
              <a:rPr lang="en-US" dirty="0" smtClean="0"/>
              <a:t>Systems like Linux and Windows use another abstraction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process</a:t>
            </a:r>
            <a:endParaRPr lang="en-US" i="1" dirty="0"/>
          </a:p>
        </p:txBody>
      </p:sp>
      <p:sp>
        <p:nvSpPr>
          <p:cNvPr id="4" name="Rounded Rectangle 3"/>
          <p:cNvSpPr/>
          <p:nvPr/>
        </p:nvSpPr>
        <p:spPr>
          <a:xfrm>
            <a:off x="1939444" y="553767"/>
            <a:ext cx="537308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Essentially, a virtual machine for running a program</a:t>
            </a:r>
          </a:p>
          <a:p>
            <a:r>
              <a:rPr lang="en-US" dirty="0" smtClean="0"/>
              <a:t>So it contains state</a:t>
            </a:r>
          </a:p>
          <a:p>
            <a:r>
              <a:rPr lang="en-US" dirty="0" smtClean="0"/>
              <a:t>And resources required to do its work</a:t>
            </a:r>
          </a:p>
          <a:p>
            <a:pPr lvl="1"/>
            <a:r>
              <a:rPr lang="en-US" dirty="0" smtClean="0"/>
              <a:t>Like threads, virtual memory, communications primitives</a:t>
            </a:r>
          </a:p>
          <a:p>
            <a:r>
              <a:rPr lang="en-US" dirty="0" smtClean="0"/>
              <a:t>Most machines run multiple processes</a:t>
            </a:r>
          </a:p>
          <a:p>
            <a:pPr lvl="1"/>
            <a:r>
              <a:rPr lang="en-US" dirty="0" smtClean="0"/>
              <a:t>Serially and simultaneously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US" dirty="0" smtClean="0"/>
              <a:t>A program is a static representation of work to be done</a:t>
            </a:r>
          </a:p>
          <a:p>
            <a:r>
              <a:rPr lang="en-US" dirty="0" smtClean="0"/>
              <a:t>A process is the dynamic, running instantiation of a program</a:t>
            </a:r>
          </a:p>
          <a:p>
            <a:r>
              <a:rPr lang="en-US" dirty="0" smtClean="0"/>
              <a:t>Most programs are run many different times</a:t>
            </a:r>
          </a:p>
          <a:p>
            <a:pPr lvl="1"/>
            <a:r>
              <a:rPr lang="en-US" dirty="0" smtClean="0"/>
              <a:t>On the same or different machines</a:t>
            </a:r>
          </a:p>
          <a:p>
            <a:r>
              <a:rPr lang="en-US" dirty="0" smtClean="0"/>
              <a:t>Each individual run is represented by a unique process</a:t>
            </a:r>
          </a:p>
          <a:p>
            <a:pPr lvl="1"/>
            <a:r>
              <a:rPr lang="en-US" dirty="0" smtClean="0"/>
              <a:t>Which has a discrete start and (usually) end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a Process Differ </a:t>
            </a:r>
            <a:br>
              <a:rPr lang="en-US" dirty="0" smtClean="0"/>
            </a:br>
            <a:r>
              <a:rPr lang="en-US" dirty="0" smtClean="0"/>
              <a:t>From a Thread?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are a higher level abstraction</a:t>
            </a:r>
          </a:p>
          <a:p>
            <a:r>
              <a:rPr lang="en-US" dirty="0" smtClean="0"/>
              <a:t>They can contain multiple threads</a:t>
            </a:r>
          </a:p>
          <a:p>
            <a:pPr lvl="1"/>
            <a:r>
              <a:rPr lang="en-US" dirty="0" smtClean="0"/>
              <a:t>Implying that there can be simultaneous actions within one program</a:t>
            </a:r>
          </a:p>
          <a:p>
            <a:pPr lvl="1"/>
            <a:r>
              <a:rPr lang="en-US" dirty="0" smtClean="0"/>
              <a:t>Which is not possible in a thread</a:t>
            </a:r>
          </a:p>
          <a:p>
            <a:r>
              <a:rPr lang="en-US" dirty="0" smtClean="0"/>
              <a:t>They typically encapsulate an entire running program</a:t>
            </a:r>
          </a:p>
          <a:p>
            <a:r>
              <a:rPr lang="en-US" dirty="0" smtClean="0"/>
              <a:t>They are heavier weight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9992"/>
            <a:ext cx="8229600" cy="4525963"/>
          </a:xfrm>
        </p:spPr>
        <p:txBody>
          <a:bodyPr/>
          <a:lstStyle/>
          <a:p>
            <a:r>
              <a:rPr lang="en-US" dirty="0" smtClean="0"/>
              <a:t>There is one physical machine and multiple virtual machines</a:t>
            </a:r>
          </a:p>
          <a:p>
            <a:r>
              <a:rPr lang="en-US" dirty="0" smtClean="0"/>
              <a:t>Something must handle proper multiplexing of virtual to physical</a:t>
            </a:r>
          </a:p>
          <a:p>
            <a:r>
              <a:rPr lang="en-US" dirty="0" smtClean="0"/>
              <a:t>That’s the operating system’s job</a:t>
            </a:r>
          </a:p>
          <a:p>
            <a:r>
              <a:rPr lang="en-US" dirty="0" smtClean="0"/>
              <a:t>Aspects of the job:</a:t>
            </a:r>
          </a:p>
          <a:p>
            <a:pPr lvl="1"/>
            <a:r>
              <a:rPr lang="en-US" dirty="0" smtClean="0"/>
              <a:t>Safety</a:t>
            </a:r>
          </a:p>
          <a:p>
            <a:pPr lvl="1"/>
            <a:r>
              <a:rPr lang="en-US" dirty="0" smtClean="0"/>
              <a:t>Fairness</a:t>
            </a:r>
          </a:p>
          <a:p>
            <a:pPr lvl="1"/>
            <a:r>
              <a:rPr lang="en-US" dirty="0" smtClean="0"/>
              <a:t>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Must the OS Do </a:t>
            </a:r>
            <a:br>
              <a:rPr lang="en-US" dirty="0" smtClean="0"/>
            </a:br>
            <a:r>
              <a:rPr lang="en-US" dirty="0" smtClean="0"/>
              <a:t>For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them up to run properly</a:t>
            </a:r>
          </a:p>
          <a:p>
            <a:r>
              <a:rPr lang="en-US" dirty="0" smtClean="0"/>
              <a:t>Isolate them from other processes</a:t>
            </a:r>
          </a:p>
          <a:p>
            <a:r>
              <a:rPr lang="en-US" dirty="0" smtClean="0"/>
              <a:t>Ensure that all processes get a chance to do their work</a:t>
            </a:r>
          </a:p>
          <a:p>
            <a:r>
              <a:rPr lang="en-US" dirty="0" smtClean="0"/>
              <a:t>Start and end processes</a:t>
            </a:r>
          </a:p>
          <a:p>
            <a:r>
              <a:rPr lang="en-US" dirty="0" smtClean="0"/>
              <a:t>Share the physical resources properly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Multiplexing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6520"/>
            <a:ext cx="8229600" cy="4525963"/>
          </a:xfrm>
        </p:spPr>
        <p:txBody>
          <a:bodyPr/>
          <a:lstStyle/>
          <a:p>
            <a:r>
              <a:rPr lang="en-US" dirty="0" smtClean="0"/>
              <a:t>Similar in many ways to multiplexing states</a:t>
            </a:r>
          </a:p>
          <a:p>
            <a:r>
              <a:rPr lang="en-US" dirty="0" smtClean="0"/>
              <a:t>There are one or more physical cores that can execute threads</a:t>
            </a:r>
          </a:p>
          <a:p>
            <a:r>
              <a:rPr lang="en-US" dirty="0" smtClean="0"/>
              <a:t>There are a bunch of processes to run</a:t>
            </a:r>
          </a:p>
          <a:p>
            <a:pPr lvl="1"/>
            <a:r>
              <a:rPr lang="en-US" dirty="0" smtClean="0"/>
              <a:t>Each with one or more threads</a:t>
            </a:r>
          </a:p>
          <a:p>
            <a:r>
              <a:rPr lang="en-US" dirty="0" smtClean="0"/>
              <a:t>The OS must assign processes (and their threads) to cores</a:t>
            </a:r>
          </a:p>
          <a:p>
            <a:pPr lvl="1"/>
            <a:r>
              <a:rPr lang="en-US" dirty="0" smtClean="0"/>
              <a:t>Switching as necessary</a:t>
            </a:r>
          </a:p>
          <a:p>
            <a:r>
              <a:rPr lang="en-US" dirty="0" smtClean="0"/>
              <a:t>This requires setting up process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25175</TotalTime>
  <Words>1040</Words>
  <Application>Microsoft Macintosh PowerPoint</Application>
  <PresentationFormat>On-screen Show (4:3)</PresentationFormat>
  <Paragraphs>171</Paragraphs>
  <Slides>24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Theme</vt:lpstr>
      <vt:lpstr>Processes CS 111 On-Line MS Program Operating Systems  Peter Reiher </vt:lpstr>
      <vt:lpstr>Outline</vt:lpstr>
      <vt:lpstr>Processes and Threads</vt:lpstr>
      <vt:lpstr>What Is a Process?</vt:lpstr>
      <vt:lpstr>Processes and Programs</vt:lpstr>
      <vt:lpstr>How Does a Process Differ  From a Thread?</vt:lpstr>
      <vt:lpstr>The OS and Processes</vt:lpstr>
      <vt:lpstr>What Must the OS Do  For Processes?</vt:lpstr>
      <vt:lpstr>Multiplexing Processes</vt:lpstr>
      <vt:lpstr>Process State</vt:lpstr>
      <vt:lpstr>Process State and Registers</vt:lpstr>
      <vt:lpstr>Process State and Memory</vt:lpstr>
      <vt:lpstr>Process Code Memory</vt:lpstr>
      <vt:lpstr>Implications for the OS</vt:lpstr>
      <vt:lpstr>Process Stack Memory</vt:lpstr>
      <vt:lpstr>Stack Frames</vt:lpstr>
      <vt:lpstr>Characteristics of Stack Memory</vt:lpstr>
      <vt:lpstr>Implications for the OS</vt:lpstr>
      <vt:lpstr>Process Data Memory</vt:lpstr>
      <vt:lpstr>Implications for the OS</vt:lpstr>
      <vt:lpstr>Layout of Process in Memory</vt:lpstr>
      <vt:lpstr>Layout of Process in Memory</vt:lpstr>
      <vt:lpstr>Loading Programs Into Processes</vt:lpstr>
      <vt:lpstr>Loading Programs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26</cp:revision>
  <dcterms:created xsi:type="dcterms:W3CDTF">2017-01-19T23:30:19Z</dcterms:created>
  <dcterms:modified xsi:type="dcterms:W3CDTF">2017-01-19T23:31:13Z</dcterms:modified>
</cp:coreProperties>
</file>