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41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9" r:id="rId10"/>
    <p:sldId id="353" r:id="rId11"/>
    <p:sldId id="360" r:id="rId12"/>
    <p:sldId id="354" r:id="rId13"/>
    <p:sldId id="355" r:id="rId14"/>
    <p:sldId id="356" r:id="rId15"/>
    <p:sldId id="357" r:id="rId16"/>
    <p:sldId id="358" r:id="rId17"/>
    <p:sldId id="361" r:id="rId18"/>
    <p:sldId id="362" r:id="rId19"/>
    <p:sldId id="363" r:id="rId20"/>
    <p:sldId id="364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88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different alternative to providing harder modularity</a:t>
            </a:r>
          </a:p>
          <a:p>
            <a:r>
              <a:rPr lang="en-US" dirty="0" smtClean="0"/>
              <a:t>Provide the illusion of a complete machine to each program</a:t>
            </a:r>
          </a:p>
          <a:p>
            <a:r>
              <a:rPr lang="en-US" dirty="0" smtClean="0"/>
              <a:t>Use shared hardware to instantiate the various virtual machines</a:t>
            </a:r>
          </a:p>
          <a:p>
            <a:r>
              <a:rPr lang="en-US" dirty="0" smtClean="0"/>
              <a:t>System software (i.e., the operating system) and perhaps special hardware handle it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15460" y="553767"/>
            <a:ext cx="350780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3886200" y="2743200"/>
            <a:ext cx="4800600" cy="2438400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noFill/>
                <a:latin typeface="Times New Roman"/>
                <a:cs typeface="Times New Roman"/>
              </a:rPr>
              <a:t>What special hardware would help with virtualization?  How would it interact with the software?</a:t>
            </a:r>
            <a:endParaRPr lang="en-US" sz="2000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 Minute . . 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/>
          <a:lstStyle/>
          <a:p>
            <a:r>
              <a:rPr lang="en-US" dirty="0" smtClean="0"/>
              <a:t>How does the OS do all that?</a:t>
            </a:r>
          </a:p>
          <a:p>
            <a:r>
              <a:rPr lang="en-US" dirty="0" smtClean="0"/>
              <a:t>It’s just a program itself</a:t>
            </a:r>
          </a:p>
          <a:p>
            <a:pPr lvl="1"/>
            <a:r>
              <a:rPr lang="en-US" dirty="0" smtClean="0"/>
              <a:t>Which implies it needs its own interpreter, memory, and communications</a:t>
            </a:r>
          </a:p>
          <a:p>
            <a:r>
              <a:rPr lang="en-US" dirty="0" smtClean="0"/>
              <a:t>It must use the same physical resources as all the other threads</a:t>
            </a:r>
          </a:p>
          <a:p>
            <a:r>
              <a:rPr lang="en-US" dirty="0" smtClean="0"/>
              <a:t>Basically, the OS itself is a thread</a:t>
            </a:r>
          </a:p>
          <a:p>
            <a:pPr lvl="1"/>
            <a:r>
              <a:rPr lang="en-US" dirty="0" smtClean="0"/>
              <a:t>We’ll worry about where it comes from later</a:t>
            </a:r>
          </a:p>
          <a:p>
            <a:r>
              <a:rPr lang="en-US" dirty="0" smtClean="0"/>
              <a:t>It creates and manages other threads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Oval 15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2" name="Rectangle 21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stCxn id="22" idx="2"/>
              <a:endCxn id="23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Can 25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30" name="Rounded Rectangle 2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Up-Down Arrow 3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8" name="Straight Connector 27"/>
            <p:cNvCxnSpPr>
              <a:endCxn id="26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endCxn id="30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3" name="Rectangle 32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33" idx="2"/>
              <a:endCxn id="34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n 36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8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1" name="Rounded Rectangle 4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Up-Down Arrow 4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9" name="Straight Connector 38"/>
            <p:cNvCxnSpPr>
              <a:endCxn id="37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endCxn id="41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4" name="Rectangle 43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stCxn id="44" idx="2"/>
              <a:endCxn id="45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Can 47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9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2" name="Rounded Rectangle 5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3" name="Up-Down Arrow 5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0" name="Straight Connector 49"/>
            <p:cNvCxnSpPr>
              <a:endCxn id="48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endCxn id="52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5" name="Rectangle 54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stCxn id="55" idx="2"/>
              <a:endCxn id="56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an 58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0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3" name="Rounded Rectangle 6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Up-Down Arrow 6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1" name="Straight Connector 60"/>
            <p:cNvCxnSpPr>
              <a:endCxn id="59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endCxn id="63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Down Arrow 64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1" name="Group 100"/>
          <p:cNvGrpSpPr/>
          <p:nvPr/>
        </p:nvGrpSpPr>
        <p:grpSpPr>
          <a:xfrm>
            <a:off x="752695" y="4612105"/>
            <a:ext cx="1281406" cy="1026699"/>
            <a:chOff x="609600" y="4612105"/>
            <a:chExt cx="1281406" cy="1026699"/>
          </a:xfrm>
        </p:grpSpPr>
        <p:sp>
          <p:nvSpPr>
            <p:cNvPr id="91" name="Rectangle 90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>
              <a:stCxn id="91" idx="2"/>
              <a:endCxn id="92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Can 94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96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99" name="Rounded Rectangle 9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0" name="Up-Down Arrow 9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7" name="Straight Connector 96"/>
            <p:cNvCxnSpPr>
              <a:endCxn id="95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endCxn id="99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Oval 101"/>
          <p:cNvSpPr/>
          <p:nvPr/>
        </p:nvSpPr>
        <p:spPr>
          <a:xfrm>
            <a:off x="524095" y="36576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" name="Down Arrow 102"/>
          <p:cNvSpPr/>
          <p:nvPr/>
        </p:nvSpPr>
        <p:spPr>
          <a:xfrm>
            <a:off x="1170874" y="42698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Another Minute . . 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Weren’t threads supposed to live in separate virtual machines?</a:t>
            </a:r>
          </a:p>
          <a:p>
            <a:pPr lvl="1"/>
            <a:r>
              <a:rPr lang="en-US" dirty="0" smtClean="0"/>
              <a:t>Without interfering with each other?</a:t>
            </a:r>
          </a:p>
          <a:p>
            <a:r>
              <a:rPr lang="en-US" dirty="0" smtClean="0"/>
              <a:t>How can an OS thread set up and handle other threads if it can’t touch their virtual machines?</a:t>
            </a:r>
          </a:p>
          <a:p>
            <a:r>
              <a:rPr lang="en-US" dirty="0" smtClean="0"/>
              <a:t>It can’t</a:t>
            </a:r>
          </a:p>
          <a:p>
            <a:r>
              <a:rPr lang="en-US" dirty="0" smtClean="0"/>
              <a:t>The OS is a special thread, with special rights and responsibilities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Supervisor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From the last lecture</a:t>
            </a:r>
          </a:p>
          <a:p>
            <a:r>
              <a:rPr lang="en-US" dirty="0" smtClean="0"/>
              <a:t>One of modern processors’ two modes</a:t>
            </a:r>
          </a:p>
          <a:p>
            <a:r>
              <a:rPr lang="en-US" dirty="0" smtClean="0"/>
              <a:t>Supervisor mode has special privileges</a:t>
            </a:r>
          </a:p>
          <a:p>
            <a:pPr lvl="1"/>
            <a:r>
              <a:rPr lang="en-US" dirty="0" smtClean="0"/>
              <a:t>Which the other user mode does not</a:t>
            </a:r>
          </a:p>
          <a:p>
            <a:r>
              <a:rPr lang="en-US" dirty="0" smtClean="0"/>
              <a:t>Those privileges allow the OS thread to reach inside other threads’ virtual machines</a:t>
            </a:r>
          </a:p>
          <a:p>
            <a:r>
              <a:rPr lang="en-US" dirty="0" smtClean="0"/>
              <a:t>Which allows the OS thread to set up and control them</a:t>
            </a:r>
          </a:p>
          <a:p>
            <a:pPr lvl="1"/>
            <a:r>
              <a:rPr lang="en-US" dirty="0" smtClean="0"/>
              <a:t>That’s why controlling who gets to be in supervisor mode is very important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Thread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OS component</a:t>
            </a:r>
          </a:p>
          <a:p>
            <a:r>
              <a:rPr lang="en-US" dirty="0" smtClean="0"/>
              <a:t>Its job is to handle the multiple current threads to be run</a:t>
            </a:r>
          </a:p>
          <a:p>
            <a:r>
              <a:rPr lang="en-US" dirty="0" smtClean="0"/>
              <a:t>Primary responsibilities:</a:t>
            </a:r>
          </a:p>
          <a:p>
            <a:pPr lvl="1"/>
            <a:r>
              <a:rPr lang="en-US" dirty="0" smtClean="0"/>
              <a:t>Starting new threads</a:t>
            </a:r>
          </a:p>
          <a:p>
            <a:pPr lvl="1"/>
            <a:r>
              <a:rPr lang="en-US" dirty="0" smtClean="0"/>
              <a:t>Ensuring each thread has its own contained environment</a:t>
            </a:r>
          </a:p>
          <a:p>
            <a:pPr lvl="1"/>
            <a:r>
              <a:rPr lang="en-US" dirty="0" smtClean="0"/>
              <a:t>Ensuring fair treatment of all running threads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Contained 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must a thread manager control to keep each thread isolated from the others?</a:t>
            </a:r>
          </a:p>
          <a:p>
            <a:r>
              <a:rPr lang="en-US" dirty="0" smtClean="0"/>
              <a:t>Well, what can each thread do?</a:t>
            </a:r>
          </a:p>
          <a:p>
            <a:pPr lvl="1"/>
            <a:r>
              <a:rPr lang="en-US" dirty="0" smtClean="0"/>
              <a:t>Run instructions</a:t>
            </a:r>
          </a:p>
          <a:p>
            <a:pPr lvl="2"/>
            <a:r>
              <a:rPr lang="en-US" dirty="0" smtClean="0"/>
              <a:t>Make sure it can only run its own</a:t>
            </a:r>
          </a:p>
          <a:p>
            <a:pPr lvl="1"/>
            <a:r>
              <a:rPr lang="en-US" dirty="0" smtClean="0"/>
              <a:t>Access some memory</a:t>
            </a:r>
          </a:p>
          <a:p>
            <a:pPr lvl="2"/>
            <a:r>
              <a:rPr lang="en-US" dirty="0" smtClean="0"/>
              <a:t>Make sure it can only access its own</a:t>
            </a:r>
          </a:p>
          <a:p>
            <a:pPr lvl="1"/>
            <a:r>
              <a:rPr lang="en-US" dirty="0" smtClean="0"/>
              <a:t>Communicate to other threads</a:t>
            </a:r>
          </a:p>
          <a:p>
            <a:pPr lvl="2"/>
            <a:r>
              <a:rPr lang="en-US" dirty="0" smtClean="0"/>
              <a:t>Make sure communication uses a safe abstraction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Boil Down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7637"/>
            <a:ext cx="8229600" cy="4525963"/>
          </a:xfrm>
        </p:spPr>
        <p:txBody>
          <a:bodyPr/>
          <a:lstStyle/>
          <a:p>
            <a:r>
              <a:rPr lang="en-US" sz="2800" dirty="0" smtClean="0"/>
              <a:t>Running threads have access to certain processor registers</a:t>
            </a:r>
          </a:p>
          <a:p>
            <a:pPr lvl="1"/>
            <a:r>
              <a:rPr lang="en-US" sz="2400" dirty="0" smtClean="0"/>
              <a:t>Program counter, stack pointer, others</a:t>
            </a:r>
          </a:p>
          <a:p>
            <a:pPr lvl="1"/>
            <a:r>
              <a:rPr lang="en-US" sz="2400" dirty="0" smtClean="0"/>
              <a:t>Thread manager must ensure those are all set correctly</a:t>
            </a:r>
          </a:p>
          <a:p>
            <a:r>
              <a:rPr lang="en-US" sz="2800" dirty="0" smtClean="0"/>
              <a:t>Running threads have access to some or all pieces of physical memory</a:t>
            </a:r>
          </a:p>
          <a:p>
            <a:pPr lvl="1"/>
            <a:r>
              <a:rPr lang="en-US" sz="2400" dirty="0" smtClean="0"/>
              <a:t>Thread manager must ensure that a thread can only touch its own physical memory</a:t>
            </a:r>
          </a:p>
          <a:p>
            <a:r>
              <a:rPr lang="en-US" sz="2800" dirty="0" smtClean="0"/>
              <a:t>Running threads can request services (like communications)</a:t>
            </a:r>
          </a:p>
          <a:p>
            <a:pPr lvl="1"/>
            <a:r>
              <a:rPr lang="en-US" sz="2400" dirty="0" smtClean="0"/>
              <a:t>Thread manager must provide safe access to those services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a User-Level 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766594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0095" y="1460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4732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061994" y="23622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105400" y="23622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20574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5501816" y="20547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752695" y="4764505"/>
            <a:ext cx="1281406" cy="1026699"/>
            <a:chOff x="609600" y="4612105"/>
            <a:chExt cx="1281406" cy="1026699"/>
          </a:xfrm>
        </p:grpSpPr>
        <p:sp>
          <p:nvSpPr>
            <p:cNvPr id="68" name="Rectangle 67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>
              <a:stCxn id="68" idx="2"/>
              <a:endCxn id="69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an 71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3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76" name="Rounded Rectangle 7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7" name="Up-Down Arrow 7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4" name="Straight Connector 73"/>
            <p:cNvCxnSpPr>
              <a:endCxn id="72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endCxn id="76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Oval 77"/>
          <p:cNvSpPr/>
          <p:nvPr/>
        </p:nvSpPr>
        <p:spPr>
          <a:xfrm>
            <a:off x="524095" y="38100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9" name="Down Arrow 78"/>
          <p:cNvSpPr/>
          <p:nvPr/>
        </p:nvSpPr>
        <p:spPr>
          <a:xfrm>
            <a:off x="1170874" y="44222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>
            <a:stCxn id="78" idx="0"/>
          </p:cNvCxnSpPr>
          <p:nvPr/>
        </p:nvCxnSpPr>
        <p:spPr>
          <a:xfrm rot="5400000" flipH="1" flipV="1">
            <a:off x="752275" y="3186017"/>
            <a:ext cx="1200557" cy="4741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399059" y="2293326"/>
            <a:ext cx="2411036" cy="5481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6" name="Group 85"/>
          <p:cNvGrpSpPr/>
          <p:nvPr/>
        </p:nvGrpSpPr>
        <p:grpSpPr>
          <a:xfrm>
            <a:off x="524095" y="2286000"/>
            <a:ext cx="999905" cy="338554"/>
            <a:chOff x="524095" y="2286000"/>
            <a:chExt cx="999905" cy="338554"/>
          </a:xfrm>
        </p:grpSpPr>
        <p:sp>
          <p:nvSpPr>
            <p:cNvPr id="84" name="Rectangle 83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533400" y="2286000"/>
            <a:ext cx="999905" cy="338554"/>
            <a:chOff x="524095" y="2286000"/>
            <a:chExt cx="999905" cy="338554"/>
          </a:xfrm>
        </p:grpSpPr>
        <p:sp>
          <p:nvSpPr>
            <p:cNvPr id="88" name="Rectangle 87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735726" y="4038600"/>
            <a:ext cx="927353" cy="338554"/>
            <a:chOff x="4735726" y="4038600"/>
            <a:chExt cx="927353" cy="338554"/>
          </a:xfrm>
        </p:grpSpPr>
        <p:sp>
          <p:nvSpPr>
            <p:cNvPr id="90" name="Rectangle 89"/>
            <p:cNvSpPr/>
            <p:nvPr/>
          </p:nvSpPr>
          <p:spPr>
            <a:xfrm>
              <a:off x="4735726" y="4132179"/>
              <a:ext cx="509223" cy="21255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257800" y="4038600"/>
              <a:ext cx="4052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SP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sp>
        <p:nvSpPr>
          <p:cNvPr id="93" name="Rectangle 92"/>
          <p:cNvSpPr/>
          <p:nvPr/>
        </p:nvSpPr>
        <p:spPr>
          <a:xfrm>
            <a:off x="4074233" y="5187384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4629585" y="5297497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4343400" y="5715000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5929606" y="4849167"/>
            <a:ext cx="1011135" cy="461665"/>
            <a:chOff x="5929606" y="4849167"/>
            <a:chExt cx="1011135" cy="461665"/>
          </a:xfrm>
        </p:grpSpPr>
        <p:sp>
          <p:nvSpPr>
            <p:cNvPr id="96" name="Rectangle 95"/>
            <p:cNvSpPr/>
            <p:nvPr/>
          </p:nvSpPr>
          <p:spPr>
            <a:xfrm>
              <a:off x="5929606" y="5042759"/>
              <a:ext cx="338580" cy="126140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383670" y="4849167"/>
              <a:ext cx="5570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/>
                  <a:cs typeface="Times New Roman"/>
                </a:rPr>
                <a:t>Status info</a:t>
              </a:r>
              <a:endParaRPr lang="en-US" sz="1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7260186" y="3579076"/>
            <a:ext cx="1333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What about the disk?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277535" y="4230469"/>
            <a:ext cx="133306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That’s handled differently, and we’ll get to that later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30365 0.2310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93" grpId="0" animBg="1"/>
      <p:bldP spid="94" grpId="0" animBg="1"/>
      <p:bldP spid="95" grpId="0" animBg="1"/>
      <p:bldP spid="99" grpId="0"/>
      <p:bldP spid="10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Threads From </a:t>
            </a:r>
            <a:br>
              <a:rPr lang="en-US" dirty="0" smtClean="0"/>
            </a:br>
            <a:r>
              <a:rPr lang="en-US" dirty="0" smtClean="0"/>
              <a:t>Each 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thread is supposed to be independent</a:t>
            </a:r>
          </a:p>
          <a:p>
            <a:r>
              <a:rPr lang="en-US" dirty="0" smtClean="0"/>
              <a:t>Other threads should be unable to interfere with this one</a:t>
            </a:r>
          </a:p>
          <a:p>
            <a:pPr lvl="1"/>
            <a:r>
              <a:rPr lang="en-US" dirty="0" smtClean="0"/>
              <a:t>And this one should not interfere with them</a:t>
            </a:r>
          </a:p>
          <a:p>
            <a:r>
              <a:rPr lang="en-US" dirty="0" smtClean="0"/>
              <a:t>Virtualization implies one or more forms of sharing of the hardware</a:t>
            </a:r>
          </a:p>
          <a:p>
            <a:pPr lvl="1"/>
            <a:r>
              <a:rPr lang="en-US" dirty="0" smtClean="0"/>
              <a:t>Sharing makes interference more likely</a:t>
            </a:r>
          </a:p>
          <a:p>
            <a:r>
              <a:rPr lang="en-US" dirty="0" smtClean="0"/>
              <a:t>So how do we keep them safe from each other?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via Execution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Normal threads usually run in user mode</a:t>
            </a:r>
          </a:p>
          <a:p>
            <a:r>
              <a:rPr lang="en-US" dirty="0" smtClean="0"/>
              <a:t>Which means they can’t touch certain things</a:t>
            </a:r>
          </a:p>
          <a:p>
            <a:pPr lvl="1"/>
            <a:r>
              <a:rPr lang="en-US" dirty="0" smtClean="0"/>
              <a:t>In particular, each others’ stuff</a:t>
            </a:r>
          </a:p>
          <a:p>
            <a:r>
              <a:rPr lang="en-US" dirty="0" smtClean="0"/>
              <a:t>For certain kinds of resources, that’s a problem</a:t>
            </a:r>
          </a:p>
          <a:p>
            <a:pPr lvl="1"/>
            <a:r>
              <a:rPr lang="en-US" dirty="0" smtClean="0"/>
              <a:t>What if two processes both legitimately need to write to the screen?</a:t>
            </a:r>
          </a:p>
          <a:p>
            <a:pPr lvl="1"/>
            <a:r>
              <a:rPr lang="en-US" dirty="0" smtClean="0"/>
              <a:t>Do we allow unrestricted writing and hope for the best?</a:t>
            </a:r>
          </a:p>
          <a:p>
            <a:pPr lvl="1"/>
            <a:r>
              <a:rPr lang="en-US" dirty="0" smtClean="0"/>
              <a:t>Don’t allow them to write at all?</a:t>
            </a:r>
          </a:p>
          <a:p>
            <a:r>
              <a:rPr lang="en-US" dirty="0" smtClean="0"/>
              <a:t>Instead, trap to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Virtualization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4" name="Rectangle 3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4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Up-Down Arrow 1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" name="Straight Connector 16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12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val 21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928394" y="2209800"/>
            <a:ext cx="1281406" cy="1026695"/>
            <a:chOff x="633445" y="2388113"/>
            <a:chExt cx="1622146" cy="1299031"/>
          </a:xfrm>
        </p:grpSpPr>
        <p:sp>
          <p:nvSpPr>
            <p:cNvPr id="26" name="Rectangle 25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26" idx="2"/>
              <a:endCxn id="27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Can 29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34" name="Rounded Rectangle 3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Up-Down Arrow 3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2" name="Straight Connector 31"/>
            <p:cNvCxnSpPr>
              <a:endCxn id="30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endCxn id="34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3061994" y="2209800"/>
            <a:ext cx="1281406" cy="1026695"/>
            <a:chOff x="633445" y="2388113"/>
            <a:chExt cx="1622146" cy="1299031"/>
          </a:xfrm>
        </p:grpSpPr>
        <p:sp>
          <p:nvSpPr>
            <p:cNvPr id="38" name="Rectangle 37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stCxn id="38" idx="2"/>
              <a:endCxn id="39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Can 41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46" name="Rounded Rectangle 4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Up-Down Arrow 4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/>
            <p:cNvCxnSpPr>
              <a:endCxn id="42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46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5105400" y="2209800"/>
            <a:ext cx="1281406" cy="1026695"/>
            <a:chOff x="633445" y="2388113"/>
            <a:chExt cx="1622146" cy="1299031"/>
          </a:xfrm>
        </p:grpSpPr>
        <p:sp>
          <p:nvSpPr>
            <p:cNvPr id="49" name="Rectangle 48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49" idx="2"/>
              <a:endCxn id="50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an 52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57" name="Rounded Rectangle 56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Up-Down Arrow 57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5" name="Straight Connector 54"/>
            <p:cNvCxnSpPr>
              <a:endCxn id="53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endCxn id="57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7086600" y="2209800"/>
            <a:ext cx="1281406" cy="1026695"/>
            <a:chOff x="633445" y="2388113"/>
            <a:chExt cx="1622146" cy="1299031"/>
          </a:xfrm>
        </p:grpSpPr>
        <p:sp>
          <p:nvSpPr>
            <p:cNvPr id="60" name="Rectangle 59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>
              <a:stCxn id="60" idx="2"/>
              <a:endCxn id="61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Can 63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68" name="Rounded Rectangle 6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9" name="Up-Down Arrow 6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6" name="Straight Connector 65"/>
            <p:cNvCxnSpPr>
              <a:endCxn id="64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68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Down Arrow 69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Down Arrow 70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Down Arrow 71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457200" y="3962400"/>
            <a:ext cx="138782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Virtual machines 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75" name="Straight Arrow Connector 74"/>
          <p:cNvCxnSpPr>
            <a:stCxn id="73" idx="0"/>
          </p:cNvCxnSpPr>
          <p:nvPr/>
        </p:nvCxnSpPr>
        <p:spPr>
          <a:xfrm rot="5400000" flipH="1" flipV="1">
            <a:off x="876217" y="3511390"/>
            <a:ext cx="725904" cy="17611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1215451" y="2871519"/>
            <a:ext cx="1846544" cy="110562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1307449" y="2871519"/>
            <a:ext cx="3737548" cy="11082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endCxn id="62" idx="2"/>
          </p:cNvCxnSpPr>
          <p:nvPr/>
        </p:nvCxnSpPr>
        <p:spPr>
          <a:xfrm flipV="1">
            <a:off x="1327228" y="2723149"/>
            <a:ext cx="5759372" cy="12392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232808" y="4297947"/>
            <a:ext cx="1387822" cy="1200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 single physical machine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24167 0.27778 " pathEditMode="relative" ptsTypes="AA">
                                      <p:cBhvr>
                                        <p:cTn id="5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0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7.40741E-7 L 0.0783 0.27801 " pathEditMode="relative" ptsTypes="AA">
                                      <p:cBhvr>
                                        <p:cTn id="6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889E-6 -7.40741E-7 L -0.075 0.27801 " pathEditMode="relative" ptsTypes="AA">
                                      <p:cBhvr>
                                        <p:cTn id="6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72222E-6 -7.40741E-7 L -0.22153 0.27824 " pathEditMode="relative" ptsTypes="AA">
                                      <p:cBhvr>
                                        <p:cTn id="6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0" grpId="0" animBg="1"/>
      <p:bldP spid="71" grpId="0" animBg="1"/>
      <p:bldP spid="72" grpId="0" animBg="1"/>
      <p:bldP spid="73" grpId="0"/>
      <p:bldP spid="73" grpId="1"/>
      <p:bldP spid="82" grpId="0"/>
      <p:bldP spid="8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Trapping to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To allow a program safe access to shared resources</a:t>
            </a:r>
          </a:p>
          <a:p>
            <a:r>
              <a:rPr lang="en-US" dirty="0" smtClean="0"/>
              <a:t>The trap goes to trusted code</a:t>
            </a:r>
          </a:p>
          <a:p>
            <a:pPr lvl="1"/>
            <a:r>
              <a:rPr lang="en-US" dirty="0" smtClean="0"/>
              <a:t>Not under control of the program</a:t>
            </a:r>
          </a:p>
          <a:p>
            <a:r>
              <a:rPr lang="en-US" dirty="0" smtClean="0"/>
              <a:t>And performs well-defined actions</a:t>
            </a:r>
          </a:p>
          <a:p>
            <a:pPr lvl="1"/>
            <a:r>
              <a:rPr lang="en-US" dirty="0" smtClean="0"/>
              <a:t>In ways that are safe</a:t>
            </a:r>
          </a:p>
          <a:p>
            <a:r>
              <a:rPr lang="en-US" dirty="0" smtClean="0"/>
              <a:t>E.g., program not allowed to write to the screen directly</a:t>
            </a:r>
          </a:p>
          <a:p>
            <a:pPr lvl="1"/>
            <a:r>
              <a:rPr lang="en-US" dirty="0" smtClean="0"/>
              <a:t>But traps to OS code that writes it safely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Trick in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virtual machines share the same physical hardware</a:t>
            </a:r>
          </a:p>
          <a:p>
            <a:r>
              <a:rPr lang="en-US" dirty="0" smtClean="0"/>
              <a:t>But each thinks it has its own machine</a:t>
            </a:r>
          </a:p>
          <a:p>
            <a:r>
              <a:rPr lang="en-US" dirty="0" smtClean="0"/>
              <a:t>Must be sure that one virtual machine doesn’t affect behavior of the others</a:t>
            </a:r>
          </a:p>
          <a:p>
            <a:pPr lvl="1"/>
            <a:r>
              <a:rPr lang="en-US" dirty="0" smtClean="0"/>
              <a:t>Intentionally or accidentally</a:t>
            </a:r>
          </a:p>
          <a:p>
            <a:r>
              <a:rPr lang="en-US" dirty="0" smtClean="0"/>
              <a:t>With the least possible performance penalty</a:t>
            </a:r>
          </a:p>
          <a:p>
            <a:pPr lvl="1"/>
            <a:r>
              <a:rPr lang="en-US" dirty="0" smtClean="0"/>
              <a:t>Given that there will be a penalty merely for sharing at 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To Our Simple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could build a system in which each program gets its own virtualized resources</a:t>
            </a:r>
          </a:p>
          <a:p>
            <a:r>
              <a:rPr lang="en-US" dirty="0" smtClean="0"/>
              <a:t>Providing stronger modularity than soft</a:t>
            </a:r>
          </a:p>
          <a:p>
            <a:pPr lvl="1"/>
            <a:r>
              <a:rPr lang="en-US" dirty="0" smtClean="0"/>
              <a:t>But maybe not quite as hard as true separate hardware</a:t>
            </a:r>
          </a:p>
          <a:p>
            <a:r>
              <a:rPr lang="en-US" dirty="0" smtClean="0"/>
              <a:t>If we did that, what abstractions will our system need to support?</a:t>
            </a:r>
          </a:p>
          <a:p>
            <a:pPr lvl="1"/>
            <a:r>
              <a:rPr lang="en-US" dirty="0" smtClean="0"/>
              <a:t>To provide the illusion of exclusive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for </a:t>
            </a:r>
            <a:r>
              <a:rPr lang="en-US" dirty="0" err="1" smtClean="0"/>
              <a:t>Virtualizing</a:t>
            </a:r>
            <a:r>
              <a:rPr lang="en-US" dirty="0" smtClean="0"/>
              <a:t>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kind of interpreter abstraction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thread</a:t>
            </a:r>
          </a:p>
          <a:p>
            <a:r>
              <a:rPr lang="en-US" dirty="0" smtClean="0"/>
              <a:t>Some kind of communications abstraction</a:t>
            </a:r>
          </a:p>
          <a:p>
            <a:pPr lvl="1"/>
            <a:r>
              <a:rPr lang="en-US" i="1" dirty="0" smtClean="0"/>
              <a:t>Bounded buffers</a:t>
            </a:r>
          </a:p>
          <a:p>
            <a:r>
              <a:rPr lang="en-US" dirty="0" smtClean="0"/>
              <a:t>Some kind of memory abstraction</a:t>
            </a:r>
          </a:p>
          <a:p>
            <a:pPr lvl="1"/>
            <a:r>
              <a:rPr lang="en-US" i="1" dirty="0" smtClean="0"/>
              <a:t>Virtual memory</a:t>
            </a:r>
            <a:endParaRPr lang="en-US" dirty="0" smtClean="0"/>
          </a:p>
          <a:p>
            <a:r>
              <a:rPr lang="en-US" dirty="0" smtClean="0"/>
              <a:t>For a virtualized architecture, the operating system provides these </a:t>
            </a:r>
            <a:r>
              <a:rPr lang="en-US" smtClean="0"/>
              <a:t>kinds of abstractions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Encapsulates the state of a running computation</a:t>
            </a:r>
          </a:p>
          <a:p>
            <a:r>
              <a:rPr lang="en-US" dirty="0" smtClean="0"/>
              <a:t>So what does it need?</a:t>
            </a:r>
          </a:p>
          <a:p>
            <a:pPr lvl="1"/>
            <a:r>
              <a:rPr lang="en-US" dirty="0" smtClean="0"/>
              <a:t>Something that describes what computation is to be performed</a:t>
            </a:r>
          </a:p>
          <a:p>
            <a:pPr lvl="1"/>
            <a:r>
              <a:rPr lang="en-US" dirty="0" smtClean="0"/>
              <a:t>Something that describes where it is in the computation</a:t>
            </a:r>
          </a:p>
          <a:p>
            <a:pPr lvl="1"/>
            <a:r>
              <a:rPr lang="en-US" dirty="0" smtClean="0"/>
              <a:t>Something that maintains the state of the computation’s data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29000" y="553767"/>
            <a:ext cx="23622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Handling of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There will be one (or more) threads for each program that is running</a:t>
            </a:r>
          </a:p>
          <a:p>
            <a:r>
              <a:rPr lang="en-US" dirty="0" smtClean="0"/>
              <a:t>The OS must choose which thread to run on which of its several processors</a:t>
            </a:r>
          </a:p>
          <a:p>
            <a:pPr lvl="1"/>
            <a:r>
              <a:rPr lang="en-US" dirty="0" smtClean="0"/>
              <a:t>If more threads than processors, some threads will need to share processors</a:t>
            </a:r>
          </a:p>
          <a:p>
            <a:pPr lvl="1"/>
            <a:r>
              <a:rPr lang="en-US" dirty="0" smtClean="0"/>
              <a:t>Which implies the OS must be able to cleanly stop and start threads</a:t>
            </a:r>
          </a:p>
          <a:p>
            <a:r>
              <a:rPr lang="en-US" dirty="0" smtClean="0"/>
              <a:t>While one thread is using a processor, no other thread should interfere with its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One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The OS loads its executable code into memory</a:t>
            </a:r>
          </a:p>
          <a:p>
            <a:r>
              <a:rPr lang="en-US" dirty="0" smtClean="0"/>
              <a:t>The OS chooses a processor for the thread</a:t>
            </a:r>
          </a:p>
          <a:p>
            <a:r>
              <a:rPr lang="en-US" dirty="0" smtClean="0"/>
              <a:t>The OS creates control structures for the thread</a:t>
            </a:r>
          </a:p>
          <a:p>
            <a:pPr lvl="1"/>
            <a:r>
              <a:rPr lang="en-US" dirty="0" smtClean="0"/>
              <a:t>A program counter to point to its first instruction</a:t>
            </a:r>
          </a:p>
          <a:p>
            <a:pPr lvl="1"/>
            <a:r>
              <a:rPr lang="en-US" dirty="0" smtClean="0"/>
              <a:t>A stack to keep track of its various subroutine calls</a:t>
            </a:r>
          </a:p>
          <a:p>
            <a:pPr lvl="1"/>
            <a:r>
              <a:rPr lang="en-US" dirty="0" smtClean="0"/>
              <a:t>Possibly other data areas for dynamic memory allocations</a:t>
            </a:r>
          </a:p>
          <a:p>
            <a:r>
              <a:rPr lang="en-US" dirty="0" smtClean="0"/>
              <a:t>The OS then transfers control of the processor to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Slicing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4"/>
              <a:ext cx="331493" cy="510031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4"/>
              <a:ext cx="331493" cy="510031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4"/>
              <a:ext cx="331493" cy="510031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4"/>
              <a:ext cx="331493" cy="510031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2" name="Group 81"/>
          <p:cNvGrpSpPr/>
          <p:nvPr/>
        </p:nvGrpSpPr>
        <p:grpSpPr>
          <a:xfrm>
            <a:off x="2363736" y="3614194"/>
            <a:ext cx="4646664" cy="2786606"/>
            <a:chOff x="-1371600" y="3614194"/>
            <a:chExt cx="4646664" cy="2786606"/>
          </a:xfrm>
        </p:grpSpPr>
        <p:sp>
          <p:nvSpPr>
            <p:cNvPr id="72" name="Rectangle 71"/>
            <p:cNvSpPr/>
            <p:nvPr/>
          </p:nvSpPr>
          <p:spPr>
            <a:xfrm>
              <a:off x="-458736" y="3749842"/>
              <a:ext cx="2411036" cy="54810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52464" y="4927600"/>
              <a:ext cx="1002538" cy="889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 rot="5400000">
              <a:off x="-441571" y="26841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Connector 74"/>
            <p:cNvCxnSpPr>
              <a:stCxn id="72" idx="2"/>
              <a:endCxn id="73" idx="0"/>
            </p:cNvCxnSpPr>
            <p:nvPr/>
          </p:nvCxnSpPr>
          <p:spPr>
            <a:xfrm rot="16200000" flipH="1">
              <a:off x="435431" y="46092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Can 75"/>
            <p:cNvSpPr/>
            <p:nvPr/>
          </p:nvSpPr>
          <p:spPr>
            <a:xfrm>
              <a:off x="-957378" y="4914900"/>
              <a:ext cx="1032042" cy="13843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1446264" y="5016500"/>
              <a:ext cx="1202070" cy="1384300"/>
              <a:chOff x="6807200" y="3937000"/>
              <a:chExt cx="1202070" cy="138430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80" name="Rounded Rectangle 7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1" name="Up-Down Arrow 8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8" name="Straight Connector 77"/>
            <p:cNvCxnSpPr>
              <a:endCxn id="76" idx="1"/>
            </p:cNvCxnSpPr>
            <p:nvPr/>
          </p:nvCxnSpPr>
          <p:spPr>
            <a:xfrm rot="5400000">
              <a:off x="-650572" y="44944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endCxn id="80" idx="0"/>
            </p:cNvCxnSpPr>
            <p:nvPr/>
          </p:nvCxnSpPr>
          <p:spPr>
            <a:xfrm rot="16200000" flipH="1">
              <a:off x="1501805" y="44710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2362200" y="3614194"/>
            <a:ext cx="4646664" cy="2786606"/>
            <a:chOff x="-990600" y="3766594"/>
            <a:chExt cx="4646664" cy="2786606"/>
          </a:xfrm>
        </p:grpSpPr>
        <p:sp>
          <p:nvSpPr>
            <p:cNvPr id="84" name="Rectangle 83"/>
            <p:cNvSpPr/>
            <p:nvPr/>
          </p:nvSpPr>
          <p:spPr>
            <a:xfrm>
              <a:off x="-77736" y="3902242"/>
              <a:ext cx="2411036" cy="548105"/>
            </a:xfrm>
            <a:prstGeom prst="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633464" y="5080000"/>
              <a:ext cx="1002538" cy="889000"/>
            </a:xfrm>
            <a:prstGeom prst="round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 rot="5400000">
              <a:off x="-60571" y="28365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>
              <a:stCxn id="84" idx="2"/>
              <a:endCxn id="85" idx="0"/>
            </p:cNvCxnSpPr>
            <p:nvPr/>
          </p:nvCxnSpPr>
          <p:spPr>
            <a:xfrm rot="16200000" flipH="1">
              <a:off x="816431" y="47616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Can 87"/>
            <p:cNvSpPr/>
            <p:nvPr/>
          </p:nvSpPr>
          <p:spPr>
            <a:xfrm>
              <a:off x="-576378" y="5067300"/>
              <a:ext cx="1032042" cy="1384300"/>
            </a:xfrm>
            <a:prstGeom prst="can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1827264" y="5168900"/>
              <a:ext cx="1202070" cy="1384300"/>
              <a:chOff x="6807200" y="3937000"/>
              <a:chExt cx="1202070" cy="1384300"/>
            </a:xfrm>
            <a:solidFill>
              <a:srgbClr val="E6B9B8"/>
            </a:solidFill>
          </p:grpSpPr>
          <p:sp>
            <p:nvSpPr>
              <p:cNvPr id="92" name="Rounded Rectangle 9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3" name="Up-Down Arrow 9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0" name="Straight Connector 89"/>
            <p:cNvCxnSpPr>
              <a:endCxn id="88" idx="1"/>
            </p:cNvCxnSpPr>
            <p:nvPr/>
          </p:nvCxnSpPr>
          <p:spPr>
            <a:xfrm rot="5400000">
              <a:off x="-269572" y="46468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92" idx="0"/>
            </p:cNvCxnSpPr>
            <p:nvPr/>
          </p:nvCxnSpPr>
          <p:spPr>
            <a:xfrm rot="16200000" flipH="1">
              <a:off x="1882805" y="46234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31667 0.28889 " pathEditMode="relative" ptsTypes="AA">
                                      <p:cBhvr>
                                        <p:cTn id="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0.28889 L -0.00017 -0.00023 " pathEditMode="relative" ptsTypes="AA">
                                      <p:cBhvr>
                                        <p:cTn id="1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0.08837 0.28935 " pathEditMode="relative" ptsTypes="AA">
                                      <p:cBhvr>
                                        <p:cTn id="2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4 0.28889 L -0.00017 -0.00023 " pathEditMode="relative" ptsTypes="AA">
                                      <p:cBhvr>
                                        <p:cTn id="3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34016</TotalTime>
  <Words>1078</Words>
  <Application>Microsoft Macintosh PowerPoint</Application>
  <PresentationFormat>On-screen Show (4:3)</PresentationFormat>
  <Paragraphs>212</Paragraphs>
  <Slides>20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Theme</vt:lpstr>
      <vt:lpstr>Virtualization</vt:lpstr>
      <vt:lpstr>The Virtualization Concept</vt:lpstr>
      <vt:lpstr>The Trick in Virtualization</vt:lpstr>
      <vt:lpstr>Returning To Our Simple System</vt:lpstr>
      <vt:lpstr>Abstractions for Virtualizing Computers</vt:lpstr>
      <vt:lpstr>Threads</vt:lpstr>
      <vt:lpstr>OS Handling of Threads</vt:lpstr>
      <vt:lpstr>Running One Thread</vt:lpstr>
      <vt:lpstr>Time Slicing Virtualization</vt:lpstr>
      <vt:lpstr>Wait a Minute . . .?</vt:lpstr>
      <vt:lpstr>The OS and Virtualization</vt:lpstr>
      <vt:lpstr>Wait Another Minute . . .?</vt:lpstr>
      <vt:lpstr>Remember Supervisor Mode?</vt:lpstr>
      <vt:lpstr>The Thread Manager</vt:lpstr>
      <vt:lpstr>Providing Contained Environments</vt:lpstr>
      <vt:lpstr>What Does This Boil Down To?</vt:lpstr>
      <vt:lpstr>Setting Up a User-Level VM</vt:lpstr>
      <vt:lpstr>Protecting Threads From  Each Other</vt:lpstr>
      <vt:lpstr>Protection via Execution Modes</vt:lpstr>
      <vt:lpstr>Trapping to Supervisor Mode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41</cp:revision>
  <cp:lastPrinted>2013-01-17T23:37:20Z</cp:lastPrinted>
  <dcterms:created xsi:type="dcterms:W3CDTF">2015-04-02T20:19:16Z</dcterms:created>
  <dcterms:modified xsi:type="dcterms:W3CDTF">2015-04-02T20:21:23Z</dcterms:modified>
</cp:coreProperties>
</file>