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320" r:id="rId2"/>
    <p:sldId id="321" r:id="rId3"/>
    <p:sldId id="322" r:id="rId4"/>
    <p:sldId id="323" r:id="rId5"/>
    <p:sldId id="324" r:id="rId6"/>
    <p:sldId id="325" r:id="rId7"/>
    <p:sldId id="327" r:id="rId8"/>
    <p:sldId id="326" r:id="rId9"/>
    <p:sldId id="342" r:id="rId10"/>
    <p:sldId id="329" r:id="rId11"/>
    <p:sldId id="328" r:id="rId12"/>
    <p:sldId id="330" r:id="rId13"/>
    <p:sldId id="339" r:id="rId14"/>
    <p:sldId id="331" r:id="rId15"/>
    <p:sldId id="343" r:id="rId16"/>
    <p:sldId id="332" r:id="rId17"/>
    <p:sldId id="344" r:id="rId18"/>
    <p:sldId id="333" r:id="rId19"/>
    <p:sldId id="345" r:id="rId20"/>
    <p:sldId id="334" r:id="rId21"/>
    <p:sldId id="335" r:id="rId22"/>
    <p:sldId id="336" r:id="rId23"/>
    <p:sldId id="337" r:id="rId24"/>
    <p:sldId id="338" r:id="rId25"/>
    <p:sldId id="340" r:id="rId2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Objects="1">
      <p:cViewPr varScale="1">
        <p:scale>
          <a:sx n="99" d="100"/>
          <a:sy n="99" d="100"/>
        </p:scale>
        <p:origin x="-9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4/2/15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4/2/15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5853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4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Modularity and Virtualization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On-Line MS Program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Be Careful About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Interference between different user tasks</a:t>
            </a:r>
          </a:p>
          <a:p>
            <a:r>
              <a:rPr lang="en-US" dirty="0" smtClean="0"/>
              <a:t>User task failure causing failure of other user tasks</a:t>
            </a:r>
          </a:p>
          <a:p>
            <a:pPr lvl="1"/>
            <a:r>
              <a:rPr lang="en-US" dirty="0" smtClean="0"/>
              <a:t>Worse, causing failure of the overall system</a:t>
            </a:r>
          </a:p>
          <a:p>
            <a:r>
              <a:rPr lang="en-US" dirty="0" smtClean="0"/>
              <a:t>User tasks improperly overusing or misusing system resources</a:t>
            </a:r>
          </a:p>
          <a:p>
            <a:pPr lvl="1"/>
            <a:r>
              <a:rPr lang="en-US" dirty="0" smtClean="0"/>
              <a:t>Need to be sure each task gets a fair share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Exploiting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6312"/>
            <a:ext cx="8229600" cy="4525963"/>
          </a:xfrm>
        </p:spPr>
        <p:txBody>
          <a:bodyPr/>
          <a:lstStyle/>
          <a:p>
            <a:r>
              <a:rPr lang="en-US" dirty="0" smtClean="0"/>
              <a:t>We’ll obviously have several SW elements to support the different user programs</a:t>
            </a:r>
          </a:p>
          <a:p>
            <a:r>
              <a:rPr lang="en-US" dirty="0" smtClean="0"/>
              <a:t>Desirable for each to be modular and self-contained</a:t>
            </a:r>
          </a:p>
          <a:p>
            <a:pPr lvl="1"/>
            <a:r>
              <a:rPr lang="en-US" dirty="0" smtClean="0"/>
              <a:t>With controlled interactions</a:t>
            </a:r>
          </a:p>
          <a:p>
            <a:r>
              <a:rPr lang="en-US" dirty="0" smtClean="0"/>
              <a:t>Gives cleaner organization</a:t>
            </a:r>
          </a:p>
          <a:p>
            <a:r>
              <a:rPr lang="en-US" dirty="0" smtClean="0"/>
              <a:t>Easier to prevent problems from spreading</a:t>
            </a:r>
          </a:p>
          <a:p>
            <a:r>
              <a:rPr lang="en-US" dirty="0" smtClean="0"/>
              <a:t>Easier to understand what’s going on </a:t>
            </a:r>
          </a:p>
          <a:p>
            <a:r>
              <a:rPr lang="en-US" dirty="0" smtClean="0"/>
              <a:t>Easier to control each program’s behavior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973276" y="553767"/>
            <a:ext cx="525904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Subroutine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not just organize the system as a set of subroutines?</a:t>
            </a:r>
          </a:p>
          <a:p>
            <a:pPr lvl="1"/>
            <a:r>
              <a:rPr lang="en-US" dirty="0" smtClean="0"/>
              <a:t>All in the same address space</a:t>
            </a:r>
          </a:p>
          <a:p>
            <a:pPr lvl="2"/>
            <a:r>
              <a:rPr lang="en-US" dirty="0" smtClean="0"/>
              <a:t>A simplifying assumption</a:t>
            </a:r>
          </a:p>
          <a:p>
            <a:pPr lvl="2"/>
            <a:r>
              <a:rPr lang="en-US" dirty="0" smtClean="0"/>
              <a:t>Allowing easy in-memory communication</a:t>
            </a:r>
          </a:p>
          <a:p>
            <a:r>
              <a:rPr lang="en-US" dirty="0" smtClean="0"/>
              <a:t>System subroutines call user program subroutines as needed</a:t>
            </a:r>
          </a:p>
          <a:p>
            <a:pPr lvl="1"/>
            <a:r>
              <a:rPr lang="en-US" dirty="0" smtClean="0"/>
              <a:t>And vice versa</a:t>
            </a:r>
          </a:p>
          <a:p>
            <a:r>
              <a:rPr lang="en-US" i="1" dirty="0" smtClean="0"/>
              <a:t>Soft modularity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Would This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28"/>
            <a:ext cx="8229600" cy="4525963"/>
          </a:xfrm>
        </p:spPr>
        <p:txBody>
          <a:bodyPr/>
          <a:lstStyle/>
          <a:p>
            <a:r>
              <a:rPr lang="en-US" dirty="0" smtClean="0"/>
              <a:t>Each program would be a self-contained set of subroutines</a:t>
            </a:r>
          </a:p>
          <a:p>
            <a:pPr lvl="1"/>
            <a:r>
              <a:rPr lang="en-US" dirty="0" smtClean="0"/>
              <a:t>Subroutines in the program call each other</a:t>
            </a:r>
          </a:p>
          <a:p>
            <a:pPr lvl="1"/>
            <a:r>
              <a:rPr lang="en-US" dirty="0" smtClean="0"/>
              <a:t>But not subroutines in other programs</a:t>
            </a:r>
          </a:p>
          <a:p>
            <a:r>
              <a:rPr lang="en-US" dirty="0" smtClean="0"/>
              <a:t>Shared services would be offered by other subroutines</a:t>
            </a:r>
          </a:p>
          <a:p>
            <a:pPr lvl="1"/>
            <a:r>
              <a:rPr lang="en-US" dirty="0" smtClean="0"/>
              <a:t>Which any program can call</a:t>
            </a:r>
          </a:p>
          <a:p>
            <a:pPr lvl="1"/>
            <a:r>
              <a:rPr lang="en-US" dirty="0" smtClean="0"/>
              <a:t>But which mostly don’t call programs</a:t>
            </a:r>
          </a:p>
          <a:p>
            <a:r>
              <a:rPr lang="en-US" dirty="0" smtClean="0"/>
              <a:t>Perhaps some “master routine” that calls subroutines in the various programs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Soft About This Modularity?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Vital resources are shared</a:t>
            </a:r>
          </a:p>
          <a:p>
            <a:pPr lvl="1"/>
            <a:r>
              <a:rPr lang="en-US" dirty="0" smtClean="0"/>
              <a:t>Like the</a:t>
            </a:r>
            <a:r>
              <a:rPr lang="en-US" dirty="0" smtClean="0"/>
              <a:t> RAM</a:t>
            </a:r>
          </a:p>
          <a:p>
            <a:r>
              <a:rPr lang="en-US" dirty="0" smtClean="0"/>
              <a:t>Proper behavior would prevent one program from treading on another’s resources</a:t>
            </a:r>
          </a:p>
          <a:p>
            <a:r>
              <a:rPr lang="en-US" dirty="0" smtClean="0"/>
              <a:t>But no system or hardware features prevent it</a:t>
            </a:r>
          </a:p>
          <a:p>
            <a:r>
              <a:rPr lang="en-US" dirty="0" smtClean="0"/>
              <a:t>Maintaining module boundaries requires programs to all follow the rules</a:t>
            </a:r>
          </a:p>
          <a:p>
            <a:pPr lvl="1"/>
            <a:r>
              <a:rPr lang="en-US" dirty="0" smtClean="0"/>
              <a:t>Even if they intend to, they might fail to do so because of programming errors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Illustrating the Problem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82842" y="230204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19610" y="232076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56378" y="232254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93146" y="231809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35801" y="1446463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745833" y="1456716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555865" y="1458502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399765" y="1451821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510633" y="1999920"/>
            <a:ext cx="5925165" cy="324414"/>
            <a:chOff x="1510633" y="1796720"/>
            <a:chExt cx="5925165" cy="324414"/>
          </a:xfrm>
        </p:grpSpPr>
        <p:sp>
          <p:nvSpPr>
            <p:cNvPr id="13" name="Down Arrow 12"/>
            <p:cNvSpPr/>
            <p:nvPr/>
          </p:nvSpPr>
          <p:spPr>
            <a:xfrm>
              <a:off x="1510633" y="1796720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Down Arrow 13"/>
            <p:cNvSpPr/>
            <p:nvPr/>
          </p:nvSpPr>
          <p:spPr>
            <a:xfrm>
              <a:off x="3306401" y="1806973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Down Arrow 14"/>
            <p:cNvSpPr/>
            <p:nvPr/>
          </p:nvSpPr>
          <p:spPr>
            <a:xfrm>
              <a:off x="5178372" y="1808759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Down Arrow 15"/>
            <p:cNvSpPr/>
            <p:nvPr/>
          </p:nvSpPr>
          <p:spPr>
            <a:xfrm>
              <a:off x="7008008" y="1819012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ounded Rectangle 16"/>
          <p:cNvSpPr/>
          <p:nvPr/>
        </p:nvSpPr>
        <p:spPr>
          <a:xfrm>
            <a:off x="3467100" y="4064000"/>
            <a:ext cx="2362200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Memory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Can 17"/>
          <p:cNvSpPr/>
          <p:nvPr/>
        </p:nvSpPr>
        <p:spPr>
          <a:xfrm>
            <a:off x="1409700" y="4203700"/>
            <a:ext cx="1032042" cy="1384300"/>
          </a:xfrm>
          <a:prstGeom prst="can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Disk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807200" y="4140200"/>
            <a:ext cx="1202070" cy="1384300"/>
            <a:chOff x="6807200" y="3937000"/>
            <a:chExt cx="1202070" cy="1384300"/>
          </a:xfrm>
        </p:grpSpPr>
        <p:sp>
          <p:nvSpPr>
            <p:cNvPr id="20" name="Rounded Rectangle 19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1" name="Up-Down Arrow 20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935801" y="2870653"/>
            <a:ext cx="7073469" cy="1485220"/>
            <a:chOff x="935801" y="2667453"/>
            <a:chExt cx="7073469" cy="1485220"/>
          </a:xfrm>
        </p:grpSpPr>
        <p:cxnSp>
          <p:nvCxnSpPr>
            <p:cNvPr id="23" name="Straight Connector 22"/>
            <p:cNvCxnSpPr/>
            <p:nvPr/>
          </p:nvCxnSpPr>
          <p:spPr>
            <a:xfrm flipV="1">
              <a:off x="935801" y="3251200"/>
              <a:ext cx="7073469" cy="38100"/>
            </a:xfrm>
            <a:prstGeom prst="line">
              <a:avLst/>
            </a:prstGeom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1454377" y="29529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 flipV="1">
              <a:off x="3245077" y="29656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 flipH="1" flipV="1">
              <a:off x="5111977" y="29783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 flipH="1" flipV="1">
              <a:off x="6928077" y="29783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 flipH="1" flipV="1">
              <a:off x="4362677" y="35625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 flipH="1" flipV="1">
              <a:off x="1494039" y="3695586"/>
              <a:ext cx="901473" cy="12702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7105600" y="3594102"/>
              <a:ext cx="673099" cy="12699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Rounded Rectangle 30"/>
          <p:cNvSpPr/>
          <p:nvPr/>
        </p:nvSpPr>
        <p:spPr>
          <a:xfrm>
            <a:off x="2870200" y="3581399"/>
            <a:ext cx="3613098" cy="1909763"/>
          </a:xfrm>
          <a:prstGeom prst="round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00542" y="3737401"/>
            <a:ext cx="89835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/>
                <a:cs typeface="Times New Roman"/>
              </a:rPr>
              <a:t>Stack for Program 1</a:t>
            </a:r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273842" y="3737401"/>
            <a:ext cx="89835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/>
                <a:cs typeface="Times New Roman"/>
              </a:rPr>
              <a:t>Stack for Program 4</a:t>
            </a:r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699042" y="4601001"/>
            <a:ext cx="89835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/>
                <a:cs typeface="Times New Roman"/>
              </a:rPr>
              <a:t>Stack for Program 2</a:t>
            </a:r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883378" y="4608036"/>
            <a:ext cx="89835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/>
                <a:cs typeface="Times New Roman"/>
              </a:rPr>
              <a:t>Stack for Program 3</a:t>
            </a:r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36" name="Down Arrow 35"/>
          <p:cNvSpPr/>
          <p:nvPr/>
        </p:nvSpPr>
        <p:spPr>
          <a:xfrm rot="19266765">
            <a:off x="4497877" y="1604330"/>
            <a:ext cx="455419" cy="2350607"/>
          </a:xfrm>
          <a:prstGeom prst="downArrow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5273842" y="3737401"/>
            <a:ext cx="898358" cy="738664"/>
          </a:xfrm>
          <a:prstGeom prst="rect">
            <a:avLst/>
          </a:prstGeom>
          <a:solidFill>
            <a:srgbClr val="D9D9D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38" name="Content Placeholder 3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2743200" y="5588000"/>
            <a:ext cx="371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Now Program 4 is in trouble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24200" y="5943600"/>
            <a:ext cx="5083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Even though it did nothing wrong itself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9" grpId="0"/>
      <p:bldP spid="4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Hardening the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6624"/>
            <a:ext cx="8229600" cy="4525963"/>
          </a:xfrm>
        </p:spPr>
        <p:txBody>
          <a:bodyPr/>
          <a:lstStyle/>
          <a:p>
            <a:r>
              <a:rPr lang="en-US" dirty="0" smtClean="0"/>
              <a:t>How can we more carefully separate the several competing programs?</a:t>
            </a:r>
          </a:p>
          <a:p>
            <a:r>
              <a:rPr lang="en-US" dirty="0" smtClean="0"/>
              <a:t>If each were on its own machine, the problem is easier</a:t>
            </a:r>
          </a:p>
          <a:p>
            <a:r>
              <a:rPr lang="en-US" dirty="0" smtClean="0"/>
              <a:t>No program can touch another’s resources</a:t>
            </a:r>
          </a:p>
          <a:p>
            <a:pPr lvl="1"/>
            <a:r>
              <a:rPr lang="en-US" dirty="0" smtClean="0"/>
              <a:t>Except via network messages</a:t>
            </a:r>
          </a:p>
          <a:p>
            <a:r>
              <a:rPr lang="en-US" dirty="0" smtClean="0"/>
              <a:t>Each program would have complete control over a full machine</a:t>
            </a:r>
          </a:p>
          <a:p>
            <a:pPr lvl="1"/>
            <a:r>
              <a:rPr lang="en-US" dirty="0" smtClean="0"/>
              <a:t>No need to worry if some resource is yours or not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Illustrating Hard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82842" y="230204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70410" y="232076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57978" y="232254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45546" y="231809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35801" y="1446463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796633" y="1456716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657465" y="1458502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552165" y="1451821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207262" y="34798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1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112262" y="34925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2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042662" y="35052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3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973062" y="35179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4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1510633" y="199992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3357201" y="2010173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5279972" y="2011959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7160408" y="202221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812800" y="1366838"/>
            <a:ext cx="1796006" cy="32432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2730500" y="1328738"/>
            <a:ext cx="1796006" cy="32432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4610100" y="1328738"/>
            <a:ext cx="1796006" cy="32432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6489700" y="1328738"/>
            <a:ext cx="1796006" cy="32432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844800" y="4787900"/>
            <a:ext cx="33247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Four separate machines</a:t>
            </a:r>
            <a:endParaRPr lang="en-US" sz="2400" b="1" dirty="0">
              <a:latin typeface="Times New Roman"/>
              <a:cs typeface="Times New Roman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90800" y="5219700"/>
            <a:ext cx="43504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Perhaps in very different places</a:t>
            </a:r>
            <a:endParaRPr lang="en-US" sz="2400" b="1" dirty="0">
              <a:latin typeface="Times New Roman"/>
              <a:cs typeface="Times New Roman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374900" y="5664200"/>
            <a:ext cx="48044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Each program has its own machine</a:t>
            </a:r>
            <a:endParaRPr lang="en-US" sz="2400" b="1" dirty="0">
              <a:latin typeface="Times New Roman"/>
              <a:cs typeface="Times New Roman"/>
            </a:endParaRPr>
          </a:p>
        </p:txBody>
      </p:sp>
      <p:cxnSp>
        <p:nvCxnSpPr>
          <p:cNvPr id="40" name="Straight Connector 39"/>
          <p:cNvCxnSpPr>
            <a:stCxn id="4" idx="2"/>
            <a:endCxn id="12" idx="0"/>
          </p:cNvCxnSpPr>
          <p:nvPr/>
        </p:nvCxnSpPr>
        <p:spPr>
          <a:xfrm rot="5400000">
            <a:off x="1398361" y="3160318"/>
            <a:ext cx="629653" cy="931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3271229" y="3173018"/>
            <a:ext cx="629653" cy="931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5252429" y="3185718"/>
            <a:ext cx="629653" cy="931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7148118" y="3185718"/>
            <a:ext cx="629653" cy="931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2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/>
      <p:bldP spid="26" grpId="0"/>
      <p:bldP spid="2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Communications Across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machine would send messages to the others to communicate</a:t>
            </a:r>
          </a:p>
          <a:p>
            <a:r>
              <a:rPr lang="en-US" dirty="0" smtClean="0"/>
              <a:t>A machine receiving a message would take action as it saw fit</a:t>
            </a:r>
          </a:p>
          <a:p>
            <a:pPr lvl="1"/>
            <a:r>
              <a:rPr lang="en-US" dirty="0" smtClean="0"/>
              <a:t>Typically doing what the sender requested</a:t>
            </a:r>
          </a:p>
          <a:p>
            <a:pPr lvl="1"/>
            <a:r>
              <a:rPr lang="en-US" dirty="0" smtClean="0"/>
              <a:t>But with no opportunity for sender’s own code to run</a:t>
            </a:r>
          </a:p>
          <a:p>
            <a:r>
              <a:rPr lang="en-US" dirty="0" smtClean="0"/>
              <a:t>Obvious opportunities for parallelism</a:t>
            </a:r>
          </a:p>
          <a:p>
            <a:pPr lvl="1"/>
            <a:r>
              <a:rPr lang="en-US" dirty="0" smtClean="0"/>
              <a:t>And obvious dangers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Illustrating 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82842" y="230204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70410" y="232076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57978" y="232254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45546" y="231809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35801" y="1446463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796633" y="1456716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657465" y="1458502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552165" y="1451821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435862" y="33528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1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366262" y="33655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2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296662" y="33782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3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227062" y="33909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4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1510633" y="199992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>
            <a:off x="3357201" y="2010173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5279972" y="2011959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7160408" y="202221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812800" y="1366838"/>
            <a:ext cx="1796006" cy="39290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2730500" y="1328738"/>
            <a:ext cx="1796006" cy="39671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4610100" y="1328738"/>
            <a:ext cx="1796006" cy="39671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6489700" y="1328738"/>
            <a:ext cx="1796006" cy="39671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>
            <a:endCxn id="15" idx="0"/>
          </p:cNvCxnSpPr>
          <p:nvPr/>
        </p:nvCxnSpPr>
        <p:spPr>
          <a:xfrm rot="16200000" flipH="1">
            <a:off x="7467290" y="3129858"/>
            <a:ext cx="515353" cy="673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16200000" flipH="1">
            <a:off x="5486089" y="3111812"/>
            <a:ext cx="515353" cy="673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16200000" flipH="1">
            <a:off x="3574358" y="3119166"/>
            <a:ext cx="515353" cy="673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16200000" flipH="1">
            <a:off x="1669358" y="3099112"/>
            <a:ext cx="515353" cy="673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9" name="Group 38"/>
          <p:cNvGrpSpPr/>
          <p:nvPr/>
        </p:nvGrpSpPr>
        <p:grpSpPr>
          <a:xfrm>
            <a:off x="6553200" y="4368800"/>
            <a:ext cx="1168400" cy="812800"/>
            <a:chOff x="6807200" y="3937000"/>
            <a:chExt cx="1202070" cy="1384300"/>
          </a:xfrm>
        </p:grpSpPr>
        <p:sp>
          <p:nvSpPr>
            <p:cNvPr id="40" name="Rounded Rectangle 39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1" name="Up-Down Arrow 40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648200" y="4368800"/>
            <a:ext cx="1168400" cy="812800"/>
            <a:chOff x="6807200" y="3937000"/>
            <a:chExt cx="1202070" cy="1384300"/>
          </a:xfrm>
        </p:grpSpPr>
        <p:sp>
          <p:nvSpPr>
            <p:cNvPr id="43" name="Rounded Rectangle 4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4" name="Up-Down Arrow 43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2794000" y="4368800"/>
            <a:ext cx="1168400" cy="812800"/>
            <a:chOff x="6807200" y="3937000"/>
            <a:chExt cx="1202070" cy="1384300"/>
          </a:xfrm>
        </p:grpSpPr>
        <p:sp>
          <p:nvSpPr>
            <p:cNvPr id="46" name="Rounded Rectangle 45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7" name="Up-Down Arrow 46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889000" y="4368800"/>
            <a:ext cx="1168400" cy="812800"/>
            <a:chOff x="6807200" y="3937000"/>
            <a:chExt cx="1202070" cy="1384300"/>
          </a:xfrm>
        </p:grpSpPr>
        <p:sp>
          <p:nvSpPr>
            <p:cNvPr id="55" name="Rounded Rectangle 54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56" name="Up-Down Arrow 55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0" name="Straight Connector 59"/>
          <p:cNvCxnSpPr/>
          <p:nvPr/>
        </p:nvCxnSpPr>
        <p:spPr>
          <a:xfrm rot="5400000">
            <a:off x="546833" y="3613150"/>
            <a:ext cx="1511300" cy="158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5400000">
            <a:off x="2443955" y="3612356"/>
            <a:ext cx="1511300" cy="158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>
            <a:off x="4341077" y="3625056"/>
            <a:ext cx="1511300" cy="158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>
            <a:off x="6238199" y="3625056"/>
            <a:ext cx="1511300" cy="158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752600" y="6000690"/>
            <a:ext cx="5937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Times New Roman"/>
                <a:cs typeface="Times New Roman"/>
              </a:rPr>
              <a:t>If Program 1 needs to communicate with Program 4, 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sp>
        <p:nvSpPr>
          <p:cNvPr id="65" name="Down Arrow 64"/>
          <p:cNvSpPr/>
          <p:nvPr/>
        </p:nvSpPr>
        <p:spPr>
          <a:xfrm>
            <a:off x="1082842" y="1905000"/>
            <a:ext cx="353020" cy="2400300"/>
          </a:xfrm>
          <a:prstGeom prst="downArrow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own Arrow 65"/>
          <p:cNvSpPr/>
          <p:nvPr/>
        </p:nvSpPr>
        <p:spPr>
          <a:xfrm>
            <a:off x="1323380" y="4495800"/>
            <a:ext cx="353020" cy="1066800"/>
          </a:xfrm>
          <a:prstGeom prst="downArrow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Down Arrow 66"/>
          <p:cNvSpPr/>
          <p:nvPr/>
        </p:nvSpPr>
        <p:spPr>
          <a:xfrm rot="16200000">
            <a:off x="4127594" y="2834586"/>
            <a:ext cx="353020" cy="5712608"/>
          </a:xfrm>
          <a:prstGeom prst="downArrow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Down Arrow 67"/>
          <p:cNvSpPr/>
          <p:nvPr/>
        </p:nvSpPr>
        <p:spPr>
          <a:xfrm flipV="1">
            <a:off x="7038380" y="4495800"/>
            <a:ext cx="353020" cy="1066800"/>
          </a:xfrm>
          <a:prstGeom prst="downArrow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Down Arrow 68"/>
          <p:cNvSpPr/>
          <p:nvPr/>
        </p:nvSpPr>
        <p:spPr>
          <a:xfrm flipV="1">
            <a:off x="6858000" y="1905000"/>
            <a:ext cx="353020" cy="2400300"/>
          </a:xfrm>
          <a:prstGeom prst="downArrow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Down Arrow 69"/>
          <p:cNvSpPr/>
          <p:nvPr/>
        </p:nvSpPr>
        <p:spPr>
          <a:xfrm rot="17400186">
            <a:off x="4767213" y="-183753"/>
            <a:ext cx="429173" cy="5804254"/>
          </a:xfrm>
          <a:prstGeom prst="downArrow">
            <a:avLst/>
          </a:prstGeom>
          <a:solidFill>
            <a:srgbClr val="D9D9D9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4439452" y="2286000"/>
            <a:ext cx="1966654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This can’t happen!</a:t>
            </a:r>
            <a:endParaRPr lang="en-US" sz="2800" b="1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5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70" grpId="0" animBg="1"/>
      <p:bldP spid="70" grpId="1" animBg="1"/>
      <p:bldP spid="7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useful abstractions an OS wants to offer can’t be directly realized by hardware</a:t>
            </a:r>
          </a:p>
          <a:p>
            <a:pPr lvl="1"/>
            <a:r>
              <a:rPr lang="en-US" dirty="0" smtClean="0"/>
              <a:t>The hardware doesn’t do exactly what the abstraction requires</a:t>
            </a:r>
          </a:p>
          <a:p>
            <a:pPr lvl="1"/>
            <a:r>
              <a:rPr lang="en-US" dirty="0" smtClean="0"/>
              <a:t>Multiple pieces of hardware are needed to achieve the abstraction</a:t>
            </a:r>
          </a:p>
          <a:p>
            <a:pPr lvl="1"/>
            <a:r>
              <a:rPr lang="en-US" dirty="0" smtClean="0"/>
              <a:t>The hardware must be shared by multiple instances of the abstraction</a:t>
            </a:r>
          </a:p>
          <a:p>
            <a:r>
              <a:rPr lang="en-US" dirty="0" smtClean="0"/>
              <a:t>How do we provide the abstraction to users?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092268" y="553767"/>
            <a:ext cx="2979479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Services In This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9472"/>
            <a:ext cx="8229600" cy="4525963"/>
          </a:xfrm>
        </p:spPr>
        <p:txBody>
          <a:bodyPr/>
          <a:lstStyle/>
          <a:p>
            <a:r>
              <a:rPr lang="en-US" dirty="0" smtClean="0"/>
              <a:t>Some activities are local to each program</a:t>
            </a:r>
          </a:p>
          <a:p>
            <a:r>
              <a:rPr lang="en-US" dirty="0" smtClean="0"/>
              <a:t>Other services are intended to be shared</a:t>
            </a:r>
          </a:p>
          <a:p>
            <a:pPr lvl="1"/>
            <a:r>
              <a:rPr lang="en-US" dirty="0" smtClean="0"/>
              <a:t>Like a file system</a:t>
            </a:r>
          </a:p>
          <a:p>
            <a:r>
              <a:rPr lang="en-US" dirty="0" smtClean="0"/>
              <a:t>This functionality can be provided by a client/server model</a:t>
            </a:r>
          </a:p>
          <a:p>
            <a:r>
              <a:rPr lang="en-US" dirty="0" smtClean="0"/>
              <a:t>The system services are provided by the server</a:t>
            </a:r>
          </a:p>
          <a:p>
            <a:r>
              <a:rPr lang="en-US" dirty="0" smtClean="0"/>
              <a:t>The user programs are clients</a:t>
            </a:r>
          </a:p>
          <a:p>
            <a:r>
              <a:rPr lang="en-US" dirty="0" smtClean="0"/>
              <a:t>The client sends a message to the server to get help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Storage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server keeps data persistently for all user programs</a:t>
            </a:r>
          </a:p>
          <a:p>
            <a:pPr lvl="1"/>
            <a:r>
              <a:rPr lang="en-US" dirty="0" smtClean="0"/>
              <a:t>E.g., a file system</a:t>
            </a:r>
          </a:p>
          <a:p>
            <a:r>
              <a:rPr lang="en-US" dirty="0" smtClean="0"/>
              <a:t>User programs act as clients</a:t>
            </a:r>
          </a:p>
          <a:p>
            <a:pPr lvl="1"/>
            <a:r>
              <a:rPr lang="en-US" dirty="0" smtClean="0"/>
              <a:t>Sending read/write messages to the server</a:t>
            </a:r>
          </a:p>
          <a:p>
            <a:r>
              <a:rPr lang="en-US" dirty="0" smtClean="0"/>
              <a:t>The server responds to reads with the requested data</a:t>
            </a:r>
          </a:p>
          <a:p>
            <a:r>
              <a:rPr lang="en-US" dirty="0" smtClean="0"/>
              <a:t>And to writes with acknowledgements of completion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This Modularity </a:t>
            </a:r>
            <a:br>
              <a:rPr lang="en-US" dirty="0" smtClean="0"/>
            </a:br>
            <a:r>
              <a:rPr lang="en-US" dirty="0" smtClean="0"/>
              <a:t>For a Storage Subsystem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Everyone easily sees the same persistent storage</a:t>
            </a:r>
          </a:p>
          <a:p>
            <a:r>
              <a:rPr lang="en-US" dirty="0" smtClean="0"/>
              <a:t>The server performs all actual data accesses</a:t>
            </a:r>
          </a:p>
          <a:p>
            <a:pPr lvl="1"/>
            <a:r>
              <a:rPr lang="en-US" dirty="0" smtClean="0"/>
              <a:t>So no worries about concurrent writes or read/write inconsistencies</a:t>
            </a:r>
          </a:p>
          <a:p>
            <a:r>
              <a:rPr lang="en-US" dirty="0" smtClean="0"/>
              <a:t>Server can ensure fair sharing</a:t>
            </a:r>
          </a:p>
          <a:p>
            <a:r>
              <a:rPr lang="en-US" dirty="0" smtClean="0"/>
              <a:t>Clients can’t accidentally/intentionally corrupt the entire data store</a:t>
            </a:r>
          </a:p>
          <a:p>
            <a:pPr lvl="1"/>
            <a:r>
              <a:rPr lang="en-US" dirty="0" smtClean="0"/>
              <a:t>Only things they are allowed to write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Hard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2632"/>
            <a:ext cx="8229600" cy="4525963"/>
          </a:xfrm>
        </p:spPr>
        <p:txBody>
          <a:bodyPr/>
          <a:lstStyle/>
          <a:p>
            <a:r>
              <a:rPr lang="en-US" dirty="0" smtClean="0"/>
              <a:t>With hard modularity, something beyond good behavior enforces module boundaries</a:t>
            </a:r>
          </a:p>
          <a:p>
            <a:r>
              <a:rPr lang="en-US" dirty="0" smtClean="0"/>
              <a:t>Here, the physical boundaries of the machine</a:t>
            </a:r>
          </a:p>
          <a:p>
            <a:r>
              <a:rPr lang="en-US" dirty="0" smtClean="0"/>
              <a:t>A client machine literally cannot touch the memory of the server</a:t>
            </a:r>
          </a:p>
          <a:p>
            <a:pPr lvl="1"/>
            <a:r>
              <a:rPr lang="en-US" dirty="0" smtClean="0"/>
              <a:t>Or of another client machine</a:t>
            </a:r>
          </a:p>
          <a:p>
            <a:r>
              <a:rPr lang="en-US" dirty="0" smtClean="0"/>
              <a:t>No error or attack can change that</a:t>
            </a:r>
          </a:p>
          <a:p>
            <a:pPr lvl="1"/>
            <a:r>
              <a:rPr lang="en-US" dirty="0" smtClean="0"/>
              <a:t>Though flaws in the server can cause problems</a:t>
            </a:r>
          </a:p>
          <a:p>
            <a:r>
              <a:rPr lang="en-US" dirty="0" smtClean="0"/>
              <a:t>Provides stronger guarantees all around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Downsides of Hard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158"/>
            <a:ext cx="8229600" cy="4525963"/>
          </a:xfrm>
        </p:spPr>
        <p:txBody>
          <a:bodyPr/>
          <a:lstStyle/>
          <a:p>
            <a:r>
              <a:rPr lang="en-US" dirty="0" smtClean="0"/>
              <a:t>The hard boundaries prevent low-cost optimizations</a:t>
            </a:r>
          </a:p>
          <a:p>
            <a:r>
              <a:rPr lang="en-US" dirty="0" smtClean="0"/>
              <a:t>In client/server organizations, doing anything with another program </a:t>
            </a:r>
            <a:r>
              <a:rPr lang="en-US" smtClean="0"/>
              <a:t>requires messages</a:t>
            </a:r>
            <a:endParaRPr lang="en-US" dirty="0" smtClean="0"/>
          </a:p>
          <a:p>
            <a:pPr lvl="1"/>
            <a:r>
              <a:rPr lang="en-US" dirty="0" smtClean="0"/>
              <a:t>Inherently more expensive than simple memory accesses</a:t>
            </a:r>
          </a:p>
          <a:p>
            <a:r>
              <a:rPr lang="en-US" dirty="0" smtClean="0"/>
              <a:t>If the boundary sits between components requiring fast interactions, possibly very bad</a:t>
            </a:r>
          </a:p>
          <a:p>
            <a:r>
              <a:rPr lang="en-US" dirty="0" smtClean="0"/>
              <a:t>A lot of what we do in operating systems involves this tradeoff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Other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I don’t have enough hardware?</a:t>
            </a:r>
          </a:p>
          <a:p>
            <a:pPr lvl="1"/>
            <a:r>
              <a:rPr lang="en-US" dirty="0" smtClean="0"/>
              <a:t>Not enough machines to give one to each client and server</a:t>
            </a:r>
          </a:p>
          <a:p>
            <a:pPr lvl="1"/>
            <a:r>
              <a:rPr lang="en-US" dirty="0" smtClean="0"/>
              <a:t>Not enough memory, network capacity, etc.</a:t>
            </a:r>
          </a:p>
          <a:p>
            <a:r>
              <a:rPr lang="en-US" dirty="0" smtClean="0"/>
              <a:t>Am I forced to fall back on sharing machines and using soft modularity?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 and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5290"/>
            <a:ext cx="8229600" cy="4525963"/>
          </a:xfrm>
        </p:spPr>
        <p:txBody>
          <a:bodyPr/>
          <a:lstStyle/>
          <a:p>
            <a:r>
              <a:rPr lang="en-US" dirty="0" smtClean="0"/>
              <a:t>Use software to make the hardware we have look like the abstraction we want</a:t>
            </a:r>
          </a:p>
          <a:p>
            <a:pPr lvl="1"/>
            <a:r>
              <a:rPr lang="en-US" dirty="0" smtClean="0"/>
              <a:t>That’s virtualization</a:t>
            </a:r>
          </a:p>
          <a:p>
            <a:r>
              <a:rPr lang="en-US" dirty="0" smtClean="0"/>
              <a:t>Divide up the overall system you want into well-defined communicating pieces</a:t>
            </a:r>
          </a:p>
          <a:p>
            <a:pPr lvl="1"/>
            <a:r>
              <a:rPr lang="en-US" dirty="0" smtClean="0"/>
              <a:t>That’s modularity</a:t>
            </a:r>
          </a:p>
          <a:p>
            <a:r>
              <a:rPr lang="en-US" dirty="0" smtClean="0"/>
              <a:t>Using the two techniques allows us to build powerful systems from simple components</a:t>
            </a:r>
          </a:p>
          <a:p>
            <a:pPr lvl="1"/>
            <a:r>
              <a:rPr lang="en-US" dirty="0" smtClean="0"/>
              <a:t>Without making the resulting system unmanageably complex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An OS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912"/>
            <a:ext cx="8229600" cy="4525963"/>
          </a:xfrm>
        </p:spPr>
        <p:txBody>
          <a:bodyPr/>
          <a:lstStyle/>
          <a:p>
            <a:r>
              <a:rPr lang="en-US" dirty="0" smtClean="0"/>
              <a:t>At minimum, it enables one to run applications</a:t>
            </a:r>
          </a:p>
          <a:p>
            <a:r>
              <a:rPr lang="en-US" dirty="0" smtClean="0"/>
              <a:t>Preferably multiple applications on the same machine</a:t>
            </a:r>
          </a:p>
          <a:p>
            <a:r>
              <a:rPr lang="en-US" dirty="0" smtClean="0"/>
              <a:t>Preferably several at the same time</a:t>
            </a:r>
          </a:p>
          <a:p>
            <a:r>
              <a:rPr lang="en-US" dirty="0" smtClean="0"/>
              <a:t>At an abstract level, what do we need to do that?</a:t>
            </a:r>
          </a:p>
          <a:p>
            <a:pPr lvl="1"/>
            <a:r>
              <a:rPr lang="en-US" dirty="0" smtClean="0"/>
              <a:t>Interpreters (to run the code)</a:t>
            </a:r>
          </a:p>
          <a:p>
            <a:pPr lvl="1"/>
            <a:r>
              <a:rPr lang="en-US" dirty="0" smtClean="0"/>
              <a:t>Memory (to store the code and data)</a:t>
            </a:r>
          </a:p>
          <a:p>
            <a:pPr lvl="1"/>
            <a:r>
              <a:rPr lang="en-US" dirty="0" smtClean="0"/>
              <a:t>Communications links (to communicate between apps and pieces of the system)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Have We Got To Work With?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processor</a:t>
            </a:r>
          </a:p>
          <a:p>
            <a:pPr lvl="1"/>
            <a:r>
              <a:rPr lang="en-US" dirty="0" smtClean="0"/>
              <a:t>Maybe </a:t>
            </a:r>
            <a:r>
              <a:rPr lang="en-US" dirty="0" err="1" smtClean="0"/>
              <a:t>multicore</a:t>
            </a:r>
            <a:endParaRPr lang="en-US" dirty="0" smtClean="0"/>
          </a:p>
          <a:p>
            <a:pPr lvl="1"/>
            <a:r>
              <a:rPr lang="en-US" dirty="0" smtClean="0"/>
              <a:t>Maybe also some device controllers</a:t>
            </a:r>
          </a:p>
          <a:p>
            <a:r>
              <a:rPr lang="en-US" dirty="0" smtClean="0"/>
              <a:t>RAM</a:t>
            </a:r>
          </a:p>
          <a:p>
            <a:r>
              <a:rPr lang="en-US" dirty="0" smtClean="0"/>
              <a:t>Hard disks and other storage devices</a:t>
            </a:r>
          </a:p>
          <a:p>
            <a:r>
              <a:rPr lang="en-US" dirty="0" smtClean="0"/>
              <a:t>Busses and network hardware</a:t>
            </a:r>
          </a:p>
          <a:p>
            <a:r>
              <a:rPr lang="en-US" dirty="0" smtClean="0"/>
              <a:t>Other I/O devices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Get From What We’ve </a:t>
            </a:r>
            <a:br>
              <a:rPr lang="en-US" dirty="0" smtClean="0"/>
            </a:br>
            <a:r>
              <a:rPr lang="en-US" dirty="0" smtClean="0"/>
              <a:t>Got to What We Want?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abstractions for what we want</a:t>
            </a:r>
          </a:p>
          <a:p>
            <a:r>
              <a:rPr lang="en-US" dirty="0" smtClean="0"/>
              <a:t>Out of the hardware we’ve actually got</a:t>
            </a:r>
          </a:p>
          <a:p>
            <a:r>
              <a:rPr lang="en-US" dirty="0" smtClean="0"/>
              <a:t>Use those abstractions to:</a:t>
            </a:r>
          </a:p>
          <a:p>
            <a:pPr lvl="1"/>
            <a:r>
              <a:rPr lang="en-US" dirty="0" smtClean="0"/>
              <a:t>Hide messiness</a:t>
            </a:r>
          </a:p>
          <a:p>
            <a:pPr lvl="1"/>
            <a:r>
              <a:rPr lang="en-US" dirty="0" smtClean="0"/>
              <a:t>Share resources</a:t>
            </a:r>
          </a:p>
          <a:p>
            <a:pPr lvl="1"/>
            <a:r>
              <a:rPr lang="en-US" dirty="0" smtClean="0"/>
              <a:t>Simplify use</a:t>
            </a:r>
          </a:p>
          <a:p>
            <a:pPr lvl="1"/>
            <a:r>
              <a:rPr lang="en-US" dirty="0" smtClean="0"/>
              <a:t>Provide safety and security</a:t>
            </a:r>
          </a:p>
          <a:p>
            <a:r>
              <a:rPr lang="en-US" dirty="0" smtClean="0"/>
              <a:t>From one point of view, that’s what an operating system is all about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Hardware Vs. Desirable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last lecture, we looked at some real hardware issues</a:t>
            </a:r>
          </a:p>
          <a:p>
            <a:pPr lvl="1"/>
            <a:r>
              <a:rPr lang="en-US" dirty="0" smtClean="0"/>
              <a:t>With relation to OS requirements</a:t>
            </a:r>
          </a:p>
          <a:p>
            <a:r>
              <a:rPr lang="en-US" dirty="0" smtClean="0"/>
              <a:t>Now let’s see how those can be used to provide some useful OS abstractions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Starting Simple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680"/>
            <a:ext cx="8229600" cy="4525963"/>
          </a:xfrm>
        </p:spPr>
        <p:txBody>
          <a:bodyPr/>
          <a:lstStyle/>
          <a:p>
            <a:r>
              <a:rPr lang="en-US" dirty="0" smtClean="0"/>
              <a:t>We want to run multiple programs</a:t>
            </a:r>
          </a:p>
          <a:p>
            <a:pPr lvl="1"/>
            <a:r>
              <a:rPr lang="en-US" dirty="0" smtClean="0"/>
              <a:t>Without interference between them</a:t>
            </a:r>
          </a:p>
          <a:p>
            <a:pPr lvl="1"/>
            <a:r>
              <a:rPr lang="en-US" dirty="0" smtClean="0"/>
              <a:t>Protecting one from the faults of another</a:t>
            </a:r>
          </a:p>
          <a:p>
            <a:r>
              <a:rPr lang="en-US" dirty="0" smtClean="0"/>
              <a:t>We’ve got a </a:t>
            </a:r>
            <a:r>
              <a:rPr lang="en-US" dirty="0" err="1" smtClean="0"/>
              <a:t>multicore</a:t>
            </a:r>
            <a:r>
              <a:rPr lang="en-US" dirty="0" smtClean="0"/>
              <a:t> processor to do so</a:t>
            </a:r>
          </a:p>
          <a:p>
            <a:pPr lvl="1"/>
            <a:r>
              <a:rPr lang="en-US" dirty="0" smtClean="0"/>
              <a:t>More cores than programs</a:t>
            </a:r>
          </a:p>
          <a:p>
            <a:r>
              <a:rPr lang="en-US" dirty="0" smtClean="0"/>
              <a:t>We have RAM, a bus, a disk, other simple devices</a:t>
            </a:r>
          </a:p>
          <a:p>
            <a:r>
              <a:rPr lang="en-US" dirty="0" smtClean="0"/>
              <a:t>What abstractions should we build to ensure that things go well?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721884" y="553767"/>
            <a:ext cx="368057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82842" y="230204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19610" y="232076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56378" y="232254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93146" y="231809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35801" y="1446463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745833" y="1456716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555865" y="1458502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399765" y="1451821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1510633" y="1999920"/>
            <a:ext cx="5925165" cy="324414"/>
            <a:chOff x="1510633" y="1796720"/>
            <a:chExt cx="5925165" cy="324414"/>
          </a:xfrm>
        </p:grpSpPr>
        <p:sp>
          <p:nvSpPr>
            <p:cNvPr id="12" name="Down Arrow 11"/>
            <p:cNvSpPr/>
            <p:nvPr/>
          </p:nvSpPr>
          <p:spPr>
            <a:xfrm>
              <a:off x="1510633" y="1796720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Down Arrow 12"/>
            <p:cNvSpPr/>
            <p:nvPr/>
          </p:nvSpPr>
          <p:spPr>
            <a:xfrm>
              <a:off x="3306401" y="1806973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Down Arrow 13"/>
            <p:cNvSpPr/>
            <p:nvPr/>
          </p:nvSpPr>
          <p:spPr>
            <a:xfrm>
              <a:off x="5178372" y="1808759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Down Arrow 14"/>
            <p:cNvSpPr/>
            <p:nvPr/>
          </p:nvSpPr>
          <p:spPr>
            <a:xfrm>
              <a:off x="7008008" y="1819012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ounded Rectangle 20"/>
          <p:cNvSpPr/>
          <p:nvPr/>
        </p:nvSpPr>
        <p:spPr>
          <a:xfrm>
            <a:off x="3467100" y="4064000"/>
            <a:ext cx="2362200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Memory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2" name="Can 21"/>
          <p:cNvSpPr/>
          <p:nvPr/>
        </p:nvSpPr>
        <p:spPr>
          <a:xfrm>
            <a:off x="1409700" y="4203700"/>
            <a:ext cx="1032042" cy="1384300"/>
          </a:xfrm>
          <a:prstGeom prst="can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Disk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6807200" y="4140200"/>
            <a:ext cx="1202070" cy="1384300"/>
            <a:chOff x="6807200" y="3937000"/>
            <a:chExt cx="1202070" cy="1384300"/>
          </a:xfrm>
        </p:grpSpPr>
        <p:sp>
          <p:nvSpPr>
            <p:cNvPr id="23" name="Rounded Rectangle 2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5" name="Up-Down Arrow 24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935801" y="2870653"/>
            <a:ext cx="7073469" cy="1485220"/>
            <a:chOff x="935801" y="2667453"/>
            <a:chExt cx="7073469" cy="1485220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935801" y="3251200"/>
              <a:ext cx="7073469" cy="38100"/>
            </a:xfrm>
            <a:prstGeom prst="line">
              <a:avLst/>
            </a:prstGeom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1454377" y="29529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 flipH="1" flipV="1">
              <a:off x="3245077" y="29656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 flipH="1" flipV="1">
              <a:off x="5111977" y="29783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 flipH="1" flipV="1">
              <a:off x="6928077" y="29783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 flipH="1" flipV="1">
              <a:off x="4362677" y="35625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 flipH="1" flipV="1">
              <a:off x="1494039" y="3695586"/>
              <a:ext cx="901473" cy="12702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5400000" flipH="1" flipV="1">
              <a:off x="7105600" y="3594102"/>
              <a:ext cx="673099" cy="12699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Rounded Rectangle 42"/>
          <p:cNvSpPr/>
          <p:nvPr/>
        </p:nvSpPr>
        <p:spPr>
          <a:xfrm>
            <a:off x="457200" y="1231900"/>
            <a:ext cx="8229600" cy="4894263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887301" y="6045200"/>
            <a:ext cx="33970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/>
                <a:cs typeface="Times New Roman"/>
              </a:rPr>
              <a:t>A machine boundary</a:t>
            </a:r>
            <a:endParaRPr lang="en-US" sz="28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21" grpId="0" animBg="1"/>
      <p:bldP spid="22" grpId="0" animBg="1"/>
      <p:bldP spid="43" grpId="0" animBg="1"/>
      <p:bldP spid="44" grpId="0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27687</TotalTime>
  <Words>1227</Words>
  <Application>Microsoft Macintosh PowerPoint</Application>
  <PresentationFormat>On-screen Show (4:3)</PresentationFormat>
  <Paragraphs>216</Paragraphs>
  <Slides>25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Default Theme</vt:lpstr>
      <vt:lpstr>Modularity and Virtualization CS 111 On-Line MS Program Operating Systems  Peter Reiher </vt:lpstr>
      <vt:lpstr>Introduction</vt:lpstr>
      <vt:lpstr>Virtualization and Modularity</vt:lpstr>
      <vt:lpstr>What Does An OS Do?</vt:lpstr>
      <vt:lpstr>What Have We Got To Work With?</vt:lpstr>
      <vt:lpstr>How to Get From What We’ve  Got to What We Want?</vt:lpstr>
      <vt:lpstr>Real Hardware Vs. Desirable Abstractions</vt:lpstr>
      <vt:lpstr>Starting Simple</vt:lpstr>
      <vt:lpstr>A Simple System</vt:lpstr>
      <vt:lpstr>Things To Be Careful About</vt:lpstr>
      <vt:lpstr>Exploiting Modularity</vt:lpstr>
      <vt:lpstr>Subroutine Modularity</vt:lpstr>
      <vt:lpstr>How Would This Work?</vt:lpstr>
      <vt:lpstr>What’s Soft About This Modularity?</vt:lpstr>
      <vt:lpstr>Illustrating the Problem</vt:lpstr>
      <vt:lpstr>Hardening the Modularity</vt:lpstr>
      <vt:lpstr>Illustrating Hard Modularity</vt:lpstr>
      <vt:lpstr>Communications Across Machines</vt:lpstr>
      <vt:lpstr>Illustrating Communications</vt:lpstr>
      <vt:lpstr>System Services In This Model</vt:lpstr>
      <vt:lpstr>A Storage Example</vt:lpstr>
      <vt:lpstr>Advantages of This Modularity  For a Storage Subsystem</vt:lpstr>
      <vt:lpstr>Benefits of Hard Modularity</vt:lpstr>
      <vt:lpstr>Downsides of Hard Modularity</vt:lpstr>
      <vt:lpstr>One Other Problem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38</cp:revision>
  <cp:lastPrinted>2013-01-17T23:37:20Z</cp:lastPrinted>
  <dcterms:created xsi:type="dcterms:W3CDTF">2015-04-02T20:19:23Z</dcterms:created>
  <dcterms:modified xsi:type="dcterms:W3CDTF">2015-04-02T20:20:43Z</dcterms:modified>
</cp:coreProperties>
</file>