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embeddings/oleObject1.bin" ContentType="application/vnd.openxmlformats-officedocument.oleObject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21" r:id="rId2"/>
    <p:sldId id="322" r:id="rId3"/>
    <p:sldId id="323" r:id="rId4"/>
    <p:sldId id="324" r:id="rId5"/>
    <p:sldId id="325" r:id="rId6"/>
    <p:sldId id="327" r:id="rId7"/>
    <p:sldId id="328" r:id="rId8"/>
    <p:sldId id="329" r:id="rId9"/>
    <p:sldId id="335" r:id="rId10"/>
    <p:sldId id="326" r:id="rId11"/>
    <p:sldId id="330" r:id="rId12"/>
    <p:sldId id="331" r:id="rId13"/>
    <p:sldId id="332" r:id="rId14"/>
    <p:sldId id="333" r:id="rId15"/>
    <p:sldId id="334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>
    <p:restoredLeft sz="34566" autoAdjust="0"/>
    <p:restoredTop sz="86406" autoAdjust="0"/>
  </p:normalViewPr>
  <p:slideViewPr>
    <p:cSldViewPr snapToGrid="0" snapToObjects="1">
      <p:cViewPr varScale="1">
        <p:scale>
          <a:sx n="94" d="100"/>
          <a:sy n="94" d="100"/>
        </p:scale>
        <p:origin x="-17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44" y="54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Disk Drives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especially important and complex form of I/O device</a:t>
            </a:r>
          </a:p>
          <a:p>
            <a:r>
              <a:rPr lang="en-GB" dirty="0" smtClean="0"/>
              <a:t>Still the primary method of providing stable storage</a:t>
            </a:r>
          </a:p>
          <a:p>
            <a:pPr lvl="1"/>
            <a:r>
              <a:rPr lang="en-GB" dirty="0" smtClean="0"/>
              <a:t>Storage meant to last beyond a single power cycle of the computer</a:t>
            </a:r>
          </a:p>
          <a:p>
            <a:r>
              <a:rPr lang="en-GB" dirty="0" smtClean="0"/>
              <a:t>A place where physics meets computer science</a:t>
            </a:r>
          </a:p>
          <a:p>
            <a:pPr lvl="1"/>
            <a:r>
              <a:rPr lang="en-GB" dirty="0" smtClean="0"/>
              <a:t>Somewhat uncomfortably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928611" y="721895"/>
            <a:ext cx="3194126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Disk Drive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Group 218"/>
          <p:cNvGraphicFramePr>
            <a:graphicFrameLocks/>
          </p:cNvGraphicFramePr>
          <p:nvPr/>
        </p:nvGraphicFramePr>
        <p:xfrm>
          <a:off x="438913" y="1490671"/>
          <a:ext cx="8382000" cy="1854683"/>
        </p:xfrm>
        <a:graphic>
          <a:graphicData uri="http://schemas.openxmlformats.org/drawingml/2006/table">
            <a:tbl>
              <a:tblPr/>
              <a:tblGrid>
                <a:gridCol w="1633537"/>
                <a:gridCol w="1338263"/>
                <a:gridCol w="2133600"/>
                <a:gridCol w="1855787"/>
                <a:gridCol w="1420813"/>
              </a:tblGrid>
              <a:tr h="2746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heads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platters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tracks/inch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18,000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sectors/track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bytes/sector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512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RPM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7200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speed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196Mb/sec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seek 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 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latency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0-8ms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311"/>
          <p:cNvGraphicFramePr>
            <a:graphicFrameLocks/>
          </p:cNvGraphicFramePr>
          <p:nvPr/>
        </p:nvGraphicFramePr>
        <p:xfrm>
          <a:off x="438913" y="3830646"/>
          <a:ext cx="8382000" cy="2468565"/>
        </p:xfrm>
        <a:graphic>
          <a:graphicData uri="http://schemas.openxmlformats.org/drawingml/2006/table">
            <a:tbl>
              <a:tblPr/>
              <a:tblGrid>
                <a:gridCol w="2362200"/>
                <a:gridCol w="1295400"/>
                <a:gridCol w="1295400"/>
                <a:gridCol w="1371600"/>
                <a:gridCol w="2057400"/>
              </a:tblGrid>
              <a:tr h="493713">
                <a:tc gridSpan="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Time to read one 8192 byte block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rotate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transfer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best case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worst case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23.3ms (70X)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13.3ms (40X)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Problematic </a:t>
            </a:r>
            <a:br>
              <a:rPr lang="en-US" dirty="0" smtClean="0"/>
            </a:br>
            <a:r>
              <a:rPr lang="en-US" dirty="0" smtClean="0"/>
              <a:t>For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256"/>
            <a:ext cx="8229600" cy="4525963"/>
          </a:xfrm>
        </p:spPr>
        <p:txBody>
          <a:bodyPr/>
          <a:lstStyle/>
          <a:p>
            <a:r>
              <a:rPr lang="en-US" dirty="0" smtClean="0"/>
              <a:t>When you go to disk, it could be fast or slow</a:t>
            </a:r>
          </a:p>
          <a:p>
            <a:pPr lvl="1"/>
            <a:r>
              <a:rPr lang="en-US" dirty="0" smtClean="0"/>
              <a:t>If you go to disk a lot, that matters</a:t>
            </a:r>
          </a:p>
          <a:p>
            <a:r>
              <a:rPr lang="en-US" dirty="0" smtClean="0"/>
              <a:t>The OS can make choices that make it faster or slower</a:t>
            </a:r>
          </a:p>
          <a:p>
            <a:pPr lvl="1"/>
            <a:r>
              <a:rPr lang="en-US" dirty="0" smtClean="0"/>
              <a:t>Deciding where to put a piece of data on disk</a:t>
            </a:r>
          </a:p>
          <a:p>
            <a:pPr lvl="1"/>
            <a:r>
              <a:rPr lang="en-US" dirty="0" smtClean="0"/>
              <a:t>Deciding when to perform an I/O</a:t>
            </a:r>
          </a:p>
          <a:p>
            <a:pPr lvl="1"/>
            <a:r>
              <a:rPr lang="en-US" dirty="0" smtClean="0"/>
              <a:t>Reordering multiple I/Os to minimize seek time and latency</a:t>
            </a:r>
          </a:p>
          <a:p>
            <a:pPr lvl="1"/>
            <a:r>
              <a:rPr lang="en-US" dirty="0" smtClean="0"/>
              <a:t>Perhaps optimistically performing I/Os that haven’t been requested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Optimizing Disk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68"/>
            <a:ext cx="8229600" cy="4525963"/>
          </a:xfrm>
        </p:spPr>
        <p:txBody>
          <a:bodyPr/>
          <a:lstStyle/>
          <a:p>
            <a:r>
              <a:rPr lang="en-GB" sz="2800" dirty="0" smtClean="0"/>
              <a:t>Don't start I/O until disk is on-cylinder or near sector</a:t>
            </a:r>
          </a:p>
          <a:p>
            <a:pPr lvl="1"/>
            <a:r>
              <a:rPr lang="en-GB" sz="2400" dirty="0" smtClean="0"/>
              <a:t>I/O ties up the controller, locking out other operations</a:t>
            </a:r>
          </a:p>
          <a:p>
            <a:pPr lvl="1"/>
            <a:r>
              <a:rPr lang="en-GB" sz="2400" dirty="0" smtClean="0"/>
              <a:t>Other drives seek while one drive is doing I/O</a:t>
            </a:r>
          </a:p>
          <a:p>
            <a:r>
              <a:rPr lang="en-GB" sz="2800" dirty="0" smtClean="0"/>
              <a:t>Minimize head motion</a:t>
            </a:r>
          </a:p>
          <a:p>
            <a:pPr lvl="1"/>
            <a:r>
              <a:rPr lang="en-GB" sz="2400" dirty="0" smtClean="0"/>
              <a:t>Do all possible reads in current cylinder before moving</a:t>
            </a:r>
          </a:p>
          <a:p>
            <a:pPr lvl="1"/>
            <a:r>
              <a:rPr lang="en-GB" sz="2400" dirty="0" smtClean="0"/>
              <a:t>Make minimum number of trips in small increments</a:t>
            </a:r>
          </a:p>
          <a:p>
            <a:r>
              <a:rPr lang="en-GB" sz="2800" dirty="0" smtClean="0"/>
              <a:t>Encourage efficient data requests</a:t>
            </a:r>
          </a:p>
          <a:p>
            <a:pPr lvl="1"/>
            <a:r>
              <a:rPr lang="en-GB" sz="2400" dirty="0" smtClean="0"/>
              <a:t>Have lots of requests to choose from</a:t>
            </a:r>
          </a:p>
          <a:p>
            <a:pPr lvl="1"/>
            <a:r>
              <a:rPr lang="en-GB" sz="2400" dirty="0" smtClean="0"/>
              <a:t>Encourage cylinder locality</a:t>
            </a:r>
          </a:p>
          <a:p>
            <a:pPr lvl="1"/>
            <a:r>
              <a:rPr lang="en-GB" sz="2400" dirty="0" smtClean="0"/>
              <a:t>Encourage largest possible block sizes</a:t>
            </a:r>
          </a:p>
          <a:p>
            <a:pPr lvl="1"/>
            <a:r>
              <a:rPr lang="en-GB" sz="2400" dirty="0" smtClean="0"/>
              <a:t>All by OS design choices, not influencing programs/users</a:t>
            </a:r>
            <a:endParaRPr lang="en-US" sz="2400" dirty="0"/>
          </a:p>
        </p:txBody>
      </p:sp>
      <p:sp>
        <p:nvSpPr>
          <p:cNvPr id="4" name="Cloud Callout 3"/>
          <p:cNvSpPr/>
          <p:nvPr/>
        </p:nvSpPr>
        <p:spPr>
          <a:xfrm>
            <a:off x="4028347" y="723631"/>
            <a:ext cx="4847668" cy="2976693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Instead of optimizing a particular disk I/O, the OS can switch to another task and run that while waiting for the I/O.  How much disk optimization should the OS do vs. how much alternate task scheduling?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457200" y="3140487"/>
            <a:ext cx="4492628" cy="2457880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The OS can also decide where a piece of data goes on the disk to begin with, and can even move data around on disk.  What possibilities does that allow us?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to Control </a:t>
            </a:r>
            <a:br>
              <a:rPr lang="en-US" dirty="0" smtClean="0"/>
            </a:br>
            <a:r>
              <a:rPr lang="en-US" dirty="0" smtClean="0"/>
              <a:t>Head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First come, first served</a:t>
            </a:r>
          </a:p>
          <a:p>
            <a:pPr lvl="1"/>
            <a:r>
              <a:rPr lang="en-US" dirty="0" smtClean="0"/>
              <a:t>Just do them in the order they happen</a:t>
            </a:r>
          </a:p>
          <a:p>
            <a:r>
              <a:rPr lang="en-US" dirty="0" smtClean="0"/>
              <a:t>Shortest seek time first</a:t>
            </a:r>
          </a:p>
          <a:p>
            <a:pPr lvl="1"/>
            <a:r>
              <a:rPr lang="en-US" dirty="0" smtClean="0"/>
              <a:t>Always go with the request that’s closest to the current head position</a:t>
            </a:r>
          </a:p>
          <a:p>
            <a:pPr lvl="1"/>
            <a:r>
              <a:rPr lang="en-US" dirty="0" smtClean="0"/>
              <a:t>Since requests keep arriving, can cause starvation</a:t>
            </a:r>
          </a:p>
          <a:p>
            <a:r>
              <a:rPr lang="en-US" dirty="0" smtClean="0"/>
              <a:t>Scan/Look (AKA the Elevator Algorithm)</a:t>
            </a:r>
          </a:p>
          <a:p>
            <a:pPr lvl="1"/>
            <a:r>
              <a:rPr lang="en-US" dirty="0" smtClean="0"/>
              <a:t>Service all requests in one direction, then go in the other direction</a:t>
            </a:r>
          </a:p>
          <a:p>
            <a:pPr lvl="1"/>
            <a:r>
              <a:rPr lang="en-US" dirty="0" smtClean="0"/>
              <a:t>No starvation, but may take longer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 Travel With Various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Group 508"/>
          <p:cNvGraphicFramePr>
            <a:graphicFrameLocks/>
          </p:cNvGraphicFramePr>
          <p:nvPr/>
        </p:nvGraphicFramePr>
        <p:xfrm>
          <a:off x="683546" y="4872054"/>
          <a:ext cx="7999410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4413"/>
                <a:gridCol w="531615"/>
                <a:gridCol w="533014"/>
                <a:gridCol w="534413"/>
                <a:gridCol w="534413"/>
                <a:gridCol w="531615"/>
                <a:gridCol w="534413"/>
                <a:gridCol w="534413"/>
                <a:gridCol w="533015"/>
                <a:gridCol w="531615"/>
                <a:gridCol w="534413"/>
                <a:gridCol w="533014"/>
                <a:gridCol w="533015"/>
              </a:tblGrid>
              <a:tr h="357188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Scan/Look (elevator algorithm)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450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Group 492"/>
          <p:cNvGraphicFramePr>
            <a:graphicFrameLocks/>
          </p:cNvGraphicFramePr>
          <p:nvPr/>
        </p:nvGraphicFramePr>
        <p:xfrm>
          <a:off x="674021" y="1558014"/>
          <a:ext cx="7999414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3014"/>
                <a:gridCol w="533015"/>
                <a:gridCol w="533014"/>
                <a:gridCol w="533015"/>
                <a:gridCol w="535812"/>
                <a:gridCol w="531615"/>
                <a:gridCol w="535813"/>
                <a:gridCol w="533014"/>
                <a:gridCol w="533015"/>
                <a:gridCol w="533014"/>
                <a:gridCol w="533015"/>
                <a:gridCol w="533014"/>
                <a:gridCol w="533015"/>
              </a:tblGrid>
              <a:tr h="17462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First Come First Served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58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252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880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Group 500"/>
          <p:cNvGraphicFramePr>
            <a:graphicFrameLocks/>
          </p:cNvGraphicFramePr>
          <p:nvPr/>
        </p:nvGraphicFramePr>
        <p:xfrm>
          <a:off x="674021" y="3253134"/>
          <a:ext cx="7999414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3014"/>
                <a:gridCol w="533015"/>
                <a:gridCol w="533014"/>
                <a:gridCol w="533015"/>
                <a:gridCol w="535812"/>
                <a:gridCol w="531615"/>
                <a:gridCol w="535813"/>
                <a:gridCol w="533014"/>
                <a:gridCol w="533015"/>
                <a:gridCol w="533014"/>
                <a:gridCol w="533015"/>
                <a:gridCol w="533014"/>
                <a:gridCol w="533015"/>
              </a:tblGrid>
              <a:tr h="17462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Shortest Seek First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58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321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Disks as an Example of </a:t>
            </a:r>
            <a:br>
              <a:rPr lang="en-US" dirty="0" smtClean="0"/>
            </a:br>
            <a:r>
              <a:rPr lang="en-US" dirty="0" smtClean="0"/>
              <a:t>the Memory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support the read and write operations</a:t>
            </a:r>
          </a:p>
          <a:p>
            <a:r>
              <a:rPr lang="en-US" dirty="0" smtClean="0"/>
              <a:t>But, unlike RAM, they are not word-addressable</a:t>
            </a:r>
          </a:p>
          <a:p>
            <a:pPr lvl="1"/>
            <a:r>
              <a:rPr lang="en-US" dirty="0" smtClean="0"/>
              <a:t>You read and write sectors</a:t>
            </a:r>
          </a:p>
          <a:p>
            <a:r>
              <a:rPr lang="en-US" dirty="0" smtClean="0"/>
              <a:t>Also unlike RAM, they have variable delays in their operations</a:t>
            </a:r>
          </a:p>
          <a:p>
            <a:pPr lvl="1"/>
            <a:r>
              <a:rPr lang="en-US" dirty="0" smtClean="0"/>
              <a:t>Not just because of queued operations, either</a:t>
            </a:r>
          </a:p>
          <a:p>
            <a:r>
              <a:rPr lang="en-US" dirty="0" smtClean="0"/>
              <a:t>Either the OS must expose these differences</a:t>
            </a:r>
          </a:p>
          <a:p>
            <a:pPr lvl="1"/>
            <a:r>
              <a:rPr lang="en-US" dirty="0" smtClean="0"/>
              <a:t>Or work to hide them</a:t>
            </a:r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021001" y="1417637"/>
            <a:ext cx="6377073" cy="336145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Flash memory can also provide persistent storage, with very different, but also limiting, characteristics.  Writes are slower than reads, you can’t re-write without first performing a very slow erase, and you can only erase a certain number of times total.  How do those characteristics change how the OS should work with flash memory vs. disks?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Important Disk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Disks are random access devices (mostly . . .)</a:t>
            </a:r>
          </a:p>
          <a:p>
            <a:pPr lvl="1"/>
            <a:r>
              <a:rPr lang="en-GB" dirty="0" smtClean="0"/>
              <a:t>With complex usage, performance, and scheduling</a:t>
            </a:r>
          </a:p>
          <a:p>
            <a:r>
              <a:rPr lang="en-GB" dirty="0" smtClean="0"/>
              <a:t>Key OS services depend on disk I/O</a:t>
            </a:r>
          </a:p>
          <a:p>
            <a:pPr lvl="1"/>
            <a:r>
              <a:rPr lang="en-GB" dirty="0" smtClean="0"/>
              <a:t>Program loading, file I/O, paging</a:t>
            </a:r>
          </a:p>
          <a:p>
            <a:pPr lvl="1"/>
            <a:r>
              <a:rPr lang="en-GB" dirty="0" smtClean="0"/>
              <a:t>Disk performance drives overall performance</a:t>
            </a:r>
          </a:p>
          <a:p>
            <a:r>
              <a:rPr lang="en-GB" dirty="0" smtClean="0"/>
              <a:t>Disk I/O operations are subject to overhead</a:t>
            </a:r>
          </a:p>
          <a:p>
            <a:pPr lvl="1"/>
            <a:r>
              <a:rPr lang="en-GB" dirty="0" smtClean="0"/>
              <a:t>Higher overhead means fewer operations/second</a:t>
            </a:r>
          </a:p>
          <a:p>
            <a:pPr lvl="1"/>
            <a:r>
              <a:rPr lang="en-GB" dirty="0" smtClean="0"/>
              <a:t>Careful scheduling can reduce overhead</a:t>
            </a:r>
          </a:p>
          <a:p>
            <a:pPr lvl="1"/>
            <a:r>
              <a:rPr lang="en-GB" dirty="0" smtClean="0"/>
              <a:t>Clever scheduling can improve throughput, delay	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– A Physical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321100" y="1533950"/>
          <a:ext cx="8609012" cy="4762500"/>
        </p:xfrm>
        <a:graphic>
          <a:graphicData uri="http://schemas.openxmlformats.org/presentationml/2006/ole">
            <p:oleObj spid="_x0000_s96258" r:id="rId3" imgW="8610480" imgH="47624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– A Logical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423"/>
          <p:cNvSpPr>
            <a:spLocks noChangeArrowheads="1"/>
          </p:cNvSpPr>
          <p:nvPr/>
        </p:nvSpPr>
        <p:spPr bwMode="auto">
          <a:xfrm>
            <a:off x="2769025" y="2800523"/>
            <a:ext cx="4495800" cy="1524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Oval 396"/>
          <p:cNvSpPr>
            <a:spLocks noChangeArrowheads="1"/>
          </p:cNvSpPr>
          <p:nvPr/>
        </p:nvSpPr>
        <p:spPr bwMode="auto">
          <a:xfrm>
            <a:off x="2769025" y="2648123"/>
            <a:ext cx="4495800" cy="1524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09"/>
          <p:cNvSpPr>
            <a:spLocks noChangeArrowheads="1"/>
          </p:cNvSpPr>
          <p:nvPr/>
        </p:nvSpPr>
        <p:spPr bwMode="auto">
          <a:xfrm>
            <a:off x="635425" y="5543723"/>
            <a:ext cx="28194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cylinder</a:t>
            </a:r>
          </a:p>
          <a:p>
            <a:pPr algn="ctr"/>
            <a:r>
              <a:rPr lang="en-US">
                <a:ea typeface="Arial" charset="0"/>
                <a:cs typeface="Arial" charset="0"/>
              </a:rPr>
              <a:t>(10 corresponding tracks)</a:t>
            </a:r>
          </a:p>
          <a:p>
            <a:endParaRPr lang="en-US" sz="2000">
              <a:ea typeface="Arial" charset="0"/>
              <a:cs typeface="Arial" charset="0"/>
            </a:endParaRPr>
          </a:p>
        </p:txBody>
      </p:sp>
      <p:sp>
        <p:nvSpPr>
          <p:cNvPr id="7" name="Rectangle 380"/>
          <p:cNvSpPr>
            <a:spLocks noChangeArrowheads="1"/>
          </p:cNvSpPr>
          <p:nvPr/>
        </p:nvSpPr>
        <p:spPr bwMode="auto">
          <a:xfrm>
            <a:off x="7477550" y="2435398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platter</a:t>
            </a:r>
          </a:p>
        </p:txBody>
      </p:sp>
      <p:sp>
        <p:nvSpPr>
          <p:cNvPr id="8" name="Oval 383"/>
          <p:cNvSpPr>
            <a:spLocks noChangeArrowheads="1"/>
          </p:cNvSpPr>
          <p:nvPr/>
        </p:nvSpPr>
        <p:spPr bwMode="auto">
          <a:xfrm>
            <a:off x="3378625" y="4934123"/>
            <a:ext cx="3276600" cy="990600"/>
          </a:xfrm>
          <a:prstGeom prst="ellipse">
            <a:avLst/>
          </a:prstGeom>
          <a:noFill/>
          <a:ln w="9525">
            <a:solidFill>
              <a:srgbClr val="FF33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384"/>
          <p:cNvSpPr>
            <a:spLocks noChangeArrowheads="1"/>
          </p:cNvSpPr>
          <p:nvPr/>
        </p:nvSpPr>
        <p:spPr bwMode="auto">
          <a:xfrm>
            <a:off x="3378625" y="4781723"/>
            <a:ext cx="3276600" cy="990600"/>
          </a:xfrm>
          <a:prstGeom prst="ellipse">
            <a:avLst/>
          </a:prstGeom>
          <a:noFill/>
          <a:ln w="9525">
            <a:solidFill>
              <a:srgbClr val="FF33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385"/>
          <p:cNvSpPr>
            <a:spLocks noChangeArrowheads="1"/>
          </p:cNvSpPr>
          <p:nvPr/>
        </p:nvSpPr>
        <p:spPr bwMode="auto">
          <a:xfrm>
            <a:off x="3378625" y="4476923"/>
            <a:ext cx="3276600" cy="990600"/>
          </a:xfrm>
          <a:prstGeom prst="ellipse">
            <a:avLst/>
          </a:prstGeom>
          <a:noFill/>
          <a:ln w="9525">
            <a:solidFill>
              <a:srgbClr val="FF99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386"/>
          <p:cNvSpPr>
            <a:spLocks noChangeArrowheads="1"/>
          </p:cNvSpPr>
          <p:nvPr/>
        </p:nvSpPr>
        <p:spPr bwMode="auto">
          <a:xfrm>
            <a:off x="3378625" y="4324523"/>
            <a:ext cx="3276600" cy="990600"/>
          </a:xfrm>
          <a:prstGeom prst="ellipse">
            <a:avLst/>
          </a:prstGeom>
          <a:noFill/>
          <a:ln w="9525">
            <a:solidFill>
              <a:srgbClr val="FF99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387"/>
          <p:cNvSpPr>
            <a:spLocks noChangeArrowheads="1"/>
          </p:cNvSpPr>
          <p:nvPr/>
        </p:nvSpPr>
        <p:spPr bwMode="auto">
          <a:xfrm>
            <a:off x="3378625" y="4019723"/>
            <a:ext cx="3276600" cy="990600"/>
          </a:xfrm>
          <a:prstGeom prst="ellipse">
            <a:avLst/>
          </a:prstGeom>
          <a:noFill/>
          <a:ln w="9525">
            <a:solidFill>
              <a:srgbClr val="66FF33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388"/>
          <p:cNvSpPr>
            <a:spLocks noChangeArrowheads="1"/>
          </p:cNvSpPr>
          <p:nvPr/>
        </p:nvSpPr>
        <p:spPr bwMode="auto">
          <a:xfrm>
            <a:off x="3378625" y="3867323"/>
            <a:ext cx="3276600" cy="990600"/>
          </a:xfrm>
          <a:prstGeom prst="ellipse">
            <a:avLst/>
          </a:prstGeom>
          <a:noFill/>
          <a:ln w="9525">
            <a:solidFill>
              <a:srgbClr val="66FF33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389"/>
          <p:cNvSpPr>
            <a:spLocks noChangeArrowheads="1"/>
          </p:cNvSpPr>
          <p:nvPr/>
        </p:nvSpPr>
        <p:spPr bwMode="auto">
          <a:xfrm>
            <a:off x="3378625" y="3562523"/>
            <a:ext cx="3276600" cy="990600"/>
          </a:xfrm>
          <a:prstGeom prst="ellipse">
            <a:avLst/>
          </a:prstGeom>
          <a:noFill/>
          <a:ln w="9525">
            <a:solidFill>
              <a:srgbClr val="00FFCC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390"/>
          <p:cNvSpPr>
            <a:spLocks noChangeArrowheads="1"/>
          </p:cNvSpPr>
          <p:nvPr/>
        </p:nvSpPr>
        <p:spPr bwMode="auto">
          <a:xfrm>
            <a:off x="3378625" y="3410123"/>
            <a:ext cx="3276600" cy="990600"/>
          </a:xfrm>
          <a:prstGeom prst="ellipse">
            <a:avLst/>
          </a:prstGeom>
          <a:noFill/>
          <a:ln w="9525">
            <a:solidFill>
              <a:srgbClr val="00FFCC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391"/>
          <p:cNvSpPr>
            <a:spLocks noChangeArrowheads="1"/>
          </p:cNvSpPr>
          <p:nvPr/>
        </p:nvSpPr>
        <p:spPr bwMode="auto">
          <a:xfrm>
            <a:off x="3378625" y="3029123"/>
            <a:ext cx="3276600" cy="990600"/>
          </a:xfrm>
          <a:prstGeom prst="ellipse">
            <a:avLst/>
          </a:prstGeom>
          <a:noFill/>
          <a:ln w="9525">
            <a:solidFill>
              <a:schemeClr val="accent2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392"/>
          <p:cNvSpPr>
            <a:spLocks noChangeArrowheads="1"/>
          </p:cNvSpPr>
          <p:nvPr/>
        </p:nvSpPr>
        <p:spPr bwMode="auto">
          <a:xfrm>
            <a:off x="3378625" y="2876723"/>
            <a:ext cx="3276600" cy="9906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93"/>
          <p:cNvSpPr>
            <a:spLocks noChangeShapeType="1"/>
          </p:cNvSpPr>
          <p:nvPr/>
        </p:nvSpPr>
        <p:spPr bwMode="auto">
          <a:xfrm>
            <a:off x="6667925" y="3308523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94"/>
          <p:cNvSpPr>
            <a:spLocks noChangeShapeType="1"/>
          </p:cNvSpPr>
          <p:nvPr/>
        </p:nvSpPr>
        <p:spPr bwMode="auto">
          <a:xfrm>
            <a:off x="3378625" y="3333923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0" name="AutoShape 395"/>
          <p:cNvCxnSpPr>
            <a:cxnSpLocks noChangeShapeType="1"/>
            <a:stCxn id="6" idx="0"/>
          </p:cNvCxnSpPr>
          <p:nvPr/>
        </p:nvCxnSpPr>
        <p:spPr bwMode="auto">
          <a:xfrm rot="16200000">
            <a:off x="2102275" y="4343573"/>
            <a:ext cx="1143000" cy="12573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" name="Rectangle 404"/>
          <p:cNvSpPr>
            <a:spLocks noChangeArrowheads="1"/>
          </p:cNvSpPr>
          <p:nvPr/>
        </p:nvSpPr>
        <p:spPr bwMode="auto">
          <a:xfrm>
            <a:off x="7477550" y="4035598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surface</a:t>
            </a:r>
          </a:p>
        </p:txBody>
      </p:sp>
      <p:sp>
        <p:nvSpPr>
          <p:cNvPr id="22" name="Rectangle 408"/>
          <p:cNvSpPr>
            <a:spLocks noChangeArrowheads="1"/>
          </p:cNvSpPr>
          <p:nvPr/>
        </p:nvSpPr>
        <p:spPr bwMode="auto">
          <a:xfrm>
            <a:off x="1168825" y="2648123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track</a:t>
            </a:r>
          </a:p>
        </p:txBody>
      </p:sp>
      <p:cxnSp>
        <p:nvCxnSpPr>
          <p:cNvPr id="23" name="AutoShape 409"/>
          <p:cNvCxnSpPr>
            <a:cxnSpLocks noChangeShapeType="1"/>
            <a:stCxn id="22" idx="3"/>
            <a:endCxn id="17" idx="1"/>
          </p:cNvCxnSpPr>
          <p:nvPr/>
        </p:nvCxnSpPr>
        <p:spPr bwMode="auto">
          <a:xfrm>
            <a:off x="2403900" y="2830686"/>
            <a:ext cx="1454150" cy="1905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410"/>
          <p:cNvCxnSpPr>
            <a:cxnSpLocks noChangeShapeType="1"/>
            <a:stCxn id="21" idx="0"/>
          </p:cNvCxnSpPr>
          <p:nvPr/>
        </p:nvCxnSpPr>
        <p:spPr bwMode="auto">
          <a:xfrm rot="5400000" flipH="1">
            <a:off x="7214818" y="3155330"/>
            <a:ext cx="549275" cy="121126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" name="AutoShape 411"/>
          <p:cNvCxnSpPr>
            <a:cxnSpLocks noChangeShapeType="1"/>
            <a:stCxn id="7" idx="1"/>
            <a:endCxn id="5" idx="7"/>
          </p:cNvCxnSpPr>
          <p:nvPr/>
        </p:nvCxnSpPr>
        <p:spPr bwMode="auto">
          <a:xfrm rot="10800000" flipV="1">
            <a:off x="6606012" y="2617961"/>
            <a:ext cx="871538" cy="254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" name="Rectangle 412"/>
          <p:cNvSpPr>
            <a:spLocks noChangeArrowheads="1"/>
          </p:cNvSpPr>
          <p:nvPr/>
        </p:nvSpPr>
        <p:spPr bwMode="auto">
          <a:xfrm>
            <a:off x="4674025" y="28433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413"/>
          <p:cNvSpPr>
            <a:spLocks noChangeArrowheads="1"/>
          </p:cNvSpPr>
          <p:nvPr/>
        </p:nvSpPr>
        <p:spPr bwMode="auto">
          <a:xfrm>
            <a:off x="4978825" y="28306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414"/>
          <p:cNvSpPr>
            <a:spLocks noChangeArrowheads="1"/>
          </p:cNvSpPr>
          <p:nvPr/>
        </p:nvSpPr>
        <p:spPr bwMode="auto">
          <a:xfrm>
            <a:off x="5283625" y="28560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415"/>
          <p:cNvSpPr>
            <a:spLocks noChangeArrowheads="1"/>
          </p:cNvSpPr>
          <p:nvPr/>
        </p:nvSpPr>
        <p:spPr bwMode="auto">
          <a:xfrm>
            <a:off x="4445425" y="1687686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sectors</a:t>
            </a:r>
          </a:p>
        </p:txBody>
      </p:sp>
      <p:cxnSp>
        <p:nvCxnSpPr>
          <p:cNvPr id="30" name="AutoShape 417"/>
          <p:cNvCxnSpPr>
            <a:cxnSpLocks noChangeShapeType="1"/>
            <a:stCxn id="29" idx="2"/>
            <a:endCxn id="26" idx="0"/>
          </p:cNvCxnSpPr>
          <p:nvPr/>
        </p:nvCxnSpPr>
        <p:spPr bwMode="auto">
          <a:xfrm flipH="1">
            <a:off x="4788325" y="2052811"/>
            <a:ext cx="274637" cy="790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418"/>
          <p:cNvCxnSpPr>
            <a:cxnSpLocks noChangeShapeType="1"/>
            <a:stCxn id="29" idx="2"/>
            <a:endCxn id="27" idx="0"/>
          </p:cNvCxnSpPr>
          <p:nvPr/>
        </p:nvCxnSpPr>
        <p:spPr bwMode="auto">
          <a:xfrm>
            <a:off x="5062962" y="2052811"/>
            <a:ext cx="30163" cy="777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419"/>
          <p:cNvCxnSpPr>
            <a:cxnSpLocks noChangeShapeType="1"/>
            <a:stCxn id="29" idx="2"/>
            <a:endCxn id="28" idx="0"/>
          </p:cNvCxnSpPr>
          <p:nvPr/>
        </p:nvCxnSpPr>
        <p:spPr bwMode="auto">
          <a:xfrm>
            <a:off x="5062962" y="2052811"/>
            <a:ext cx="334963" cy="803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3" name="Line 424"/>
          <p:cNvSpPr>
            <a:spLocks noChangeShapeType="1"/>
          </p:cNvSpPr>
          <p:nvPr/>
        </p:nvSpPr>
        <p:spPr bwMode="auto">
          <a:xfrm flipV="1">
            <a:off x="2769025" y="337678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426"/>
          <p:cNvSpPr>
            <a:spLocks noChangeShapeType="1"/>
          </p:cNvSpPr>
          <p:nvPr/>
        </p:nvSpPr>
        <p:spPr bwMode="auto">
          <a:xfrm flipV="1">
            <a:off x="7264825" y="336408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/>
      <p:bldP spid="22" grpId="0"/>
      <p:bldP spid="26" grpId="0" animBg="1"/>
      <p:bldP spid="27" grpId="0" animBg="1"/>
      <p:bldP spid="28" grpId="0" animBg="1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i="1" dirty="0" smtClean="0"/>
              <a:t>Spindle 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	A mounted assembly of circular platters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Head assembly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	Read/write head per surface, all moving in unison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Track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Ring of data readable by one head in one position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Cylinder 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Corresponding tracks on all platters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Sector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Logical records written within tracks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Disk address </a:t>
            </a:r>
            <a:r>
              <a:rPr lang="en-GB" sz="2800" dirty="0" smtClean="0"/>
              <a:t>= &lt;cylinder / head / sector &gt;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480"/>
            <a:ext cx="8229600" cy="4525963"/>
          </a:xfrm>
        </p:spPr>
        <p:txBody>
          <a:bodyPr/>
          <a:lstStyle/>
          <a:p>
            <a:r>
              <a:rPr lang="en-US" dirty="0" smtClean="0"/>
              <a:t>At any moment, the heads are over some track</a:t>
            </a:r>
          </a:p>
          <a:p>
            <a:pPr lvl="1"/>
            <a:r>
              <a:rPr lang="en-US" dirty="0" smtClean="0"/>
              <a:t>All heads move together, so all over the same track on different surfaces</a:t>
            </a:r>
          </a:p>
          <a:p>
            <a:r>
              <a:rPr lang="en-US" dirty="0" smtClean="0"/>
              <a:t>If you want to read another track, you must move the heads</a:t>
            </a:r>
          </a:p>
          <a:p>
            <a:r>
              <a:rPr lang="en-US" dirty="0" smtClean="0"/>
              <a:t>The </a:t>
            </a:r>
            <a:r>
              <a:rPr lang="en-US" smtClean="0"/>
              <a:t>time required to </a:t>
            </a:r>
            <a:r>
              <a:rPr lang="en-US" dirty="0" smtClean="0"/>
              <a:t>do that is seek time</a:t>
            </a:r>
          </a:p>
          <a:p>
            <a:r>
              <a:rPr lang="en-US" dirty="0" smtClean="0"/>
              <a:t>Seek time is not constant</a:t>
            </a:r>
          </a:p>
          <a:p>
            <a:pPr lvl="1"/>
            <a:r>
              <a:rPr lang="en-US" dirty="0" smtClean="0"/>
              <a:t>Amount of time to move from one track to another depends on start and destination</a:t>
            </a:r>
          </a:p>
          <a:p>
            <a:pPr lvl="1"/>
            <a:r>
              <a:rPr lang="en-US" dirty="0" smtClean="0"/>
              <a:t>Usually reported as an average</a:t>
            </a:r>
          </a:p>
          <a:p>
            <a:pPr lvl="1"/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263642" y="343970"/>
            <a:ext cx="3919101" cy="1857019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if each head could move independently?  What would the benefits be?  What complexities are added?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Rotational Delay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8952"/>
            <a:ext cx="8229600" cy="4525963"/>
          </a:xfrm>
        </p:spPr>
        <p:txBody>
          <a:bodyPr/>
          <a:lstStyle/>
          <a:p>
            <a:r>
              <a:rPr lang="en-US" dirty="0" smtClean="0"/>
              <a:t>Once you have the heads over the right track, you need to get them to the right sector</a:t>
            </a:r>
          </a:p>
          <a:p>
            <a:r>
              <a:rPr lang="en-US" dirty="0" smtClean="0"/>
              <a:t>The head is over only one sector at a time</a:t>
            </a:r>
          </a:p>
          <a:p>
            <a:r>
              <a:rPr lang="en-US" dirty="0" smtClean="0"/>
              <a:t>If it isn’t the right sector, you have to wait for the disk to rotate over that one</a:t>
            </a:r>
          </a:p>
          <a:p>
            <a:r>
              <a:rPr lang="en-US" dirty="0" smtClean="0"/>
              <a:t>Like seek time, not a constant</a:t>
            </a:r>
          </a:p>
          <a:p>
            <a:pPr lvl="1"/>
            <a:r>
              <a:rPr lang="en-US" dirty="0" smtClean="0"/>
              <a:t>Depends on which sector you’re over</a:t>
            </a:r>
          </a:p>
          <a:p>
            <a:pPr lvl="1"/>
            <a:r>
              <a:rPr lang="en-US" dirty="0" smtClean="0"/>
              <a:t>And which sector you’re looking for</a:t>
            </a:r>
          </a:p>
          <a:p>
            <a:pPr lvl="1"/>
            <a:r>
              <a:rPr lang="en-US" dirty="0" smtClean="0"/>
              <a:t>Also usually reported as an average</a:t>
            </a:r>
          </a:p>
          <a:p>
            <a:r>
              <a:rPr lang="en-US" dirty="0" smtClean="0"/>
              <a:t>Also called </a:t>
            </a:r>
            <a:r>
              <a:rPr lang="en-US" i="1" dirty="0" smtClean="0"/>
              <a:t>latency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you’re on the correct track and the head’s over the right sector, you need to transfer data</a:t>
            </a:r>
          </a:p>
          <a:p>
            <a:r>
              <a:rPr lang="en-US" dirty="0" smtClean="0"/>
              <a:t>You don’t read/write an entire sector at a time</a:t>
            </a:r>
          </a:p>
          <a:p>
            <a:r>
              <a:rPr lang="en-US" dirty="0" smtClean="0"/>
              <a:t>There is some delay associated with reading every byte in the sector</a:t>
            </a:r>
          </a:p>
          <a:p>
            <a:r>
              <a:rPr lang="en-US" dirty="0" smtClean="0"/>
              <a:t>All sectors are usually the same size</a:t>
            </a:r>
          </a:p>
          <a:p>
            <a:r>
              <a:rPr lang="en-US" dirty="0" smtClean="0"/>
              <a:t>So transfer time is usually constant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and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disk drive is not directly connected to the bus</a:t>
            </a:r>
          </a:p>
          <a:p>
            <a:r>
              <a:rPr lang="en-US" dirty="0" smtClean="0"/>
              <a:t>It is connected to a disk drive controller</a:t>
            </a:r>
          </a:p>
          <a:p>
            <a:pPr lvl="1"/>
            <a:r>
              <a:rPr lang="en-US" dirty="0" smtClean="0"/>
              <a:t>Special hardware designed for this task</a:t>
            </a:r>
          </a:p>
          <a:p>
            <a:r>
              <a:rPr lang="en-US" dirty="0" smtClean="0"/>
              <a:t>There may be several disk drives attached to the same controller</a:t>
            </a:r>
          </a:p>
          <a:p>
            <a:pPr lvl="1"/>
            <a:r>
              <a:rPr lang="en-US" dirty="0" smtClean="0"/>
              <a:t>Which then multiplexes its attention between them</a:t>
            </a:r>
          </a:p>
          <a:p>
            <a:r>
              <a:rPr lang="en-US" dirty="0" smtClean="0"/>
              <a:t>Many disks have their controller bundled with them (e.g., SCSI disks)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20666</TotalTime>
  <Words>1098</Words>
  <Application>Microsoft Macintosh PowerPoint</Application>
  <PresentationFormat>On-screen Show (4:3)</PresentationFormat>
  <Paragraphs>205</Paragraphs>
  <Slides>15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Theme</vt:lpstr>
      <vt:lpstr>Disk Drives</vt:lpstr>
      <vt:lpstr>Some Important Disk Characteristics</vt:lpstr>
      <vt:lpstr>Disk Drives – A Physical View</vt:lpstr>
      <vt:lpstr>Disk Drives – A Logical View</vt:lpstr>
      <vt:lpstr>Disk Drive Terms</vt:lpstr>
      <vt:lpstr>Seek Time</vt:lpstr>
      <vt:lpstr>Rotational Delay</vt:lpstr>
      <vt:lpstr>Transfer Time</vt:lpstr>
      <vt:lpstr>Disk Drives and Controllers</vt:lpstr>
      <vt:lpstr>Typical Disk Drive Performance</vt:lpstr>
      <vt:lpstr>Why Is This Problematic  For the OS?</vt:lpstr>
      <vt:lpstr>Optimizing Disk I/O</vt:lpstr>
      <vt:lpstr>Algorithms to Control  Head Movement</vt:lpstr>
      <vt:lpstr>Head Travel With Various Algorithms</vt:lpstr>
      <vt:lpstr>Disks as an Example of  the Memory Abstraction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34</cp:revision>
  <cp:lastPrinted>2013-01-17T23:37:20Z</cp:lastPrinted>
  <dcterms:created xsi:type="dcterms:W3CDTF">2015-04-02T19:58:50Z</dcterms:created>
  <dcterms:modified xsi:type="dcterms:W3CDTF">2015-04-02T20:18:32Z</dcterms:modified>
</cp:coreProperties>
</file>