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Default Extension="doc" ContentType="application/msword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21" r:id="rId2"/>
    <p:sldId id="322" r:id="rId3"/>
    <p:sldId id="351" r:id="rId4"/>
    <p:sldId id="348" r:id="rId5"/>
    <p:sldId id="349" r:id="rId6"/>
    <p:sldId id="323" r:id="rId7"/>
    <p:sldId id="324" r:id="rId8"/>
    <p:sldId id="325" r:id="rId9"/>
    <p:sldId id="326" r:id="rId10"/>
    <p:sldId id="327" r:id="rId11"/>
    <p:sldId id="328" r:id="rId12"/>
    <p:sldId id="331" r:id="rId13"/>
    <p:sldId id="329" r:id="rId14"/>
    <p:sldId id="330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50" r:id="rId25"/>
    <p:sldId id="341" r:id="rId26"/>
    <p:sldId id="346" r:id="rId27"/>
    <p:sldId id="342" r:id="rId28"/>
    <p:sldId id="343" r:id="rId29"/>
    <p:sldId id="347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1/8/16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Word_97_-_2004_Document1.doc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I/O is:</a:t>
            </a:r>
          </a:p>
          <a:p>
            <a:pPr lvl="1"/>
            <a:r>
              <a:rPr lang="en-GB" dirty="0" smtClean="0"/>
              <a:t>Varied</a:t>
            </a:r>
          </a:p>
          <a:p>
            <a:pPr lvl="1"/>
            <a:r>
              <a:rPr lang="en-GB" dirty="0" smtClean="0"/>
              <a:t>Complex</a:t>
            </a:r>
          </a:p>
          <a:p>
            <a:pPr lvl="1"/>
            <a:r>
              <a:rPr lang="en-GB" dirty="0" smtClean="0"/>
              <a:t>Error prone</a:t>
            </a:r>
          </a:p>
          <a:p>
            <a:r>
              <a:rPr lang="en-GB" dirty="0" smtClean="0"/>
              <a:t>A bad place for the typical user to be wandering around</a:t>
            </a:r>
          </a:p>
          <a:p>
            <a:r>
              <a:rPr lang="en-GB" dirty="0" smtClean="0"/>
              <a:t>The operating system really needs to make I/O a lot friendlier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721895"/>
            <a:ext cx="443737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sz="2800" dirty="0" smtClean="0"/>
              <a:t>I/O devices</a:t>
            </a:r>
          </a:p>
          <a:p>
            <a:pPr lvl="1"/>
            <a:r>
              <a:rPr lang="en-GB" sz="2400" dirty="0" smtClean="0"/>
              <a:t>Peripheral devices that interface between the computer and other media </a:t>
            </a:r>
          </a:p>
          <a:p>
            <a:pPr lvl="2"/>
            <a:r>
              <a:rPr lang="en-GB" sz="2000" dirty="0" smtClean="0"/>
              <a:t>Disks, tapes, networks, serial ports, keyboards, displays, pointing devices, etc.</a:t>
            </a:r>
          </a:p>
          <a:p>
            <a:r>
              <a:rPr lang="en-GB" sz="2800" dirty="0" smtClean="0"/>
              <a:t>Device controllers connect a device to a bus</a:t>
            </a:r>
          </a:p>
          <a:p>
            <a:pPr lvl="1"/>
            <a:r>
              <a:rPr lang="en-GB" sz="2400" dirty="0" smtClean="0"/>
              <a:t>Communicate control operations to device</a:t>
            </a:r>
          </a:p>
          <a:p>
            <a:pPr lvl="1"/>
            <a:r>
              <a:rPr lang="en-GB" sz="2400" dirty="0" smtClean="0"/>
              <a:t>Relay status information back to the bus</a:t>
            </a:r>
          </a:p>
          <a:p>
            <a:pPr lvl="1"/>
            <a:r>
              <a:rPr lang="en-GB" sz="2400" dirty="0" smtClean="0"/>
              <a:t>Manage DMA transfers for the device</a:t>
            </a:r>
          </a:p>
          <a:p>
            <a:pPr lvl="1"/>
            <a:r>
              <a:rPr lang="en-GB" sz="2400" dirty="0" smtClean="0"/>
              <a:t>Generate interrupts for the device</a:t>
            </a:r>
          </a:p>
          <a:p>
            <a:r>
              <a:rPr lang="en-GB" sz="2800" dirty="0" smtClean="0"/>
              <a:t>Controller usually specific to a device </a:t>
            </a:r>
            <a:r>
              <a:rPr lang="en-GB" sz="2800" u="sng" dirty="0" smtClean="0"/>
              <a:t>and</a:t>
            </a:r>
            <a:r>
              <a:rPr lang="en-GB" sz="2800" dirty="0" smtClean="0"/>
              <a:t> a bus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91426" y="574847"/>
            <a:ext cx="5628048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Controller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dirty="0" smtClean="0"/>
              <a:t>Device controllers export registers to the bus</a:t>
            </a:r>
          </a:p>
          <a:p>
            <a:pPr lvl="1"/>
            <a:r>
              <a:rPr lang="en-GB" dirty="0" smtClean="0"/>
              <a:t>Registers in controller can be addressed from bus</a:t>
            </a:r>
          </a:p>
          <a:p>
            <a:pPr lvl="1"/>
            <a:r>
              <a:rPr lang="en-GB" dirty="0" smtClean="0"/>
              <a:t>Writing into registers controls device or sends data</a:t>
            </a:r>
          </a:p>
          <a:p>
            <a:pPr lvl="1"/>
            <a:r>
              <a:rPr lang="en-GB" dirty="0" smtClean="0"/>
              <a:t>Reading from registers obtains data/status</a:t>
            </a:r>
          </a:p>
          <a:p>
            <a:r>
              <a:rPr lang="en-GB" dirty="0" smtClean="0"/>
              <a:t>Register access method varies with CPU type</a:t>
            </a:r>
          </a:p>
          <a:p>
            <a:pPr lvl="1"/>
            <a:r>
              <a:rPr lang="en-GB" dirty="0" smtClean="0"/>
              <a:t>May use special instructions (e.g., x86 IN/OUT)</a:t>
            </a:r>
          </a:p>
          <a:p>
            <a:pPr lvl="2"/>
            <a:r>
              <a:rPr lang="en-GB" dirty="0" smtClean="0"/>
              <a:t>Privileged instructions restricted to supervisor mode</a:t>
            </a:r>
          </a:p>
          <a:p>
            <a:pPr lvl="1"/>
            <a:r>
              <a:rPr lang="en-GB" dirty="0" smtClean="0"/>
              <a:t>May be mapped onto bus like memory</a:t>
            </a:r>
          </a:p>
          <a:p>
            <a:pPr lvl="2"/>
            <a:r>
              <a:rPr lang="en-GB" dirty="0" smtClean="0"/>
              <a:t>Accessed with normal (load/store) instructions</a:t>
            </a:r>
          </a:p>
          <a:p>
            <a:pPr lvl="2"/>
            <a:r>
              <a:rPr lang="en-GB" dirty="0" smtClean="0"/>
              <a:t>I/O address space not accessible to most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16550 UART</a:t>
            </a:r>
          </a:p>
          <a:p>
            <a:r>
              <a:rPr lang="en-US" dirty="0" smtClean="0"/>
              <a:t>Designed to perform asynchronous serial communications</a:t>
            </a:r>
          </a:p>
          <a:p>
            <a:pPr lvl="1"/>
            <a:r>
              <a:rPr lang="en-US" dirty="0" smtClean="0"/>
              <a:t>E.g., modems, printers, other simple devices</a:t>
            </a:r>
          </a:p>
          <a:p>
            <a:r>
              <a:rPr lang="en-US" dirty="0" smtClean="0"/>
              <a:t>Often used in PCs </a:t>
            </a:r>
          </a:p>
          <a:p>
            <a:r>
              <a:rPr lang="en-US" dirty="0" smtClean="0"/>
              <a:t>Allows data to be moved to/from a device a byte at a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16550 UART and the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623730" y="1537382"/>
          <a:ext cx="8092494" cy="4879474"/>
        </p:xfrm>
        <a:graphic>
          <a:graphicData uri="http://schemas.openxmlformats.org/presentationml/2006/ole">
            <p:oleObj spid="_x0000_s72706" name="Document" r:id="rId3" imgW="15163920" imgH="91440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16550 UART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400" dirty="0" smtClean="0"/>
              <a:t>0: Data – read received byte, write to transmit a byte</a:t>
            </a:r>
            <a:endParaRPr lang="en-GB" sz="2000" dirty="0" smtClean="0"/>
          </a:p>
          <a:p>
            <a:pPr>
              <a:lnSpc>
                <a:spcPct val="83000"/>
              </a:lnSpc>
            </a:pPr>
            <a:r>
              <a:rPr lang="en-GB" sz="2400" dirty="0" smtClean="0"/>
              <a:t>1: Interrupt enables – for transmit done, data received, etc.</a:t>
            </a:r>
            <a:endParaRPr lang="en-GB" sz="2000" dirty="0" smtClean="0"/>
          </a:p>
          <a:p>
            <a:pPr>
              <a:lnSpc>
                <a:spcPct val="83000"/>
              </a:lnSpc>
            </a:pPr>
            <a:r>
              <a:rPr lang="en-GB" sz="2400" dirty="0" smtClean="0"/>
              <a:t>2: Interrupt registers – currently pending interrupt conditions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3: Line control register – character length, parity and speed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4: Modem control register – control signals sent by computer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5: Line status register – transmit/receive completion and error conditions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6: Modem status registers – received modem control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way of moving data into/out of computer</a:t>
            </a:r>
          </a:p>
          <a:p>
            <a:pPr lvl="1"/>
            <a:r>
              <a:rPr lang="en-US" sz="2400" dirty="0" smtClean="0"/>
              <a:t>Using UART 16550, for example</a:t>
            </a:r>
          </a:p>
          <a:p>
            <a:r>
              <a:rPr lang="en-GB" sz="2800" dirty="0" smtClean="0"/>
              <a:t>All transfers happen under direct control of CPU</a:t>
            </a:r>
          </a:p>
          <a:p>
            <a:pPr lvl="1"/>
            <a:r>
              <a:rPr lang="en-GB" sz="2400" dirty="0" smtClean="0"/>
              <a:t>CPU transfers data to/from device controller registers</a:t>
            </a:r>
          </a:p>
          <a:p>
            <a:pPr lvl="1"/>
            <a:r>
              <a:rPr lang="en-GB" sz="2400" dirty="0" smtClean="0"/>
              <a:t>Transfers are typically one byte or word at a time</a:t>
            </a:r>
          </a:p>
          <a:p>
            <a:pPr lvl="1"/>
            <a:r>
              <a:rPr lang="en-GB" sz="2400" dirty="0" smtClean="0"/>
              <a:t>May be accomplished with normal or I/O instructions</a:t>
            </a:r>
          </a:p>
          <a:p>
            <a:r>
              <a:rPr lang="en-GB" sz="2800" dirty="0" smtClean="0"/>
              <a:t>CPU polls device until it is ready for data transfer</a:t>
            </a:r>
          </a:p>
          <a:p>
            <a:pPr lvl="1"/>
            <a:r>
              <a:rPr lang="en-GB" sz="2400" dirty="0" smtClean="0"/>
              <a:t>Received data is available to be read</a:t>
            </a:r>
          </a:p>
          <a:p>
            <a:pPr lvl="1"/>
            <a:r>
              <a:rPr lang="en-GB" sz="2400" dirty="0" smtClean="0"/>
              <a:t>Previously initiated write operations are completed</a:t>
            </a:r>
          </a:p>
          <a:p>
            <a:r>
              <a:rPr lang="en-GB" sz="2800" dirty="0" smtClean="0"/>
              <a:t>Advantages</a:t>
            </a:r>
          </a:p>
          <a:p>
            <a:pPr lvl="1"/>
            <a:r>
              <a:rPr lang="en-GB" sz="2400" dirty="0" smtClean="0"/>
              <a:t>Very easy to implement (both hardware and software)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 of 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sz="2800" dirty="0" smtClean="0"/>
              <a:t>CPU-intensive data transfers</a:t>
            </a:r>
          </a:p>
          <a:p>
            <a:pPr lvl="1"/>
            <a:r>
              <a:rPr lang="en-GB" sz="2400" dirty="0" smtClean="0"/>
              <a:t>Each byte/word requires multiple instructions</a:t>
            </a:r>
          </a:p>
          <a:p>
            <a:r>
              <a:rPr lang="en-GB" sz="2800" dirty="0" smtClean="0"/>
              <a:t>CPU wasted while awaiting completion </a:t>
            </a:r>
          </a:p>
          <a:p>
            <a:pPr lvl="1"/>
            <a:r>
              <a:rPr lang="en-GB" sz="2400" dirty="0" smtClean="0"/>
              <a:t>Busy-wait polling ties up CPU until I/O is completed</a:t>
            </a:r>
          </a:p>
          <a:p>
            <a:r>
              <a:rPr lang="en-GB" sz="2800" dirty="0" smtClean="0"/>
              <a:t>Devices are idle while we are running other tasks</a:t>
            </a:r>
          </a:p>
          <a:p>
            <a:pPr lvl="1"/>
            <a:r>
              <a:rPr lang="en-GB" sz="2400" dirty="0" smtClean="0"/>
              <a:t>I/O can only happen when an I/O task is running</a:t>
            </a:r>
          </a:p>
          <a:p>
            <a:r>
              <a:rPr lang="en-GB" sz="2800" dirty="0" smtClean="0"/>
              <a:t>How can these problems be dealt with?</a:t>
            </a:r>
          </a:p>
          <a:p>
            <a:pPr lvl="1"/>
            <a:r>
              <a:rPr lang="en-GB" sz="2400" dirty="0" smtClean="0"/>
              <a:t>Let controller transfer data without attention from CPU</a:t>
            </a:r>
          </a:p>
          <a:p>
            <a:pPr lvl="1"/>
            <a:r>
              <a:rPr lang="en-GB" sz="2400" dirty="0" smtClean="0"/>
              <a:t>Let application block pending I/O completion</a:t>
            </a:r>
          </a:p>
          <a:p>
            <a:pPr lvl="1"/>
            <a:r>
              <a:rPr lang="en-GB" sz="2400" dirty="0" smtClean="0"/>
              <a:t>Let controller interrupt CPU when I/O is finally done</a:t>
            </a:r>
          </a:p>
          <a:p>
            <a:r>
              <a:rPr lang="en-GB" sz="2800" dirty="0" smtClean="0"/>
              <a:t>Requires OS support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I/O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Various techniques are possible</a:t>
            </a:r>
          </a:p>
          <a:p>
            <a:r>
              <a:rPr lang="en-GB" dirty="0" smtClean="0"/>
              <a:t>Direct Memory Access (DMA)</a:t>
            </a:r>
          </a:p>
          <a:p>
            <a:pPr lvl="1"/>
            <a:r>
              <a:rPr lang="en-GB" dirty="0" smtClean="0"/>
              <a:t>Non-CPU bus-masters</a:t>
            </a:r>
          </a:p>
          <a:p>
            <a:pPr lvl="1"/>
            <a:r>
              <a:rPr lang="en-GB" dirty="0" smtClean="0"/>
              <a:t>Completion interrupts</a:t>
            </a:r>
          </a:p>
          <a:p>
            <a:pPr lvl="1"/>
            <a:r>
              <a:rPr lang="en-GB" dirty="0" smtClean="0"/>
              <a:t>Typical DMA programming</a:t>
            </a:r>
          </a:p>
          <a:p>
            <a:r>
              <a:rPr lang="en-GB" dirty="0" smtClean="0"/>
              <a:t>Enhanced Techniques</a:t>
            </a:r>
          </a:p>
          <a:p>
            <a:pPr lvl="1"/>
            <a:r>
              <a:rPr lang="en-GB" dirty="0" smtClean="0"/>
              <a:t>Memory Mapped I/O</a:t>
            </a:r>
          </a:p>
          <a:p>
            <a:pPr lvl="1"/>
            <a:r>
              <a:rPr lang="en-GB" dirty="0" smtClean="0"/>
              <a:t>Smart Device Controllers</a:t>
            </a:r>
          </a:p>
          <a:p>
            <a:pPr lvl="1"/>
            <a:r>
              <a:rPr lang="en-GB" dirty="0" smtClean="0"/>
              <a:t>I/O Channel Controllers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sz="2800" dirty="0" smtClean="0"/>
              <a:t>Essentially, use the bus without CPU control</a:t>
            </a:r>
          </a:p>
          <a:p>
            <a:pPr lvl="1"/>
            <a:r>
              <a:rPr lang="en-GB" sz="2400" dirty="0" smtClean="0"/>
              <a:t>Move data between memory and device controller</a:t>
            </a:r>
          </a:p>
          <a:p>
            <a:r>
              <a:rPr lang="en-GB" sz="2800" dirty="0" smtClean="0"/>
              <a:t>Bus facilitates data flow in all directions between:</a:t>
            </a:r>
          </a:p>
          <a:p>
            <a:pPr lvl="1"/>
            <a:r>
              <a:rPr lang="en-GB" sz="2400" dirty="0" smtClean="0"/>
              <a:t>CPU, memory, and device controllers</a:t>
            </a:r>
          </a:p>
          <a:p>
            <a:r>
              <a:rPr lang="en-GB" sz="2800" dirty="0" smtClean="0"/>
              <a:t>CPU can be the bus-master</a:t>
            </a:r>
          </a:p>
          <a:p>
            <a:pPr lvl="1"/>
            <a:r>
              <a:rPr lang="en-GB" sz="2400" dirty="0" smtClean="0"/>
              <a:t>Initiating data transfers with memory, device controllers</a:t>
            </a:r>
          </a:p>
          <a:p>
            <a:r>
              <a:rPr lang="en-GB" sz="2800" dirty="0" smtClean="0"/>
              <a:t>But device controllers can also master the bus</a:t>
            </a:r>
          </a:p>
          <a:p>
            <a:pPr lvl="1"/>
            <a:r>
              <a:rPr lang="en-GB" sz="2400" dirty="0" smtClean="0"/>
              <a:t>CPU instructs controller what transfer is desired</a:t>
            </a:r>
          </a:p>
          <a:p>
            <a:pPr lvl="2"/>
            <a:r>
              <a:rPr lang="en-GB" sz="2000" dirty="0" smtClean="0"/>
              <a:t>What data to move to/from what part of memory</a:t>
            </a:r>
          </a:p>
          <a:p>
            <a:pPr lvl="1"/>
            <a:r>
              <a:rPr lang="en-GB" sz="2400" dirty="0" smtClean="0"/>
              <a:t>Device controller does transfer w/o CPU assistance</a:t>
            </a:r>
          </a:p>
          <a:p>
            <a:pPr lvl="1"/>
            <a:r>
              <a:rPr lang="en-GB" sz="2400" dirty="0" smtClean="0"/>
              <a:t>Device controller generates interrupt at end of transfer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CPU usually needs to know when DMA is done</a:t>
            </a:r>
          </a:p>
          <a:p>
            <a:r>
              <a:rPr lang="en-GB" sz="2800" dirty="0" smtClean="0"/>
              <a:t>Handled by sending interrupt on the bus</a:t>
            </a:r>
            <a:endParaRPr lang="en-GB" sz="2400" dirty="0" smtClean="0"/>
          </a:p>
          <a:p>
            <a:pPr lvl="1"/>
            <a:r>
              <a:rPr lang="en-GB" sz="2400" dirty="0" smtClean="0"/>
              <a:t>Devices signal controller when they are done/ready</a:t>
            </a:r>
          </a:p>
          <a:p>
            <a:pPr lvl="1"/>
            <a:r>
              <a:rPr lang="en-GB" sz="2400" dirty="0" smtClean="0"/>
              <a:t>When device finishes, controller puts interrupt on bus</a:t>
            </a:r>
          </a:p>
          <a:p>
            <a:r>
              <a:rPr lang="en-GB" sz="2800" dirty="0" smtClean="0"/>
              <a:t>CPUs and interrupts</a:t>
            </a:r>
          </a:p>
          <a:p>
            <a:pPr lvl="1"/>
            <a:r>
              <a:rPr lang="en-GB" sz="2400" dirty="0" smtClean="0"/>
              <a:t>Interrupts look very much like traps</a:t>
            </a:r>
          </a:p>
          <a:p>
            <a:pPr lvl="2"/>
            <a:r>
              <a:rPr lang="en-GB" sz="2000" dirty="0" smtClean="0"/>
              <a:t>Traps come from CPU, interrupts are caused externally</a:t>
            </a:r>
          </a:p>
          <a:p>
            <a:pPr lvl="1"/>
            <a:r>
              <a:rPr lang="en-GB" sz="2400" dirty="0" smtClean="0"/>
              <a:t>Unlike traps, interrupts can be enabled/disabled</a:t>
            </a:r>
          </a:p>
          <a:p>
            <a:pPr lvl="2"/>
            <a:r>
              <a:rPr lang="en-GB" sz="2000" dirty="0" smtClean="0"/>
              <a:t>A device can be told it can or cannot generate interrupts</a:t>
            </a:r>
          </a:p>
          <a:p>
            <a:pPr lvl="2"/>
            <a:r>
              <a:rPr lang="en-GB" sz="2000" dirty="0" smtClean="0"/>
              <a:t>Special instructions can enable/disable interrupts to CPU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Important Elements of 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Types of I/O devices</a:t>
            </a:r>
          </a:p>
          <a:p>
            <a:r>
              <a:rPr lang="en-GB" dirty="0" smtClean="0"/>
              <a:t>Busses</a:t>
            </a:r>
          </a:p>
          <a:p>
            <a:pPr lvl="1"/>
            <a:r>
              <a:rPr lang="en-GB" dirty="0" smtClean="0"/>
              <a:t>Types, arbitration, bus-mastering</a:t>
            </a:r>
          </a:p>
          <a:p>
            <a:r>
              <a:rPr lang="en-GB" dirty="0" smtClean="0"/>
              <a:t>Device controllers</a:t>
            </a:r>
          </a:p>
          <a:p>
            <a:pPr lvl="1"/>
            <a:r>
              <a:rPr lang="en-GB" dirty="0" smtClean="0"/>
              <a:t>Controller registers</a:t>
            </a:r>
          </a:p>
          <a:p>
            <a:pPr lvl="1"/>
            <a:r>
              <a:rPr lang="en-GB" dirty="0" smtClean="0"/>
              <a:t>A sample device</a:t>
            </a:r>
          </a:p>
          <a:p>
            <a:pPr lvl="1"/>
            <a:r>
              <a:rPr lang="en-GB" dirty="0" smtClean="0"/>
              <a:t>Direct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73937" y="3805411"/>
            <a:ext cx="2341562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 interrupt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en-GB" sz="2200">
              <a:solidFill>
                <a:schemeClr val="tx1"/>
              </a:solidFill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385524" y="5404023"/>
            <a:ext cx="2284413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(device driver interrupt routine)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898537" y="4049886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32849" y="1579736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73937" y="1147936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9"/>
          <p:cNvCxnSpPr>
            <a:cxnSpLocks noChangeShapeType="1"/>
            <a:stCxn id="4" idx="2"/>
            <a:endCxn id="29" idx="1"/>
          </p:cNvCxnSpPr>
          <p:nvPr/>
        </p:nvCxnSpPr>
        <p:spPr bwMode="auto">
          <a:xfrm rot="16200000" flipH="1">
            <a:off x="1404200" y="5089698"/>
            <a:ext cx="1111250" cy="42862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6669937" y="4681711"/>
            <a:ext cx="969962" cy="1193800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1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793636" y="2203624"/>
            <a:ext cx="2035175" cy="16573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72172" y="2289348"/>
            <a:ext cx="8185315" cy="793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486501" y="1986136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740376" y="2297286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3461599" y="2436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563199" y="3821286"/>
            <a:ext cx="25511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 vector table</a:t>
            </a: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3469537" y="27544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469537" y="30592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3469537" y="33640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0" name="AutoShape 20"/>
          <p:cNvCxnSpPr>
            <a:cxnSpLocks noChangeShapeType="1"/>
            <a:stCxn id="18" idx="1"/>
            <a:endCxn id="4" idx="0"/>
          </p:cNvCxnSpPr>
          <p:nvPr/>
        </p:nvCxnSpPr>
        <p:spPr bwMode="auto">
          <a:xfrm rot="10800000" flipV="1">
            <a:off x="1745512" y="3218036"/>
            <a:ext cx="1724025" cy="5873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73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3501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263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5025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83173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54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AutoShape 27"/>
          <p:cNvSpPr>
            <a:spLocks noChangeArrowheads="1"/>
          </p:cNvSpPr>
          <p:nvPr/>
        </p:nvSpPr>
        <p:spPr bwMode="auto">
          <a:xfrm>
            <a:off x="2177312" y="5103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8" name="AutoShape 28"/>
          <p:cNvSpPr>
            <a:spLocks noChangeArrowheads="1"/>
          </p:cNvSpPr>
          <p:nvPr/>
        </p:nvSpPr>
        <p:spPr bwMode="auto">
          <a:xfrm>
            <a:off x="2174137" y="54087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9" name="AutoShape 29"/>
          <p:cNvSpPr>
            <a:spLocks noChangeArrowheads="1"/>
          </p:cNvSpPr>
          <p:nvPr/>
        </p:nvSpPr>
        <p:spPr bwMode="auto">
          <a:xfrm>
            <a:off x="2174137" y="57008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30" name="AutoShape 30"/>
          <p:cNvSpPr>
            <a:spLocks noChangeArrowheads="1"/>
          </p:cNvSpPr>
          <p:nvPr/>
        </p:nvSpPr>
        <p:spPr bwMode="auto">
          <a:xfrm>
            <a:off x="2174137" y="60056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cxnSp>
        <p:nvCxnSpPr>
          <p:cNvPr id="31" name="AutoShape 31"/>
          <p:cNvCxnSpPr>
            <a:cxnSpLocks noChangeShapeType="1"/>
            <a:stCxn id="29" idx="3"/>
            <a:endCxn id="5" idx="1"/>
          </p:cNvCxnSpPr>
          <p:nvPr/>
        </p:nvCxnSpPr>
        <p:spPr bwMode="auto">
          <a:xfrm>
            <a:off x="3453662" y="5859636"/>
            <a:ext cx="931862" cy="15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504331" y="5092872"/>
            <a:ext cx="1294653" cy="126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list of device interrupt handlers</a:t>
            </a:r>
          </a:p>
        </p:txBody>
      </p:sp>
      <p:sp>
        <p:nvSpPr>
          <p:cNvPr id="33" name="AutoShape 33"/>
          <p:cNvSpPr>
            <a:spLocks noChangeArrowheads="1"/>
          </p:cNvSpPr>
          <p:nvPr/>
        </p:nvSpPr>
        <p:spPr bwMode="auto">
          <a:xfrm>
            <a:off x="6898537" y="2754486"/>
            <a:ext cx="1482725" cy="946150"/>
          </a:xfrm>
          <a:prstGeom prst="roundRect">
            <a:avLst>
              <a:gd name="adj" fmla="val 199"/>
            </a:avLst>
          </a:prstGeom>
          <a:solidFill>
            <a:srgbClr val="66FF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device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requests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</a:t>
            </a:r>
          </a:p>
        </p:txBody>
      </p:sp>
      <p:cxnSp>
        <p:nvCxnSpPr>
          <p:cNvPr id="34" name="AutoShape 34"/>
          <p:cNvCxnSpPr>
            <a:cxnSpLocks noChangeShapeType="1"/>
            <a:stCxn id="33" idx="1"/>
            <a:endCxn id="18" idx="3"/>
          </p:cNvCxnSpPr>
          <p:nvPr/>
        </p:nvCxnSpPr>
        <p:spPr bwMode="auto">
          <a:xfrm flipH="1" flipV="1">
            <a:off x="4749062" y="3218036"/>
            <a:ext cx="214947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4" grpId="0"/>
      <p:bldP spid="24" grpId="1"/>
      <p:bldP spid="25" grpId="0"/>
      <p:bldP spid="25" grpId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/>
      <p:bldP spid="32" grpId="1"/>
      <p:bldP spid="33" grpId="0" animBg="1"/>
      <p:bldP spid="3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vs. 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sz="2800" dirty="0" smtClean="0"/>
              <a:t>Most traps caused by an instantaneous condition</a:t>
            </a:r>
          </a:p>
          <a:p>
            <a:pPr lvl="1"/>
            <a:r>
              <a:rPr lang="en-GB" sz="2400" dirty="0" smtClean="0"/>
              <a:t>Triggered in response to illegal program actions</a:t>
            </a:r>
          </a:p>
          <a:p>
            <a:pPr lvl="1"/>
            <a:r>
              <a:rPr lang="en-GB" sz="2400" dirty="0" smtClean="0"/>
              <a:t>Related to something CPU was doing</a:t>
            </a:r>
          </a:p>
          <a:p>
            <a:r>
              <a:rPr lang="en-GB" sz="2800" dirty="0" smtClean="0"/>
              <a:t>Interrupts are caused a device being in some state</a:t>
            </a:r>
          </a:p>
          <a:p>
            <a:pPr lvl="1"/>
            <a:r>
              <a:rPr lang="en-GB" sz="2400" dirty="0" smtClean="0"/>
              <a:t>Triggered when the device enters a particular state</a:t>
            </a:r>
          </a:p>
          <a:p>
            <a:pPr lvl="2"/>
            <a:r>
              <a:rPr lang="en-GB" sz="2000" dirty="0" smtClean="0"/>
              <a:t>E.g., device state changes from BUSY to DONE</a:t>
            </a:r>
          </a:p>
          <a:p>
            <a:pPr lvl="1"/>
            <a:r>
              <a:rPr lang="en-GB" sz="2400" dirty="0" smtClean="0"/>
              <a:t>They are </a:t>
            </a:r>
            <a:r>
              <a:rPr lang="en-GB" sz="2400" u="sng" dirty="0" smtClean="0"/>
              <a:t>asserted</a:t>
            </a:r>
            <a:r>
              <a:rPr lang="en-GB" sz="2400" dirty="0" smtClean="0"/>
              <a:t> as long as device is in that state</a:t>
            </a:r>
          </a:p>
          <a:p>
            <a:pPr lvl="2"/>
            <a:r>
              <a:rPr lang="en-GB" sz="2000" dirty="0" smtClean="0"/>
              <a:t>E.g., until the device is BUSY again</a:t>
            </a:r>
          </a:p>
          <a:p>
            <a:r>
              <a:rPr lang="en-GB" sz="2800" dirty="0" smtClean="0"/>
              <a:t>Once delivered, an interrupt must be disabled</a:t>
            </a:r>
          </a:p>
          <a:p>
            <a:pPr lvl="1"/>
            <a:r>
              <a:rPr lang="en-GB" sz="2400" dirty="0" smtClean="0"/>
              <a:t>CPU must ignore continuing request for that interrupt</a:t>
            </a:r>
          </a:p>
          <a:p>
            <a:pPr lvl="1"/>
            <a:r>
              <a:rPr lang="en-GB" sz="2400" dirty="0" smtClean="0"/>
              <a:t>Cause must be cleared, and interrupt acknowledged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I/O Using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GB" sz="2800" dirty="0" smtClean="0"/>
              <a:t>Requesting process checks to see if device is busy</a:t>
            </a:r>
          </a:p>
          <a:p>
            <a:pPr lvl="1"/>
            <a:r>
              <a:rPr lang="en-GB" sz="2400" dirty="0" smtClean="0"/>
              <a:t>If idle, start the I/O operation, and await its completion</a:t>
            </a:r>
          </a:p>
          <a:p>
            <a:pPr lvl="1"/>
            <a:r>
              <a:rPr lang="en-GB" sz="2400" dirty="0" smtClean="0"/>
              <a:t>Meanwhile, CPU does something else (for this process or another one)</a:t>
            </a:r>
          </a:p>
          <a:p>
            <a:pPr lvl="1"/>
            <a:r>
              <a:rPr lang="en-GB" sz="2400" dirty="0" smtClean="0"/>
              <a:t>If busy, wait for the device to become idle</a:t>
            </a:r>
          </a:p>
          <a:p>
            <a:r>
              <a:rPr lang="en-GB" sz="2800" dirty="0" smtClean="0"/>
              <a:t>I/O interrupt handler</a:t>
            </a:r>
          </a:p>
          <a:p>
            <a:pPr lvl="1"/>
            <a:r>
              <a:rPr lang="en-GB" sz="2400" dirty="0" smtClean="0"/>
              <a:t>Gathers completion information from the device</a:t>
            </a:r>
          </a:p>
          <a:p>
            <a:pPr lvl="1"/>
            <a:r>
              <a:rPr lang="en-GB" sz="2400" dirty="0" smtClean="0"/>
              <a:t>Awakes requester to handle the interrupt</a:t>
            </a:r>
          </a:p>
          <a:p>
            <a:r>
              <a:rPr lang="en-GB" sz="2800" dirty="0" smtClean="0"/>
              <a:t>When current owner finishes using the device</a:t>
            </a:r>
          </a:p>
          <a:p>
            <a:pPr lvl="1"/>
            <a:r>
              <a:rPr lang="en-GB" sz="2400" dirty="0" smtClean="0"/>
              <a:t>Wake up the next requester</a:t>
            </a:r>
          </a:p>
          <a:p>
            <a:r>
              <a:rPr lang="en-GB" sz="2800" dirty="0" smtClean="0"/>
              <a:t>We'll talk about waiting and waking up soon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DMA is designed for fairly large data transfers</a:t>
            </a:r>
          </a:p>
          <a:p>
            <a:r>
              <a:rPr lang="en-US" dirty="0" smtClean="0"/>
              <a:t>What if you want to move a rather small amount of data?</a:t>
            </a:r>
          </a:p>
          <a:p>
            <a:pPr lvl="1"/>
            <a:r>
              <a:rPr lang="en-US" dirty="0" smtClean="0"/>
              <a:t>Frequently and efficiently</a:t>
            </a:r>
          </a:p>
          <a:p>
            <a:pPr lvl="1"/>
            <a:r>
              <a:rPr lang="en-GB" dirty="0" smtClean="0"/>
              <a:t>E.g., consider a video game display adaptor</a:t>
            </a:r>
          </a:p>
          <a:p>
            <a:pPr lvl="1"/>
            <a:r>
              <a:rPr lang="en-GB" dirty="0" smtClean="0"/>
              <a:t>Lots of data in the display, but maybe only a few bytes get updated</a:t>
            </a:r>
            <a:endParaRPr lang="en-US" dirty="0" smtClean="0"/>
          </a:p>
          <a:p>
            <a:r>
              <a:rPr lang="en-US" dirty="0" smtClean="0"/>
              <a:t>DMA is rather heavyweight for that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treats control and data registers of I/O devices as if they were memory addresses</a:t>
            </a:r>
          </a:p>
          <a:p>
            <a:r>
              <a:rPr lang="en-US" dirty="0" smtClean="0"/>
              <a:t>Reads/writes to them just like memory</a:t>
            </a:r>
          </a:p>
          <a:p>
            <a:r>
              <a:rPr lang="en-US" dirty="0" smtClean="0"/>
              <a:t>Makes everything the processor works with look just like memory</a:t>
            </a:r>
          </a:p>
          <a:p>
            <a:pPr lvl="1"/>
            <a:r>
              <a:rPr lang="en-US" dirty="0" smtClean="0"/>
              <a:t>No special instructions to read/write I/O devices</a:t>
            </a:r>
          </a:p>
          <a:p>
            <a:r>
              <a:rPr lang="en-US" dirty="0" smtClean="0"/>
              <a:t>Applications themselves can write to the memory locations </a:t>
            </a:r>
          </a:p>
          <a:p>
            <a:pPr lvl="1"/>
            <a:r>
              <a:rPr lang="en-US" dirty="0" smtClean="0"/>
              <a:t>Avoiding traps to the OS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Memory Mapping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A bit-mapped display adaptor</a:t>
            </a:r>
          </a:p>
          <a:p>
            <a:pPr lvl="1"/>
            <a:r>
              <a:rPr lang="en-GB" dirty="0" smtClean="0"/>
              <a:t>1Mpixel display controller, on the CPU memory bus</a:t>
            </a:r>
          </a:p>
          <a:p>
            <a:pPr lvl="1"/>
            <a:r>
              <a:rPr lang="en-GB" dirty="0" smtClean="0"/>
              <a:t>Each word of display memory corresponds to one pixel</a:t>
            </a:r>
          </a:p>
          <a:p>
            <a:pPr lvl="1"/>
            <a:r>
              <a:rPr lang="en-GB" dirty="0" smtClean="0"/>
              <a:t>Application uses ordinary stores to update display</a:t>
            </a:r>
          </a:p>
          <a:p>
            <a:pPr lvl="1"/>
            <a:r>
              <a:rPr lang="en-GB" dirty="0" smtClean="0"/>
              <a:t>Device always has access to the data without interrupts or polling</a:t>
            </a:r>
          </a:p>
          <a:p>
            <a:r>
              <a:rPr lang="en-GB" dirty="0" smtClean="0"/>
              <a:t>Low overhead per update, no interrupts</a:t>
            </a:r>
          </a:p>
          <a:p>
            <a:r>
              <a:rPr lang="en-GB" dirty="0" smtClean="0"/>
              <a:t>Relatively easy to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Mapping Devices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936"/>
            <a:ext cx="8229600" cy="4525963"/>
          </a:xfrm>
        </p:spPr>
        <p:txBody>
          <a:bodyPr/>
          <a:lstStyle/>
          <a:p>
            <a:r>
              <a:rPr lang="en-US" sz="2800" dirty="0" smtClean="0"/>
              <a:t>Memory mapped I/O from ordinary </a:t>
            </a:r>
            <a:r>
              <a:rPr lang="en-US" sz="2800" smtClean="0"/>
              <a:t>instructions gives </a:t>
            </a:r>
            <a:r>
              <a:rPr lang="en-US" sz="2800" dirty="0" smtClean="0"/>
              <a:t>user-mode processes direct access to an I/O device  </a:t>
            </a:r>
          </a:p>
          <a:p>
            <a:r>
              <a:rPr lang="en-US" sz="2800" dirty="0" smtClean="0"/>
              <a:t>Isn’t this a security problem?</a:t>
            </a:r>
          </a:p>
          <a:p>
            <a:pPr lvl="1"/>
            <a:r>
              <a:rPr lang="en-US" sz="2400" dirty="0" smtClean="0"/>
              <a:t>Yes, but perhaps the device does not contain anybody else’s data </a:t>
            </a:r>
          </a:p>
          <a:p>
            <a:pPr lvl="2"/>
            <a:r>
              <a:rPr lang="en-US" sz="2000" dirty="0" smtClean="0"/>
              <a:t>E.g., the device is a graphics adaptor and the program is a video game</a:t>
            </a:r>
          </a:p>
          <a:p>
            <a:pPr lvl="1"/>
            <a:r>
              <a:rPr lang="en-US" sz="2400" dirty="0" smtClean="0"/>
              <a:t>Memory mapping devices is a protected operation</a:t>
            </a:r>
          </a:p>
          <a:p>
            <a:pPr lvl="1"/>
            <a:r>
              <a:rPr lang="en-US" sz="2400" dirty="0" smtClean="0"/>
              <a:t>OS controls which processes can use which devices when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vs. Memory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5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DMA performs large transfers efficiently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Better utilization of both the devices and the CPU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Device doesn't have to wait for CPU to do transfers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there is considerable per transfer overhead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Setting up the operation, processing completion interrupt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I/O has no start/finish overhead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every byte is transferred by a CPU instruction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No waiting because device accepts data at memory speed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DMA better for occasional large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better for frequent small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devices more difficult to share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 mapping can be used to set up DMA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Device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Smarter controllers can improve on basic DMA</a:t>
            </a:r>
          </a:p>
          <a:p>
            <a:r>
              <a:rPr lang="en-GB" sz="2800" dirty="0" smtClean="0"/>
              <a:t>They can queue multiple input/output requests</a:t>
            </a:r>
          </a:p>
          <a:p>
            <a:pPr lvl="1"/>
            <a:r>
              <a:rPr lang="en-GB" sz="2400" dirty="0" smtClean="0"/>
              <a:t>When one finishes, automatically start next one</a:t>
            </a:r>
          </a:p>
          <a:p>
            <a:pPr lvl="1"/>
            <a:r>
              <a:rPr lang="en-GB" sz="2400" dirty="0" smtClean="0"/>
              <a:t>Reduce completion/start-up delays</a:t>
            </a:r>
          </a:p>
          <a:p>
            <a:pPr lvl="1"/>
            <a:r>
              <a:rPr lang="en-GB" sz="2400" dirty="0" smtClean="0"/>
              <a:t>Eliminate need for CPU to service interrupts</a:t>
            </a:r>
          </a:p>
          <a:p>
            <a:r>
              <a:rPr lang="en-GB" sz="2800" dirty="0" smtClean="0"/>
              <a:t>They can relieve CPU of other I/O responsibilities</a:t>
            </a:r>
          </a:p>
          <a:p>
            <a:pPr lvl="1"/>
            <a:r>
              <a:rPr lang="en-GB" sz="2400" dirty="0" smtClean="0"/>
              <a:t>Request scheduling to improve performance</a:t>
            </a:r>
          </a:p>
          <a:p>
            <a:pPr lvl="1"/>
            <a:r>
              <a:rPr lang="en-GB" sz="2400" dirty="0" smtClean="0"/>
              <a:t>They can do automatic error handling &amp; retries</a:t>
            </a:r>
          </a:p>
          <a:p>
            <a:r>
              <a:rPr lang="en-GB" sz="2800" dirty="0" smtClean="0"/>
              <a:t>Abstract away details of underlying devices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Busses, I/O, and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bus itself is an example of the communication link abstraction</a:t>
            </a:r>
          </a:p>
          <a:p>
            <a:pPr lvl="1"/>
            <a:r>
              <a:rPr lang="en-US" dirty="0" smtClean="0"/>
              <a:t>Provides read/write operations between different parts of the computer</a:t>
            </a:r>
          </a:p>
          <a:p>
            <a:pPr lvl="1"/>
            <a:r>
              <a:rPr lang="en-US" dirty="0" smtClean="0"/>
              <a:t>With lots of asynchrony, variations, and possible failures</a:t>
            </a:r>
          </a:p>
          <a:p>
            <a:r>
              <a:rPr lang="en-US" dirty="0" smtClean="0"/>
              <a:t>Device controllers are examples of the interpreter abstraction</a:t>
            </a:r>
          </a:p>
          <a:p>
            <a:pPr lvl="1"/>
            <a:r>
              <a:rPr lang="en-US" dirty="0" smtClean="0"/>
              <a:t>They are specialized interpreters designed to handle special needs of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Counts as an I/O Device?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250"/>
            <a:ext cx="8229600" cy="4525963"/>
          </a:xfrm>
        </p:spPr>
        <p:txBody>
          <a:bodyPr/>
          <a:lstStyle/>
          <a:p>
            <a:r>
              <a:rPr lang="en-US" dirty="0" smtClean="0"/>
              <a:t>Storage devices (hard drives, flash drives, DVD/CD drives, tape drives)</a:t>
            </a:r>
          </a:p>
          <a:p>
            <a:r>
              <a:rPr lang="en-US" dirty="0" smtClean="0"/>
              <a:t>Displays (monitors and speakers)</a:t>
            </a:r>
          </a:p>
          <a:p>
            <a:r>
              <a:rPr lang="en-US" dirty="0" smtClean="0"/>
              <a:t>Input devices (keyboards, mice, microphones and cameras)</a:t>
            </a:r>
          </a:p>
          <a:p>
            <a:r>
              <a:rPr lang="en-US" dirty="0" smtClean="0"/>
              <a:t>Network devices (wired and wireless, including 802.11, Bluetooth, maybe infrared)</a:t>
            </a:r>
          </a:p>
          <a:p>
            <a:r>
              <a:rPr lang="en-US" dirty="0" smtClean="0"/>
              <a:t>Sensor devices (GPS, accelerometers, etc.)</a:t>
            </a:r>
          </a:p>
          <a:p>
            <a:r>
              <a:rPr lang="en-US" dirty="0" smtClean="0"/>
              <a:t>And sometimes exotic stuff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vs. Random </a:t>
            </a:r>
            <a:br>
              <a:rPr lang="en-US" dirty="0" smtClean="0"/>
            </a:br>
            <a:r>
              <a:rPr lang="en-US" dirty="0" smtClean="0"/>
              <a:t>Access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Sequential access devices</a:t>
            </a:r>
          </a:p>
          <a:p>
            <a:pPr lvl="1"/>
            <a:r>
              <a:rPr lang="en-GB" sz="2400" dirty="0" smtClean="0"/>
              <a:t>Byte/block N must be read/written before byte/block N+1</a:t>
            </a:r>
          </a:p>
          <a:p>
            <a:pPr lvl="1"/>
            <a:r>
              <a:rPr lang="en-GB" sz="2400" dirty="0" smtClean="0"/>
              <a:t>May be read/write once, or may be </a:t>
            </a:r>
            <a:r>
              <a:rPr lang="en-GB" sz="2400" dirty="0" err="1" smtClean="0"/>
              <a:t>rewindable</a:t>
            </a:r>
            <a:endParaRPr lang="en-GB" sz="2400" dirty="0" smtClean="0"/>
          </a:p>
          <a:p>
            <a:pPr lvl="1"/>
            <a:r>
              <a:rPr lang="en-GB" sz="2400" dirty="0" smtClean="0"/>
              <a:t>Examples: magnetic tape, printer, keyboard</a:t>
            </a:r>
          </a:p>
          <a:p>
            <a:r>
              <a:rPr lang="en-GB" sz="2800" dirty="0" smtClean="0"/>
              <a:t>Random access devices</a:t>
            </a:r>
          </a:p>
          <a:p>
            <a:pPr lvl="1"/>
            <a:r>
              <a:rPr lang="en-GB" sz="2400" dirty="0" smtClean="0"/>
              <a:t>Possible to directly request any desired byte/block</a:t>
            </a:r>
          </a:p>
          <a:p>
            <a:pPr lvl="1"/>
            <a:r>
              <a:rPr lang="en-GB" sz="2400" dirty="0" smtClean="0"/>
              <a:t>Getting to that byte/block may or may not be instantaneous</a:t>
            </a:r>
          </a:p>
          <a:p>
            <a:pPr lvl="1"/>
            <a:r>
              <a:rPr lang="en-GB" sz="2400" dirty="0" smtClean="0"/>
              <a:t>Examples: memory, magnetic disk, graphics adaptor</a:t>
            </a:r>
          </a:p>
          <a:p>
            <a:r>
              <a:rPr lang="en-GB" sz="2800" dirty="0" smtClean="0"/>
              <a:t>They are used very differently</a:t>
            </a:r>
          </a:p>
          <a:p>
            <a:pPr lvl="1"/>
            <a:r>
              <a:rPr lang="en-GB" sz="2400" dirty="0" smtClean="0"/>
              <a:t>Requiring different handling by the OS		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 has to hook together the components of a computer</a:t>
            </a:r>
          </a:p>
          <a:p>
            <a:pPr lvl="1"/>
            <a:r>
              <a:rPr lang="en-US" dirty="0" smtClean="0"/>
              <a:t>The CPU, memory, various devices</a:t>
            </a:r>
          </a:p>
          <a:p>
            <a:r>
              <a:rPr lang="en-US" dirty="0" smtClean="0"/>
              <a:t>Allowing data to flow between them</a:t>
            </a:r>
          </a:p>
          <a:p>
            <a:r>
              <a:rPr lang="en-US" dirty="0" smtClean="0"/>
              <a:t>That is a </a:t>
            </a:r>
            <a:r>
              <a:rPr lang="en-US" i="1" dirty="0" smtClean="0"/>
              <a:t>bus</a:t>
            </a:r>
          </a:p>
          <a:p>
            <a:r>
              <a:rPr lang="en-US" dirty="0" smtClean="0"/>
              <a:t>A type of communication link abstraction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09474" y="574847"/>
            <a:ext cx="195179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3"/>
          <p:cNvSpPr>
            <a:spLocks noChangeArrowheads="1"/>
          </p:cNvSpPr>
          <p:nvPr/>
        </p:nvSpPr>
        <p:spPr bwMode="auto">
          <a:xfrm>
            <a:off x="753073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5"/>
          <p:cNvSpPr>
            <a:spLocks noChangeArrowheads="1"/>
          </p:cNvSpPr>
          <p:nvPr/>
        </p:nvSpPr>
        <p:spPr bwMode="auto">
          <a:xfrm>
            <a:off x="2734273" y="3080253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36"/>
          <p:cNvSpPr>
            <a:spLocks noChangeArrowheads="1"/>
          </p:cNvSpPr>
          <p:nvPr/>
        </p:nvSpPr>
        <p:spPr bwMode="auto">
          <a:xfrm>
            <a:off x="3843935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3996335" y="1897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3996335" y="3802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3996335" y="5478966"/>
            <a:ext cx="1752600" cy="914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device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872135" y="1897566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872135" y="3802566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2" name="AutoShape 43"/>
          <p:cNvSpPr>
            <a:spLocks noChangeArrowheads="1"/>
          </p:cNvSpPr>
          <p:nvPr/>
        </p:nvSpPr>
        <p:spPr bwMode="auto">
          <a:xfrm>
            <a:off x="4680548" y="4742366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44"/>
          <p:cNvSpPr>
            <a:spLocks noChangeArrowheads="1"/>
          </p:cNvSpPr>
          <p:nvPr/>
        </p:nvSpPr>
        <p:spPr bwMode="auto">
          <a:xfrm>
            <a:off x="7118948" y="2735766"/>
            <a:ext cx="15240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control</a:t>
            </a:r>
          </a:p>
        </p:txBody>
      </p:sp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7118948" y="3040566"/>
            <a:ext cx="1524000" cy="3048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address</a:t>
            </a: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18948" y="3345366"/>
            <a:ext cx="1524000" cy="3048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7118948" y="3650166"/>
            <a:ext cx="1524000" cy="3048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interrupts</a:t>
            </a:r>
          </a:p>
        </p:txBody>
      </p:sp>
      <p:sp>
        <p:nvSpPr>
          <p:cNvPr id="17" name="Line 48"/>
          <p:cNvSpPr>
            <a:spLocks noChangeShapeType="1"/>
          </p:cNvSpPr>
          <p:nvPr/>
        </p:nvSpPr>
        <p:spPr bwMode="auto">
          <a:xfrm flipV="1">
            <a:off x="5899748" y="2735766"/>
            <a:ext cx="12192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49"/>
          <p:cNvSpPr>
            <a:spLocks noChangeShapeType="1"/>
          </p:cNvSpPr>
          <p:nvPr/>
        </p:nvSpPr>
        <p:spPr bwMode="auto">
          <a:xfrm>
            <a:off x="5899748" y="3573966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0"/>
          <p:cNvSpPr>
            <a:spLocks noChangeShapeType="1"/>
          </p:cNvSpPr>
          <p:nvPr/>
        </p:nvSpPr>
        <p:spPr bwMode="auto">
          <a:xfrm flipH="1" flipV="1">
            <a:off x="5899748" y="3421566"/>
            <a:ext cx="12192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1"/>
          <p:cNvSpPr>
            <a:spLocks noChangeShapeType="1"/>
          </p:cNvSpPr>
          <p:nvPr/>
        </p:nvSpPr>
        <p:spPr bwMode="auto">
          <a:xfrm flipH="1" flipV="1">
            <a:off x="5899748" y="32691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 flipH="1">
            <a:off x="5899748" y="30405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Initially back-plane memory-to-CPU interconnects</a:t>
            </a:r>
          </a:p>
          <a:p>
            <a:pPr lvl="1"/>
            <a:r>
              <a:rPr lang="en-GB" sz="2400" dirty="0" smtClean="0"/>
              <a:t>A few “bus masters”, and many “slave devices”</a:t>
            </a:r>
          </a:p>
          <a:p>
            <a:pPr lvl="1"/>
            <a:r>
              <a:rPr lang="en-GB" sz="2400" dirty="0" smtClean="0"/>
              <a:t>Arbitrated multi-cycle bus transactions</a:t>
            </a:r>
          </a:p>
          <a:p>
            <a:pPr lvl="2"/>
            <a:r>
              <a:rPr lang="en-GB" sz="2000" dirty="0" smtClean="0"/>
              <a:t>Request, grant, address, respond, transfer, </a:t>
            </a:r>
            <a:r>
              <a:rPr lang="en-GB" sz="2000" dirty="0" err="1" smtClean="0"/>
              <a:t>ack</a:t>
            </a:r>
            <a:endParaRPr lang="en-GB" sz="2000" dirty="0" smtClean="0"/>
          </a:p>
          <a:p>
            <a:pPr lvl="2"/>
            <a:r>
              <a:rPr lang="en-GB" sz="2000" dirty="0" smtClean="0"/>
              <a:t>Operations: read, write, read/modify/write, interrupt</a:t>
            </a:r>
          </a:p>
          <a:p>
            <a:r>
              <a:rPr lang="en-GB" sz="2800" dirty="0" smtClean="0"/>
              <a:t>Originally most busses were of this sort</a:t>
            </a:r>
          </a:p>
          <a:p>
            <a:pPr lvl="1"/>
            <a:r>
              <a:rPr lang="en-GB" sz="2400" dirty="0" smtClean="0"/>
              <a:t>ISA, EISA, PCMCIA, PCI, </a:t>
            </a:r>
            <a:r>
              <a:rPr lang="en-GB" sz="2400" dirty="0" err="1" smtClean="0"/>
              <a:t>cPCI</a:t>
            </a:r>
            <a:r>
              <a:rPr lang="en-GB" sz="2400" dirty="0" smtClean="0"/>
              <a:t>, video busses, ...</a:t>
            </a:r>
          </a:p>
          <a:p>
            <a:pPr lvl="1"/>
            <a:r>
              <a:rPr lang="en-GB" sz="2400" dirty="0" smtClean="0"/>
              <a:t>Distinguished by </a:t>
            </a:r>
          </a:p>
          <a:p>
            <a:pPr lvl="2"/>
            <a:r>
              <a:rPr lang="en-GB" sz="2000" dirty="0" smtClean="0"/>
              <a:t>Form-factor, speed, data width, hot-plug, maximum length, ...</a:t>
            </a:r>
          </a:p>
          <a:p>
            <a:pPr lvl="2"/>
            <a:r>
              <a:rPr lang="en-GB" sz="2000" dirty="0" smtClean="0"/>
              <a:t>Bridging, self identifying, dynamic resource allocation, 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 Masters, Slaves, </a:t>
            </a:r>
            <a:br>
              <a:rPr lang="en-US" dirty="0" smtClean="0"/>
            </a:br>
            <a:r>
              <a:rPr lang="en-US" dirty="0" smtClean="0"/>
              <a:t>and Arbitration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Bus master</a:t>
            </a:r>
          </a:p>
          <a:p>
            <a:pPr lvl="1"/>
            <a:r>
              <a:rPr lang="en-GB" dirty="0" smtClean="0"/>
              <a:t>Any device (or CPU) that can request the bus</a:t>
            </a:r>
          </a:p>
          <a:p>
            <a:pPr lvl="1"/>
            <a:r>
              <a:rPr lang="en-GB" dirty="0" smtClean="0"/>
              <a:t>One can also speak of the “current bus master”</a:t>
            </a:r>
          </a:p>
          <a:p>
            <a:r>
              <a:rPr lang="en-GB" dirty="0" smtClean="0"/>
              <a:t>Bus slave</a:t>
            </a:r>
          </a:p>
          <a:p>
            <a:pPr lvl="1"/>
            <a:r>
              <a:rPr lang="en-GB" dirty="0" smtClean="0"/>
              <a:t>A device that can only respond to bus requests</a:t>
            </a:r>
          </a:p>
          <a:p>
            <a:r>
              <a:rPr lang="en-GB" dirty="0" smtClean="0"/>
              <a:t>Bus arbitration</a:t>
            </a:r>
          </a:p>
          <a:p>
            <a:pPr lvl="1"/>
            <a:r>
              <a:rPr lang="en-GB" dirty="0" smtClean="0"/>
              <a:t>Process of deciding to whom to grant the bus</a:t>
            </a:r>
          </a:p>
          <a:p>
            <a:pPr lvl="2"/>
            <a:r>
              <a:rPr lang="en-GB" dirty="0" smtClean="0"/>
              <a:t>May be based on time, geography or priority</a:t>
            </a:r>
          </a:p>
          <a:p>
            <a:pPr lvl="2"/>
            <a:r>
              <a:rPr lang="en-GB" dirty="0" smtClean="0"/>
              <a:t>May also clock/choreograph steps of bus cycles</a:t>
            </a:r>
          </a:p>
          <a:p>
            <a:pPr lvl="2"/>
            <a:r>
              <a:rPr lang="en-GB" dirty="0" smtClean="0"/>
              <a:t>Bus arbitrator may be part of CPU or separate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GB" dirty="0" smtClean="0"/>
              <a:t>Evolved as peripheral device interconnects</a:t>
            </a:r>
          </a:p>
          <a:p>
            <a:pPr lvl="1"/>
            <a:r>
              <a:rPr lang="en-GB" dirty="0" smtClean="0"/>
              <a:t>SCSI, USB, 1394 (</a:t>
            </a:r>
            <a:r>
              <a:rPr lang="en-GB" dirty="0" err="1" smtClean="0"/>
              <a:t>Firewire</a:t>
            </a:r>
            <a:r>
              <a:rPr lang="en-GB" dirty="0" smtClean="0"/>
              <a:t>), </a:t>
            </a:r>
            <a:r>
              <a:rPr lang="en-GB" dirty="0" err="1" smtClean="0"/>
              <a:t>Infiniband</a:t>
            </a:r>
            <a:r>
              <a:rPr lang="en-GB" dirty="0" smtClean="0"/>
              <a:t>, ...</a:t>
            </a:r>
          </a:p>
          <a:p>
            <a:pPr lvl="1"/>
            <a:r>
              <a:rPr lang="en-GB" dirty="0" smtClean="0"/>
              <a:t>Cables and connectors rather than back-planes</a:t>
            </a:r>
          </a:p>
          <a:p>
            <a:pPr lvl="1"/>
            <a:r>
              <a:rPr lang="en-GB" dirty="0" smtClean="0"/>
              <a:t>Designed for easy and dynamic extensibility</a:t>
            </a:r>
          </a:p>
          <a:p>
            <a:pPr lvl="1"/>
            <a:r>
              <a:rPr lang="en-GB" dirty="0" smtClean="0"/>
              <a:t>Originally slower than back-plane, but no longer</a:t>
            </a:r>
          </a:p>
          <a:p>
            <a:r>
              <a:rPr lang="en-GB" dirty="0" smtClean="0"/>
              <a:t>Much more like a general purpose network</a:t>
            </a:r>
          </a:p>
          <a:p>
            <a:pPr lvl="1"/>
            <a:r>
              <a:rPr lang="en-GB" dirty="0" smtClean="0"/>
              <a:t>Packet switched, topology, routing, node identity</a:t>
            </a:r>
          </a:p>
          <a:p>
            <a:pPr lvl="1"/>
            <a:r>
              <a:rPr lang="en-GB" dirty="0" smtClean="0"/>
              <a:t>May be master/slave (USB) or peer-to-peer (1394)</a:t>
            </a:r>
          </a:p>
          <a:p>
            <a:pPr lvl="1"/>
            <a:r>
              <a:rPr lang="en-GB" dirty="0" smtClean="0"/>
              <a:t>May be implemented by controller or by host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22026</TotalTime>
  <Words>1999</Words>
  <Application>Microsoft Macintosh PowerPoint</Application>
  <PresentationFormat>On-screen Show (4:3)</PresentationFormat>
  <Paragraphs>288</Paragraphs>
  <Slides>29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Default Theme</vt:lpstr>
      <vt:lpstr>Document</vt:lpstr>
      <vt:lpstr>I/O Architecture</vt:lpstr>
      <vt:lpstr>Important Elements of I/O Architecture</vt:lpstr>
      <vt:lpstr>What Counts as an I/O Device?</vt:lpstr>
      <vt:lpstr>Sequential vs. Random  Access Devices</vt:lpstr>
      <vt:lpstr>Busses</vt:lpstr>
      <vt:lpstr>A Simple Bus</vt:lpstr>
      <vt:lpstr>Memory Type Busses</vt:lpstr>
      <vt:lpstr>Bus Masters, Slaves,  and Arbitration</vt:lpstr>
      <vt:lpstr>Network Type Busses</vt:lpstr>
      <vt:lpstr>Devices and Controllers</vt:lpstr>
      <vt:lpstr>Device Controller Registers</vt:lpstr>
      <vt:lpstr>A Simple Device</vt:lpstr>
      <vt:lpstr>The 16550 UART and the Bus</vt:lpstr>
      <vt:lpstr>16550 UART Registers</vt:lpstr>
      <vt:lpstr>Direct Polled I/O</vt:lpstr>
      <vt:lpstr>Disadvantage of Direct Polled I/O</vt:lpstr>
      <vt:lpstr>Handling I/O Performance Issues</vt:lpstr>
      <vt:lpstr>Direct Memory Access</vt:lpstr>
      <vt:lpstr>DMA Interrupts</vt:lpstr>
      <vt:lpstr>Interrupt Handling</vt:lpstr>
      <vt:lpstr>Interrupts vs. Traps</vt:lpstr>
      <vt:lpstr>Performing I/O Using Interrupts</vt:lpstr>
      <vt:lpstr>Problems With DMA</vt:lpstr>
      <vt:lpstr>Memory Mapped I/O</vt:lpstr>
      <vt:lpstr>A Memory Mapping Example</vt:lpstr>
      <vt:lpstr>Memory Mapping Devices and Security</vt:lpstr>
      <vt:lpstr>DMA vs. Memory Mapping</vt:lpstr>
      <vt:lpstr>Smart Device Controllers</vt:lpstr>
      <vt:lpstr>Busses, I/O, and Abstractions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32</cp:revision>
  <cp:lastPrinted>2013-01-17T23:37:20Z</cp:lastPrinted>
  <dcterms:created xsi:type="dcterms:W3CDTF">2016-01-08T18:55:22Z</dcterms:created>
  <dcterms:modified xsi:type="dcterms:W3CDTF">2016-01-08T18:56:22Z</dcterms:modified>
</cp:coreProperties>
</file>