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19" r:id="rId2"/>
    <p:sldId id="320" r:id="rId3"/>
    <p:sldId id="321" r:id="rId4"/>
    <p:sldId id="322" r:id="rId5"/>
    <p:sldId id="337" r:id="rId6"/>
    <p:sldId id="338" r:id="rId7"/>
    <p:sldId id="339" r:id="rId8"/>
    <p:sldId id="323" r:id="rId9"/>
    <p:sldId id="324" r:id="rId10"/>
    <p:sldId id="325" r:id="rId11"/>
    <p:sldId id="326" r:id="rId12"/>
    <p:sldId id="327" r:id="rId13"/>
    <p:sldId id="328" r:id="rId14"/>
    <p:sldId id="329" r:id="rId15"/>
    <p:sldId id="330" r:id="rId16"/>
    <p:sldId id="331" r:id="rId17"/>
    <p:sldId id="333" r:id="rId18"/>
    <p:sldId id="334" r:id="rId19"/>
    <p:sldId id="332" r:id="rId20"/>
    <p:sldId id="335" r:id="rId21"/>
    <p:sldId id="336" r:id="rId22"/>
    <p:sldId id="340" r:id="rId23"/>
    <p:sldId id="341" r:id="rId24"/>
    <p:sldId id="342" r:id="rId25"/>
    <p:sldId id="343" r:id="rId26"/>
    <p:sldId id="344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0" d="100"/>
          <a:sy n="100" d="100"/>
        </p:scale>
        <p:origin x="-88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1/3/17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1/3/17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2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for </a:t>
            </a:r>
            <a:r>
              <a:rPr lang="en-US" dirty="0" err="1" smtClean="0"/>
              <a:t>OSes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major role of an operating system is providing services</a:t>
            </a:r>
          </a:p>
          <a:p>
            <a:pPr lvl="1"/>
            <a:r>
              <a:rPr lang="en-US" dirty="0" smtClean="0"/>
              <a:t>To human users</a:t>
            </a:r>
          </a:p>
          <a:p>
            <a:pPr lvl="1"/>
            <a:r>
              <a:rPr lang="en-US" dirty="0" smtClean="0"/>
              <a:t>To applications</a:t>
            </a:r>
          </a:p>
          <a:p>
            <a:r>
              <a:rPr lang="en-US" dirty="0" smtClean="0"/>
              <a:t>What services should an OS provide?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524992" y="553767"/>
            <a:ext cx="6041533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Program = set of executable instructions</a:t>
            </a:r>
          </a:p>
          <a:p>
            <a:pPr lvl="1"/>
            <a:r>
              <a:rPr lang="en-GB" dirty="0" smtClean="0"/>
              <a:t>Many processes can run the same program</a:t>
            </a:r>
          </a:p>
          <a:p>
            <a:r>
              <a:rPr lang="en-GB" dirty="0" smtClean="0"/>
              <a:t>Process = executing instance of program</a:t>
            </a:r>
          </a:p>
          <a:p>
            <a:pPr lvl="1"/>
            <a:r>
              <a:rPr lang="en-GB" dirty="0" smtClean="0"/>
              <a:t>It has saved state</a:t>
            </a:r>
          </a:p>
          <a:p>
            <a:pPr lvl="2"/>
            <a:r>
              <a:rPr lang="en-GB" dirty="0" smtClean="0"/>
              <a:t>Memory, contents, program counter, registers, ...</a:t>
            </a:r>
          </a:p>
          <a:p>
            <a:pPr lvl="1"/>
            <a:r>
              <a:rPr lang="en-GB" dirty="0" smtClean="0"/>
              <a:t>It has resources and privileges</a:t>
            </a:r>
          </a:p>
          <a:p>
            <a:pPr lvl="2"/>
            <a:r>
              <a:rPr lang="en-GB" dirty="0" smtClean="0"/>
              <a:t>Open files, user-ID, capabilities, ...</a:t>
            </a:r>
          </a:p>
          <a:p>
            <a:pPr lvl="1"/>
            <a:r>
              <a:rPr lang="en-GB" dirty="0" smtClean="0"/>
              <a:t>It may be the unit of CPU sharing</a:t>
            </a:r>
          </a:p>
          <a:p>
            <a:pPr lvl="2"/>
            <a:r>
              <a:rPr lang="en-GB" dirty="0" smtClean="0"/>
              <a:t>CPU runs one process, then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the Process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Processes are very expensive</a:t>
            </a:r>
          </a:p>
          <a:p>
            <a:pPr lvl="1"/>
            <a:r>
              <a:rPr lang="en-GB" dirty="0" smtClean="0"/>
              <a:t>To create: they own resources</a:t>
            </a:r>
          </a:p>
          <a:p>
            <a:pPr lvl="1"/>
            <a:r>
              <a:rPr lang="en-GB" dirty="0" smtClean="0"/>
              <a:t>To dispatch: they have address spaces</a:t>
            </a:r>
          </a:p>
          <a:p>
            <a:r>
              <a:rPr lang="en-GB" dirty="0" smtClean="0"/>
              <a:t>Different processes are very distinct</a:t>
            </a:r>
          </a:p>
          <a:p>
            <a:pPr lvl="1"/>
            <a:r>
              <a:rPr lang="en-GB" dirty="0" smtClean="0"/>
              <a:t>They cannot share the same address space</a:t>
            </a:r>
          </a:p>
          <a:p>
            <a:pPr lvl="1"/>
            <a:r>
              <a:rPr lang="en-GB" dirty="0" smtClean="0"/>
              <a:t>They cannot (usually) share resources</a:t>
            </a:r>
          </a:p>
          <a:p>
            <a:r>
              <a:rPr lang="en-GB" dirty="0" smtClean="0"/>
              <a:t>Not all programs want strong separation</a:t>
            </a:r>
          </a:p>
          <a:p>
            <a:pPr lvl="1"/>
            <a:r>
              <a:rPr lang="en-GB" dirty="0" smtClean="0"/>
              <a:t>Cooperating parallel threads of execution</a:t>
            </a:r>
          </a:p>
          <a:p>
            <a:pPr lvl="1"/>
            <a:r>
              <a:rPr lang="en-GB" dirty="0" smtClean="0"/>
              <a:t>All are trusted because they run same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So the Process Abstraction </a:t>
            </a:r>
            <a:br>
              <a:rPr lang="en-US" dirty="0" smtClean="0"/>
            </a:br>
            <a:r>
              <a:rPr lang="en-US" dirty="0" smtClean="0"/>
              <a:t>Isn’t Sufficient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meet common user needs</a:t>
            </a:r>
          </a:p>
          <a:p>
            <a:r>
              <a:rPr lang="en-US" dirty="0" smtClean="0"/>
              <a:t>What if I have a program that can do multiple things simultaneously?</a:t>
            </a:r>
          </a:p>
          <a:p>
            <a:r>
              <a:rPr lang="en-US" dirty="0" smtClean="0"/>
              <a:t>And requires regular, cheap communications between those different things?</a:t>
            </a:r>
          </a:p>
          <a:p>
            <a:r>
              <a:rPr lang="en-US" dirty="0" smtClean="0"/>
              <a:t>Processes are too expensive </a:t>
            </a:r>
          </a:p>
          <a:p>
            <a:r>
              <a:rPr lang="en-US" dirty="0" smtClean="0"/>
              <a:t>And make regular communications costly</a:t>
            </a:r>
          </a:p>
          <a:p>
            <a:r>
              <a:rPr lang="en-US" dirty="0" smtClean="0"/>
              <a:t>So I need another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GB" dirty="0" smtClean="0"/>
              <a:t>An abstraction built on top of the process abstraction</a:t>
            </a:r>
          </a:p>
          <a:p>
            <a:r>
              <a:rPr lang="en-GB" dirty="0" smtClean="0"/>
              <a:t>Each process contains one or more threads</a:t>
            </a:r>
          </a:p>
          <a:p>
            <a:r>
              <a:rPr lang="en-GB" dirty="0" smtClean="0"/>
              <a:t>Each thread has some separate context of its own</a:t>
            </a:r>
          </a:p>
          <a:p>
            <a:pPr lvl="1"/>
            <a:r>
              <a:rPr lang="en-GB" dirty="0" smtClean="0"/>
              <a:t>Like a program counter and scheduling info</a:t>
            </a:r>
          </a:p>
          <a:p>
            <a:r>
              <a:rPr lang="en-GB" dirty="0" smtClean="0"/>
              <a:t>But otherwise shares the resources of its process</a:t>
            </a:r>
          </a:p>
          <a:p>
            <a:r>
              <a:rPr lang="en-GB" dirty="0" smtClean="0"/>
              <a:t>Threads within a process can thus communicate easily and cheaply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Strictly a unit of execution/scheduling</a:t>
            </a:r>
          </a:p>
          <a:p>
            <a:pPr lvl="1"/>
            <a:r>
              <a:rPr lang="en-GB" dirty="0" smtClean="0"/>
              <a:t>Each thread has its own stack, PC, registers</a:t>
            </a:r>
          </a:p>
          <a:p>
            <a:r>
              <a:rPr lang="en-GB" dirty="0" smtClean="0"/>
              <a:t>Multiple threads can run in a process</a:t>
            </a:r>
          </a:p>
          <a:p>
            <a:pPr lvl="1"/>
            <a:r>
              <a:rPr lang="en-GB" dirty="0" smtClean="0"/>
              <a:t>They all share the same code and data space</a:t>
            </a:r>
          </a:p>
          <a:p>
            <a:pPr lvl="1"/>
            <a:r>
              <a:rPr lang="en-GB" dirty="0" smtClean="0"/>
              <a:t>They all have access to the same resources</a:t>
            </a:r>
          </a:p>
          <a:p>
            <a:pPr lvl="1"/>
            <a:r>
              <a:rPr lang="en-GB" dirty="0" smtClean="0"/>
              <a:t>This makes the cheaper to create and run</a:t>
            </a:r>
          </a:p>
          <a:p>
            <a:r>
              <a:rPr lang="en-GB" dirty="0" smtClean="0"/>
              <a:t>Sharing the CPU between multiple threads</a:t>
            </a:r>
          </a:p>
          <a:p>
            <a:pPr lvl="1"/>
            <a:r>
              <a:rPr lang="en-GB" dirty="0" smtClean="0"/>
              <a:t>User level threads (with voluntary yielding)</a:t>
            </a:r>
          </a:p>
          <a:p>
            <a:pPr lvl="1"/>
            <a:r>
              <a:rPr lang="en-GB" dirty="0" smtClean="0"/>
              <a:t>Kernel threads (with </a:t>
            </a:r>
            <a:r>
              <a:rPr lang="en-GB" dirty="0" err="1" smtClean="0"/>
              <a:t>preemption</a:t>
            </a:r>
            <a:r>
              <a:rPr lang="en-GB" dirty="0" smtClean="0"/>
              <a:t>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the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programmer wants to run code, then, he can choose between abstractions</a:t>
            </a:r>
          </a:p>
          <a:p>
            <a:r>
              <a:rPr lang="en-US" dirty="0" smtClean="0"/>
              <a:t>Does he want just a process?</a:t>
            </a:r>
          </a:p>
          <a:p>
            <a:r>
              <a:rPr lang="en-US" dirty="0" smtClean="0"/>
              <a:t>Or does he want a process containing multiple threads?</a:t>
            </a:r>
          </a:p>
          <a:p>
            <a:r>
              <a:rPr lang="en-US" dirty="0" smtClean="0"/>
              <a:t>Or perhaps multiple processes?</a:t>
            </a:r>
          </a:p>
          <a:p>
            <a:pPr lvl="1"/>
            <a:r>
              <a:rPr lang="en-US" dirty="0" smtClean="0"/>
              <a:t>With one thread each?</a:t>
            </a:r>
          </a:p>
          <a:p>
            <a:pPr lvl="1"/>
            <a:r>
              <a:rPr lang="en-US" dirty="0" smtClean="0"/>
              <a:t>With multiple threads?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When running multiple distinct programs</a:t>
            </a:r>
          </a:p>
          <a:p>
            <a:r>
              <a:rPr lang="en-GB" dirty="0" smtClean="0"/>
              <a:t>When creation/destruction are rare events</a:t>
            </a:r>
          </a:p>
          <a:p>
            <a:r>
              <a:rPr lang="en-GB" dirty="0" smtClean="0"/>
              <a:t>When running agents with distinct privileges</a:t>
            </a:r>
          </a:p>
          <a:p>
            <a:r>
              <a:rPr lang="en-GB" dirty="0" smtClean="0"/>
              <a:t>When there are limited interactions and few shared resources</a:t>
            </a:r>
          </a:p>
          <a:p>
            <a:r>
              <a:rPr lang="en-GB" dirty="0" smtClean="0"/>
              <a:t>When you need to prevent interference between processes</a:t>
            </a:r>
          </a:p>
          <a:p>
            <a:pPr lvl="1"/>
            <a:r>
              <a:rPr lang="en-GB" dirty="0" smtClean="0"/>
              <a:t>Or need to protect one from failures of the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of Choosing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When implementing compilation in a shell script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cpp</a:t>
            </a:r>
            <a:r>
              <a:rPr lang="en-GB" b="1" i="1" dirty="0" smtClean="0"/>
              <a:t> $1.c | cc1 | </a:t>
            </a:r>
            <a:r>
              <a:rPr lang="en-GB" b="1" i="1" dirty="0" err="1" smtClean="0"/>
              <a:t>ccopt</a:t>
            </a:r>
            <a:r>
              <a:rPr lang="en-GB" b="1" i="1" dirty="0" smtClean="0"/>
              <a:t> &gt; $1.s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as $1.s                     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smtClean="0"/>
              <a:t>ld /lib/crt0.o $1.o /lib/</a:t>
            </a:r>
            <a:r>
              <a:rPr lang="en-GB" b="1" i="1" dirty="0" err="1" smtClean="0"/>
              <a:t>libc.so</a:t>
            </a:r>
            <a:endParaRPr lang="en-GB" b="1" i="1" dirty="0" smtClean="0"/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mv</a:t>
            </a:r>
            <a:r>
              <a:rPr lang="en-GB" b="1" i="1" dirty="0" smtClean="0"/>
              <a:t> </a:t>
            </a:r>
            <a:r>
              <a:rPr lang="en-GB" b="1" i="1" dirty="0" err="1" smtClean="0"/>
              <a:t>a.out</a:t>
            </a:r>
            <a:r>
              <a:rPr lang="en-GB" b="1" i="1" dirty="0" smtClean="0"/>
              <a:t> $1</a:t>
            </a:r>
          </a:p>
          <a:p>
            <a:pPr marL="0" indent="0"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b="1" i="1" dirty="0" err="1" smtClean="0"/>
              <a:t>rm</a:t>
            </a:r>
            <a:r>
              <a:rPr lang="en-GB" b="1" i="1" dirty="0" smtClean="0"/>
              <a:t> $1.s $1.o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Each of these programs gets a separate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activities are serial</a:t>
            </a:r>
          </a:p>
          <a:p>
            <a:r>
              <a:rPr lang="en-US" dirty="0" smtClean="0"/>
              <a:t>The only resources to be shared are through the file system</a:t>
            </a:r>
          </a:p>
          <a:p>
            <a:r>
              <a:rPr lang="en-US" dirty="0" smtClean="0"/>
              <a:t>Failure of one program could damage the others if too much is shared</a:t>
            </a:r>
          </a:p>
          <a:p>
            <a:pPr lvl="1"/>
            <a:r>
              <a:rPr lang="en-US" dirty="0" smtClean="0"/>
              <a:t>Who knows what </a:t>
            </a:r>
            <a:r>
              <a:rPr lang="en-US" dirty="0" err="1" smtClean="0">
                <a:latin typeface="Courier New"/>
                <a:cs typeface="Courier New"/>
              </a:rPr>
              <a:t>rm</a:t>
            </a:r>
            <a:r>
              <a:rPr lang="en-US" dirty="0" smtClean="0"/>
              <a:t> might get rid of, for example?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When To Use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2320"/>
            <a:ext cx="8229600" cy="4525963"/>
          </a:xfrm>
        </p:spPr>
        <p:txBody>
          <a:bodyPr/>
          <a:lstStyle/>
          <a:p>
            <a:r>
              <a:rPr lang="en-GB" dirty="0" smtClean="0"/>
              <a:t>When there are parallel activities </a:t>
            </a:r>
            <a:r>
              <a:rPr lang="en-GB" u="sng" dirty="0" smtClean="0"/>
              <a:t>in a single program</a:t>
            </a:r>
          </a:p>
          <a:p>
            <a:r>
              <a:rPr lang="en-GB" dirty="0" smtClean="0"/>
              <a:t>When there will be frequent creation and destruction</a:t>
            </a:r>
          </a:p>
          <a:p>
            <a:r>
              <a:rPr lang="en-GB" dirty="0" smtClean="0"/>
              <a:t>When all activities can run with same privileges</a:t>
            </a:r>
          </a:p>
          <a:p>
            <a:r>
              <a:rPr lang="en-GB" dirty="0" smtClean="0"/>
              <a:t>When they need to share resources</a:t>
            </a:r>
          </a:p>
          <a:p>
            <a:r>
              <a:rPr lang="en-GB" dirty="0" smtClean="0"/>
              <a:t>When they exchange many messages/signals</a:t>
            </a:r>
          </a:p>
          <a:p>
            <a:r>
              <a:rPr lang="en-GB" dirty="0" smtClean="0"/>
              <a:t>When there’s no need to protect them from each 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8214"/>
            <a:ext cx="8229600" cy="1143000"/>
          </a:xfrm>
        </p:spPr>
        <p:txBody>
          <a:bodyPr/>
          <a:lstStyle/>
          <a:p>
            <a:r>
              <a:rPr lang="en-US" dirty="0" smtClean="0"/>
              <a:t>An Object Oriented View </a:t>
            </a:r>
            <a:br>
              <a:rPr lang="en-US" dirty="0" smtClean="0"/>
            </a:br>
            <a:r>
              <a:rPr lang="en-US" dirty="0" smtClean="0"/>
              <a:t>of OS System Services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Services are delivered through objects</a:t>
            </a:r>
          </a:p>
          <a:p>
            <a:pPr lvl="1"/>
            <a:r>
              <a:rPr lang="en-GB" dirty="0" smtClean="0"/>
              <a:t>Can be instantiated, named, and destroyed</a:t>
            </a:r>
          </a:p>
          <a:p>
            <a:pPr lvl="1"/>
            <a:r>
              <a:rPr lang="en-GB" dirty="0" smtClean="0"/>
              <a:t>They have specified properties</a:t>
            </a:r>
          </a:p>
          <a:p>
            <a:pPr lvl="1"/>
            <a:r>
              <a:rPr lang="en-GB" dirty="0" smtClean="0"/>
              <a:t>They support specified methods</a:t>
            </a:r>
          </a:p>
          <a:p>
            <a:r>
              <a:rPr lang="en-GB" dirty="0" smtClean="0"/>
              <a:t>To understand a service, study its objects</a:t>
            </a:r>
          </a:p>
          <a:p>
            <a:pPr lvl="1"/>
            <a:r>
              <a:rPr lang="en-GB" dirty="0" smtClean="0"/>
              <a:t>How they are instantiated and managed</a:t>
            </a:r>
          </a:p>
          <a:p>
            <a:pPr lvl="1"/>
            <a:r>
              <a:rPr lang="en-GB" dirty="0" smtClean="0"/>
              <a:t>How client refers to them (names/handles)</a:t>
            </a:r>
          </a:p>
          <a:p>
            <a:pPr lvl="1"/>
            <a:r>
              <a:rPr lang="en-GB" dirty="0" smtClean="0"/>
              <a:t>What a client can do with them (methods)</a:t>
            </a:r>
          </a:p>
          <a:p>
            <a:pPr lvl="1"/>
            <a:r>
              <a:rPr lang="en-GB" dirty="0" smtClean="0"/>
              <a:t>How objects behave (interface specifications)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 Example for Choosing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telnet implementation</a:t>
            </a:r>
          </a:p>
          <a:p>
            <a:r>
              <a:rPr lang="en-US" dirty="0" smtClean="0"/>
              <a:t>For a given session, the user will both read and write data</a:t>
            </a:r>
          </a:p>
          <a:p>
            <a:r>
              <a:rPr lang="en-US" dirty="0" smtClean="0"/>
              <a:t>The reading and writing activities share some important state</a:t>
            </a:r>
          </a:p>
          <a:p>
            <a:pPr lvl="1"/>
            <a:r>
              <a:rPr lang="en-US" dirty="0" smtClean="0"/>
              <a:t>Like who they’re connected to</a:t>
            </a:r>
          </a:p>
          <a:p>
            <a:r>
              <a:rPr lang="en-US" dirty="0" smtClean="0"/>
              <a:t>But can be performed in parallel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582"/>
            <a:ext cx="8229600" cy="1143000"/>
          </a:xfrm>
        </p:spPr>
        <p:txBody>
          <a:bodyPr/>
          <a:lstStyle/>
          <a:p>
            <a:r>
              <a:rPr lang="en-US" dirty="0" smtClean="0"/>
              <a:t>Which Abstraction Should </a:t>
            </a:r>
            <a:br>
              <a:rPr lang="en-US" dirty="0" smtClean="0"/>
            </a:br>
            <a:r>
              <a:rPr lang="en-US" dirty="0" smtClean="0"/>
              <a:t>You Choose?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you use multiple processes</a:t>
            </a:r>
          </a:p>
          <a:p>
            <a:pPr lvl="1"/>
            <a:r>
              <a:rPr lang="en-GB" dirty="0" smtClean="0"/>
              <a:t>Your application may run much more slowly</a:t>
            </a:r>
          </a:p>
          <a:p>
            <a:pPr lvl="1"/>
            <a:r>
              <a:rPr lang="en-GB" dirty="0" smtClean="0"/>
              <a:t>It may be difficult to share some resources</a:t>
            </a:r>
          </a:p>
          <a:p>
            <a:r>
              <a:rPr lang="en-GB" dirty="0" smtClean="0"/>
              <a:t>If you use multiple threads</a:t>
            </a:r>
          </a:p>
          <a:p>
            <a:pPr lvl="1"/>
            <a:r>
              <a:rPr lang="en-GB" dirty="0" smtClean="0"/>
              <a:t>You will have to create and manage them</a:t>
            </a:r>
          </a:p>
          <a:p>
            <a:pPr lvl="1"/>
            <a:r>
              <a:rPr lang="en-GB" dirty="0" smtClean="0"/>
              <a:t>You will have serialize resource use</a:t>
            </a:r>
          </a:p>
          <a:p>
            <a:pPr lvl="1"/>
            <a:r>
              <a:rPr lang="en-GB" dirty="0" smtClean="0"/>
              <a:t>Your program will be more complex to write</a:t>
            </a:r>
          </a:p>
          <a:p>
            <a:r>
              <a:rPr lang="en-GB" dirty="0" smtClean="0"/>
              <a:t>TANSTAAFL</a:t>
            </a:r>
          </a:p>
          <a:p>
            <a:pPr lvl="1"/>
            <a:r>
              <a:rPr lang="en-GB" dirty="0" smtClean="0"/>
              <a:t>There </a:t>
            </a:r>
            <a:r>
              <a:rPr lang="en-GB" dirty="0" err="1" smtClean="0"/>
              <a:t>Ain't</a:t>
            </a:r>
            <a:r>
              <a:rPr lang="en-GB" dirty="0" smtClean="0"/>
              <a:t> No Such Thing As A Free Lunch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Generalizing the Concepts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There are many other abstractions offered by the OS</a:t>
            </a:r>
          </a:p>
          <a:p>
            <a:r>
              <a:rPr lang="en-US" dirty="0" smtClean="0"/>
              <a:t>Often they provide different ways of achieving similar goals</a:t>
            </a:r>
          </a:p>
          <a:p>
            <a:pPr lvl="1"/>
            <a:r>
              <a:rPr lang="en-US" dirty="0" smtClean="0"/>
              <a:t>Some higher level, some lower level</a:t>
            </a:r>
          </a:p>
          <a:p>
            <a:r>
              <a:rPr lang="en-US" dirty="0" smtClean="0"/>
              <a:t>The OS must do work to provide each abstraction</a:t>
            </a:r>
          </a:p>
          <a:p>
            <a:pPr lvl="1"/>
            <a:r>
              <a:rPr lang="en-US" dirty="0" smtClean="0"/>
              <a:t>The higher level, the more work</a:t>
            </a:r>
          </a:p>
          <a:p>
            <a:r>
              <a:rPr lang="en-US" dirty="0" smtClean="0"/>
              <a:t>Programmers and users have to choose the right abstractions to work with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Abstractions and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5480"/>
            <a:ext cx="8229600" cy="4525963"/>
          </a:xfrm>
        </p:spPr>
        <p:txBody>
          <a:bodyPr/>
          <a:lstStyle/>
          <a:p>
            <a:r>
              <a:rPr lang="en-US" dirty="0" smtClean="0"/>
              <a:t>It’s common to create increasingly complex services by layering abstractions</a:t>
            </a:r>
          </a:p>
          <a:p>
            <a:pPr lvl="1"/>
            <a:r>
              <a:rPr lang="en-US" dirty="0" smtClean="0"/>
              <a:t>E.g., a file system layers on top of an abstract disk, which layers on top of a real disk</a:t>
            </a:r>
          </a:p>
          <a:p>
            <a:r>
              <a:rPr lang="en-US" dirty="0" smtClean="0"/>
              <a:t>Layering allows good modularity</a:t>
            </a:r>
          </a:p>
          <a:p>
            <a:pPr lvl="1"/>
            <a:r>
              <a:rPr lang="en-US" dirty="0" smtClean="0"/>
              <a:t>Easy to build multiple services on a lower layer </a:t>
            </a:r>
          </a:p>
          <a:p>
            <a:pPr lvl="2"/>
            <a:r>
              <a:rPr lang="en-US" dirty="0" smtClean="0"/>
              <a:t>E.g., multiple file systems on one disk</a:t>
            </a:r>
          </a:p>
          <a:p>
            <a:pPr lvl="1"/>
            <a:r>
              <a:rPr lang="en-US" dirty="0" smtClean="0"/>
              <a:t>Easy to use multiple underlying services to support a higher layer </a:t>
            </a:r>
          </a:p>
          <a:p>
            <a:pPr lvl="1"/>
            <a:r>
              <a:rPr lang="en-US" dirty="0" smtClean="0"/>
              <a:t>E.g., file system can have either a single disk or a RAID below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Downside of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2840"/>
            <a:ext cx="8229600" cy="4525963"/>
          </a:xfrm>
        </p:spPr>
        <p:txBody>
          <a:bodyPr/>
          <a:lstStyle/>
          <a:p>
            <a:r>
              <a:rPr lang="en-US" dirty="0" smtClean="0"/>
              <a:t>Layers typically add performance penalties</a:t>
            </a:r>
          </a:p>
          <a:p>
            <a:r>
              <a:rPr lang="en-US" dirty="0" smtClean="0"/>
              <a:t>Often expensive to go from one layer to the next</a:t>
            </a:r>
          </a:p>
          <a:p>
            <a:pPr lvl="1"/>
            <a:r>
              <a:rPr lang="en-US" dirty="0" smtClean="0"/>
              <a:t>Since it frequently requires changing data structures or representations</a:t>
            </a:r>
          </a:p>
          <a:p>
            <a:pPr lvl="1"/>
            <a:r>
              <a:rPr lang="en-US" dirty="0" smtClean="0"/>
              <a:t>At least involves extra instructions</a:t>
            </a:r>
          </a:p>
          <a:p>
            <a:r>
              <a:rPr lang="en-US" dirty="0" smtClean="0"/>
              <a:t>Another downside is that lower layer may limit what the upper layer can do</a:t>
            </a:r>
          </a:p>
          <a:p>
            <a:pPr lvl="1"/>
            <a:r>
              <a:rPr lang="en-US" dirty="0" smtClean="0"/>
              <a:t>E.g., an abstract disk prevents disk operation </a:t>
            </a:r>
            <a:r>
              <a:rPr lang="en-US" dirty="0" err="1" smtClean="0"/>
              <a:t>reorderings</a:t>
            </a:r>
            <a:r>
              <a:rPr lang="en-US" dirty="0" smtClean="0"/>
              <a:t> to maximize performance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 Bypassing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6728"/>
            <a:ext cx="8229600" cy="4525963"/>
          </a:xfrm>
        </p:spPr>
        <p:txBody>
          <a:bodyPr/>
          <a:lstStyle/>
          <a:p>
            <a:r>
              <a:rPr lang="en-US" dirty="0" smtClean="0"/>
              <a:t>Often necessary to allow a high layer to access much lower layers</a:t>
            </a:r>
          </a:p>
          <a:p>
            <a:pPr lvl="1"/>
            <a:r>
              <a:rPr lang="en-US" dirty="0" smtClean="0"/>
              <a:t>Not going through one or more intermediaries</a:t>
            </a:r>
          </a:p>
          <a:p>
            <a:r>
              <a:rPr lang="en-US" dirty="0" smtClean="0"/>
              <a:t>Most commonly for performance reasons</a:t>
            </a:r>
          </a:p>
          <a:p>
            <a:r>
              <a:rPr lang="en-US" dirty="0" smtClean="0"/>
              <a:t>If the higher layer plans to use the very low level layer’s services,</a:t>
            </a:r>
          </a:p>
          <a:p>
            <a:pPr lvl="1"/>
            <a:r>
              <a:rPr lang="en-US" dirty="0" smtClean="0"/>
              <a:t>Why pay the cost of the intermediate layer?</a:t>
            </a:r>
          </a:p>
          <a:p>
            <a:r>
              <a:rPr lang="en-US" dirty="0" smtClean="0"/>
              <a:t>Has its downsides, too</a:t>
            </a:r>
          </a:p>
          <a:p>
            <a:pPr lvl="1"/>
            <a:r>
              <a:rPr lang="en-US" dirty="0" smtClean="0"/>
              <a:t>Intermediate layer can’t help or understand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Hardware/Software 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grpSp>
        <p:nvGrpSpPr>
          <p:cNvPr id="4" name="Group 34"/>
          <p:cNvGrpSpPr>
            <a:grpSpLocks/>
          </p:cNvGrpSpPr>
          <p:nvPr/>
        </p:nvGrpSpPr>
        <p:grpSpPr bwMode="auto">
          <a:xfrm>
            <a:off x="1325563" y="3467100"/>
            <a:ext cx="3316287" cy="1835150"/>
            <a:chOff x="835" y="2184"/>
            <a:chExt cx="2089" cy="1156"/>
          </a:xfrm>
        </p:grpSpPr>
        <p:sp>
          <p:nvSpPr>
            <p:cNvPr id="5" name="AutoShape 4"/>
            <p:cNvSpPr>
              <a:spLocks noChangeArrowheads="1"/>
            </p:cNvSpPr>
            <p:nvPr/>
          </p:nvSpPr>
          <p:spPr bwMode="auto">
            <a:xfrm>
              <a:off x="906" y="2494"/>
              <a:ext cx="1826" cy="436"/>
            </a:xfrm>
            <a:prstGeom prst="roundRect">
              <a:avLst>
                <a:gd name="adj" fmla="val 208"/>
              </a:avLst>
            </a:prstGeom>
            <a:solidFill>
              <a:srgbClr val="FFFF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 flipH="1">
              <a:off x="1437" y="2929"/>
              <a:ext cx="6" cy="405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Line 8"/>
            <p:cNvSpPr>
              <a:spLocks noChangeShapeType="1"/>
            </p:cNvSpPr>
            <p:nvPr/>
          </p:nvSpPr>
          <p:spPr bwMode="auto">
            <a:xfrm>
              <a:off x="2213" y="2184"/>
              <a:ext cx="1" cy="28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12"/>
            <p:cNvSpPr txBox="1">
              <a:spLocks noChangeArrowheads="1"/>
            </p:cNvSpPr>
            <p:nvPr/>
          </p:nvSpPr>
          <p:spPr bwMode="auto">
            <a:xfrm>
              <a:off x="1116" y="2593"/>
              <a:ext cx="1397" cy="2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2200">
                  <a:latin typeface="Helvetica" charset="0"/>
                </a:rPr>
                <a:t>Operating System</a:t>
              </a:r>
            </a:p>
          </p:txBody>
        </p:sp>
        <p:sp>
          <p:nvSpPr>
            <p:cNvPr id="9" name="Line 17"/>
            <p:cNvSpPr>
              <a:spLocks noChangeShapeType="1"/>
            </p:cNvSpPr>
            <p:nvPr/>
          </p:nvSpPr>
          <p:spPr bwMode="auto">
            <a:xfrm flipV="1">
              <a:off x="835" y="2379"/>
              <a:ext cx="2089" cy="6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21"/>
            <p:cNvSpPr txBox="1">
              <a:spLocks noChangeArrowheads="1"/>
            </p:cNvSpPr>
            <p:nvPr/>
          </p:nvSpPr>
          <p:spPr bwMode="auto">
            <a:xfrm>
              <a:off x="886" y="2224"/>
              <a:ext cx="1286" cy="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System Call Interface</a:t>
              </a:r>
            </a:p>
          </p:txBody>
        </p:sp>
        <p:sp>
          <p:nvSpPr>
            <p:cNvPr id="11" name="Line 24"/>
            <p:cNvSpPr>
              <a:spLocks noChangeShapeType="1"/>
            </p:cNvSpPr>
            <p:nvPr/>
          </p:nvSpPr>
          <p:spPr bwMode="auto">
            <a:xfrm>
              <a:off x="2572" y="2929"/>
              <a:ext cx="3" cy="411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12" name="Group 30"/>
          <p:cNvGrpSpPr>
            <a:grpSpLocks/>
          </p:cNvGrpSpPr>
          <p:nvPr/>
        </p:nvGrpSpPr>
        <p:grpSpPr bwMode="auto">
          <a:xfrm>
            <a:off x="1366838" y="4792663"/>
            <a:ext cx="6342062" cy="1225550"/>
            <a:chOff x="861" y="3019"/>
            <a:chExt cx="3995" cy="772"/>
          </a:xfrm>
        </p:grpSpPr>
        <p:sp>
          <p:nvSpPr>
            <p:cNvPr id="13" name="AutoShape 3"/>
            <p:cNvSpPr>
              <a:spLocks noChangeArrowheads="1"/>
            </p:cNvSpPr>
            <p:nvPr/>
          </p:nvSpPr>
          <p:spPr bwMode="auto">
            <a:xfrm>
              <a:off x="873" y="3323"/>
              <a:ext cx="3912" cy="468"/>
            </a:xfrm>
            <a:prstGeom prst="roundRect">
              <a:avLst>
                <a:gd name="adj" fmla="val 190"/>
              </a:avLst>
            </a:prstGeom>
            <a:solidFill>
              <a:srgbClr val="FF9900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1018" y="3448"/>
              <a:ext cx="764" cy="196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</a:tabLst>
              </a:pPr>
              <a:r>
                <a:rPr lang="en-GB" sz="2200">
                  <a:latin typeface="Helvetica" charset="0"/>
                </a:rPr>
                <a:t>Hardware</a:t>
              </a:r>
            </a:p>
          </p:txBody>
        </p:sp>
        <p:sp>
          <p:nvSpPr>
            <p:cNvPr id="15" name="Line 16"/>
            <p:cNvSpPr>
              <a:spLocks noChangeShapeType="1"/>
            </p:cNvSpPr>
            <p:nvPr/>
          </p:nvSpPr>
          <p:spPr bwMode="auto">
            <a:xfrm>
              <a:off x="2403" y="3180"/>
              <a:ext cx="2453" cy="3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Text Box 19"/>
            <p:cNvSpPr txBox="1">
              <a:spLocks noChangeArrowheads="1"/>
            </p:cNvSpPr>
            <p:nvPr/>
          </p:nvSpPr>
          <p:spPr bwMode="auto">
            <a:xfrm>
              <a:off x="3003" y="3021"/>
              <a:ext cx="1369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 Standard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7" name="Text Box 20"/>
            <p:cNvSpPr txBox="1">
              <a:spLocks noChangeArrowheads="1"/>
            </p:cNvSpPr>
            <p:nvPr/>
          </p:nvSpPr>
          <p:spPr bwMode="auto">
            <a:xfrm>
              <a:off x="861" y="3019"/>
              <a:ext cx="1374" cy="1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</a:tabLst>
              </a:pPr>
              <a:r>
                <a:rPr lang="en-GB" sz="1600">
                  <a:latin typeface="Helvetica" charset="0"/>
                </a:rPr>
                <a:t>Privileged</a:t>
              </a:r>
              <a:r>
                <a:rPr lang="en-GB" sz="1100">
                  <a:latin typeface="Helvetica" charset="0"/>
                </a:rPr>
                <a:t> </a:t>
              </a:r>
              <a:r>
                <a:rPr lang="en-GB" sz="1600">
                  <a:latin typeface="Helvetica" charset="0"/>
                </a:rPr>
                <a:t>instruction set</a:t>
              </a:r>
            </a:p>
          </p:txBody>
        </p:sp>
        <p:sp>
          <p:nvSpPr>
            <p:cNvPr id="18" name="Line 23"/>
            <p:cNvSpPr>
              <a:spLocks noChangeShapeType="1"/>
            </p:cNvSpPr>
            <p:nvPr/>
          </p:nvSpPr>
          <p:spPr bwMode="auto">
            <a:xfrm>
              <a:off x="863" y="3180"/>
              <a:ext cx="1391" cy="4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25"/>
            <p:cNvSpPr txBox="1">
              <a:spLocks noChangeArrowheads="1"/>
            </p:cNvSpPr>
            <p:nvPr/>
          </p:nvSpPr>
          <p:spPr bwMode="auto">
            <a:xfrm>
              <a:off x="1953" y="3511"/>
              <a:ext cx="2625" cy="119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  <a:tab pos="4595813" algn="l"/>
                </a:tabLst>
              </a:pPr>
              <a:r>
                <a:rPr lang="en-GB" sz="1300">
                  <a:latin typeface="VAG Rounded Thin" pitchFamily="32" charset="0"/>
                </a:rPr>
                <a:t>(arithmetic, logical, copy, test, flow-control operations, ...</a:t>
              </a:r>
              <a:r>
                <a:rPr lang="en-GB" sz="1100">
                  <a:latin typeface="VAG Rounded Thin" pitchFamily="32" charset="0"/>
                </a:rPr>
                <a:t>)</a:t>
              </a:r>
            </a:p>
          </p:txBody>
        </p:sp>
      </p:grpSp>
      <p:sp>
        <p:nvSpPr>
          <p:cNvPr id="20" name="Text Box 26"/>
          <p:cNvSpPr txBox="1">
            <a:spLocks noChangeArrowheads="1"/>
          </p:cNvSpPr>
          <p:nvPr/>
        </p:nvSpPr>
        <p:spPr bwMode="auto">
          <a:xfrm>
            <a:off x="4667250" y="310356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21" name="Group 33"/>
          <p:cNvGrpSpPr>
            <a:grpSpLocks/>
          </p:cNvGrpSpPr>
          <p:nvPr/>
        </p:nvGrpSpPr>
        <p:grpSpPr bwMode="auto">
          <a:xfrm>
            <a:off x="1230313" y="2270125"/>
            <a:ext cx="4581525" cy="2963863"/>
            <a:chOff x="775" y="1430"/>
            <a:chExt cx="2886" cy="1867"/>
          </a:xfrm>
        </p:grpSpPr>
        <p:sp>
          <p:nvSpPr>
            <p:cNvPr id="22" name="Line 10"/>
            <p:cNvSpPr>
              <a:spLocks noChangeShapeType="1"/>
            </p:cNvSpPr>
            <p:nvPr/>
          </p:nvSpPr>
          <p:spPr bwMode="auto">
            <a:xfrm>
              <a:off x="2582" y="1430"/>
              <a:ext cx="1" cy="259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23" name="Group 32"/>
            <p:cNvGrpSpPr>
              <a:grpSpLocks/>
            </p:cNvGrpSpPr>
            <p:nvPr/>
          </p:nvGrpSpPr>
          <p:grpSpPr bwMode="auto">
            <a:xfrm>
              <a:off x="775" y="1454"/>
              <a:ext cx="2886" cy="1843"/>
              <a:chOff x="775" y="1454"/>
              <a:chExt cx="2886" cy="1843"/>
            </a:xfrm>
          </p:grpSpPr>
          <p:sp>
            <p:nvSpPr>
              <p:cNvPr id="24" name="AutoShape 5"/>
              <p:cNvSpPr>
                <a:spLocks noChangeArrowheads="1"/>
              </p:cNvSpPr>
              <p:nvPr/>
            </p:nvSpPr>
            <p:spPr bwMode="auto">
              <a:xfrm>
                <a:off x="839" y="1707"/>
                <a:ext cx="2714" cy="468"/>
              </a:xfrm>
              <a:prstGeom prst="roundRect">
                <a:avLst>
                  <a:gd name="adj" fmla="val 190"/>
                </a:avLst>
              </a:prstGeom>
              <a:solidFill>
                <a:srgbClr val="99FF33"/>
              </a:solidFill>
              <a:ln w="2736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5" name="Line 9"/>
              <p:cNvSpPr>
                <a:spLocks noChangeShapeType="1"/>
              </p:cNvSpPr>
              <p:nvPr/>
            </p:nvSpPr>
            <p:spPr bwMode="auto">
              <a:xfrm>
                <a:off x="3009" y="2175"/>
                <a:ext cx="1" cy="1122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round/>
                <a:headEnd/>
                <a:tailEnd type="triangle" w="lg" len="lg"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6" name="Text Box 13"/>
              <p:cNvSpPr txBox="1">
                <a:spLocks noChangeArrowheads="1"/>
              </p:cNvSpPr>
              <p:nvPr/>
            </p:nvSpPr>
            <p:spPr bwMode="auto">
              <a:xfrm>
                <a:off x="1136" y="1742"/>
                <a:ext cx="2016" cy="20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</a:tabLst>
                </a:pPr>
                <a:r>
                  <a:rPr lang="en-GB" sz="2200">
                    <a:latin typeface="Helvetica" charset="0"/>
                  </a:rPr>
                  <a:t>System Services/Libraries</a:t>
                </a:r>
              </a:p>
            </p:txBody>
          </p:sp>
          <p:sp>
            <p:nvSpPr>
              <p:cNvPr id="27" name="Line 18"/>
              <p:cNvSpPr>
                <a:spLocks noChangeShapeType="1"/>
              </p:cNvSpPr>
              <p:nvPr/>
            </p:nvSpPr>
            <p:spPr bwMode="auto">
              <a:xfrm flipV="1">
                <a:off x="835" y="1606"/>
                <a:ext cx="2826" cy="5"/>
              </a:xfrm>
              <a:prstGeom prst="line">
                <a:avLst/>
              </a:prstGeom>
              <a:noFill/>
              <a:ln w="27360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8" name="Text Box 22"/>
              <p:cNvSpPr txBox="1">
                <a:spLocks noChangeArrowheads="1"/>
              </p:cNvSpPr>
              <p:nvPr/>
            </p:nvSpPr>
            <p:spPr bwMode="auto">
              <a:xfrm>
                <a:off x="775" y="1454"/>
                <a:ext cx="1639" cy="1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3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</a:tabLst>
                </a:pPr>
                <a:r>
                  <a:rPr lang="en-GB" sz="1600">
                    <a:latin typeface="Helvetica" charset="0"/>
                  </a:rPr>
                  <a:t> Application Binary Interface</a:t>
                </a:r>
              </a:p>
            </p:txBody>
          </p:sp>
          <p:sp>
            <p:nvSpPr>
              <p:cNvPr id="29" name="Text Box 27"/>
              <p:cNvSpPr txBox="1">
                <a:spLocks noChangeArrowheads="1"/>
              </p:cNvSpPr>
              <p:nvPr/>
            </p:nvSpPr>
            <p:spPr bwMode="auto">
              <a:xfrm>
                <a:off x="1201" y="1970"/>
                <a:ext cx="2157" cy="11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prstTxWarp prst="textNoShape">
                  <a:avLst/>
                </a:prstTxWarp>
                <a:spAutoFit/>
              </a:bodyPr>
              <a:lstStyle/>
              <a:p>
                <a:pPr defTabSz="828675" eaLnBrk="1">
                  <a:lnSpc>
                    <a:spcPct val="95000"/>
                  </a:lnSpc>
                  <a:buClr>
                    <a:srgbClr val="000000"/>
                  </a:buClr>
                  <a:buSzPct val="45000"/>
                  <a:buFont typeface="StarSymbol" charset="0"/>
                  <a:buNone/>
                  <a:tabLst>
                    <a:tab pos="657225" algn="l"/>
                    <a:tab pos="1312863" algn="l"/>
                    <a:tab pos="1970088" algn="l"/>
                    <a:tab pos="2627313" algn="l"/>
                    <a:tab pos="3282950" algn="l"/>
                  </a:tabLst>
                </a:pPr>
                <a:r>
                  <a:rPr lang="en-GB" sz="1300">
                    <a:latin typeface="VAG Rounded Thin" pitchFamily="32" charset="0"/>
                  </a:rPr>
                  <a:t>(e.g. string, random #s, encryption,graphics ...)</a:t>
                </a:r>
              </a:p>
            </p:txBody>
          </p:sp>
        </p:grpSp>
      </p:grp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2152650" y="1928813"/>
            <a:ext cx="1588" cy="315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1" name="Group 31"/>
          <p:cNvGrpSpPr>
            <a:grpSpLocks/>
          </p:cNvGrpSpPr>
          <p:nvPr/>
        </p:nvGrpSpPr>
        <p:grpSpPr bwMode="auto">
          <a:xfrm>
            <a:off x="1344613" y="1539875"/>
            <a:ext cx="6210300" cy="3681413"/>
            <a:chOff x="847" y="970"/>
            <a:chExt cx="3912" cy="2319"/>
          </a:xfrm>
        </p:grpSpPr>
        <p:sp>
          <p:nvSpPr>
            <p:cNvPr id="32" name="AutoShape 6"/>
            <p:cNvSpPr>
              <a:spLocks noChangeArrowheads="1"/>
            </p:cNvSpPr>
            <p:nvPr/>
          </p:nvSpPr>
          <p:spPr bwMode="auto">
            <a:xfrm>
              <a:off x="847" y="970"/>
              <a:ext cx="3912" cy="469"/>
            </a:xfrm>
            <a:prstGeom prst="roundRect">
              <a:avLst>
                <a:gd name="adj" fmla="val 190"/>
              </a:avLst>
            </a:prstGeom>
            <a:solidFill>
              <a:srgbClr val="33CCFF"/>
            </a:solidFill>
            <a:ln w="27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Text Box 14"/>
            <p:cNvSpPr txBox="1">
              <a:spLocks noChangeArrowheads="1"/>
            </p:cNvSpPr>
            <p:nvPr/>
          </p:nvSpPr>
          <p:spPr bwMode="auto">
            <a:xfrm>
              <a:off x="1836" y="1014"/>
              <a:ext cx="1681" cy="2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3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</a:tabLst>
              </a:pPr>
              <a:r>
                <a:rPr lang="en-GB" sz="2200">
                  <a:latin typeface="Helvetica" charset="0"/>
                </a:rPr>
                <a:t>Applications Software</a:t>
              </a:r>
            </a:p>
          </p:txBody>
        </p:sp>
        <p:sp>
          <p:nvSpPr>
            <p:cNvPr id="34" name="Line 15"/>
            <p:cNvSpPr>
              <a:spLocks noChangeShapeType="1"/>
            </p:cNvSpPr>
            <p:nvPr/>
          </p:nvSpPr>
          <p:spPr bwMode="auto">
            <a:xfrm flipH="1">
              <a:off x="4215" y="1447"/>
              <a:ext cx="2" cy="1842"/>
            </a:xfrm>
            <a:prstGeom prst="line">
              <a:avLst/>
            </a:prstGeom>
            <a:noFill/>
            <a:ln w="27360">
              <a:solidFill>
                <a:srgbClr val="000000"/>
              </a:solidFill>
              <a:round/>
              <a:headEnd/>
              <a:tailEnd type="triangle" w="lg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Text Box 29"/>
            <p:cNvSpPr txBox="1">
              <a:spLocks noChangeArrowheads="1"/>
            </p:cNvSpPr>
            <p:nvPr/>
          </p:nvSpPr>
          <p:spPr bwMode="auto">
            <a:xfrm>
              <a:off x="1487" y="1240"/>
              <a:ext cx="2134" cy="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prstTxWarp prst="textNoShape">
                <a:avLst/>
              </a:prstTxWarp>
              <a:spAutoFit/>
            </a:bodyPr>
            <a:lstStyle/>
            <a:p>
              <a:pPr defTabSz="828675" eaLnBrk="1">
                <a:lnSpc>
                  <a:spcPct val="95000"/>
                </a:lnSpc>
                <a:buClr>
                  <a:srgbClr val="000000"/>
                </a:buClr>
                <a:buSzPct val="45000"/>
                <a:buFont typeface="StarSymbol" charset="0"/>
                <a:buNone/>
                <a:tabLst>
                  <a:tab pos="657225" algn="l"/>
                  <a:tab pos="1312863" algn="l"/>
                  <a:tab pos="1970088" algn="l"/>
                  <a:tab pos="2627313" algn="l"/>
                  <a:tab pos="3282950" algn="l"/>
                  <a:tab pos="3940175" algn="l"/>
                </a:tabLst>
              </a:pPr>
              <a:r>
                <a:rPr lang="en-GB" sz="1300" dirty="0">
                  <a:latin typeface="VAG Rounded Thin" pitchFamily="32" charset="0"/>
                </a:rPr>
                <a:t>(e.g. word processor, compiler,</a:t>
              </a:r>
              <a:r>
                <a:rPr lang="en-GB" sz="1300" dirty="0" smtClean="0">
                  <a:latin typeface="VAG Rounded Thin" pitchFamily="32" charset="0"/>
                </a:rPr>
                <a:t> VoIP client, </a:t>
              </a:r>
              <a:r>
                <a:rPr lang="en-GB" sz="1300" dirty="0">
                  <a:latin typeface="VAG Rounded Thin" pitchFamily="32" charset="0"/>
                </a:rPr>
                <a:t>...)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OS System Service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sz="2800" dirty="0" smtClean="0"/>
              <a:t>Execution objects</a:t>
            </a:r>
          </a:p>
          <a:p>
            <a:pPr lvl="1"/>
            <a:r>
              <a:rPr lang="en-GB" sz="2400" dirty="0" smtClean="0"/>
              <a:t>Processes, threads, timers, signals</a:t>
            </a:r>
          </a:p>
          <a:p>
            <a:r>
              <a:rPr lang="en-GB" sz="2800" dirty="0" smtClean="0"/>
              <a:t>Data objects</a:t>
            </a:r>
          </a:p>
          <a:p>
            <a:pPr lvl="1"/>
            <a:r>
              <a:rPr lang="en-GB" sz="2400" dirty="0" smtClean="0"/>
              <a:t>Files, devices, segments, file systems</a:t>
            </a:r>
          </a:p>
          <a:p>
            <a:r>
              <a:rPr lang="en-GB" sz="2800" dirty="0" smtClean="0"/>
              <a:t>Communications objects</a:t>
            </a:r>
          </a:p>
          <a:p>
            <a:pPr lvl="1"/>
            <a:r>
              <a:rPr lang="en-GB" sz="2400" dirty="0" smtClean="0"/>
              <a:t>Sockets, messages, remote procedure calls</a:t>
            </a:r>
          </a:p>
          <a:p>
            <a:r>
              <a:rPr lang="en-GB" sz="2800" dirty="0" smtClean="0"/>
              <a:t>Protection objects</a:t>
            </a:r>
          </a:p>
          <a:p>
            <a:pPr lvl="1"/>
            <a:r>
              <a:rPr lang="en-GB" sz="2400" dirty="0" smtClean="0"/>
              <a:t>Users, user groups, process groups</a:t>
            </a:r>
          </a:p>
          <a:p>
            <a:r>
              <a:rPr lang="en-GB" sz="2800" dirty="0" smtClean="0"/>
              <a:t>Naming objects</a:t>
            </a:r>
          </a:p>
          <a:p>
            <a:pPr lvl="1"/>
            <a:r>
              <a:rPr lang="en-GB" sz="2400" dirty="0" smtClean="0"/>
              <a:t>Directories, DNS domains, registries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Services and Abstractions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Services are commonly implemented by providing appropriate abstractions</a:t>
            </a:r>
          </a:p>
          <a:p>
            <a:r>
              <a:rPr lang="en-US" dirty="0" smtClean="0"/>
              <a:t>For example,</a:t>
            </a:r>
          </a:p>
          <a:p>
            <a:pPr lvl="1"/>
            <a:r>
              <a:rPr lang="en-US" dirty="0" smtClean="0"/>
              <a:t>The service of allowing user code to run in a computing environment</a:t>
            </a:r>
          </a:p>
          <a:p>
            <a:pPr lvl="1"/>
            <a:r>
              <a:rPr lang="en-US" dirty="0" smtClean="0"/>
              <a:t>Requires a couple of abstractions, at least:</a:t>
            </a:r>
          </a:p>
          <a:p>
            <a:pPr lvl="2"/>
            <a:r>
              <a:rPr lang="en-US" dirty="0" smtClean="0"/>
              <a:t>The virtual environment abstraction</a:t>
            </a:r>
          </a:p>
          <a:p>
            <a:pPr lvl="2"/>
            <a:r>
              <a:rPr lang="en-US" dirty="0" smtClean="0"/>
              <a:t>The process abstraction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The Virtual Environment Abstraction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CPU executes one program at a time</a:t>
            </a:r>
          </a:p>
          <a:p>
            <a:pPr lvl="1"/>
            <a:r>
              <a:rPr lang="en-GB" dirty="0" smtClean="0"/>
              <a:t>It is a serially reusable resource</a:t>
            </a:r>
          </a:p>
          <a:p>
            <a:r>
              <a:rPr lang="en-GB" dirty="0" smtClean="0"/>
              <a:t>But we want to run multiple programs “simultaneously”</a:t>
            </a:r>
          </a:p>
          <a:p>
            <a:pPr lvl="1"/>
            <a:r>
              <a:rPr lang="en-GB" dirty="0" smtClean="0"/>
              <a:t>Without them treading on each other’s toes</a:t>
            </a:r>
          </a:p>
          <a:p>
            <a:r>
              <a:rPr lang="en-GB" dirty="0" smtClean="0"/>
              <a:t>A good way to do that is to build a virtual execution environment abstraction</a:t>
            </a:r>
          </a:p>
          <a:p>
            <a:pPr lvl="1"/>
            <a:r>
              <a:rPr lang="en-GB" dirty="0" smtClean="0"/>
              <a:t>Make it look like each program has its own computer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4846"/>
            <a:ext cx="8229600" cy="1143000"/>
          </a:xfrm>
        </p:spPr>
        <p:txBody>
          <a:bodyPr/>
          <a:lstStyle/>
          <a:p>
            <a:r>
              <a:rPr lang="en-US" dirty="0" smtClean="0"/>
              <a:t>What Should This </a:t>
            </a:r>
            <a:br>
              <a:rPr lang="en-US" dirty="0" smtClean="0"/>
            </a:br>
            <a:r>
              <a:rPr lang="en-US" dirty="0" smtClean="0"/>
              <a:t>Abstraction Provide?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GB" dirty="0" smtClean="0"/>
              <a:t>Each program should see its own resource set </a:t>
            </a:r>
          </a:p>
          <a:p>
            <a:pPr lvl="1"/>
            <a:r>
              <a:rPr lang="en-GB" dirty="0" smtClean="0"/>
              <a:t>A complete virtual computer with all elements</a:t>
            </a:r>
          </a:p>
          <a:p>
            <a:pPr lvl="2"/>
            <a:r>
              <a:rPr lang="en-GB" dirty="0" smtClean="0"/>
              <a:t>CPU</a:t>
            </a:r>
          </a:p>
          <a:p>
            <a:pPr lvl="2"/>
            <a:r>
              <a:rPr lang="en-GB" dirty="0" smtClean="0"/>
              <a:t>Memory</a:t>
            </a:r>
          </a:p>
          <a:p>
            <a:pPr lvl="2"/>
            <a:r>
              <a:rPr lang="en-GB" dirty="0" smtClean="0"/>
              <a:t>Persistent storage</a:t>
            </a:r>
          </a:p>
          <a:p>
            <a:pPr lvl="2"/>
            <a:r>
              <a:rPr lang="en-GB" dirty="0" smtClean="0"/>
              <a:t>Peripherals</a:t>
            </a:r>
          </a:p>
          <a:p>
            <a:r>
              <a:rPr lang="en-GB" dirty="0" smtClean="0"/>
              <a:t>Isolation from other activities</a:t>
            </a:r>
          </a:p>
          <a:p>
            <a:pPr lvl="1"/>
            <a:r>
              <a:rPr lang="en-GB" dirty="0" smtClean="0"/>
              <a:t>Including non-related OS activities</a:t>
            </a:r>
          </a:p>
          <a:p>
            <a:r>
              <a:rPr lang="en-GB" dirty="0" smtClean="0"/>
              <a:t>Each program should think it has the real machine to itself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Do That?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won’t go into detail now</a:t>
            </a:r>
          </a:p>
          <a:p>
            <a:pPr lvl="1"/>
            <a:r>
              <a:rPr lang="en-US" dirty="0" smtClean="0"/>
              <a:t>But will later</a:t>
            </a:r>
          </a:p>
          <a:p>
            <a:r>
              <a:rPr lang="en-US" dirty="0" smtClean="0"/>
              <a:t>In essence, the OS must multiplex its real resources </a:t>
            </a:r>
          </a:p>
          <a:p>
            <a:pPr lvl="1"/>
            <a:r>
              <a:rPr lang="en-US" dirty="0" smtClean="0"/>
              <a:t>Among the various process’ virtual computers</a:t>
            </a:r>
          </a:p>
          <a:p>
            <a:r>
              <a:rPr lang="en-US" dirty="0" smtClean="0"/>
              <a:t>Requiring care in saving and restoring state</a:t>
            </a:r>
          </a:p>
          <a:p>
            <a:r>
              <a:rPr lang="en-US" dirty="0" smtClean="0"/>
              <a:t>And attention to fair use and processes’ various performance requirements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0958"/>
            <a:ext cx="8229600" cy="1143000"/>
          </a:xfrm>
        </p:spPr>
        <p:txBody>
          <a:bodyPr/>
          <a:lstStyle/>
          <a:p>
            <a:r>
              <a:rPr lang="en-US" dirty="0" smtClean="0"/>
              <a:t>The Process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5792"/>
            <a:ext cx="8229600" cy="4525963"/>
          </a:xfrm>
        </p:spPr>
        <p:txBody>
          <a:bodyPr/>
          <a:lstStyle/>
          <a:p>
            <a:r>
              <a:rPr lang="en-US" sz="2800" dirty="0" smtClean="0"/>
              <a:t>Given we want per program virtual environments,</a:t>
            </a:r>
          </a:p>
          <a:p>
            <a:r>
              <a:rPr lang="en-US" sz="2800" dirty="0" smtClean="0"/>
              <a:t>We need an abstraction that provides the ability to run user code</a:t>
            </a:r>
          </a:p>
          <a:p>
            <a:pPr lvl="1"/>
            <a:r>
              <a:rPr lang="en-US" sz="2400" dirty="0" smtClean="0"/>
              <a:t>The process</a:t>
            </a:r>
          </a:p>
          <a:p>
            <a:r>
              <a:rPr lang="en-US" sz="2800" dirty="0" smtClean="0"/>
              <a:t>With some very useful properties:</a:t>
            </a:r>
          </a:p>
          <a:p>
            <a:pPr lvl="1"/>
            <a:r>
              <a:rPr lang="en-US" sz="2400" dirty="0" smtClean="0"/>
              <a:t>Isolation from other code</a:t>
            </a:r>
          </a:p>
          <a:p>
            <a:pPr lvl="1"/>
            <a:r>
              <a:rPr lang="en-US" sz="2400" dirty="0" smtClean="0"/>
              <a:t>Isolation from many system failures</a:t>
            </a:r>
          </a:p>
          <a:p>
            <a:pPr lvl="1"/>
            <a:r>
              <a:rPr lang="en-US" sz="2400" dirty="0" smtClean="0"/>
              <a:t>Guarantees of access to certain resources</a:t>
            </a:r>
          </a:p>
          <a:p>
            <a:r>
              <a:rPr lang="en-US" sz="2800" dirty="0" smtClean="0"/>
              <a:t>Processes can communicate and coordinate</a:t>
            </a:r>
          </a:p>
          <a:p>
            <a:pPr lvl="1"/>
            <a:r>
              <a:rPr lang="en-US" sz="2400" dirty="0" smtClean="0"/>
              <a:t>But do so through the OS</a:t>
            </a:r>
          </a:p>
          <a:p>
            <a:pPr lvl="1"/>
            <a:r>
              <a:rPr lang="en-US" sz="2400" dirty="0" smtClean="0"/>
              <a:t>Which provides isolation and synchronization</a:t>
            </a:r>
          </a:p>
          <a:p>
            <a:pPr lvl="1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3974"/>
            <a:ext cx="8229600" cy="4525963"/>
          </a:xfrm>
        </p:spPr>
        <p:txBody>
          <a:bodyPr/>
          <a:lstStyle/>
          <a:p>
            <a:r>
              <a:rPr lang="en-GB" dirty="0" smtClean="0"/>
              <a:t>A virtual computer that executes a single program</a:t>
            </a:r>
          </a:p>
          <a:p>
            <a:pPr lvl="1"/>
            <a:r>
              <a:rPr lang="en-GB" dirty="0" smtClean="0"/>
              <a:t>It provides illusion of continuous execution</a:t>
            </a:r>
          </a:p>
          <a:p>
            <a:pPr lvl="1"/>
            <a:r>
              <a:rPr lang="en-GB" dirty="0" smtClean="0"/>
              <a:t>Despite fact that CPU is being time-shared</a:t>
            </a:r>
          </a:p>
          <a:p>
            <a:pPr lvl="2"/>
            <a:r>
              <a:rPr lang="en-GB" dirty="0" smtClean="0"/>
              <a:t>Runs process A, then process B, then process A</a:t>
            </a:r>
          </a:p>
          <a:p>
            <a:r>
              <a:rPr lang="en-GB" dirty="0" smtClean="0"/>
              <a:t>What virtual environment does a program see? </a:t>
            </a:r>
          </a:p>
          <a:p>
            <a:pPr lvl="1"/>
            <a:r>
              <a:rPr lang="en-GB" dirty="0" smtClean="0"/>
              <a:t>Programs don't run on a real bare computer</a:t>
            </a:r>
          </a:p>
          <a:p>
            <a:pPr lvl="1"/>
            <a:r>
              <a:rPr lang="en-GB" dirty="0" smtClean="0"/>
              <a:t>They run inside of a process</a:t>
            </a:r>
          </a:p>
          <a:p>
            <a:pPr lvl="1"/>
            <a:r>
              <a:rPr lang="en-GB" dirty="0" smtClean="0"/>
              <a:t>Process state is saved when it is not running</a:t>
            </a:r>
          </a:p>
          <a:p>
            <a:pPr lvl="1"/>
            <a:r>
              <a:rPr lang="en-GB" dirty="0" smtClean="0"/>
              <a:t>Process state is restored when it runs again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14838</TotalTime>
  <Words>1492</Words>
  <Application>Microsoft Macintosh PowerPoint</Application>
  <PresentationFormat>On-screen Show (4:3)</PresentationFormat>
  <Paragraphs>215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System Services for OSes </vt:lpstr>
      <vt:lpstr>An Object Oriented View  of OS System Services</vt:lpstr>
      <vt:lpstr>Typical OS System Service Types</vt:lpstr>
      <vt:lpstr>System Services and Abstractions</vt:lpstr>
      <vt:lpstr>The Virtual Environment Abstraction</vt:lpstr>
      <vt:lpstr>What Should This  Abstraction Provide?</vt:lpstr>
      <vt:lpstr>How To Do That?</vt:lpstr>
      <vt:lpstr>The Process Service</vt:lpstr>
      <vt:lpstr>What Is a Process?</vt:lpstr>
      <vt:lpstr>Processes and Programs</vt:lpstr>
      <vt:lpstr>Problems With the Process Abstraction</vt:lpstr>
      <vt:lpstr>So the Process Abstraction  Isn’t Sufficient</vt:lpstr>
      <vt:lpstr>Threads</vt:lpstr>
      <vt:lpstr>Characteristics of Threads</vt:lpstr>
      <vt:lpstr>Using the Abstractions</vt:lpstr>
      <vt:lpstr>When To Use Processes</vt:lpstr>
      <vt:lpstr>An Example of Choosing Processes</vt:lpstr>
      <vt:lpstr>Why?</vt:lpstr>
      <vt:lpstr>When To Use Threads</vt:lpstr>
      <vt:lpstr>An Example for Choosing Threads</vt:lpstr>
      <vt:lpstr>Which Abstraction Should  You Choose?</vt:lpstr>
      <vt:lpstr>Generalizing the Concepts</vt:lpstr>
      <vt:lpstr>Abstractions and Layering</vt:lpstr>
      <vt:lpstr>A Downside of Layering</vt:lpstr>
      <vt:lpstr>Layer Bypassing</vt:lpstr>
      <vt:lpstr>Hardware/Software Layering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21</cp:revision>
  <cp:lastPrinted>2013-01-17T23:37:20Z</cp:lastPrinted>
  <dcterms:created xsi:type="dcterms:W3CDTF">2017-01-03T21:18:53Z</dcterms:created>
  <dcterms:modified xsi:type="dcterms:W3CDTF">2017-01-03T21:19:20Z</dcterms:modified>
</cp:coreProperties>
</file>