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s/slide23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slide20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22" r:id="rId2"/>
    <p:sldId id="323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342" r:id="rId22"/>
    <p:sldId id="343" r:id="rId23"/>
    <p:sldId id="344" r:id="rId24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2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OS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of the main roles of an operating system is to provide abstract services</a:t>
            </a:r>
          </a:p>
          <a:p>
            <a:pPr lvl="1"/>
            <a:r>
              <a:rPr lang="en-US" dirty="0" smtClean="0"/>
              <a:t>Services that are easier for programs and users to work with</a:t>
            </a:r>
          </a:p>
          <a:p>
            <a:r>
              <a:rPr lang="en-US" dirty="0" smtClean="0"/>
              <a:t>What are the important abstractions an OS provides?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Interpreter Components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104"/>
            <a:ext cx="8229600" cy="4525963"/>
          </a:xfrm>
        </p:spPr>
        <p:txBody>
          <a:bodyPr/>
          <a:lstStyle/>
          <a:p>
            <a:r>
              <a:rPr lang="en-US" dirty="0" smtClean="0"/>
              <a:t>An instruction reference</a:t>
            </a:r>
          </a:p>
          <a:p>
            <a:pPr lvl="1"/>
            <a:r>
              <a:rPr lang="en-US" dirty="0" smtClean="0"/>
              <a:t>Tells the interpreter which instruction to do next</a:t>
            </a:r>
          </a:p>
          <a:p>
            <a:r>
              <a:rPr lang="en-US" dirty="0" smtClean="0"/>
              <a:t>A repertoire</a:t>
            </a:r>
          </a:p>
          <a:p>
            <a:pPr lvl="1"/>
            <a:r>
              <a:rPr lang="en-US" dirty="0" smtClean="0"/>
              <a:t>The set of things the interpreter can do</a:t>
            </a:r>
          </a:p>
          <a:p>
            <a:r>
              <a:rPr lang="en-US" dirty="0" smtClean="0"/>
              <a:t>An environment reference</a:t>
            </a:r>
          </a:p>
          <a:p>
            <a:pPr lvl="1"/>
            <a:r>
              <a:rPr lang="en-US" dirty="0" smtClean="0"/>
              <a:t>Describes the current state on which the next instruction should be performed</a:t>
            </a:r>
          </a:p>
          <a:p>
            <a:r>
              <a:rPr lang="en-US" dirty="0" smtClean="0"/>
              <a:t>Interrupts</a:t>
            </a:r>
          </a:p>
          <a:p>
            <a:pPr lvl="1"/>
            <a:r>
              <a:rPr lang="en-US" dirty="0" smtClean="0"/>
              <a:t>Situations in which the instruction reference pointer is </a:t>
            </a:r>
            <a:r>
              <a:rPr lang="en-US" dirty="0" err="1" smtClean="0"/>
              <a:t>overriden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Example,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CPU</a:t>
            </a:r>
          </a:p>
          <a:p>
            <a:r>
              <a:rPr lang="en-US" dirty="0" smtClean="0"/>
              <a:t>It has a program counter register indicating where the next instruction can be found</a:t>
            </a:r>
          </a:p>
          <a:p>
            <a:pPr lvl="1"/>
            <a:r>
              <a:rPr lang="en-US" dirty="0" smtClean="0"/>
              <a:t>An instruction reference</a:t>
            </a:r>
          </a:p>
          <a:p>
            <a:r>
              <a:rPr lang="en-US" dirty="0" smtClean="0"/>
              <a:t>It supports a set of instructions</a:t>
            </a:r>
          </a:p>
          <a:p>
            <a:pPr lvl="1"/>
            <a:r>
              <a:rPr lang="en-US" dirty="0" smtClean="0"/>
              <a:t>Its repertoire</a:t>
            </a:r>
          </a:p>
          <a:p>
            <a:r>
              <a:rPr lang="en-US" dirty="0" smtClean="0"/>
              <a:t>It has contents in registers and RAM</a:t>
            </a:r>
          </a:p>
          <a:p>
            <a:pPr lvl="1"/>
            <a:r>
              <a:rPr lang="en-US" dirty="0" smtClean="0"/>
              <a:t>Its environment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5688"/>
            <a:ext cx="8229600" cy="4525963"/>
          </a:xfrm>
        </p:spPr>
        <p:txBody>
          <a:bodyPr/>
          <a:lstStyle/>
          <a:p>
            <a:r>
              <a:rPr lang="en-US" dirty="0" smtClean="0"/>
              <a:t>A process</a:t>
            </a:r>
          </a:p>
          <a:p>
            <a:r>
              <a:rPr lang="en-US" dirty="0" smtClean="0"/>
              <a:t>The OS maintains a program counter for the process</a:t>
            </a:r>
          </a:p>
          <a:p>
            <a:pPr lvl="1"/>
            <a:r>
              <a:rPr lang="en-US" dirty="0" smtClean="0"/>
              <a:t>An instruction reference</a:t>
            </a:r>
          </a:p>
          <a:p>
            <a:r>
              <a:rPr lang="en-US" dirty="0" smtClean="0"/>
              <a:t>Its source code specifies its repertoire</a:t>
            </a:r>
          </a:p>
          <a:p>
            <a:r>
              <a:rPr lang="en-US" dirty="0" smtClean="0"/>
              <a:t>Its stack, heap, and register contents are its environment</a:t>
            </a:r>
          </a:p>
          <a:p>
            <a:pPr lvl="1"/>
            <a:r>
              <a:rPr lang="en-US" dirty="0" smtClean="0"/>
              <a:t>With the OS maintaining pointers to all of them</a:t>
            </a:r>
          </a:p>
          <a:p>
            <a:r>
              <a:rPr lang="en-US" dirty="0" smtClean="0"/>
              <a:t>No other interpreters should be able to mess up the process’ resources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Implementing the Process Abstraction in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if there’s only one process</a:t>
            </a:r>
          </a:p>
          <a:p>
            <a:r>
              <a:rPr lang="en-US" dirty="0" smtClean="0"/>
              <a:t>But there almost always are multiple processes</a:t>
            </a:r>
          </a:p>
          <a:p>
            <a:r>
              <a:rPr lang="en-US" dirty="0" smtClean="0"/>
              <a:t>The OS has a certain amount of physical memory</a:t>
            </a:r>
          </a:p>
          <a:p>
            <a:pPr lvl="1"/>
            <a:r>
              <a:rPr lang="en-US" dirty="0" smtClean="0"/>
              <a:t>To hold the environment information</a:t>
            </a:r>
          </a:p>
          <a:p>
            <a:r>
              <a:rPr lang="en-US" dirty="0" smtClean="0"/>
              <a:t>There is usually only one set of registers</a:t>
            </a:r>
          </a:p>
          <a:p>
            <a:r>
              <a:rPr lang="en-US" dirty="0" smtClean="0"/>
              <a:t>The process doesn’t have exclusive access to the CPU</a:t>
            </a:r>
          </a:p>
          <a:p>
            <a:pPr lvl="1"/>
            <a:r>
              <a:rPr lang="en-US" dirty="0" smtClean="0"/>
              <a:t>Due to other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That Lead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Schedulers to share the CPU among various processes</a:t>
            </a:r>
          </a:p>
          <a:p>
            <a:r>
              <a:rPr lang="en-US" dirty="0" smtClean="0"/>
              <a:t>Memory management hardware and software</a:t>
            </a:r>
          </a:p>
          <a:p>
            <a:pPr lvl="1"/>
            <a:r>
              <a:rPr lang="en-US" dirty="0" smtClean="0"/>
              <a:t>To multiplex memory use among the processes</a:t>
            </a:r>
          </a:p>
          <a:p>
            <a:pPr lvl="1"/>
            <a:r>
              <a:rPr lang="en-US" dirty="0" smtClean="0"/>
              <a:t>Giving each the illusion of full exclusive use of memory</a:t>
            </a:r>
          </a:p>
          <a:p>
            <a:r>
              <a:rPr lang="en-US" dirty="0" smtClean="0"/>
              <a:t>Access control mechanisms for other memory abstractions</a:t>
            </a:r>
          </a:p>
          <a:p>
            <a:pPr lvl="1"/>
            <a:r>
              <a:rPr lang="en-US" dirty="0" smtClean="0"/>
              <a:t>So other processes can’t fiddle with my files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8318"/>
            <a:ext cx="8229600" cy="1143000"/>
          </a:xfrm>
        </p:spPr>
        <p:txBody>
          <a:bodyPr/>
          <a:lstStyle/>
          <a:p>
            <a:r>
              <a:rPr lang="en-US" dirty="0" smtClean="0"/>
              <a:t>Abstractions of </a:t>
            </a:r>
            <a:br>
              <a:rPr lang="en-US" dirty="0" smtClean="0"/>
            </a:br>
            <a:r>
              <a:rPr lang="en-US" dirty="0" smtClean="0"/>
              <a:t>Communications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communication link allows one interpreter to talk to another</a:t>
            </a:r>
          </a:p>
          <a:p>
            <a:pPr lvl="1"/>
            <a:r>
              <a:rPr lang="en-US" dirty="0" smtClean="0"/>
              <a:t>On the same or different machines</a:t>
            </a:r>
          </a:p>
          <a:p>
            <a:r>
              <a:rPr lang="en-US" dirty="0" smtClean="0"/>
              <a:t>At the physical level, wires and cables</a:t>
            </a:r>
          </a:p>
          <a:p>
            <a:r>
              <a:rPr lang="en-US" dirty="0" smtClean="0"/>
              <a:t>At more abstract levels, networks and </a:t>
            </a:r>
            <a:r>
              <a:rPr lang="en-US" dirty="0" err="1" smtClean="0"/>
              <a:t>interprocess</a:t>
            </a:r>
            <a:r>
              <a:rPr lang="en-US" dirty="0" smtClean="0"/>
              <a:t> communication mechanisms</a:t>
            </a:r>
          </a:p>
          <a:p>
            <a:r>
              <a:rPr lang="en-US" dirty="0" smtClean="0"/>
              <a:t>Some similarities to memory abstractions</a:t>
            </a:r>
          </a:p>
          <a:p>
            <a:pPr lvl="1"/>
            <a:r>
              <a:rPr lang="en-US" dirty="0" smtClean="0"/>
              <a:t>But also differences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738880" y="446823"/>
            <a:ext cx="5680594" cy="1193481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Basic Communication Link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SEND(link_name</a:t>
            </a:r>
            <a:r>
              <a:rPr lang="en-US" dirty="0" smtClean="0"/>
              <a:t>, </a:t>
            </a:r>
            <a:r>
              <a:rPr lang="en-US" dirty="0" err="1" smtClean="0"/>
              <a:t>outgoing_message_buffer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Send some information contained in the buffer on the named link</a:t>
            </a:r>
          </a:p>
          <a:p>
            <a:r>
              <a:rPr lang="en-US" dirty="0" err="1" smtClean="0"/>
              <a:t>RECEIVE(link_name</a:t>
            </a:r>
            <a:r>
              <a:rPr lang="en-US" dirty="0" smtClean="0"/>
              <a:t>, </a:t>
            </a:r>
            <a:r>
              <a:rPr lang="en-US" dirty="0" err="1" smtClean="0"/>
              <a:t>incoming_message_buffer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Read some information off the named link and put it into the buffer</a:t>
            </a:r>
          </a:p>
          <a:p>
            <a:r>
              <a:rPr lang="en-US" dirty="0" smtClean="0"/>
              <a:t>Like WRITE and READ, in some respects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Why Are Communication Links Distinct From Memory?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Highly variable performance</a:t>
            </a:r>
          </a:p>
          <a:p>
            <a:r>
              <a:rPr lang="en-US" dirty="0" smtClean="0"/>
              <a:t>Potentially hostile environment for the operations</a:t>
            </a:r>
          </a:p>
          <a:p>
            <a:r>
              <a:rPr lang="en-US" dirty="0" smtClean="0"/>
              <a:t>Generally asynchronous</a:t>
            </a:r>
          </a:p>
          <a:p>
            <a:r>
              <a:rPr lang="en-US" dirty="0" smtClean="0"/>
              <a:t>Receiver may only perform the operation due to the SEND</a:t>
            </a:r>
          </a:p>
          <a:p>
            <a:pPr lvl="1"/>
            <a:r>
              <a:rPr lang="en-US" dirty="0" smtClean="0"/>
              <a:t>Unlike a typical READ</a:t>
            </a:r>
          </a:p>
          <a:p>
            <a:r>
              <a:rPr lang="en-US" dirty="0" smtClean="0"/>
              <a:t>No necessary guarantee of delivery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Communications Link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Unix-style socket</a:t>
            </a:r>
          </a:p>
          <a:p>
            <a:r>
              <a:rPr lang="en-US" dirty="0" smtClean="0"/>
              <a:t>SEND interface:</a:t>
            </a:r>
          </a:p>
          <a:p>
            <a:pPr lvl="1"/>
            <a:r>
              <a:rPr lang="en-US" dirty="0" err="1" smtClean="0"/>
              <a:t>send(int</a:t>
            </a:r>
            <a:r>
              <a:rPr lang="en-US" dirty="0" smtClean="0"/>
              <a:t> </a:t>
            </a:r>
            <a:r>
              <a:rPr lang="en-US" dirty="0" err="1" smtClean="0"/>
              <a:t>sockfd</a:t>
            </a:r>
            <a:r>
              <a:rPr lang="en-US" dirty="0" smtClean="0"/>
              <a:t>, const void *</a:t>
            </a:r>
            <a:r>
              <a:rPr lang="en-US" dirty="0" err="1" smtClean="0"/>
              <a:t>buf</a:t>
            </a:r>
            <a:r>
              <a:rPr lang="en-US" dirty="0" smtClean="0"/>
              <a:t>, </a:t>
            </a:r>
            <a:r>
              <a:rPr lang="en-US" dirty="0" err="1" smtClean="0"/>
              <a:t>size_t</a:t>
            </a:r>
            <a:r>
              <a:rPr lang="en-US" dirty="0" smtClean="0"/>
              <a:t> </a:t>
            </a:r>
            <a:r>
              <a:rPr lang="en-US" dirty="0" err="1" smtClean="0"/>
              <a:t>len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flags)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sockfd</a:t>
            </a:r>
            <a:r>
              <a:rPr lang="en-US" dirty="0" smtClean="0"/>
              <a:t> is the link name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buf</a:t>
            </a:r>
            <a:r>
              <a:rPr lang="en-US" dirty="0" smtClean="0"/>
              <a:t> is the outgoing message buffer</a:t>
            </a:r>
          </a:p>
          <a:p>
            <a:r>
              <a:rPr lang="en-US" dirty="0" smtClean="0"/>
              <a:t>RECEIVE interface:</a:t>
            </a:r>
          </a:p>
          <a:p>
            <a:pPr lvl="1"/>
            <a:r>
              <a:rPr lang="en-US" dirty="0" err="1" smtClean="0"/>
              <a:t>recv(int</a:t>
            </a:r>
            <a:r>
              <a:rPr lang="en-US" dirty="0" smtClean="0"/>
              <a:t> </a:t>
            </a:r>
            <a:r>
              <a:rPr lang="en-US" dirty="0" err="1" smtClean="0"/>
              <a:t>sockfd</a:t>
            </a:r>
            <a:r>
              <a:rPr lang="en-US" dirty="0" smtClean="0"/>
              <a:t>, void *</a:t>
            </a:r>
            <a:r>
              <a:rPr lang="en-US" dirty="0" err="1" smtClean="0"/>
              <a:t>buf</a:t>
            </a:r>
            <a:r>
              <a:rPr lang="en-US" dirty="0" smtClean="0"/>
              <a:t>, </a:t>
            </a:r>
            <a:r>
              <a:rPr lang="en-US" dirty="0" err="1" smtClean="0"/>
              <a:t>size_t</a:t>
            </a:r>
            <a:r>
              <a:rPr lang="en-US" dirty="0" smtClean="0"/>
              <a:t> </a:t>
            </a:r>
            <a:r>
              <a:rPr lang="en-US" dirty="0" err="1" smtClean="0"/>
              <a:t>len</a:t>
            </a:r>
            <a:r>
              <a:rPr lang="en-US" dirty="0" smtClean="0"/>
              <a:t>, </a:t>
            </a:r>
            <a:r>
              <a:rPr lang="en-US" dirty="0" err="1" smtClean="0"/>
              <a:t>int</a:t>
            </a:r>
            <a:r>
              <a:rPr lang="en-US" dirty="0" smtClean="0"/>
              <a:t> flags)</a:t>
            </a:r>
          </a:p>
          <a:p>
            <a:pPr lvl="1"/>
            <a:r>
              <a:rPr lang="en-US" dirty="0" smtClean="0"/>
              <a:t>Same parameters as for send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What About Those Other </a:t>
            </a:r>
            <a:br>
              <a:rPr lang="en-US" dirty="0" smtClean="0"/>
            </a:br>
            <a:r>
              <a:rPr lang="en-US" dirty="0" smtClean="0"/>
              <a:t>Socket Parameters?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len</a:t>
            </a:r>
            <a:r>
              <a:rPr lang="en-US" dirty="0" smtClean="0"/>
              <a:t> and flag fields?</a:t>
            </a:r>
          </a:p>
          <a:p>
            <a:r>
              <a:rPr lang="en-US" dirty="0" smtClean="0"/>
              <a:t>A common attribute of instances of abstractions</a:t>
            </a:r>
          </a:p>
          <a:p>
            <a:pPr lvl="1"/>
            <a:r>
              <a:rPr lang="en-US" dirty="0" smtClean="0"/>
              <a:t>Especially higher level versions</a:t>
            </a:r>
          </a:p>
          <a:p>
            <a:r>
              <a:rPr lang="en-US" dirty="0" smtClean="0"/>
              <a:t>They provide additional semantics specific to the abstraction</a:t>
            </a:r>
          </a:p>
          <a:p>
            <a:r>
              <a:rPr lang="en-US" dirty="0" smtClean="0"/>
              <a:t>Generally improving the power of the higher level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of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resources used by programs and people relate to data storage</a:t>
            </a:r>
          </a:p>
          <a:p>
            <a:pPr lvl="1"/>
            <a:r>
              <a:rPr lang="en-US" dirty="0" smtClean="0"/>
              <a:t>Variables</a:t>
            </a:r>
          </a:p>
          <a:p>
            <a:pPr lvl="1"/>
            <a:r>
              <a:rPr lang="en-US" dirty="0" smtClean="0"/>
              <a:t>Chunks of allocated memory</a:t>
            </a:r>
          </a:p>
          <a:p>
            <a:pPr lvl="1"/>
            <a:r>
              <a:rPr lang="en-US" dirty="0" smtClean="0"/>
              <a:t>Files</a:t>
            </a:r>
          </a:p>
          <a:p>
            <a:pPr lvl="1"/>
            <a:r>
              <a:rPr lang="en-US" dirty="0" smtClean="0"/>
              <a:t>Database records</a:t>
            </a:r>
          </a:p>
          <a:p>
            <a:pPr lvl="1"/>
            <a:r>
              <a:rPr lang="en-US" dirty="0" smtClean="0"/>
              <a:t>Messages to be sent and received</a:t>
            </a:r>
          </a:p>
          <a:p>
            <a:r>
              <a:rPr lang="en-US" dirty="0" smtClean="0"/>
              <a:t>These all have some similar properties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7408" y="541998"/>
            <a:ext cx="8229600" cy="1143000"/>
          </a:xfrm>
        </p:spPr>
        <p:txBody>
          <a:bodyPr/>
          <a:lstStyle/>
          <a:p>
            <a:r>
              <a:rPr lang="en-US" dirty="0" smtClean="0"/>
              <a:t>Implementing the Communications Link Abstraction in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33880"/>
            <a:ext cx="8229600" cy="4525963"/>
          </a:xfrm>
        </p:spPr>
        <p:txBody>
          <a:bodyPr/>
          <a:lstStyle/>
          <a:p>
            <a:r>
              <a:rPr lang="en-US" dirty="0" smtClean="0"/>
              <a:t>A bit trickier than the memory and interpreter abstraction, in some cases</a:t>
            </a:r>
          </a:p>
          <a:p>
            <a:r>
              <a:rPr lang="en-US" dirty="0" smtClean="0"/>
              <a:t>Unlike those, the OS does not have full control of what’s going on</a:t>
            </a:r>
          </a:p>
          <a:p>
            <a:r>
              <a:rPr lang="en-US" dirty="0" smtClean="0"/>
              <a:t>The network doesn’t belong to the OS</a:t>
            </a:r>
          </a:p>
          <a:p>
            <a:pPr lvl="1"/>
            <a:r>
              <a:rPr lang="en-US" dirty="0" smtClean="0"/>
              <a:t>Only its own network interface does</a:t>
            </a:r>
          </a:p>
          <a:p>
            <a:r>
              <a:rPr lang="en-US" dirty="0" smtClean="0"/>
              <a:t>Another entity is often doing half the work</a:t>
            </a:r>
          </a:p>
          <a:p>
            <a:pPr lvl="1"/>
            <a:r>
              <a:rPr lang="en-US" dirty="0" smtClean="0"/>
              <a:t>Typically another machine’s 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the Implications?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6208"/>
            <a:ext cx="8229600" cy="4525963"/>
          </a:xfrm>
        </p:spPr>
        <p:txBody>
          <a:bodyPr/>
          <a:lstStyle/>
          <a:p>
            <a:r>
              <a:rPr lang="en-US" dirty="0" smtClean="0"/>
              <a:t>Greater uncertainty about the outcome of an operation</a:t>
            </a:r>
          </a:p>
          <a:p>
            <a:pPr lvl="1"/>
            <a:r>
              <a:rPr lang="en-US" dirty="0" smtClean="0"/>
              <a:t>Things fail for reasons our OS can’t see or learn</a:t>
            </a:r>
          </a:p>
          <a:p>
            <a:r>
              <a:rPr lang="en-US" dirty="0" smtClean="0"/>
              <a:t>Greater asynchrony</a:t>
            </a:r>
          </a:p>
          <a:p>
            <a:pPr lvl="1"/>
            <a:r>
              <a:rPr lang="en-US" dirty="0" smtClean="0"/>
              <a:t>The remote OS might not regard the operations as equally important as our OS does</a:t>
            </a:r>
          </a:p>
          <a:p>
            <a:r>
              <a:rPr lang="en-US" dirty="0" smtClean="0"/>
              <a:t>Higher possibilities for security problems</a:t>
            </a:r>
          </a:p>
          <a:p>
            <a:pPr lvl="1"/>
            <a:r>
              <a:rPr lang="en-US" dirty="0" smtClean="0"/>
              <a:t>Remote OS not equally trusted</a:t>
            </a:r>
          </a:p>
          <a:p>
            <a:pPr lvl="1"/>
            <a:r>
              <a:rPr lang="en-US" dirty="0" smtClean="0"/>
              <a:t>Network between the two potentially untrustworthy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What Do We Do About </a:t>
            </a:r>
            <a:br>
              <a:rPr lang="en-US" dirty="0" smtClean="0"/>
            </a:br>
            <a:r>
              <a:rPr lang="en-US" dirty="0" smtClean="0"/>
              <a:t>Those Issues?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 must be prepared for likely failures</a:t>
            </a:r>
          </a:p>
          <a:p>
            <a:r>
              <a:rPr lang="en-US" dirty="0" smtClean="0"/>
              <a:t>And high degrees of asynchrony</a:t>
            </a:r>
          </a:p>
          <a:p>
            <a:pPr lvl="1"/>
            <a:r>
              <a:rPr lang="en-US" dirty="0" smtClean="0"/>
              <a:t>Bad idea to block entire system while waiting for the network</a:t>
            </a:r>
          </a:p>
          <a:p>
            <a:r>
              <a:rPr lang="en-US" dirty="0" smtClean="0"/>
              <a:t>OS shouldn’t have complete trust in what comes in from the network</a:t>
            </a:r>
          </a:p>
          <a:p>
            <a:pPr lvl="1"/>
            <a:r>
              <a:rPr lang="en-US" dirty="0" smtClean="0"/>
              <a:t>But often the OS is in no position to determine its trustworthiness</a:t>
            </a: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5524500" y="1333500"/>
            <a:ext cx="3162300" cy="2247900"/>
          </a:xfrm>
          <a:prstGeom prst="cloudCallou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if the OS </a:t>
            </a:r>
            <a:r>
              <a:rPr lang="en-US" u="sng" dirty="0" smtClean="0">
                <a:noFill/>
                <a:latin typeface="Times New Roman"/>
                <a:cs typeface="Times New Roman"/>
              </a:rPr>
              <a:t>could </a:t>
            </a:r>
            <a:r>
              <a:rPr lang="en-US" dirty="0" smtClean="0">
                <a:noFill/>
                <a:latin typeface="Times New Roman"/>
                <a:cs typeface="Times New Roman"/>
              </a:rPr>
              <a:t>completely trust a remote system?  What would change?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Other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888"/>
            <a:ext cx="8229600" cy="4525963"/>
          </a:xfrm>
        </p:spPr>
        <p:txBody>
          <a:bodyPr/>
          <a:lstStyle/>
          <a:p>
            <a:r>
              <a:rPr lang="en-US" dirty="0" smtClean="0"/>
              <a:t>Actors</a:t>
            </a:r>
          </a:p>
          <a:p>
            <a:pPr lvl="1"/>
            <a:r>
              <a:rPr lang="en-US" dirty="0" smtClean="0"/>
              <a:t>Users or other “active” entities</a:t>
            </a:r>
          </a:p>
          <a:p>
            <a:r>
              <a:rPr lang="en-US" dirty="0" smtClean="0"/>
              <a:t>Virtual machines</a:t>
            </a:r>
          </a:p>
          <a:p>
            <a:pPr lvl="1"/>
            <a:r>
              <a:rPr lang="en-US" dirty="0" smtClean="0"/>
              <a:t>Collections of other abstractions</a:t>
            </a:r>
          </a:p>
          <a:p>
            <a:r>
              <a:rPr lang="en-US" dirty="0" smtClean="0"/>
              <a:t>Protection environments</a:t>
            </a:r>
          </a:p>
          <a:p>
            <a:pPr lvl="1"/>
            <a:r>
              <a:rPr lang="en-US" dirty="0" smtClean="0"/>
              <a:t>Security related, usually</a:t>
            </a:r>
          </a:p>
          <a:p>
            <a:r>
              <a:rPr lang="en-US" dirty="0" smtClean="0"/>
              <a:t>Names</a:t>
            </a:r>
          </a:p>
          <a:p>
            <a:r>
              <a:rPr lang="en-US" dirty="0" smtClean="0"/>
              <a:t>Not a complete list</a:t>
            </a:r>
          </a:p>
          <a:p>
            <a:r>
              <a:rPr lang="en-US" dirty="0" smtClean="0"/>
              <a:t>Not everyone would agree on what’s distinct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31936" y="513663"/>
            <a:ext cx="5921222" cy="903975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Memory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Regardless of level or type, memory abstractions support a couple of operations</a:t>
            </a:r>
          </a:p>
          <a:p>
            <a:pPr lvl="1"/>
            <a:r>
              <a:rPr lang="en-US" dirty="0" err="1" smtClean="0"/>
              <a:t>WRITE(name</a:t>
            </a:r>
            <a:r>
              <a:rPr lang="en-US" dirty="0" smtClean="0"/>
              <a:t>, value)</a:t>
            </a:r>
          </a:p>
          <a:p>
            <a:pPr lvl="2"/>
            <a:r>
              <a:rPr lang="en-US" dirty="0" smtClean="0"/>
              <a:t>Put a value into a memory location specified by name</a:t>
            </a:r>
          </a:p>
          <a:p>
            <a:pPr lvl="1"/>
            <a:r>
              <a:rPr lang="en-US" dirty="0" smtClean="0"/>
              <a:t>value </a:t>
            </a:r>
            <a:r>
              <a:rPr lang="en-US" sz="2000" dirty="0" smtClean="0"/>
              <a:t>&lt;</a:t>
            </a:r>
            <a:r>
              <a:rPr lang="en-US" dirty="0" smtClean="0"/>
              <a:t>- </a:t>
            </a:r>
            <a:r>
              <a:rPr lang="en-US" dirty="0" err="1" smtClean="0"/>
              <a:t>READ(name</a:t>
            </a:r>
            <a:r>
              <a:rPr lang="en-US" dirty="0" smtClean="0"/>
              <a:t>)</a:t>
            </a:r>
          </a:p>
          <a:p>
            <a:pPr lvl="2"/>
            <a:r>
              <a:rPr lang="en-US" dirty="0" smtClean="0"/>
              <a:t>Get a value out of a memory location specified by name</a:t>
            </a:r>
          </a:p>
          <a:p>
            <a:r>
              <a:rPr lang="en-US" dirty="0" smtClean="0"/>
              <a:t>Seems pretty simple</a:t>
            </a:r>
          </a:p>
          <a:p>
            <a:r>
              <a:rPr lang="en-US" dirty="0" smtClean="0"/>
              <a:t>But going from a nice abstraction to a physical implementation can be complex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Complicating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256"/>
            <a:ext cx="8229600" cy="4525963"/>
          </a:xfrm>
        </p:spPr>
        <p:txBody>
          <a:bodyPr/>
          <a:lstStyle/>
          <a:p>
            <a:r>
              <a:rPr lang="en-US" dirty="0" smtClean="0"/>
              <a:t>Persistent vs. transient memory</a:t>
            </a:r>
          </a:p>
          <a:p>
            <a:r>
              <a:rPr lang="en-US" dirty="0" smtClean="0"/>
              <a:t>Size of operations </a:t>
            </a:r>
          </a:p>
          <a:p>
            <a:pPr lvl="1"/>
            <a:r>
              <a:rPr lang="en-US" dirty="0" smtClean="0"/>
              <a:t>Size the user/application wants to work with</a:t>
            </a:r>
          </a:p>
          <a:p>
            <a:pPr lvl="1"/>
            <a:r>
              <a:rPr lang="en-US" dirty="0" smtClean="0"/>
              <a:t>Size the physical device actually works with</a:t>
            </a:r>
          </a:p>
          <a:p>
            <a:r>
              <a:rPr lang="en-US" dirty="0" smtClean="0"/>
              <a:t>Coherence and atomicity</a:t>
            </a:r>
          </a:p>
          <a:p>
            <a:r>
              <a:rPr lang="en-US" dirty="0" smtClean="0"/>
              <a:t>Latency</a:t>
            </a:r>
          </a:p>
          <a:p>
            <a:r>
              <a:rPr lang="en-US" dirty="0" smtClean="0"/>
              <a:t>Same abstraction might be implemented with many different physical devices</a:t>
            </a:r>
          </a:p>
          <a:p>
            <a:pPr lvl="1"/>
            <a:r>
              <a:rPr lang="en-US" dirty="0" smtClean="0"/>
              <a:t>Possibly of very different types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Where Do the Complications </a:t>
            </a:r>
            <a:br>
              <a:rPr lang="en-US" dirty="0" smtClean="0"/>
            </a:br>
            <a:r>
              <a:rPr lang="en-US" dirty="0" smtClean="0"/>
              <a:t>Come From?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the bottom, the OS doesn’t have abstract devices with arbitrary properties</a:t>
            </a:r>
          </a:p>
          <a:p>
            <a:r>
              <a:rPr lang="en-US" dirty="0" smtClean="0"/>
              <a:t>It has particular physical devices</a:t>
            </a:r>
          </a:p>
          <a:p>
            <a:pPr lvl="1"/>
            <a:r>
              <a:rPr lang="en-US" dirty="0" smtClean="0"/>
              <a:t>With unchangeable, often inconvenient, properties</a:t>
            </a:r>
          </a:p>
          <a:p>
            <a:r>
              <a:rPr lang="en-US" dirty="0" smtClean="0"/>
              <a:t>The core OS abstraction problem:</a:t>
            </a:r>
          </a:p>
          <a:p>
            <a:pPr lvl="1"/>
            <a:r>
              <a:rPr lang="en-US" dirty="0" smtClean="0"/>
              <a:t>Creating the abstract device with the desirable properties from the physical device without them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US" dirty="0" smtClean="0"/>
              <a:t>A typical file</a:t>
            </a:r>
          </a:p>
          <a:p>
            <a:r>
              <a:rPr lang="en-US" dirty="0" smtClean="0"/>
              <a:t>We can read or write the file</a:t>
            </a:r>
          </a:p>
          <a:p>
            <a:r>
              <a:rPr lang="en-US" dirty="0" smtClean="0"/>
              <a:t>We can read or write arbitrary amounts of data</a:t>
            </a:r>
          </a:p>
          <a:p>
            <a:r>
              <a:rPr lang="en-US" dirty="0" smtClean="0"/>
              <a:t>If we write the file, we expect our next read to reflect the results of the write</a:t>
            </a:r>
          </a:p>
          <a:p>
            <a:pPr lvl="1"/>
            <a:r>
              <a:rPr lang="en-US" dirty="0" smtClean="0"/>
              <a:t>Coherence</a:t>
            </a:r>
          </a:p>
          <a:p>
            <a:r>
              <a:rPr lang="en-US" dirty="0" smtClean="0"/>
              <a:t>If there are several reads/writes to the file, we expect each to occur in some order</a:t>
            </a:r>
          </a:p>
          <a:p>
            <a:pPr lvl="1"/>
            <a:r>
              <a:rPr lang="en-US" dirty="0" smtClean="0"/>
              <a:t>With respect to the others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Implementing the File?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9264"/>
            <a:ext cx="8229600" cy="4525963"/>
          </a:xfrm>
        </p:spPr>
        <p:txBody>
          <a:bodyPr/>
          <a:lstStyle/>
          <a:p>
            <a:r>
              <a:rPr lang="en-US" dirty="0" smtClean="0"/>
              <a:t>Most commonly a hard disk drive</a:t>
            </a:r>
          </a:p>
          <a:p>
            <a:r>
              <a:rPr lang="en-US" dirty="0" smtClean="0"/>
              <a:t>Disk drives have peculiar characteristics</a:t>
            </a:r>
          </a:p>
          <a:p>
            <a:pPr lvl="1"/>
            <a:r>
              <a:rPr lang="en-US" dirty="0" smtClean="0"/>
              <a:t>Long, and worse, variable access latencies</a:t>
            </a:r>
          </a:p>
          <a:p>
            <a:pPr lvl="1"/>
            <a:r>
              <a:rPr lang="en-US" dirty="0" smtClean="0"/>
              <a:t>Accesses performed in chunks of fixed size</a:t>
            </a:r>
          </a:p>
          <a:p>
            <a:pPr lvl="2"/>
            <a:r>
              <a:rPr lang="en-US" dirty="0" smtClean="0"/>
              <a:t>Atomicity only for accesses of that size</a:t>
            </a:r>
          </a:p>
          <a:p>
            <a:pPr lvl="1"/>
            <a:r>
              <a:rPr lang="en-US" dirty="0" smtClean="0"/>
              <a:t>Highly variable performance depending on exactly what gets put where</a:t>
            </a:r>
          </a:p>
          <a:p>
            <a:pPr lvl="1"/>
            <a:r>
              <a:rPr lang="en-US" dirty="0" smtClean="0"/>
              <a:t>Unpleasant failure modes</a:t>
            </a:r>
          </a:p>
          <a:p>
            <a:r>
              <a:rPr lang="en-US" dirty="0" smtClean="0"/>
              <a:t>So the operating system needs to smooth out these oddities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That Lead To?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Great effort by file system component of OS to put things in the right place on a disk</a:t>
            </a:r>
          </a:p>
          <a:p>
            <a:r>
              <a:rPr lang="en-US" dirty="0" smtClean="0"/>
              <a:t>Reordering of disk operations to improve performance</a:t>
            </a:r>
          </a:p>
          <a:p>
            <a:pPr lvl="1"/>
            <a:r>
              <a:rPr lang="en-US" dirty="0" smtClean="0"/>
              <a:t>Which complicates providing atomicity</a:t>
            </a:r>
          </a:p>
          <a:p>
            <a:r>
              <a:rPr lang="en-US" dirty="0" smtClean="0"/>
              <a:t>Optimizations based on caching and read-ahead</a:t>
            </a:r>
          </a:p>
          <a:p>
            <a:r>
              <a:rPr lang="en-US" dirty="0" smtClean="0"/>
              <a:t>Sophisticated organizations to handle failures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of Interpreters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interpreter is something that performs commands</a:t>
            </a:r>
          </a:p>
          <a:p>
            <a:r>
              <a:rPr lang="en-US" dirty="0" smtClean="0"/>
              <a:t>Basically, the element of a computer (abstract or physical) that gets things done</a:t>
            </a:r>
          </a:p>
          <a:p>
            <a:r>
              <a:rPr lang="en-US" dirty="0" smtClean="0"/>
              <a:t>At the physical level, we have a processor</a:t>
            </a:r>
          </a:p>
          <a:p>
            <a:r>
              <a:rPr lang="en-US" dirty="0" smtClean="0"/>
              <a:t>That level is not easy to use</a:t>
            </a:r>
          </a:p>
          <a:p>
            <a:r>
              <a:rPr lang="en-US" dirty="0" smtClean="0"/>
              <a:t>The OS provides us with higher level interpreter abstractions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91312" y="553767"/>
            <a:ext cx="6415846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11991</TotalTime>
  <Words>1172</Words>
  <Application>Microsoft Macintosh PowerPoint</Application>
  <PresentationFormat>On-screen Show (4:3)</PresentationFormat>
  <Paragraphs>171</Paragraphs>
  <Slides>23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Default Theme</vt:lpstr>
      <vt:lpstr>Critical OS Abstractions</vt:lpstr>
      <vt:lpstr>Abstractions of Memory</vt:lpstr>
      <vt:lpstr>The Basic Memory Operations</vt:lpstr>
      <vt:lpstr>Some Complicating Factors</vt:lpstr>
      <vt:lpstr>Where Do the Complications  Come From?</vt:lpstr>
      <vt:lpstr>An Example</vt:lpstr>
      <vt:lpstr>What Is Implementing the File?</vt:lpstr>
      <vt:lpstr>What Does That Lead To?</vt:lpstr>
      <vt:lpstr>Abstractions of Interpreters</vt:lpstr>
      <vt:lpstr>Basic Interpreter Components</vt:lpstr>
      <vt:lpstr>For Example, </vt:lpstr>
      <vt:lpstr>Another Example</vt:lpstr>
      <vt:lpstr>Implementing the Process Abstraction in the OS</vt:lpstr>
      <vt:lpstr>What Does That Lead To?</vt:lpstr>
      <vt:lpstr>Abstractions of  Communications Links</vt:lpstr>
      <vt:lpstr>Basic Communication Link Operations</vt:lpstr>
      <vt:lpstr>Why Are Communication Links Distinct From Memory?</vt:lpstr>
      <vt:lpstr>An Example Communications Link</vt:lpstr>
      <vt:lpstr>What About Those Other  Socket Parameters?</vt:lpstr>
      <vt:lpstr>Implementing the Communications Link Abstraction in the OS</vt:lpstr>
      <vt:lpstr>What Are the Implications?</vt:lpstr>
      <vt:lpstr>What Do We Do About  Those Issues?</vt:lpstr>
      <vt:lpstr>Some Other Abstractions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17</cp:revision>
  <dcterms:created xsi:type="dcterms:W3CDTF">2017-01-03T21:16:17Z</dcterms:created>
  <dcterms:modified xsi:type="dcterms:W3CDTF">2017-01-03T21:18:37Z</dcterms:modified>
</cp:coreProperties>
</file>