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18" r:id="rId2"/>
    <p:sldId id="278" r:id="rId3"/>
    <p:sldId id="319" r:id="rId4"/>
    <p:sldId id="328" r:id="rId5"/>
    <p:sldId id="320" r:id="rId6"/>
    <p:sldId id="332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30" r:id="rId16"/>
    <p:sldId id="329" r:id="rId17"/>
    <p:sldId id="331" r:id="rId18"/>
    <p:sldId id="321" r:id="rId19"/>
    <p:sldId id="322" r:id="rId20"/>
    <p:sldId id="325" r:id="rId21"/>
    <p:sldId id="323" r:id="rId22"/>
    <p:sldId id="326" r:id="rId23"/>
    <p:sldId id="324" r:id="rId24"/>
    <p:sldId id="327" r:id="rId25"/>
    <p:sldId id="333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2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Basics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Standards in the Dark Ages (1965)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6520"/>
            <a:ext cx="8229600" cy="4525963"/>
          </a:xfrm>
        </p:spPr>
        <p:txBody>
          <a:bodyPr/>
          <a:lstStyle/>
          <a:p>
            <a:r>
              <a:rPr lang="en-GB" dirty="0" smtClean="0"/>
              <a:t>No software industry as we now know it</a:t>
            </a:r>
          </a:p>
          <a:p>
            <a:r>
              <a:rPr lang="en-GB" dirty="0" smtClean="0"/>
              <a:t>All the money was made on hardware</a:t>
            </a:r>
          </a:p>
          <a:p>
            <a:pPr lvl="1"/>
            <a:r>
              <a:rPr lang="en-GB" dirty="0" smtClean="0"/>
              <a:t>But hardware is useless without software</a:t>
            </a:r>
          </a:p>
          <a:p>
            <a:pPr lvl="1"/>
            <a:r>
              <a:rPr lang="en-GB" dirty="0" smtClean="0"/>
              <a:t>All software built by hardware suppliers</a:t>
            </a:r>
          </a:p>
          <a:p>
            <a:pPr lvl="1"/>
            <a:r>
              <a:rPr lang="en-GB" dirty="0" smtClean="0"/>
              <a:t>Platforms were distinguished by software</a:t>
            </a:r>
          </a:p>
          <a:p>
            <a:r>
              <a:rPr lang="en-GB" dirty="0" smtClean="0"/>
              <a:t>Software portability was an anti-goal</a:t>
            </a:r>
          </a:p>
          <a:p>
            <a:pPr lvl="1"/>
            <a:r>
              <a:rPr lang="en-GB" dirty="0" smtClean="0"/>
              <a:t>Keep customers captive to your hardware</a:t>
            </a:r>
          </a:p>
          <a:p>
            <a:pPr lvl="1"/>
            <a:r>
              <a:rPr lang="en-GB" dirty="0" smtClean="0"/>
              <a:t>Portability means they could go elsewhere</a:t>
            </a:r>
          </a:p>
          <a:p>
            <a:r>
              <a:rPr lang="en-GB" dirty="0" smtClean="0"/>
              <a:t>Standards were few and weak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S/W Reformation (1985)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5688"/>
            <a:ext cx="8229600" cy="4525963"/>
          </a:xfrm>
        </p:spPr>
        <p:txBody>
          <a:bodyPr/>
          <a:lstStyle/>
          <a:p>
            <a:r>
              <a:rPr lang="en-GB" dirty="0" smtClean="0"/>
              <a:t>An outgrowth of the popular commodity PC</a:t>
            </a:r>
          </a:p>
          <a:p>
            <a:r>
              <a:rPr lang="en-GB" dirty="0" smtClean="0"/>
              <a:t>The advent of the “killer application”</a:t>
            </a:r>
          </a:p>
          <a:p>
            <a:pPr lvl="1"/>
            <a:r>
              <a:rPr lang="en-GB" dirty="0" smtClean="0"/>
              <a:t>Desk-top publishing, spreadsheets, ...</a:t>
            </a:r>
          </a:p>
          <a:p>
            <a:pPr lvl="1"/>
            <a:r>
              <a:rPr lang="en-GB" dirty="0" smtClean="0"/>
              <a:t>The rise of the Independent Software Vendor</a:t>
            </a:r>
          </a:p>
          <a:p>
            <a:r>
              <a:rPr lang="en-GB" dirty="0" smtClean="0"/>
              <a:t>Fundamental changes to platform industry</a:t>
            </a:r>
          </a:p>
          <a:p>
            <a:pPr lvl="1"/>
            <a:r>
              <a:rPr lang="en-GB" dirty="0" smtClean="0"/>
              <a:t>The “applications, demand, volume” cycle</a:t>
            </a:r>
          </a:p>
          <a:p>
            <a:pPr lvl="1"/>
            <a:r>
              <a:rPr lang="en-GB" dirty="0" smtClean="0"/>
              <a:t>Application capture became strategic</a:t>
            </a:r>
          </a:p>
          <a:p>
            <a:r>
              <a:rPr lang="en-GB" dirty="0" smtClean="0"/>
              <a:t>Applications portability also became strategic</a:t>
            </a:r>
          </a:p>
          <a:p>
            <a:pPr lvl="1"/>
            <a:r>
              <a:rPr lang="en-GB" dirty="0" smtClean="0"/>
              <a:t>Standards are the key to portability</a:t>
            </a:r>
          </a:p>
          <a:p>
            <a:pPr lvl="1"/>
            <a:r>
              <a:rPr lang="en-GB" dirty="0" smtClean="0"/>
              <a:t>Standards compliance became strategic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6728"/>
            <a:ext cx="8229600" cy="4525963"/>
          </a:xfrm>
        </p:spPr>
        <p:txBody>
          <a:bodyPr/>
          <a:lstStyle/>
          <a:p>
            <a:r>
              <a:rPr lang="en-GB" dirty="0" smtClean="0"/>
              <a:t>There are many software standards</a:t>
            </a:r>
          </a:p>
          <a:p>
            <a:pPr lvl="1"/>
            <a:r>
              <a:rPr lang="en-GB" dirty="0" smtClean="0"/>
              <a:t>Subroutines, protocols and data formats, …</a:t>
            </a:r>
          </a:p>
          <a:p>
            <a:pPr lvl="1"/>
            <a:r>
              <a:rPr lang="en-GB" dirty="0" smtClean="0"/>
              <a:t>Both portability and interoperability</a:t>
            </a:r>
          </a:p>
          <a:p>
            <a:pPr lvl="1"/>
            <a:r>
              <a:rPr lang="en-GB" dirty="0" smtClean="0"/>
              <a:t>Some are general (e.g. POSIX 1003, TCP/IP)</a:t>
            </a:r>
          </a:p>
          <a:p>
            <a:pPr lvl="1"/>
            <a:r>
              <a:rPr lang="en-GB" dirty="0" smtClean="0"/>
              <a:t>Some are very domain specific (e.g. MPEG2)</a:t>
            </a:r>
          </a:p>
          <a:p>
            <a:r>
              <a:rPr lang="en-GB" dirty="0" smtClean="0"/>
              <a:t>Key standards are widely required</a:t>
            </a:r>
          </a:p>
          <a:p>
            <a:pPr lvl="1"/>
            <a:r>
              <a:rPr lang="en-GB" dirty="0" smtClean="0"/>
              <a:t>Non-compliance reduces application capture</a:t>
            </a:r>
          </a:p>
          <a:p>
            <a:pPr lvl="1"/>
            <a:r>
              <a:rPr lang="en-GB" dirty="0" smtClean="0"/>
              <a:t>Non-compliance raises price to customers</a:t>
            </a:r>
          </a:p>
          <a:p>
            <a:pPr lvl="1"/>
            <a:r>
              <a:rPr lang="en-GB" dirty="0" smtClean="0"/>
              <a:t>Proprietary extensions are usually ignored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792"/>
            <a:ext cx="8229600" cy="4525963"/>
          </a:xfrm>
        </p:spPr>
        <p:txBody>
          <a:bodyPr/>
          <a:lstStyle/>
          <a:p>
            <a:r>
              <a:rPr lang="en-GB" dirty="0" smtClean="0"/>
              <a:t>Application Program Interfaces </a:t>
            </a:r>
          </a:p>
          <a:p>
            <a:pPr lvl="1"/>
            <a:r>
              <a:rPr lang="en-GB" dirty="0" smtClean="0"/>
              <a:t>A source level interface, specifying</a:t>
            </a:r>
          </a:p>
          <a:p>
            <a:pPr lvl="2"/>
            <a:r>
              <a:rPr lang="en-GB" dirty="0" smtClean="0"/>
              <a:t>Include files, data types, constants</a:t>
            </a:r>
          </a:p>
          <a:p>
            <a:pPr lvl="2"/>
            <a:r>
              <a:rPr lang="en-GB" dirty="0" smtClean="0"/>
              <a:t>Macros, routines and their parameters</a:t>
            </a:r>
          </a:p>
          <a:p>
            <a:r>
              <a:rPr lang="en-GB" dirty="0" smtClean="0"/>
              <a:t>A basis for software portability</a:t>
            </a:r>
          </a:p>
          <a:p>
            <a:pPr lvl="1"/>
            <a:r>
              <a:rPr lang="en-GB" dirty="0" smtClean="0"/>
              <a:t>Recompile program for the desired architecture</a:t>
            </a:r>
          </a:p>
          <a:p>
            <a:pPr lvl="1"/>
            <a:r>
              <a:rPr lang="en-GB" dirty="0" smtClean="0"/>
              <a:t>Linkage edit with OS-specific libraries</a:t>
            </a:r>
          </a:p>
          <a:p>
            <a:pPr lvl="1"/>
            <a:r>
              <a:rPr lang="en-GB" dirty="0" smtClean="0"/>
              <a:t>Resulting binary runs on that architecture and OS</a:t>
            </a:r>
          </a:p>
          <a:p>
            <a:r>
              <a:rPr lang="en-GB" dirty="0" smtClean="0"/>
              <a:t>An API compliant program will compile &amp; run on any compliant system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7798"/>
            <a:ext cx="8229600" cy="1143000"/>
          </a:xfrm>
        </p:spPr>
        <p:txBody>
          <a:bodyPr/>
          <a:lstStyle/>
          <a:p>
            <a:r>
              <a:rPr lang="en-US" dirty="0" err="1" smtClean="0"/>
              <a:t>ABIs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2008"/>
            <a:ext cx="8229600" cy="4525963"/>
          </a:xfrm>
        </p:spPr>
        <p:txBody>
          <a:bodyPr/>
          <a:lstStyle/>
          <a:p>
            <a:r>
              <a:rPr lang="en-GB" dirty="0" smtClean="0"/>
              <a:t>Application Binary Interfaces </a:t>
            </a:r>
          </a:p>
          <a:p>
            <a:pPr lvl="1"/>
            <a:r>
              <a:rPr lang="en-GB" dirty="0" smtClean="0"/>
              <a:t>A binary interface, specifying</a:t>
            </a:r>
          </a:p>
          <a:p>
            <a:pPr lvl="2"/>
            <a:r>
              <a:rPr lang="en-GB" dirty="0" smtClean="0"/>
              <a:t>Dynamically loadable libraries (DLLs)</a:t>
            </a:r>
          </a:p>
          <a:p>
            <a:pPr lvl="2"/>
            <a:r>
              <a:rPr lang="en-GB" dirty="0" smtClean="0"/>
              <a:t>Data formats, calling sequences, linkage conventions</a:t>
            </a:r>
          </a:p>
          <a:p>
            <a:pPr lvl="1"/>
            <a:r>
              <a:rPr lang="en-GB" dirty="0" smtClean="0"/>
              <a:t>The binding of an API to a hardware architecture</a:t>
            </a:r>
          </a:p>
          <a:p>
            <a:r>
              <a:rPr lang="en-GB" dirty="0" smtClean="0"/>
              <a:t>A basis for binary compatibility</a:t>
            </a:r>
          </a:p>
          <a:p>
            <a:pPr lvl="1"/>
            <a:r>
              <a:rPr lang="en-GB" dirty="0" smtClean="0"/>
              <a:t>One binary serves all customers for that hardware</a:t>
            </a:r>
          </a:p>
          <a:p>
            <a:pPr lvl="2"/>
            <a:r>
              <a:rPr lang="en-GB" dirty="0" smtClean="0"/>
              <a:t>E.g. all x86 Linux/BSD/</a:t>
            </a:r>
            <a:r>
              <a:rPr lang="en-GB" dirty="0" err="1" smtClean="0"/>
              <a:t>MacOS</a:t>
            </a:r>
            <a:r>
              <a:rPr lang="en-GB" dirty="0" smtClean="0"/>
              <a:t>/Solaris/…</a:t>
            </a:r>
          </a:p>
          <a:p>
            <a:pPr lvl="2"/>
            <a:r>
              <a:rPr lang="en-GB" dirty="0" smtClean="0"/>
              <a:t>May even run on Windows platforms</a:t>
            </a:r>
          </a:p>
          <a:p>
            <a:r>
              <a:rPr lang="en-GB" dirty="0" smtClean="0"/>
              <a:t>An ABI compliant program will run (unmodified) on any compliant system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Service Providers,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GB" dirty="0" smtClean="0"/>
              <a:t>Reliability </a:t>
            </a:r>
          </a:p>
          <a:p>
            <a:r>
              <a:rPr lang="en-GB" dirty="0" smtClean="0"/>
              <a:t>Performance</a:t>
            </a:r>
          </a:p>
          <a:p>
            <a:r>
              <a:rPr lang="en-GB" dirty="0" smtClean="0"/>
              <a:t>Upwards compatibility in releases </a:t>
            </a:r>
          </a:p>
          <a:p>
            <a:r>
              <a:rPr lang="en-GB" dirty="0" smtClean="0"/>
              <a:t>Platform support (wide range of platforms)</a:t>
            </a:r>
          </a:p>
          <a:p>
            <a:r>
              <a:rPr lang="en-GB" dirty="0" smtClean="0"/>
              <a:t>Manageability</a:t>
            </a:r>
          </a:p>
          <a:p>
            <a:r>
              <a:rPr lang="en-GB" dirty="0" smtClean="0"/>
              <a:t>Total cost of ownership </a:t>
            </a:r>
          </a:p>
          <a:p>
            <a:r>
              <a:rPr lang="en-GB" dirty="0" smtClean="0"/>
              <a:t>Support (updates and bug fixes) </a:t>
            </a:r>
          </a:p>
          <a:p>
            <a:r>
              <a:rPr lang="en-GB" dirty="0" smtClean="0"/>
              <a:t>Flexibility (in configurations and applications)</a:t>
            </a:r>
          </a:p>
          <a:p>
            <a:r>
              <a:rPr lang="en-GB" dirty="0" smtClean="0"/>
              <a:t>Security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38360" y="567135"/>
            <a:ext cx="6135114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Application Developers,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GB" dirty="0" smtClean="0"/>
              <a:t>Reliability </a:t>
            </a:r>
          </a:p>
          <a:p>
            <a:r>
              <a:rPr lang="en-GB" dirty="0" smtClean="0"/>
              <a:t>Performance</a:t>
            </a:r>
          </a:p>
          <a:p>
            <a:r>
              <a:rPr lang="en-GB" dirty="0" smtClean="0"/>
              <a:t>Upwards compatibility in releases</a:t>
            </a:r>
          </a:p>
          <a:p>
            <a:r>
              <a:rPr lang="en-GB" dirty="0" smtClean="0"/>
              <a:t>Standards conformance</a:t>
            </a:r>
          </a:p>
          <a:p>
            <a:r>
              <a:rPr lang="en-GB" dirty="0" smtClean="0"/>
              <a:t>Functionality (current and roadmap)</a:t>
            </a:r>
          </a:p>
          <a:p>
            <a:r>
              <a:rPr lang="en-GB" dirty="0" smtClean="0"/>
              <a:t>Middleware and tools</a:t>
            </a:r>
          </a:p>
          <a:p>
            <a:r>
              <a:rPr lang="en-GB" dirty="0" smtClean="0"/>
              <a:t>Documentation</a:t>
            </a:r>
          </a:p>
          <a:p>
            <a:r>
              <a:rPr lang="en-GB" dirty="0" smtClean="0"/>
              <a:t>Support (how to ...)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96696" y="567135"/>
            <a:ext cx="740509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OS Developers,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Reliability</a:t>
            </a:r>
          </a:p>
          <a:p>
            <a:r>
              <a:rPr lang="en-GB" dirty="0" smtClean="0"/>
              <a:t>Performance </a:t>
            </a:r>
          </a:p>
          <a:p>
            <a:r>
              <a:rPr lang="en-GB" dirty="0" smtClean="0"/>
              <a:t>Maintainability</a:t>
            </a:r>
          </a:p>
          <a:p>
            <a:r>
              <a:rPr lang="en-GB" dirty="0" smtClean="0"/>
              <a:t>Low cost of development</a:t>
            </a:r>
          </a:p>
          <a:p>
            <a:pPr lvl="1"/>
            <a:r>
              <a:rPr lang="en-GB" dirty="0" smtClean="0"/>
              <a:t>Original and ongoing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65616" y="567135"/>
            <a:ext cx="554691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527" y="1444704"/>
            <a:ext cx="8587991" cy="4525963"/>
          </a:xfrm>
        </p:spPr>
        <p:txBody>
          <a:bodyPr/>
          <a:lstStyle/>
          <a:p>
            <a:r>
              <a:rPr lang="en-GB" dirty="0" smtClean="0"/>
              <a:t>Operating systems have very long lives</a:t>
            </a:r>
          </a:p>
          <a:p>
            <a:pPr lvl="1"/>
            <a:r>
              <a:rPr lang="en-GB" dirty="0" smtClean="0"/>
              <a:t>Solaris, the “new kid on the block,” came out in 1993</a:t>
            </a:r>
          </a:p>
          <a:p>
            <a:pPr>
              <a:buSzPct val="45000"/>
            </a:pPr>
            <a:r>
              <a:rPr lang="en-GB" dirty="0" smtClean="0"/>
              <a:t>Basic requirements will change many times</a:t>
            </a:r>
          </a:p>
          <a:p>
            <a:pPr>
              <a:buSzPct val="45000"/>
            </a:pPr>
            <a:r>
              <a:rPr lang="en-GB" dirty="0" smtClean="0"/>
              <a:t>Support costs will dwarf initial development</a:t>
            </a:r>
          </a:p>
          <a:p>
            <a:pPr>
              <a:buSzPct val="45000"/>
            </a:pPr>
            <a:r>
              <a:rPr lang="en-GB" dirty="0" smtClean="0"/>
              <a:t>This makes maintainability critical</a:t>
            </a:r>
          </a:p>
          <a:p>
            <a:pPr>
              <a:buSzPct val="45000"/>
            </a:pPr>
            <a:r>
              <a:rPr lang="en-GB" dirty="0" smtClean="0"/>
              <a:t>Aspects of maintainability:</a:t>
            </a:r>
          </a:p>
          <a:p>
            <a:pPr lvl="1">
              <a:buSzPct val="45000"/>
            </a:pPr>
            <a:r>
              <a:rPr lang="en-GB" dirty="0" err="1" smtClean="0"/>
              <a:t>Understandability</a:t>
            </a:r>
            <a:r>
              <a:rPr lang="en-GB" dirty="0" smtClean="0"/>
              <a:t>			</a:t>
            </a:r>
          </a:p>
          <a:p>
            <a:pPr lvl="1">
              <a:buSzPct val="45000"/>
            </a:pPr>
            <a:r>
              <a:rPr lang="en-GB" dirty="0" smtClean="0"/>
              <a:t>Modularity/modifiability	 </a:t>
            </a:r>
          </a:p>
          <a:p>
            <a:pPr lvl="1">
              <a:buSzPct val="45000"/>
            </a:pPr>
            <a:r>
              <a:rPr lang="en-GB" dirty="0" smtClean="0"/>
              <a:t>Testability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Maintainability: Understandability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Code must be learnable by mortals</a:t>
            </a:r>
          </a:p>
          <a:p>
            <a:pPr lvl="1"/>
            <a:r>
              <a:rPr lang="en-GB" sz="2400" dirty="0" smtClean="0"/>
              <a:t>It will not be maintained by the original developers</a:t>
            </a:r>
          </a:p>
          <a:p>
            <a:pPr lvl="1"/>
            <a:r>
              <a:rPr lang="en-GB" sz="2400" dirty="0" smtClean="0"/>
              <a:t>New people must be able to come up to speed</a:t>
            </a:r>
          </a:p>
          <a:p>
            <a:r>
              <a:rPr lang="en-GB" sz="2800" dirty="0" smtClean="0"/>
              <a:t>Code must be well organized</a:t>
            </a:r>
          </a:p>
          <a:p>
            <a:pPr lvl="1"/>
            <a:r>
              <a:rPr lang="en-GB" sz="2400" dirty="0" smtClean="0"/>
              <a:t>Nobody can understand 1M lines of random code</a:t>
            </a:r>
          </a:p>
          <a:p>
            <a:pPr lvl="1"/>
            <a:r>
              <a:rPr lang="en-GB" sz="2400" dirty="0" smtClean="0"/>
              <a:t>It must have understandable, hierarchical structure</a:t>
            </a:r>
          </a:p>
          <a:p>
            <a:r>
              <a:rPr lang="en-GB" sz="2800" dirty="0" smtClean="0"/>
              <a:t>Documentation</a:t>
            </a:r>
          </a:p>
          <a:p>
            <a:pPr lvl="1"/>
            <a:r>
              <a:rPr lang="en-GB" sz="2400" dirty="0" smtClean="0"/>
              <a:t>High level structure, and organizing principles</a:t>
            </a:r>
          </a:p>
          <a:p>
            <a:pPr lvl="1"/>
            <a:r>
              <a:rPr lang="en-GB" sz="2400" dirty="0" smtClean="0"/>
              <a:t>Functionality, design, and rationale for modules</a:t>
            </a:r>
          </a:p>
          <a:p>
            <a:pPr lvl="1"/>
            <a:r>
              <a:rPr lang="en-GB" sz="2400" dirty="0" smtClean="0"/>
              <a:t>How to solve common problems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5211114" y="667796"/>
            <a:ext cx="3880513" cy="2749747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Modern operating systems are often millions of lines long.  Can anyone understand them entirely, even if well-organized?  If not, what does that imply?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Important properties for an operating system</a:t>
            </a:r>
          </a:p>
          <a:p>
            <a:r>
              <a:rPr lang="en-GB" dirty="0" smtClean="0"/>
              <a:t>Critical abstractions for operating systems</a:t>
            </a:r>
          </a:p>
          <a:p>
            <a:r>
              <a:rPr lang="en-GB" dirty="0" smtClean="0"/>
              <a:t>System services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</a:t>
            </a:r>
            <a:r>
              <a:rPr lang="en-US" dirty="0" err="1" smtClean="0"/>
              <a:t>Hierarachical</a:t>
            </a:r>
            <a:r>
              <a:rPr lang="en-US" dirty="0" smtClean="0"/>
              <a:t> Structure?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68"/>
            <a:ext cx="8229600" cy="4525963"/>
          </a:xfrm>
        </p:spPr>
        <p:txBody>
          <a:bodyPr/>
          <a:lstStyle/>
          <a:p>
            <a:r>
              <a:rPr lang="en-US" dirty="0" smtClean="0"/>
              <a:t>Not </a:t>
            </a:r>
            <a:r>
              <a:rPr lang="en-US" u="sng" dirty="0" smtClean="0"/>
              <a:t>absolutely </a:t>
            </a:r>
            <a:r>
              <a:rPr lang="en-US" dirty="0" smtClean="0"/>
              <a:t>necessary, but . . .</a:t>
            </a:r>
          </a:p>
          <a:p>
            <a:pPr marL="590550" indent="-533400"/>
            <a:r>
              <a:rPr lang="en-US" dirty="0" smtClean="0"/>
              <a:t>Hierarchical layers can usually be understood without having to completely understand the implementation</a:t>
            </a:r>
          </a:p>
          <a:p>
            <a:pPr marL="590550" indent="-533400"/>
            <a:r>
              <a:rPr lang="en-US" dirty="0" smtClean="0"/>
              <a:t>Expansion of one sub-system in a hierarchy can usually be understood without having to understand the expansion of other sub-systems</a:t>
            </a:r>
          </a:p>
          <a:p>
            <a:pPr marL="590550" indent="-533400"/>
            <a:r>
              <a:rPr lang="en-US" dirty="0" smtClean="0"/>
              <a:t>Other structures tend not to have those advantages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478"/>
            <a:ext cx="8229600" cy="1143000"/>
          </a:xfrm>
        </p:spPr>
        <p:txBody>
          <a:bodyPr/>
          <a:lstStyle/>
          <a:p>
            <a:r>
              <a:rPr lang="en-US" dirty="0" smtClean="0"/>
              <a:t>Maintainability: Modularity </a:t>
            </a:r>
            <a:br>
              <a:rPr lang="en-US" dirty="0" smtClean="0"/>
            </a:br>
            <a:r>
              <a:rPr lang="en-US" dirty="0" smtClean="0"/>
              <a:t>and Modifiability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Modules must be understandable in isolation</a:t>
            </a:r>
          </a:p>
          <a:p>
            <a:pPr lvl="1"/>
            <a:r>
              <a:rPr lang="en-GB" sz="2400" dirty="0" smtClean="0"/>
              <a:t>Modules should perform coherent functions</a:t>
            </a:r>
          </a:p>
          <a:p>
            <a:pPr lvl="1"/>
            <a:r>
              <a:rPr lang="en-GB" sz="2400" dirty="0" smtClean="0"/>
              <a:t>Well-specified interfaces for each module</a:t>
            </a:r>
          </a:p>
          <a:p>
            <a:pPr lvl="1"/>
            <a:r>
              <a:rPr lang="en-GB" sz="2400" dirty="0" smtClean="0"/>
              <a:t>Implementation details hidden within module</a:t>
            </a:r>
          </a:p>
          <a:p>
            <a:pPr lvl="1"/>
            <a:r>
              <a:rPr lang="en-GB" sz="2400" dirty="0" smtClean="0"/>
              <a:t>Inter-module dependencies should be few/simple/clean</a:t>
            </a:r>
          </a:p>
          <a:p>
            <a:r>
              <a:rPr lang="en-GB" sz="2800" dirty="0" smtClean="0"/>
              <a:t>Modules must be independently changeable</a:t>
            </a:r>
          </a:p>
          <a:p>
            <a:pPr lvl="1"/>
            <a:r>
              <a:rPr lang="en-GB" sz="2400" dirty="0" smtClean="0"/>
              <a:t>Lots of side effects mean lots of bugs</a:t>
            </a:r>
          </a:p>
          <a:p>
            <a:pPr lvl="1"/>
            <a:r>
              <a:rPr lang="en-GB" sz="2400" dirty="0" smtClean="0"/>
              <a:t>Changes to one module should not affect others</a:t>
            </a:r>
          </a:p>
          <a:p>
            <a:r>
              <a:rPr lang="en-GB" sz="2800" dirty="0" smtClean="0"/>
              <a:t>Keep It Simple Stupid</a:t>
            </a:r>
          </a:p>
          <a:p>
            <a:pPr lvl="1"/>
            <a:r>
              <a:rPr lang="en-GB" sz="2400" dirty="0" smtClean="0"/>
              <a:t>Costs of complexity usually outweigh the rewards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0550" indent="-533400"/>
            <a:r>
              <a:rPr lang="en-US" dirty="0" smtClean="0"/>
              <a:t>A </a:t>
            </a:r>
            <a:r>
              <a:rPr lang="en-US" i="1" dirty="0" smtClean="0"/>
              <a:t>side effect</a:t>
            </a:r>
            <a:r>
              <a:rPr lang="en-US" dirty="0" smtClean="0"/>
              <a:t> is a situation where an action in one object has non-obvious consequences </a:t>
            </a:r>
          </a:p>
          <a:p>
            <a:pPr marL="990600" lvl="1" indent="-533400"/>
            <a:r>
              <a:rPr lang="en-US" dirty="0" smtClean="0"/>
              <a:t>Perhaps even to other objects</a:t>
            </a:r>
          </a:p>
          <a:p>
            <a:pPr marL="590550" indent="-533400"/>
            <a:r>
              <a:rPr lang="en-US" dirty="0" smtClean="0"/>
              <a:t>Side effects often happen when state is shared between seemingly independent modules and functions</a:t>
            </a:r>
          </a:p>
          <a:p>
            <a:pPr marL="590550" indent="-533400"/>
            <a:r>
              <a:rPr lang="en-US" dirty="0" smtClean="0"/>
              <a:t>Side effects lead to unexpected behaviors</a:t>
            </a:r>
          </a:p>
          <a:p>
            <a:pPr marL="590550" indent="-533400"/>
            <a:r>
              <a:rPr lang="en-US" dirty="0" smtClean="0"/>
              <a:t>And the resulting bugs can be hard to find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6035995" y="366296"/>
            <a:ext cx="2349666" cy="1143000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Are side effects always undesirable?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Maintainability: Testability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GB" sz="2800" dirty="0" smtClean="0"/>
              <a:t>OS </a:t>
            </a:r>
            <a:r>
              <a:rPr lang="en-GB" sz="2800" u="sng" dirty="0" smtClean="0"/>
              <a:t>must </a:t>
            </a:r>
            <a:r>
              <a:rPr lang="en-GB" sz="2800" dirty="0" smtClean="0"/>
              <a:t>work, so its developers </a:t>
            </a:r>
            <a:r>
              <a:rPr lang="en-GB" sz="2800" u="sng" dirty="0" smtClean="0"/>
              <a:t>must </a:t>
            </a:r>
            <a:r>
              <a:rPr lang="en-GB" sz="2800" dirty="0" smtClean="0"/>
              <a:t>test it</a:t>
            </a:r>
          </a:p>
          <a:p>
            <a:r>
              <a:rPr lang="en-GB" sz="2800" dirty="0" smtClean="0"/>
              <a:t>Thorough testing is key to reliability</a:t>
            </a:r>
          </a:p>
          <a:p>
            <a:pPr lvl="1"/>
            <a:r>
              <a:rPr lang="en-GB" sz="2400" dirty="0" smtClean="0"/>
              <a:t>All modules must be thoroughly testable</a:t>
            </a:r>
          </a:p>
          <a:p>
            <a:pPr lvl="1"/>
            <a:r>
              <a:rPr lang="en-GB" sz="2400" dirty="0" smtClean="0"/>
              <a:t>Most modules should be testable in isolation</a:t>
            </a:r>
          </a:p>
          <a:p>
            <a:r>
              <a:rPr lang="en-GB" sz="2800" dirty="0" smtClean="0"/>
              <a:t>Testability must be designed in from the start</a:t>
            </a:r>
          </a:p>
          <a:p>
            <a:pPr lvl="1"/>
            <a:r>
              <a:rPr lang="en-GB" sz="2400" dirty="0" err="1" smtClean="0"/>
              <a:t>Observability</a:t>
            </a:r>
            <a:r>
              <a:rPr lang="en-GB" sz="2400" dirty="0" smtClean="0"/>
              <a:t> of internal state</a:t>
            </a:r>
          </a:p>
          <a:p>
            <a:pPr lvl="1"/>
            <a:r>
              <a:rPr lang="en-GB" sz="2400" dirty="0" err="1" smtClean="0"/>
              <a:t>Triggerability</a:t>
            </a:r>
            <a:r>
              <a:rPr lang="en-GB" sz="2400" dirty="0" smtClean="0"/>
              <a:t> of all operations and situations</a:t>
            </a:r>
          </a:p>
          <a:p>
            <a:pPr lvl="1"/>
            <a:r>
              <a:rPr lang="en-GB" sz="2400" dirty="0" err="1" smtClean="0"/>
              <a:t>Isolability</a:t>
            </a:r>
            <a:r>
              <a:rPr lang="en-GB" sz="2400" dirty="0" smtClean="0"/>
              <a:t> of functionality</a:t>
            </a:r>
          </a:p>
          <a:p>
            <a:r>
              <a:rPr lang="en-GB" sz="2800" dirty="0" smtClean="0"/>
              <a:t>Testing must be automated</a:t>
            </a:r>
          </a:p>
          <a:p>
            <a:pPr lvl="1"/>
            <a:r>
              <a:rPr lang="en-GB" sz="2400" dirty="0" smtClean="0"/>
              <a:t>Functionality, regression, performance, </a:t>
            </a:r>
          </a:p>
          <a:p>
            <a:pPr lvl="1"/>
            <a:r>
              <a:rPr lang="en-GB" sz="2400" dirty="0" smtClean="0"/>
              <a:t>Stress testing, error handling handling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dirty="0" smtClean="0"/>
              <a:t>Why is it important that testing be automated?</a:t>
            </a:r>
          </a:p>
          <a:p>
            <a:pPr marL="590550" indent="-533400"/>
            <a:r>
              <a:rPr lang="en-US" dirty="0" smtClean="0"/>
              <a:t>Automated tests can be run often (e.g. after every change) with very little cost or effort</a:t>
            </a:r>
          </a:p>
          <a:p>
            <a:pPr marL="590550" indent="-533400"/>
            <a:r>
              <a:rPr lang="en-US" dirty="0" smtClean="0"/>
              <a:t>Automatically executed tests are much more likely to be run completely and correctly every time</a:t>
            </a:r>
          </a:p>
          <a:p>
            <a:pPr marL="590550" indent="-533400"/>
            <a:r>
              <a:rPr lang="en-US" dirty="0" smtClean="0"/>
              <a:t>And discrepancies are much more likely to be noted and reported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5198021" y="1063344"/>
            <a:ext cx="3672084" cy="1676036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What factors make it complicated to perform automated testing?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area where simplicity wins</a:t>
            </a:r>
          </a:p>
          <a:p>
            <a:r>
              <a:rPr lang="en-US" dirty="0" smtClean="0"/>
              <a:t>If it’s simple, it will be quicker and cheaper to build</a:t>
            </a:r>
          </a:p>
          <a:p>
            <a:r>
              <a:rPr lang="en-US" dirty="0" smtClean="0"/>
              <a:t>Even better, there will be fewer bugs</a:t>
            </a:r>
          </a:p>
          <a:p>
            <a:pPr lvl="1"/>
            <a:r>
              <a:rPr lang="en-US" dirty="0" smtClean="0"/>
              <a:t>And thus less cost for bug fixes</a:t>
            </a:r>
          </a:p>
          <a:p>
            <a:r>
              <a:rPr lang="en-US" dirty="0" smtClean="0"/>
              <a:t>And changing/extending it will be cheaper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OS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real operating systems built and used by real people</a:t>
            </a:r>
          </a:p>
          <a:p>
            <a:r>
              <a:rPr lang="en-US" dirty="0" smtClean="0"/>
              <a:t>Differs depending on who you are talking about</a:t>
            </a:r>
          </a:p>
          <a:p>
            <a:pPr lvl="1"/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Service providers</a:t>
            </a:r>
          </a:p>
          <a:p>
            <a:pPr lvl="1"/>
            <a:r>
              <a:rPr lang="en-US" dirty="0" smtClean="0"/>
              <a:t>Application developers</a:t>
            </a:r>
          </a:p>
          <a:p>
            <a:pPr lvl="1"/>
            <a:r>
              <a:rPr lang="en-US" dirty="0" smtClean="0"/>
              <a:t>OS developers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25513" y="553767"/>
            <a:ext cx="562712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End Users,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Reliability </a:t>
            </a:r>
          </a:p>
          <a:p>
            <a:r>
              <a:rPr lang="en-GB" dirty="0" smtClean="0"/>
              <a:t>Performance</a:t>
            </a:r>
          </a:p>
          <a:p>
            <a:r>
              <a:rPr lang="en-GB" dirty="0" smtClean="0"/>
              <a:t>Upwards compatibility in releases</a:t>
            </a:r>
          </a:p>
          <a:p>
            <a:r>
              <a:rPr lang="en-GB" dirty="0" smtClean="0"/>
              <a:t>Support for differing hardware</a:t>
            </a:r>
          </a:p>
          <a:p>
            <a:pPr lvl="1"/>
            <a:r>
              <a:rPr lang="en-GB" dirty="0" smtClean="0"/>
              <a:t>Currently available platforms</a:t>
            </a:r>
          </a:p>
          <a:p>
            <a:pPr lvl="1"/>
            <a:r>
              <a:rPr lang="en-GB" dirty="0" smtClean="0"/>
              <a:t>What’s available in the future</a:t>
            </a:r>
          </a:p>
          <a:p>
            <a:r>
              <a:rPr lang="en-GB" dirty="0" smtClean="0"/>
              <a:t>Availability of key applications</a:t>
            </a:r>
          </a:p>
          <a:p>
            <a:r>
              <a:rPr lang="en-GB" dirty="0" smtClean="0"/>
              <a:t>Security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00336" y="567135"/>
            <a:ext cx="4584401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OS really should never crash</a:t>
            </a:r>
          </a:p>
          <a:p>
            <a:pPr lvl="1"/>
            <a:r>
              <a:rPr lang="en-US" dirty="0" smtClean="0"/>
              <a:t>Since it takes everything else down with it</a:t>
            </a:r>
          </a:p>
          <a:p>
            <a:r>
              <a:rPr lang="en-US" dirty="0" smtClean="0"/>
              <a:t>But also need dependability in a different sense</a:t>
            </a:r>
          </a:p>
          <a:p>
            <a:pPr lvl="1"/>
            <a:r>
              <a:rPr lang="en-US" dirty="0" smtClean="0"/>
              <a:t>The OS must be depended on to behave as it’s specified</a:t>
            </a:r>
          </a:p>
          <a:p>
            <a:pPr lvl="1"/>
            <a:r>
              <a:rPr lang="en-US" dirty="0" smtClean="0"/>
              <a:t>Nobody wants surprises from their operating system</a:t>
            </a:r>
          </a:p>
          <a:p>
            <a:pPr lvl="1"/>
            <a:r>
              <a:rPr lang="en-US" dirty="0" smtClean="0"/>
              <a:t>Since the OS controls everything, unexpected behavior could be arbitrarily bad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loose goal</a:t>
            </a:r>
          </a:p>
          <a:p>
            <a:r>
              <a:rPr lang="en-US" dirty="0" smtClean="0"/>
              <a:t>The OS must perform well in critical situations</a:t>
            </a:r>
          </a:p>
          <a:p>
            <a:r>
              <a:rPr lang="en-US" dirty="0" smtClean="0"/>
              <a:t>But optimizing the performance of all OS operations not always critical</a:t>
            </a:r>
          </a:p>
          <a:p>
            <a:r>
              <a:rPr lang="en-US" dirty="0" smtClean="0"/>
              <a:t>Nothing can take too long</a:t>
            </a:r>
          </a:p>
          <a:p>
            <a:r>
              <a:rPr lang="en-US" dirty="0" smtClean="0"/>
              <a:t>But if something is “fast enough,” adding complexity to make it faster not worthwhile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Upward Compatibility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People want new releases of an OS</a:t>
            </a:r>
          </a:p>
          <a:p>
            <a:pPr lvl="1"/>
            <a:r>
              <a:rPr lang="en-GB" dirty="0" smtClean="0"/>
              <a:t>New features, bug fixes, enhancements</a:t>
            </a:r>
          </a:p>
          <a:p>
            <a:r>
              <a:rPr lang="en-GB" dirty="0" smtClean="0"/>
              <a:t>People also fear new releases of an OS</a:t>
            </a:r>
          </a:p>
          <a:p>
            <a:pPr lvl="1"/>
            <a:r>
              <a:rPr lang="en-GB" dirty="0" smtClean="0"/>
              <a:t>OS changes can break old applications</a:t>
            </a:r>
          </a:p>
          <a:p>
            <a:r>
              <a:rPr lang="en-GB" dirty="0" smtClean="0"/>
              <a:t>What makes the compatibility issue manageable?</a:t>
            </a:r>
          </a:p>
          <a:p>
            <a:pPr lvl="1"/>
            <a:r>
              <a:rPr lang="en-GB" dirty="0" smtClean="0"/>
              <a:t>Stable interfaces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Stable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Designers should start with well specified Application Interfaces</a:t>
            </a:r>
          </a:p>
          <a:p>
            <a:pPr lvl="1"/>
            <a:r>
              <a:rPr lang="en-GB" dirty="0" smtClean="0"/>
              <a:t>Must keep them stable from release to release</a:t>
            </a:r>
          </a:p>
          <a:p>
            <a:r>
              <a:rPr lang="en-GB" dirty="0" smtClean="0"/>
              <a:t>Application developers should only use committed interfaces</a:t>
            </a:r>
          </a:p>
          <a:p>
            <a:pPr lvl="1"/>
            <a:r>
              <a:rPr lang="en-GB" dirty="0" smtClean="0"/>
              <a:t>Don’t use undocumented features or erroneous side effects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Standards in the Dark Ages (1965)</a:t>
            </a:r>
          </a:p>
          <a:p>
            <a:r>
              <a:rPr lang="en-GB" dirty="0" smtClean="0"/>
              <a:t>The S/W Reformation (1985)</a:t>
            </a:r>
          </a:p>
          <a:p>
            <a:r>
              <a:rPr lang="en-GB" dirty="0" smtClean="0"/>
              <a:t>The role of standards today</a:t>
            </a:r>
          </a:p>
          <a:p>
            <a:r>
              <a:rPr lang="en-GB" dirty="0" smtClean="0"/>
              <a:t>APIs</a:t>
            </a:r>
          </a:p>
          <a:p>
            <a:r>
              <a:rPr lang="en-GB" dirty="0" err="1" smtClean="0"/>
              <a:t>ABIs</a:t>
            </a:r>
            <a:endParaRPr lang="en-GB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16741</TotalTime>
  <Words>1231</Words>
  <Application>Microsoft Macintosh PowerPoint</Application>
  <PresentationFormat>On-screen Show (4:3)</PresentationFormat>
  <Paragraphs>200</Paragraphs>
  <Slides>25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 Theme</vt:lpstr>
      <vt:lpstr>Operating System Basics CS 111 On-Line MS Program Operating Systems  Peter Reiher </vt:lpstr>
      <vt:lpstr>Outline</vt:lpstr>
      <vt:lpstr>Important OS Properties</vt:lpstr>
      <vt:lpstr>For the End Users,</vt:lpstr>
      <vt:lpstr>Reliability</vt:lpstr>
      <vt:lpstr>Performance</vt:lpstr>
      <vt:lpstr>Upward Compatibility</vt:lpstr>
      <vt:lpstr>Stable Interfaces</vt:lpstr>
      <vt:lpstr>Interfaces and Standards</vt:lpstr>
      <vt:lpstr>Standards in the Dark Ages (1965)</vt:lpstr>
      <vt:lpstr>The S/W Reformation (1985)</vt:lpstr>
      <vt:lpstr>Standards Today</vt:lpstr>
      <vt:lpstr>APIs</vt:lpstr>
      <vt:lpstr>ABIs</vt:lpstr>
      <vt:lpstr>For the Service Providers,</vt:lpstr>
      <vt:lpstr>For the Application Developers,</vt:lpstr>
      <vt:lpstr>For the OS Developers, </vt:lpstr>
      <vt:lpstr>Maintainability</vt:lpstr>
      <vt:lpstr>Maintainability: Understandability</vt:lpstr>
      <vt:lpstr>Why a Hierarachical Structure?</vt:lpstr>
      <vt:lpstr>Maintainability: Modularity  and Modifiability </vt:lpstr>
      <vt:lpstr>Side Effects</vt:lpstr>
      <vt:lpstr>Maintainability: Testability</vt:lpstr>
      <vt:lpstr>Automated Testing</vt:lpstr>
      <vt:lpstr>Cost of Development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16</cp:revision>
  <dcterms:created xsi:type="dcterms:W3CDTF">2017-01-03T21:16:17Z</dcterms:created>
  <dcterms:modified xsi:type="dcterms:W3CDTF">2017-01-03T21:18:00Z</dcterms:modified>
</cp:coreProperties>
</file>