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93" r:id="rId2"/>
    <p:sldId id="294" r:id="rId3"/>
    <p:sldId id="295" r:id="rId4"/>
    <p:sldId id="296" r:id="rId5"/>
    <p:sldId id="297" r:id="rId6"/>
    <p:sldId id="298" r:id="rId7"/>
    <p:sldId id="299" r:id="rId8"/>
    <p:sldId id="302" r:id="rId9"/>
    <p:sldId id="300" r:id="rId10"/>
    <p:sldId id="301" r:id="rId11"/>
    <p:sldId id="303" r:id="rId12"/>
    <p:sldId id="304" r:id="rId13"/>
    <p:sldId id="305" r:id="rId14"/>
    <p:sldId id="306" r:id="rId15"/>
    <p:sldId id="317" r:id="rId16"/>
    <p:sldId id="307" r:id="rId17"/>
    <p:sldId id="308" r:id="rId18"/>
    <p:sldId id="309" r:id="rId19"/>
    <p:sldId id="310" r:id="rId20"/>
    <p:sldId id="311" r:id="rId21"/>
    <p:sldId id="318" r:id="rId22"/>
    <p:sldId id="319" r:id="rId2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63588" cy="45720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 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major function of an OS is to offer abstract versions of resources</a:t>
            </a:r>
          </a:p>
          <a:p>
            <a:pPr lvl="1"/>
            <a:r>
              <a:rPr lang="en-US" dirty="0" smtClean="0"/>
              <a:t>As opposed to actual physical resources</a:t>
            </a:r>
          </a:p>
          <a:p>
            <a:r>
              <a:rPr lang="en-US" dirty="0" smtClean="0"/>
              <a:t>Essentially, the OS implements the abstract resources using the physical resources</a:t>
            </a:r>
          </a:p>
          <a:p>
            <a:pPr lvl="1"/>
            <a:r>
              <a:rPr lang="en-US" dirty="0" smtClean="0"/>
              <a:t>E.g., processes (an abstraction) are implemented using the CPU and RAM (physical resources)</a:t>
            </a:r>
          </a:p>
          <a:p>
            <a:pPr lvl="1"/>
            <a:r>
              <a:rPr lang="en-US" dirty="0" smtClean="0"/>
              <a:t>And files (an abstraction) are implemented using disks (a physical resource)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24684" y="540399"/>
            <a:ext cx="5709570" cy="67674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Shareable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5430"/>
            <a:ext cx="8229600" cy="4525963"/>
          </a:xfrm>
        </p:spPr>
        <p:txBody>
          <a:bodyPr/>
          <a:lstStyle/>
          <a:p>
            <a:r>
              <a:rPr lang="en-GB" dirty="0" smtClean="0"/>
              <a:t>Usable by multiple concurrent clients</a:t>
            </a:r>
          </a:p>
          <a:p>
            <a:pPr lvl="1"/>
            <a:r>
              <a:rPr lang="en-GB" dirty="0" smtClean="0"/>
              <a:t>Clients do not have to “wait” for access to resource</a:t>
            </a:r>
          </a:p>
          <a:p>
            <a:pPr lvl="1"/>
            <a:r>
              <a:rPr lang="en-GB" dirty="0" smtClean="0"/>
              <a:t>Clients don’t “own” a particular subset of resource</a:t>
            </a:r>
          </a:p>
          <a:p>
            <a:r>
              <a:rPr lang="en-GB" dirty="0" smtClean="0"/>
              <a:t>May involve (effectively) limitless resources </a:t>
            </a:r>
          </a:p>
          <a:p>
            <a:pPr lvl="1"/>
            <a:r>
              <a:rPr lang="en-GB" dirty="0" smtClean="0"/>
              <a:t>Air in a room, shared by occupants </a:t>
            </a:r>
          </a:p>
          <a:p>
            <a:pPr lvl="1"/>
            <a:r>
              <a:rPr lang="en-GB" dirty="0" smtClean="0"/>
              <a:t>Copy of the operating system, shared by processes</a:t>
            </a:r>
          </a:p>
          <a:p>
            <a:r>
              <a:rPr lang="en-GB" dirty="0" smtClean="0"/>
              <a:t>May involve </a:t>
            </a:r>
            <a:r>
              <a:rPr lang="en-GB" u="sng" dirty="0" smtClean="0"/>
              <a:t>under-the-covers</a:t>
            </a:r>
            <a:r>
              <a:rPr lang="en-GB" dirty="0" smtClean="0"/>
              <a:t> multiplexing</a:t>
            </a:r>
          </a:p>
          <a:p>
            <a:pPr lvl="1"/>
            <a:r>
              <a:rPr lang="en-GB" dirty="0" smtClean="0"/>
              <a:t>Cell-phone channel (time and frequency multiplexed)</a:t>
            </a:r>
          </a:p>
          <a:p>
            <a:pPr lvl="1"/>
            <a:r>
              <a:rPr lang="en-GB" dirty="0" smtClean="0"/>
              <a:t>Shared network interface (time multiplexed)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248"/>
            <a:ext cx="8229600" cy="1143000"/>
          </a:xfrm>
        </p:spPr>
        <p:txBody>
          <a:bodyPr/>
          <a:lstStyle/>
          <a:p>
            <a:r>
              <a:rPr lang="en-US" dirty="0" smtClean="0"/>
              <a:t>A Brief History of the </a:t>
            </a:r>
            <a:br>
              <a:rPr lang="en-US" dirty="0" smtClean="0"/>
            </a:br>
            <a:r>
              <a:rPr lang="en-US" dirty="0" smtClean="0"/>
              <a:t>Evolution of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66200"/>
            <a:ext cx="8229600" cy="4525963"/>
          </a:xfrm>
        </p:spPr>
        <p:txBody>
          <a:bodyPr/>
          <a:lstStyle/>
          <a:p>
            <a:r>
              <a:rPr lang="en-GB" dirty="0" smtClean="0"/>
              <a:t>Early computers</a:t>
            </a:r>
          </a:p>
          <a:p>
            <a:r>
              <a:rPr lang="en-GB" dirty="0" smtClean="0"/>
              <a:t>Batch processing</a:t>
            </a:r>
          </a:p>
          <a:p>
            <a:r>
              <a:rPr lang="en-GB" dirty="0" smtClean="0"/>
              <a:t>Time sharing</a:t>
            </a:r>
          </a:p>
          <a:p>
            <a:r>
              <a:rPr lang="en-GB" dirty="0" smtClean="0"/>
              <a:t>Work stations, PCs</a:t>
            </a:r>
          </a:p>
          <a:p>
            <a:r>
              <a:rPr lang="en-GB" dirty="0" smtClean="0"/>
              <a:t>Embedded systems</a:t>
            </a:r>
          </a:p>
          <a:p>
            <a:r>
              <a:rPr lang="en-GB" dirty="0" smtClean="0"/>
              <a:t>Client/server computing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04547" y="461019"/>
            <a:ext cx="7336627" cy="1377924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Computers (1940s-1950s)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649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Usage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Scheduled for use by one user at a time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Input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Paper cards, paper tape, magnetic tape, dip switches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Output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Paper cards, paper tape, print-outs, magnetic tape, lights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Software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Compilers, assemblers, math packages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No “resident” operating system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Typically one program resident at a time</a:t>
            </a:r>
          </a:p>
          <a:p>
            <a:pPr>
              <a:lnSpc>
                <a:spcPct val="90000"/>
              </a:lnSpc>
            </a:pPr>
            <a:r>
              <a:rPr lang="en-GB" sz="2800" dirty="0" smtClean="0"/>
              <a:t>Debugging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/>
              <a:t>In binary, via lights and switches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Computing (1960s)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400" dirty="0" smtClean="0"/>
              <a:t>Typified by the IBM System/360 (mid 1960s)</a:t>
            </a:r>
          </a:p>
          <a:p>
            <a:pPr lvl="1"/>
            <a:r>
              <a:rPr lang="en-GB" sz="2000" dirty="0" smtClean="0"/>
              <a:t>Programs submitted and picked up later</a:t>
            </a:r>
          </a:p>
          <a:p>
            <a:pPr lvl="1"/>
            <a:r>
              <a:rPr lang="en-GB" sz="2000" dirty="0" smtClean="0"/>
              <a:t>Input and output spooling to tape and disk</a:t>
            </a:r>
          </a:p>
          <a:p>
            <a:r>
              <a:rPr lang="en-GB" sz="2400" dirty="0" smtClean="0"/>
              <a:t>Goals: efficient CPU use, maximize throughput</a:t>
            </a:r>
          </a:p>
          <a:p>
            <a:pPr lvl="1"/>
            <a:r>
              <a:rPr lang="en-GB" sz="2000" dirty="0" smtClean="0"/>
              <a:t>Computer was expensive resource to be shared</a:t>
            </a:r>
          </a:p>
          <a:p>
            <a:pPr lvl="1"/>
            <a:r>
              <a:rPr lang="en-GB" sz="2000" dirty="0" smtClean="0"/>
              <a:t>I/O able to proceed with minimal CPU</a:t>
            </a:r>
          </a:p>
          <a:p>
            <a:pPr lvl="1"/>
            <a:r>
              <a:rPr lang="en-GB" sz="2000" dirty="0" smtClean="0"/>
              <a:t>Overlapped execution and I/O maximize CPU usage</a:t>
            </a:r>
          </a:p>
          <a:p>
            <a:pPr lvl="1"/>
            <a:r>
              <a:rPr lang="en-GB" sz="2000" dirty="0" smtClean="0"/>
              <a:t>Limited multi-tasking ability to minimize idle time</a:t>
            </a:r>
          </a:p>
          <a:p>
            <a:r>
              <a:rPr lang="en-GB" sz="2400" dirty="0" smtClean="0"/>
              <a:t>Software</a:t>
            </a:r>
          </a:p>
          <a:p>
            <a:pPr lvl="1"/>
            <a:r>
              <a:rPr lang="en-GB" sz="2000" dirty="0" smtClean="0"/>
              <a:t>Batch monitor … to move from one job to the next</a:t>
            </a:r>
          </a:p>
          <a:p>
            <a:pPr lvl="1"/>
            <a:r>
              <a:rPr lang="en-GB" sz="2000" dirty="0" smtClean="0"/>
              <a:t>I/O supervisor … to manage background I/O</a:t>
            </a:r>
          </a:p>
          <a:p>
            <a:r>
              <a:rPr lang="en-GB" sz="2400" dirty="0" smtClean="0"/>
              <a:t>Debugging </a:t>
            </a:r>
            <a:r>
              <a:rPr lang="en-GB" sz="2000" dirty="0" smtClean="0"/>
              <a:t>(in hex or octal via paper core dumps)</a:t>
            </a:r>
          </a:p>
          <a:p>
            <a:pPr lvl="1"/>
            <a:r>
              <a:rPr lang="en-GB" sz="2400" dirty="0" smtClean="0"/>
              <a:t>Long analysis cycle between test runs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Sharing (1970s)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Typified by IBM/CMS, </a:t>
            </a:r>
            <a:r>
              <a:rPr lang="en-GB" dirty="0" err="1" smtClean="0"/>
              <a:t>Multics</a:t>
            </a:r>
            <a:r>
              <a:rPr lang="en-GB" dirty="0" smtClean="0"/>
              <a:t>, UNIX</a:t>
            </a:r>
          </a:p>
          <a:p>
            <a:pPr lvl="1"/>
            <a:r>
              <a:rPr lang="en-GB" dirty="0" smtClean="0"/>
              <a:t>Multi-user, interaction through terminals</a:t>
            </a:r>
          </a:p>
          <a:p>
            <a:pPr lvl="1"/>
            <a:r>
              <a:rPr lang="en-GB" dirty="0" smtClean="0"/>
              <a:t>All programs and data stored on disk</a:t>
            </a:r>
          </a:p>
          <a:p>
            <a:r>
              <a:rPr lang="en-GB" dirty="0" smtClean="0"/>
              <a:t>Goals: sharing for interactive users</a:t>
            </a:r>
          </a:p>
          <a:p>
            <a:pPr lvl="1"/>
            <a:r>
              <a:rPr lang="en-GB" dirty="0" smtClean="0"/>
              <a:t>Interactive apps demand short response time</a:t>
            </a:r>
          </a:p>
          <a:p>
            <a:pPr lvl="1"/>
            <a:r>
              <a:rPr lang="en-GB" dirty="0" smtClean="0"/>
              <a:t>Enhanced security required to ensure privacy</a:t>
            </a:r>
          </a:p>
          <a:p>
            <a:r>
              <a:rPr lang="en-GB" dirty="0" smtClean="0"/>
              <a:t>OS and system services expanded greatly</a:t>
            </a:r>
          </a:p>
          <a:p>
            <a:pPr lvl="1"/>
            <a:r>
              <a:rPr lang="en-GB" dirty="0" smtClean="0"/>
              <a:t>Terminal I/O, synchronization, inter-process communication, networking, protection,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9738"/>
            <a:ext cx="8229600" cy="1143000"/>
          </a:xfrm>
        </p:spPr>
        <p:txBody>
          <a:bodyPr/>
          <a:lstStyle/>
          <a:p>
            <a:r>
              <a:rPr lang="en-US" dirty="0" smtClean="0"/>
              <a:t>How Do Batch and </a:t>
            </a:r>
            <a:br>
              <a:rPr lang="en-US" dirty="0" smtClean="0"/>
            </a:br>
            <a:r>
              <a:rPr lang="en-US" dirty="0" smtClean="0"/>
              <a:t>Multitasking Differ?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2320"/>
            <a:ext cx="8229600" cy="4525963"/>
          </a:xfrm>
        </p:spPr>
        <p:txBody>
          <a:bodyPr/>
          <a:lstStyle/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No interaction between tasks in a batch system 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Each thinks it has the whole computer to itself 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Parallel tasks in a timesharing system can interact 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A timesharing system wants to provide good interactive response time to every task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Which probably means preemptive scheduling</a:t>
            </a:r>
          </a:p>
          <a:p>
            <a:pPr marL="1390650" lvl="2" indent="-533400">
              <a:lnSpc>
                <a:spcPct val="90000"/>
              </a:lnSpc>
            </a:pPr>
            <a:r>
              <a:rPr lang="en-US" dirty="0" smtClean="0"/>
              <a:t>Batch systems run each job to completion</a:t>
            </a:r>
          </a:p>
          <a:p>
            <a:pPr marL="1847850" lvl="3" indent="-533400">
              <a:lnSpc>
                <a:spcPct val="90000"/>
              </a:lnSpc>
            </a:pPr>
            <a:r>
              <a:rPr lang="en-US" dirty="0" err="1" smtClean="0"/>
              <a:t>Queueing</a:t>
            </a:r>
            <a:r>
              <a:rPr lang="en-US" dirty="0" smtClean="0"/>
              <a:t> theory tells us this can greatly increase average response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Workstations and PCs (1980s)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2450"/>
            <a:ext cx="8229600" cy="4525963"/>
          </a:xfrm>
        </p:spPr>
        <p:txBody>
          <a:bodyPr/>
          <a:lstStyle/>
          <a:p>
            <a:r>
              <a:rPr lang="en-GB" sz="2800" dirty="0" smtClean="0"/>
              <a:t>PCs returned to single user paradigm</a:t>
            </a:r>
          </a:p>
          <a:p>
            <a:pPr lvl="1"/>
            <a:r>
              <a:rPr lang="en-GB" sz="2400" dirty="0" smtClean="0"/>
              <a:t>Initially minimal I/O and system services</a:t>
            </a:r>
          </a:p>
          <a:p>
            <a:pPr lvl="1"/>
            <a:r>
              <a:rPr lang="en-GB" sz="2400" dirty="0" smtClean="0"/>
              <a:t>File systems &amp; interactivity from timesharing systems</a:t>
            </a:r>
          </a:p>
          <a:p>
            <a:r>
              <a:rPr lang="en-GB" sz="2800" dirty="0" smtClean="0"/>
              <a:t>Advent of personal productivity applications</a:t>
            </a:r>
          </a:p>
          <a:p>
            <a:pPr lvl="1"/>
            <a:r>
              <a:rPr lang="en-GB" sz="2400" dirty="0" smtClean="0"/>
              <a:t>High end applications gave rise </a:t>
            </a:r>
            <a:r>
              <a:rPr lang="en-GB" sz="2400" smtClean="0"/>
              <a:t>to workstations</a:t>
            </a:r>
            <a:endParaRPr lang="en-GB" sz="2400" dirty="0" smtClean="0"/>
          </a:p>
          <a:p>
            <a:r>
              <a:rPr lang="en-GB" sz="2800" dirty="0" smtClean="0"/>
              <a:t>Advent of local area networking</a:t>
            </a:r>
          </a:p>
          <a:p>
            <a:pPr lvl="1"/>
            <a:r>
              <a:rPr lang="en-GB" sz="2400" dirty="0" smtClean="0"/>
              <a:t>File transfer and e-mail led to group collaboration</a:t>
            </a:r>
          </a:p>
          <a:p>
            <a:pPr lvl="1"/>
            <a:r>
              <a:rPr lang="en-GB" sz="2400" dirty="0" smtClean="0"/>
              <a:t>The evolution of work groups and work-group servers</a:t>
            </a:r>
          </a:p>
          <a:p>
            <a:r>
              <a:rPr lang="en-GB" sz="2800" dirty="0" smtClean="0"/>
              <a:t>PCs and workstations “grew together”</a:t>
            </a:r>
            <a:endParaRPr lang="en-GB" sz="2400" dirty="0" smtClean="0"/>
          </a:p>
          <a:p>
            <a:r>
              <a:rPr lang="en-GB" sz="2800" dirty="0" smtClean="0"/>
              <a:t>OS worked for one user, but ran multiple processes for him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Systems (1990s)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General purpose systems vs. appliances</a:t>
            </a:r>
          </a:p>
          <a:p>
            <a:pPr lvl="1"/>
            <a:r>
              <a:rPr lang="en-GB" sz="2400" dirty="0" smtClean="0"/>
              <a:t>Running software vs. performing a service</a:t>
            </a:r>
          </a:p>
          <a:p>
            <a:r>
              <a:rPr lang="en-GB" sz="2800" dirty="0" smtClean="0"/>
              <a:t>Many appliances based on computers</a:t>
            </a:r>
          </a:p>
          <a:p>
            <a:pPr lvl="1"/>
            <a:r>
              <a:rPr lang="en-GB" sz="2400" dirty="0" smtClean="0"/>
              <a:t>Video games, CD players, TV signal decoders</a:t>
            </a:r>
          </a:p>
          <a:p>
            <a:pPr lvl="1"/>
            <a:r>
              <a:rPr lang="en-GB" sz="2400" dirty="0" smtClean="0"/>
              <a:t>Telephone switches, avionics, medical imaging</a:t>
            </a:r>
          </a:p>
          <a:p>
            <a:r>
              <a:rPr lang="en-GB" sz="2800" dirty="0" smtClean="0"/>
              <a:t>Appliances require increasingly powerful </a:t>
            </a:r>
            <a:r>
              <a:rPr lang="en-GB" sz="2800" dirty="0" err="1" smtClean="0"/>
              <a:t>OSs</a:t>
            </a:r>
            <a:endParaRPr lang="en-GB" sz="2800" dirty="0" smtClean="0"/>
          </a:p>
          <a:p>
            <a:pPr lvl="1"/>
            <a:r>
              <a:rPr lang="en-GB" sz="2400" dirty="0" smtClean="0"/>
              <a:t>Multi-tasking, networking, plug-</a:t>
            </a:r>
            <a:r>
              <a:rPr lang="en-GB" sz="2400" dirty="0" err="1" smtClean="0"/>
              <a:t>n</a:t>
            </a:r>
            <a:r>
              <a:rPr lang="en-GB" sz="2400" dirty="0" smtClean="0"/>
              <a:t>-play devices</a:t>
            </a:r>
          </a:p>
          <a:p>
            <a:r>
              <a:rPr lang="en-GB" sz="2800" dirty="0" smtClean="0"/>
              <a:t>General purpose OS becoming more appliance-like</a:t>
            </a:r>
          </a:p>
          <a:p>
            <a:pPr lvl="1"/>
            <a:r>
              <a:rPr lang="en-GB" sz="2400" dirty="0" smtClean="0"/>
              <a:t>Ultra-high availability, more automation</a:t>
            </a:r>
          </a:p>
          <a:p>
            <a:pPr lvl="1"/>
            <a:r>
              <a:rPr lang="en-GB" sz="2400" dirty="0" smtClean="0"/>
              <a:t>Easier to use, less management intensive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Client/Server Computing (1990s)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8080"/>
            <a:ext cx="8229600" cy="4525963"/>
          </a:xfrm>
        </p:spPr>
        <p:txBody>
          <a:bodyPr/>
          <a:lstStyle/>
          <a:p>
            <a:r>
              <a:rPr lang="en-GB" sz="2800" dirty="0" smtClean="0"/>
              <a:t>Computing specifically designed to provide services across the network</a:t>
            </a:r>
          </a:p>
          <a:p>
            <a:pPr lvl="1"/>
            <a:r>
              <a:rPr lang="en-GB" sz="2400" dirty="0" smtClean="0"/>
              <a:t>To multiple distinct users</a:t>
            </a:r>
          </a:p>
          <a:p>
            <a:pPr lvl="1"/>
            <a:r>
              <a:rPr lang="en-GB" sz="2400" dirty="0" smtClean="0"/>
              <a:t>But using the same service</a:t>
            </a:r>
          </a:p>
          <a:p>
            <a:pPr lvl="1"/>
            <a:r>
              <a:rPr lang="en-GB" sz="2400" dirty="0" smtClean="0"/>
              <a:t>Centralized file and print servers for work groups</a:t>
            </a:r>
          </a:p>
          <a:p>
            <a:pPr lvl="1"/>
            <a:r>
              <a:rPr lang="en-GB" sz="2400" dirty="0" smtClean="0"/>
              <a:t>Centralized mail, database servers for organizations</a:t>
            </a:r>
          </a:p>
          <a:p>
            <a:pPr lvl="1"/>
            <a:r>
              <a:rPr lang="en-GB" sz="2400" dirty="0" smtClean="0"/>
              <a:t>Clients got thinner, servers became necessary</a:t>
            </a:r>
          </a:p>
          <a:p>
            <a:r>
              <a:rPr lang="en-GB" sz="2800" dirty="0" smtClean="0"/>
              <a:t>Wide-Area Networking</a:t>
            </a:r>
          </a:p>
          <a:p>
            <a:pPr lvl="1"/>
            <a:r>
              <a:rPr lang="en-GB" sz="2400" dirty="0" smtClean="0"/>
              <a:t>No longer just on a LAN</a:t>
            </a:r>
          </a:p>
          <a:p>
            <a:pPr lvl="1"/>
            <a:r>
              <a:rPr lang="en-GB" sz="2400" dirty="0" smtClean="0"/>
              <a:t>e-mail, HTML/HTTP and the world-wide-web</a:t>
            </a:r>
          </a:p>
          <a:p>
            <a:pPr lvl="1"/>
            <a:r>
              <a:rPr lang="en-GB" sz="2400" dirty="0" smtClean="0"/>
              <a:t>Electronic business services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5698"/>
            <a:ext cx="8229600" cy="1143000"/>
          </a:xfrm>
        </p:spPr>
        <p:txBody>
          <a:bodyPr/>
          <a:lstStyle/>
          <a:p>
            <a:r>
              <a:rPr lang="en-US" dirty="0" smtClean="0"/>
              <a:t>Distributed and Cloud </a:t>
            </a:r>
            <a:br>
              <a:rPr lang="en-US" dirty="0" smtClean="0"/>
            </a:br>
            <a:r>
              <a:rPr lang="en-US" dirty="0" smtClean="0"/>
              <a:t>Computing (2000s)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140"/>
            <a:ext cx="8229600" cy="4525963"/>
          </a:xfrm>
        </p:spPr>
        <p:txBody>
          <a:bodyPr/>
          <a:lstStyle/>
          <a:p>
            <a:r>
              <a:rPr lang="en-GB" sz="2800" dirty="0" smtClean="0"/>
              <a:t>Distributed Computing Platforms</a:t>
            </a:r>
          </a:p>
          <a:p>
            <a:pPr lvl="1"/>
            <a:r>
              <a:rPr lang="en-GB" sz="2400" dirty="0" smtClean="0"/>
              <a:t>Single servers couldn’t handle required loads</a:t>
            </a:r>
          </a:p>
          <a:p>
            <a:pPr lvl="1"/>
            <a:r>
              <a:rPr lang="en-GB" sz="2400" dirty="0" smtClean="0"/>
              <a:t>So services offered by/among groups of systems</a:t>
            </a:r>
          </a:p>
          <a:p>
            <a:pPr lvl="2"/>
            <a:r>
              <a:rPr lang="en-GB" sz="2000" dirty="0" smtClean="0"/>
              <a:t>Sometimes load balancing</a:t>
            </a:r>
          </a:p>
          <a:p>
            <a:pPr lvl="2"/>
            <a:r>
              <a:rPr lang="en-GB" sz="2000" dirty="0" smtClean="0"/>
              <a:t>Sometimes functionally divided</a:t>
            </a:r>
          </a:p>
          <a:p>
            <a:pPr lvl="1"/>
            <a:r>
              <a:rPr lang="en-GB" sz="2400" dirty="0" smtClean="0"/>
              <a:t>System services must enable distributed applications</a:t>
            </a:r>
          </a:p>
          <a:p>
            <a:r>
              <a:rPr lang="en-GB" dirty="0" smtClean="0"/>
              <a:t>More recently, move to general remote distributed pools of computers</a:t>
            </a:r>
          </a:p>
          <a:p>
            <a:pPr lvl="1"/>
            <a:r>
              <a:rPr lang="en-GB" dirty="0" smtClean="0"/>
              <a:t>Cloud computing</a:t>
            </a:r>
          </a:p>
          <a:p>
            <a:pPr lvl="1"/>
            <a:r>
              <a:rPr lang="en-GB" dirty="0" smtClean="0"/>
              <a:t>Providing arbitrary distributed computing for many users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248"/>
            <a:ext cx="8229600" cy="1143000"/>
          </a:xfrm>
        </p:spPr>
        <p:txBody>
          <a:bodyPr/>
          <a:lstStyle/>
          <a:p>
            <a:r>
              <a:rPr lang="en-US" dirty="0" smtClean="0"/>
              <a:t>Why Abstract Resources?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abstractions are typically simpler and better suited for programmers and users</a:t>
            </a:r>
          </a:p>
          <a:p>
            <a:pPr lvl="1"/>
            <a:r>
              <a:rPr lang="en-GB" sz="2400" dirty="0" smtClean="0"/>
              <a:t>Easier to use than the original resources</a:t>
            </a:r>
          </a:p>
          <a:p>
            <a:pPr lvl="2"/>
            <a:r>
              <a:rPr lang="en-GB" sz="2000" dirty="0" smtClean="0"/>
              <a:t>E.g., don’t need to worry about keeping track of disk interrupts</a:t>
            </a:r>
          </a:p>
          <a:p>
            <a:pPr lvl="1"/>
            <a:r>
              <a:rPr lang="en-GB" sz="2400" dirty="0" smtClean="0"/>
              <a:t>Compartmentalize/encapsulate complexity</a:t>
            </a:r>
          </a:p>
          <a:p>
            <a:pPr lvl="2"/>
            <a:r>
              <a:rPr lang="en-GB" sz="2000" dirty="0" smtClean="0"/>
              <a:t>E.g., need not be concerned about what other executing code is doing and how to stay out of its way</a:t>
            </a:r>
          </a:p>
          <a:p>
            <a:pPr lvl="1"/>
            <a:r>
              <a:rPr lang="en-GB" sz="2400" dirty="0" smtClean="0"/>
              <a:t>Eliminate </a:t>
            </a:r>
            <a:r>
              <a:rPr lang="en-GB" sz="2400" dirty="0" err="1" smtClean="0"/>
              <a:t>behavior</a:t>
            </a:r>
            <a:r>
              <a:rPr lang="en-GB" sz="2400" dirty="0" smtClean="0"/>
              <a:t> that is irrelevant to user</a:t>
            </a:r>
          </a:p>
          <a:p>
            <a:pPr lvl="2"/>
            <a:r>
              <a:rPr lang="en-GB" sz="2000" dirty="0" smtClean="0"/>
              <a:t>E.g., hide the sectors and tracks of the disk</a:t>
            </a:r>
          </a:p>
          <a:p>
            <a:pPr lvl="1"/>
            <a:r>
              <a:rPr lang="en-GB" sz="2400" dirty="0" smtClean="0"/>
              <a:t>Create more convenient </a:t>
            </a:r>
            <a:r>
              <a:rPr lang="en-GB" sz="2400" dirty="0" err="1" smtClean="0"/>
              <a:t>behavior</a:t>
            </a:r>
            <a:endParaRPr lang="en-GB" sz="2400" dirty="0" smtClean="0"/>
          </a:p>
          <a:p>
            <a:pPr lvl="2"/>
            <a:r>
              <a:rPr lang="en-GB" sz="2000" dirty="0" smtClean="0"/>
              <a:t>E.g., make it look like you have the network interface entirely for your own use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OS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They have grown larger and more sophisticated</a:t>
            </a:r>
          </a:p>
          <a:p>
            <a:r>
              <a:rPr lang="en-GB" sz="2800" dirty="0" smtClean="0"/>
              <a:t>Their role has fundamentally changed</a:t>
            </a:r>
          </a:p>
          <a:p>
            <a:pPr lvl="1"/>
            <a:r>
              <a:rPr lang="en-GB" sz="2400" dirty="0" smtClean="0"/>
              <a:t>From shepherding the use of the hardware</a:t>
            </a:r>
          </a:p>
          <a:p>
            <a:pPr lvl="1"/>
            <a:r>
              <a:rPr lang="en-GB" sz="2400" dirty="0" smtClean="0"/>
              <a:t>To shielding the applications from the hardware</a:t>
            </a:r>
          </a:p>
          <a:p>
            <a:pPr lvl="1"/>
            <a:r>
              <a:rPr lang="en-GB" sz="2400" dirty="0" smtClean="0"/>
              <a:t>To providing powerful application computing platform</a:t>
            </a:r>
          </a:p>
          <a:p>
            <a:r>
              <a:rPr lang="en-GB" sz="2800" dirty="0" smtClean="0"/>
              <a:t>They still sit between applications and hardware</a:t>
            </a:r>
          </a:p>
          <a:p>
            <a:r>
              <a:rPr lang="en-GB" sz="2800" dirty="0" smtClean="0"/>
              <a:t>Best understood through services they provide</a:t>
            </a:r>
          </a:p>
          <a:p>
            <a:pPr lvl="1"/>
            <a:r>
              <a:rPr lang="en-GB" sz="2400" dirty="0" smtClean="0"/>
              <a:t>Capabilities they add</a:t>
            </a:r>
          </a:p>
          <a:p>
            <a:pPr lvl="1"/>
            <a:r>
              <a:rPr lang="en-GB" sz="2400" dirty="0" smtClean="0"/>
              <a:t>Applications they enable</a:t>
            </a:r>
          </a:p>
          <a:p>
            <a:pPr lvl="1"/>
            <a:r>
              <a:rPr lang="en-GB" sz="2400" dirty="0" smtClean="0"/>
              <a:t>Problems they eliminate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Important OS Trend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Convergence</a:t>
            </a:r>
          </a:p>
          <a:p>
            <a:pPr lvl="1"/>
            <a:r>
              <a:rPr lang="en-US" dirty="0" smtClean="0"/>
              <a:t>There are a handful of widely used </a:t>
            </a:r>
            <a:r>
              <a:rPr lang="en-US" dirty="0" err="1" smtClean="0"/>
              <a:t>OSs</a:t>
            </a:r>
            <a:endParaRPr lang="en-US" dirty="0" smtClean="0"/>
          </a:p>
          <a:p>
            <a:pPr lvl="1"/>
            <a:r>
              <a:rPr lang="en-US" dirty="0" smtClean="0"/>
              <a:t>New ones come along very rarely</a:t>
            </a:r>
          </a:p>
          <a:p>
            <a:r>
              <a:rPr lang="en-US" dirty="0" err="1" smtClean="0"/>
              <a:t>OSs</a:t>
            </a:r>
            <a:r>
              <a:rPr lang="en-US" dirty="0" smtClean="0"/>
              <a:t> in the same family (e.g., Windows or Linux) are used for vastly different purposes</a:t>
            </a:r>
          </a:p>
          <a:p>
            <a:pPr lvl="1"/>
            <a:r>
              <a:rPr lang="en-US" dirty="0" smtClean="0"/>
              <a:t>Making things challenging for the OS designer</a:t>
            </a:r>
          </a:p>
          <a:p>
            <a:r>
              <a:rPr lang="en-US" dirty="0" smtClean="0"/>
              <a:t>Most </a:t>
            </a:r>
            <a:r>
              <a:rPr lang="en-US" dirty="0" err="1" smtClean="0"/>
              <a:t>OSs</a:t>
            </a:r>
            <a:r>
              <a:rPr lang="en-US" dirty="0" smtClean="0"/>
              <a:t> are based on pretty old models</a:t>
            </a:r>
          </a:p>
          <a:p>
            <a:pPr lvl="1"/>
            <a:r>
              <a:rPr lang="en-US" dirty="0" smtClean="0"/>
              <a:t>Linux comes from Unix (1970s vintage)</a:t>
            </a:r>
          </a:p>
          <a:p>
            <a:pPr lvl="1"/>
            <a:r>
              <a:rPr lang="en-US" dirty="0" smtClean="0"/>
              <a:t>Windows from the early 1980s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Resulting OS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basing the OS we use today on an architecture designed 30-40 years ago</a:t>
            </a:r>
          </a:p>
          <a:p>
            <a:r>
              <a:rPr lang="en-US" dirty="0" smtClean="0"/>
              <a:t>We can make some changes in the architecture</a:t>
            </a:r>
          </a:p>
          <a:p>
            <a:r>
              <a:rPr lang="en-US" dirty="0" smtClean="0"/>
              <a:t>But not too many</a:t>
            </a:r>
          </a:p>
          <a:p>
            <a:pPr lvl="1"/>
            <a:r>
              <a:rPr lang="en-US" dirty="0" smtClean="0"/>
              <a:t>Due to compatibility</a:t>
            </a:r>
          </a:p>
          <a:p>
            <a:pPr lvl="1"/>
            <a:r>
              <a:rPr lang="en-US" dirty="0" smtClean="0"/>
              <a:t>And fundamental characteristics of the architecture</a:t>
            </a:r>
          </a:p>
          <a:p>
            <a:r>
              <a:rPr lang="en-US" dirty="0" smtClean="0"/>
              <a:t>Requires OS designers and builders to shoehorn what’s needed today into what made sense yesterday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570"/>
            <a:ext cx="8229600" cy="4525963"/>
          </a:xfrm>
        </p:spPr>
        <p:txBody>
          <a:bodyPr/>
          <a:lstStyle/>
          <a:p>
            <a:r>
              <a:rPr lang="en-GB" sz="2800" dirty="0" smtClean="0"/>
              <a:t>Make many different types appear to be same</a:t>
            </a:r>
          </a:p>
          <a:p>
            <a:pPr lvl="1"/>
            <a:r>
              <a:rPr lang="en-GB" sz="2400" dirty="0" smtClean="0"/>
              <a:t>So applications can deal with single common class</a:t>
            </a:r>
          </a:p>
          <a:p>
            <a:r>
              <a:rPr lang="en-GB" sz="2800" dirty="0" smtClean="0"/>
              <a:t>Usually involves a common unifying model</a:t>
            </a:r>
          </a:p>
          <a:p>
            <a:pPr lvl="1"/>
            <a:r>
              <a:rPr lang="en-GB" sz="2400" dirty="0" smtClean="0"/>
              <a:t>E.g., portable document format (</a:t>
            </a:r>
            <a:r>
              <a:rPr lang="en-GB" sz="2400" dirty="0" err="1" smtClean="0"/>
              <a:t>pdf</a:t>
            </a:r>
            <a:r>
              <a:rPr lang="en-GB" sz="2400" dirty="0" smtClean="0"/>
              <a:t>) for printers</a:t>
            </a:r>
          </a:p>
          <a:p>
            <a:pPr lvl="1"/>
            <a:r>
              <a:rPr lang="en-GB" sz="2400" dirty="0" smtClean="0"/>
              <a:t>Or SCSI standard for disks, CDs and tapes</a:t>
            </a:r>
          </a:p>
          <a:p>
            <a:r>
              <a:rPr lang="en-GB" sz="2800" dirty="0" smtClean="0"/>
              <a:t>Usually involves a </a:t>
            </a:r>
            <a:r>
              <a:rPr lang="en-GB" sz="2800" u="sng" dirty="0" smtClean="0"/>
              <a:t>federation framework</a:t>
            </a:r>
          </a:p>
          <a:p>
            <a:pPr lvl="1"/>
            <a:r>
              <a:rPr lang="en-GB" sz="2400" dirty="0" smtClean="0"/>
              <a:t>Per sub-type implementations of standard functions</a:t>
            </a:r>
          </a:p>
          <a:p>
            <a:r>
              <a:rPr lang="en-GB" sz="2800" dirty="0" smtClean="0"/>
              <a:t>Other examples:</a:t>
            </a:r>
            <a:endParaRPr lang="en-GB" sz="2400" dirty="0" smtClean="0"/>
          </a:p>
          <a:p>
            <a:pPr lvl="1"/>
            <a:r>
              <a:rPr lang="en-GB" sz="2400" dirty="0" smtClean="0"/>
              <a:t>Printer drivers make different printers look the same</a:t>
            </a:r>
          </a:p>
          <a:p>
            <a:pPr lvl="1"/>
            <a:r>
              <a:rPr lang="en-GB" sz="2400" dirty="0" smtClean="0"/>
              <a:t>Browser plug-ins to handle multi-media data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Want This Generality?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example, why do we want all printers to look the same?</a:t>
            </a:r>
          </a:p>
          <a:p>
            <a:pPr lvl="1"/>
            <a:r>
              <a:rPr lang="en-US" dirty="0" smtClean="0"/>
              <a:t>So we could write applications against a single model, and have it “just work” with all printers</a:t>
            </a:r>
          </a:p>
          <a:p>
            <a:r>
              <a:rPr lang="en-US" dirty="0" smtClean="0"/>
              <a:t>What’s the alternative?</a:t>
            </a:r>
          </a:p>
          <a:p>
            <a:pPr lvl="1"/>
            <a:r>
              <a:rPr lang="en-US" dirty="0" smtClean="0"/>
              <a:t>Program our application to know about all possible printers </a:t>
            </a:r>
          </a:p>
          <a:p>
            <a:pPr lvl="1"/>
            <a:r>
              <a:rPr lang="en-US" dirty="0" smtClean="0"/>
              <a:t>Including those that were invented after we had written our application!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a General Model Limit 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dirty="0" smtClean="0"/>
              <a:t>Does it stick us with the “least common denominator” of a hardware type?</a:t>
            </a:r>
          </a:p>
          <a:p>
            <a:pPr lvl="1"/>
            <a:r>
              <a:rPr lang="en-US" sz="2400" dirty="0" smtClean="0"/>
              <a:t>Like limiting us to the least-</a:t>
            </a:r>
            <a:r>
              <a:rPr lang="en-US" sz="2400" dirty="0" err="1" smtClean="0"/>
              <a:t>featureful</a:t>
            </a:r>
            <a:r>
              <a:rPr lang="en-US" sz="2400" dirty="0" smtClean="0"/>
              <a:t> of all printers?</a:t>
            </a:r>
          </a:p>
          <a:p>
            <a:r>
              <a:rPr lang="en-US" sz="2800" dirty="0" smtClean="0"/>
              <a:t>Not necessarily</a:t>
            </a:r>
          </a:p>
          <a:p>
            <a:pPr lvl="1"/>
            <a:r>
              <a:rPr lang="en-US" sz="2400" dirty="0" smtClean="0"/>
              <a:t>The model can include “optional features”</a:t>
            </a:r>
          </a:p>
          <a:p>
            <a:pPr lvl="2"/>
            <a:r>
              <a:rPr lang="en-US" sz="2000" dirty="0" smtClean="0"/>
              <a:t>If present, implemented in a standard way, </a:t>
            </a:r>
          </a:p>
          <a:p>
            <a:pPr lvl="2"/>
            <a:r>
              <a:rPr lang="en-US" sz="2000" dirty="0" smtClean="0"/>
              <a:t>If not present, test for them and do “something” if they’re not there</a:t>
            </a:r>
          </a:p>
          <a:p>
            <a:r>
              <a:rPr lang="en-US" sz="2800" dirty="0" smtClean="0"/>
              <a:t>Many devices will have features not in the common model</a:t>
            </a:r>
          </a:p>
          <a:p>
            <a:pPr lvl="1"/>
            <a:r>
              <a:rPr lang="en-US" sz="2400" dirty="0" smtClean="0"/>
              <a:t>There are arguments for and against the value of such features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Types of OS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Serially reusable resources</a:t>
            </a:r>
          </a:p>
          <a:p>
            <a:r>
              <a:rPr lang="en-US" dirty="0" err="1" smtClean="0"/>
              <a:t>Partitionable</a:t>
            </a:r>
            <a:r>
              <a:rPr lang="en-US" dirty="0" smtClean="0"/>
              <a:t> resources</a:t>
            </a:r>
          </a:p>
          <a:p>
            <a:r>
              <a:rPr lang="en-US" dirty="0" smtClean="0"/>
              <a:t>Sharable resources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Serially Reusable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Used by multiple clients, but only one at a time</a:t>
            </a:r>
          </a:p>
          <a:p>
            <a:pPr lvl="1"/>
            <a:r>
              <a:rPr lang="en-GB" dirty="0" smtClean="0"/>
              <a:t>Time multiplexing</a:t>
            </a:r>
          </a:p>
          <a:p>
            <a:r>
              <a:rPr lang="en-GB" dirty="0" smtClean="0"/>
              <a:t>Require access control to ensure exclusive use</a:t>
            </a:r>
          </a:p>
          <a:p>
            <a:r>
              <a:rPr lang="en-GB" dirty="0" smtClean="0"/>
              <a:t>Require graceful transitions from one user to the next</a:t>
            </a:r>
          </a:p>
          <a:p>
            <a:r>
              <a:rPr lang="en-GB" dirty="0" smtClean="0"/>
              <a:t>Examples: printers, bathroom stalls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Graceful Transition?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switch that totally hides the fact that the resource used to belong to someone else</a:t>
            </a:r>
          </a:p>
          <a:p>
            <a:pPr marL="990600" lvl="1" indent="-533400"/>
            <a:r>
              <a:rPr lang="en-US" dirty="0" smtClean="0"/>
              <a:t>Don’t allow the second user to access the resource until the first user is finished with it</a:t>
            </a:r>
          </a:p>
          <a:p>
            <a:pPr marL="1390650" lvl="2" indent="-533400"/>
            <a:r>
              <a:rPr lang="en-US" dirty="0" smtClean="0"/>
              <a:t>No incomplete operations that finish after the transition</a:t>
            </a:r>
          </a:p>
          <a:p>
            <a:pPr marL="990600" lvl="1" indent="-533400"/>
            <a:r>
              <a:rPr lang="en-US" dirty="0" smtClean="0"/>
              <a:t>Ensure that each subsequent user finds the resource in “like new” condition</a:t>
            </a:r>
          </a:p>
          <a:p>
            <a:pPr marL="1390650" lvl="2" indent="-533400"/>
            <a:r>
              <a:rPr lang="en-US" dirty="0" smtClean="0"/>
              <a:t>No traces of data or state left over from the first 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Partitionable</a:t>
            </a:r>
            <a:r>
              <a:rPr lang="en-US" dirty="0" smtClean="0"/>
              <a:t>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Divided into disjoint pieces for multiple clients</a:t>
            </a:r>
          </a:p>
          <a:p>
            <a:pPr lvl="1"/>
            <a:r>
              <a:rPr lang="en-GB" dirty="0" smtClean="0"/>
              <a:t>Spatial multiplexing</a:t>
            </a:r>
          </a:p>
          <a:p>
            <a:r>
              <a:rPr lang="en-GB" dirty="0" smtClean="0"/>
              <a:t>Needs access control to ensure: </a:t>
            </a:r>
          </a:p>
          <a:p>
            <a:pPr lvl="1"/>
            <a:r>
              <a:rPr lang="en-GB" dirty="0" smtClean="0"/>
              <a:t>Containment: </a:t>
            </a:r>
            <a:r>
              <a:rPr lang="en-US" i="1" dirty="0" smtClean="0"/>
              <a:t>you cannot access resources outside of your partition</a:t>
            </a:r>
            <a:endParaRPr lang="en-GB" dirty="0" smtClean="0"/>
          </a:p>
          <a:p>
            <a:pPr lvl="1"/>
            <a:r>
              <a:rPr lang="en-GB" dirty="0" smtClean="0"/>
              <a:t>Privacy: </a:t>
            </a:r>
            <a:r>
              <a:rPr lang="en-US" i="1" dirty="0" smtClean="0"/>
              <a:t>nobody else can access resources in your partition</a:t>
            </a:r>
            <a:endParaRPr lang="en-GB" dirty="0" smtClean="0"/>
          </a:p>
          <a:p>
            <a:r>
              <a:rPr lang="en-GB" dirty="0" smtClean="0"/>
              <a:t>Examples: disk space, dormitory rooms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7896</TotalTime>
  <Words>1472</Words>
  <Application>Microsoft Macintosh PowerPoint</Application>
  <PresentationFormat>On-screen Show (4:3)</PresentationFormat>
  <Paragraphs>196</Paragraphs>
  <Slides>22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Theme</vt:lpstr>
      <vt:lpstr>The OS and Abstraction</vt:lpstr>
      <vt:lpstr>Why Abstract Resources?</vt:lpstr>
      <vt:lpstr>Generalizing Abstractions</vt:lpstr>
      <vt:lpstr>Why Do We Want This Generality?</vt:lpstr>
      <vt:lpstr>Does a General Model Limit Us?</vt:lpstr>
      <vt:lpstr>Common Types of OS Resources</vt:lpstr>
      <vt:lpstr>Serially Reusable Resources</vt:lpstr>
      <vt:lpstr>What Is A Graceful Transition?</vt:lpstr>
      <vt:lpstr>Partitionable Resources</vt:lpstr>
      <vt:lpstr>Shareable Resources</vt:lpstr>
      <vt:lpstr>A Brief History of the  Evolution of Operating Systems</vt:lpstr>
      <vt:lpstr>Early Computers (1940s-1950s)</vt:lpstr>
      <vt:lpstr>Batch Computing (1960s)</vt:lpstr>
      <vt:lpstr>Time Sharing (1970s)</vt:lpstr>
      <vt:lpstr>How Do Batch and  Multitasking Differ?</vt:lpstr>
      <vt:lpstr>Workstations and PCs (1980s)</vt:lpstr>
      <vt:lpstr>Embedded Systems (1990s)</vt:lpstr>
      <vt:lpstr>Client/Server Computing (1990s)</vt:lpstr>
      <vt:lpstr>Distributed and Cloud  Computing (2000s)</vt:lpstr>
      <vt:lpstr>General OS Trends</vt:lpstr>
      <vt:lpstr>Another Important OS Trend</vt:lpstr>
      <vt:lpstr>A Resulting OS Challenge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12</cp:revision>
  <dcterms:created xsi:type="dcterms:W3CDTF">2017-01-03T21:16:17Z</dcterms:created>
  <dcterms:modified xsi:type="dcterms:W3CDTF">2017-01-03T21:17:21Z</dcterms:modified>
</cp:coreProperties>
</file>