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78" r:id="rId2"/>
    <p:sldId id="279" r:id="rId3"/>
    <p:sldId id="280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2" r:id="rId13"/>
    <p:sldId id="290" r:id="rId14"/>
    <p:sldId id="291" r:id="rId15"/>
    <p:sldId id="312" r:id="rId16"/>
    <p:sldId id="313" r:id="rId17"/>
    <p:sldId id="314" r:id="rId18"/>
    <p:sldId id="315" r:id="rId19"/>
    <p:sldId id="316" r:id="rId2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8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1/3/17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1/3/17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63588" cy="4572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 1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the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Purpose of course and relationships to other courses</a:t>
            </a:r>
          </a:p>
          <a:p>
            <a:r>
              <a:rPr lang="en-GB" dirty="0" smtClean="0"/>
              <a:t>Why study operating systems?</a:t>
            </a:r>
          </a:p>
          <a:p>
            <a:r>
              <a:rPr lang="en-GB" dirty="0" smtClean="0"/>
              <a:t>Major themes &amp; lessons in this course</a:t>
            </a:r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499808" y="540399"/>
            <a:ext cx="6215336" cy="850219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Does an OS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manages hardware for programs</a:t>
            </a:r>
          </a:p>
          <a:p>
            <a:pPr lvl="1"/>
            <a:r>
              <a:rPr lang="en-GB" dirty="0" smtClean="0"/>
              <a:t>Allocates hardware and manages its use</a:t>
            </a:r>
          </a:p>
          <a:p>
            <a:pPr lvl="1"/>
            <a:r>
              <a:rPr lang="en-GB" dirty="0" smtClean="0"/>
              <a:t>Enforces controlled sharing (and privacy)</a:t>
            </a:r>
          </a:p>
          <a:p>
            <a:pPr lvl="1"/>
            <a:r>
              <a:rPr lang="en-GB" dirty="0" smtClean="0"/>
              <a:t>Oversees execution and handles problems</a:t>
            </a:r>
          </a:p>
          <a:p>
            <a:r>
              <a:rPr lang="en-GB" dirty="0" smtClean="0"/>
              <a:t>It abstracts the hardware</a:t>
            </a:r>
          </a:p>
          <a:p>
            <a:pPr lvl="1"/>
            <a:r>
              <a:rPr lang="en-GB" dirty="0" smtClean="0"/>
              <a:t>Makes it easier to use and improves </a:t>
            </a:r>
            <a:r>
              <a:rPr lang="en-GB" dirty="0" err="1" smtClean="0"/>
              <a:t>s/w</a:t>
            </a:r>
            <a:r>
              <a:rPr lang="en-GB" dirty="0" smtClean="0"/>
              <a:t> portability</a:t>
            </a:r>
          </a:p>
          <a:p>
            <a:pPr lvl="1"/>
            <a:r>
              <a:rPr lang="en-GB" dirty="0" smtClean="0"/>
              <a:t>Optimizes performance</a:t>
            </a:r>
          </a:p>
          <a:p>
            <a:r>
              <a:rPr lang="en-GB" dirty="0" smtClean="0"/>
              <a:t>It provides new abstractions for applications</a:t>
            </a:r>
          </a:p>
          <a:p>
            <a:pPr lvl="1"/>
            <a:r>
              <a:rPr lang="en-GB" dirty="0" smtClean="0"/>
              <a:t>Powerful features beyond the bare hardware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0268"/>
            <a:ext cx="8229600" cy="1143000"/>
          </a:xfrm>
        </p:spPr>
        <p:txBody>
          <a:bodyPr/>
          <a:lstStyle/>
          <a:p>
            <a:r>
              <a:rPr lang="en-US" dirty="0" smtClean="0"/>
              <a:t>What Does An OS Look Like?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4040"/>
            <a:ext cx="8229600" cy="4525963"/>
          </a:xfrm>
        </p:spPr>
        <p:txBody>
          <a:bodyPr/>
          <a:lstStyle/>
          <a:p>
            <a:r>
              <a:rPr lang="en-GB" sz="2800" dirty="0" smtClean="0"/>
              <a:t>A set of management &amp; abstraction services</a:t>
            </a:r>
          </a:p>
          <a:p>
            <a:pPr lvl="1"/>
            <a:r>
              <a:rPr lang="en-GB" sz="2400" dirty="0" smtClean="0"/>
              <a:t>Invisible, they happen behind the scenes</a:t>
            </a:r>
          </a:p>
          <a:p>
            <a:r>
              <a:rPr lang="en-GB" sz="2800" dirty="0" smtClean="0"/>
              <a:t>Applications see objects and their services</a:t>
            </a:r>
          </a:p>
          <a:p>
            <a:pPr lvl="1"/>
            <a:r>
              <a:rPr lang="en-GB" sz="2400" dirty="0" smtClean="0"/>
              <a:t>CPU supports data-types and operations </a:t>
            </a:r>
          </a:p>
          <a:p>
            <a:pPr lvl="2"/>
            <a:r>
              <a:rPr lang="en-GB" sz="2000" dirty="0" smtClean="0"/>
              <a:t>bytes, shorts, longs, floats, pointers, ...</a:t>
            </a:r>
          </a:p>
          <a:p>
            <a:pPr lvl="2"/>
            <a:r>
              <a:rPr lang="en-GB" sz="2000" dirty="0" smtClean="0"/>
              <a:t>add, subtract, copy, compare, indirection, ...</a:t>
            </a:r>
          </a:p>
          <a:p>
            <a:pPr lvl="1"/>
            <a:r>
              <a:rPr lang="en-GB" sz="2400" dirty="0" smtClean="0"/>
              <a:t>So does an operating system, but at a higher level</a:t>
            </a:r>
          </a:p>
          <a:p>
            <a:pPr lvl="2"/>
            <a:r>
              <a:rPr lang="en-GB" sz="2000" dirty="0" smtClean="0"/>
              <a:t>files, processes, threads, devices, ports, ...</a:t>
            </a:r>
          </a:p>
          <a:p>
            <a:pPr lvl="2"/>
            <a:r>
              <a:rPr lang="en-GB" sz="2000" dirty="0" smtClean="0"/>
              <a:t>create, destroy, read, write, signal, ...</a:t>
            </a:r>
          </a:p>
          <a:p>
            <a:r>
              <a:rPr lang="en-GB" sz="2800" dirty="0" smtClean="0"/>
              <a:t>An OS extends a computer</a:t>
            </a:r>
          </a:p>
          <a:p>
            <a:pPr lvl="1"/>
            <a:r>
              <a:rPr lang="en-GB" sz="2400" dirty="0" smtClean="0"/>
              <a:t>Creating a much richer virtual computing platform</a:t>
            </a:r>
          </a:p>
          <a:p>
            <a:pPr lvl="2"/>
            <a:r>
              <a:rPr lang="en-GB" sz="2000" dirty="0" smtClean="0"/>
              <a:t>Supporting richer objects, more powerful operations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the OS Fit 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1325563" y="3467100"/>
            <a:ext cx="3316287" cy="1835150"/>
            <a:chOff x="835" y="2184"/>
            <a:chExt cx="2089" cy="1156"/>
          </a:xfrm>
        </p:grpSpPr>
        <p:sp>
          <p:nvSpPr>
            <p:cNvPr id="5" name="AutoShape 4"/>
            <p:cNvSpPr>
              <a:spLocks noChangeArrowheads="1"/>
            </p:cNvSpPr>
            <p:nvPr/>
          </p:nvSpPr>
          <p:spPr bwMode="auto">
            <a:xfrm>
              <a:off x="906" y="2494"/>
              <a:ext cx="1826" cy="436"/>
            </a:xfrm>
            <a:prstGeom prst="roundRect">
              <a:avLst>
                <a:gd name="adj" fmla="val 208"/>
              </a:avLst>
            </a:prstGeom>
            <a:solidFill>
              <a:srgbClr val="FFFF00"/>
            </a:solidFill>
            <a:ln w="27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 flipH="1">
              <a:off x="1437" y="2929"/>
              <a:ext cx="6" cy="405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8"/>
            <p:cNvSpPr>
              <a:spLocks noChangeShapeType="1"/>
            </p:cNvSpPr>
            <p:nvPr/>
          </p:nvSpPr>
          <p:spPr bwMode="auto">
            <a:xfrm>
              <a:off x="2213" y="2184"/>
              <a:ext cx="1" cy="284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1116" y="2593"/>
              <a:ext cx="139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</a:tabLst>
              </a:pPr>
              <a:r>
                <a:rPr lang="en-GB" sz="2200">
                  <a:latin typeface="Helvetica" charset="0"/>
                </a:rPr>
                <a:t>Operating System</a:t>
              </a:r>
            </a:p>
          </p:txBody>
        </p:sp>
        <p:sp>
          <p:nvSpPr>
            <p:cNvPr id="9" name="Line 17"/>
            <p:cNvSpPr>
              <a:spLocks noChangeShapeType="1"/>
            </p:cNvSpPr>
            <p:nvPr/>
          </p:nvSpPr>
          <p:spPr bwMode="auto">
            <a:xfrm flipV="1">
              <a:off x="835" y="2379"/>
              <a:ext cx="2089" cy="6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Text Box 21"/>
            <p:cNvSpPr txBox="1">
              <a:spLocks noChangeArrowheads="1"/>
            </p:cNvSpPr>
            <p:nvPr/>
          </p:nvSpPr>
          <p:spPr bwMode="auto">
            <a:xfrm>
              <a:off x="886" y="2224"/>
              <a:ext cx="1286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</a:tabLst>
              </a:pPr>
              <a:r>
                <a:rPr lang="en-GB" sz="1600">
                  <a:latin typeface="Helvetica" charset="0"/>
                </a:rPr>
                <a:t> System Call Interface</a:t>
              </a:r>
            </a:p>
          </p:txBody>
        </p:sp>
        <p:sp>
          <p:nvSpPr>
            <p:cNvPr id="11" name="Line 24"/>
            <p:cNvSpPr>
              <a:spLocks noChangeShapeType="1"/>
            </p:cNvSpPr>
            <p:nvPr/>
          </p:nvSpPr>
          <p:spPr bwMode="auto">
            <a:xfrm>
              <a:off x="2572" y="2929"/>
              <a:ext cx="3" cy="411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" name="Group 30"/>
          <p:cNvGrpSpPr>
            <a:grpSpLocks/>
          </p:cNvGrpSpPr>
          <p:nvPr/>
        </p:nvGrpSpPr>
        <p:grpSpPr bwMode="auto">
          <a:xfrm>
            <a:off x="1366838" y="4792663"/>
            <a:ext cx="6342062" cy="1225550"/>
            <a:chOff x="861" y="3019"/>
            <a:chExt cx="3995" cy="772"/>
          </a:xfrm>
        </p:grpSpPr>
        <p:sp>
          <p:nvSpPr>
            <p:cNvPr id="13" name="AutoShape 3"/>
            <p:cNvSpPr>
              <a:spLocks noChangeArrowheads="1"/>
            </p:cNvSpPr>
            <p:nvPr/>
          </p:nvSpPr>
          <p:spPr bwMode="auto">
            <a:xfrm>
              <a:off x="873" y="3323"/>
              <a:ext cx="3912" cy="468"/>
            </a:xfrm>
            <a:prstGeom prst="roundRect">
              <a:avLst>
                <a:gd name="adj" fmla="val 190"/>
              </a:avLst>
            </a:prstGeom>
            <a:solidFill>
              <a:srgbClr val="FF9900"/>
            </a:solidFill>
            <a:ln w="27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1018" y="3448"/>
              <a:ext cx="764" cy="196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</a:tabLst>
              </a:pPr>
              <a:r>
                <a:rPr lang="en-GB" sz="2200">
                  <a:latin typeface="Helvetica" charset="0"/>
                </a:rPr>
                <a:t>Hardware</a:t>
              </a:r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2403" y="3180"/>
              <a:ext cx="2453" cy="3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Text Box 19"/>
            <p:cNvSpPr txBox="1">
              <a:spLocks noChangeArrowheads="1"/>
            </p:cNvSpPr>
            <p:nvPr/>
          </p:nvSpPr>
          <p:spPr bwMode="auto">
            <a:xfrm>
              <a:off x="3003" y="3021"/>
              <a:ext cx="1369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</a:tabLst>
              </a:pPr>
              <a:r>
                <a:rPr lang="en-GB" sz="1600">
                  <a:latin typeface="Helvetica" charset="0"/>
                </a:rPr>
                <a:t> Standard</a:t>
              </a:r>
              <a:r>
                <a:rPr lang="en-GB" sz="1100">
                  <a:latin typeface="Helvetica" charset="0"/>
                </a:rPr>
                <a:t> </a:t>
              </a:r>
              <a:r>
                <a:rPr lang="en-GB" sz="1600">
                  <a:latin typeface="Helvetica" charset="0"/>
                </a:rPr>
                <a:t>instruction set</a:t>
              </a:r>
            </a:p>
          </p:txBody>
        </p:sp>
        <p:sp>
          <p:nvSpPr>
            <p:cNvPr id="17" name="Text Box 20"/>
            <p:cNvSpPr txBox="1">
              <a:spLocks noChangeArrowheads="1"/>
            </p:cNvSpPr>
            <p:nvPr/>
          </p:nvSpPr>
          <p:spPr bwMode="auto">
            <a:xfrm>
              <a:off x="861" y="3019"/>
              <a:ext cx="1374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</a:tabLst>
              </a:pPr>
              <a:r>
                <a:rPr lang="en-GB" sz="1600">
                  <a:latin typeface="Helvetica" charset="0"/>
                </a:rPr>
                <a:t>Privileged</a:t>
              </a:r>
              <a:r>
                <a:rPr lang="en-GB" sz="1100">
                  <a:latin typeface="Helvetica" charset="0"/>
                </a:rPr>
                <a:t> </a:t>
              </a:r>
              <a:r>
                <a:rPr lang="en-GB" sz="1600">
                  <a:latin typeface="Helvetica" charset="0"/>
                </a:rPr>
                <a:t>instruction set</a:t>
              </a:r>
            </a:p>
          </p:txBody>
        </p:sp>
        <p:sp>
          <p:nvSpPr>
            <p:cNvPr id="18" name="Line 23"/>
            <p:cNvSpPr>
              <a:spLocks noChangeShapeType="1"/>
            </p:cNvSpPr>
            <p:nvPr/>
          </p:nvSpPr>
          <p:spPr bwMode="auto">
            <a:xfrm>
              <a:off x="863" y="3180"/>
              <a:ext cx="1391" cy="4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25"/>
            <p:cNvSpPr txBox="1">
              <a:spLocks noChangeArrowheads="1"/>
            </p:cNvSpPr>
            <p:nvPr/>
          </p:nvSpPr>
          <p:spPr bwMode="auto">
            <a:xfrm>
              <a:off x="1953" y="3511"/>
              <a:ext cx="2625" cy="119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5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  <a:tab pos="2627313" algn="l"/>
                  <a:tab pos="3282950" algn="l"/>
                  <a:tab pos="3940175" algn="l"/>
                  <a:tab pos="4595813" algn="l"/>
                </a:tabLst>
              </a:pPr>
              <a:r>
                <a:rPr lang="en-GB" sz="1300">
                  <a:latin typeface="VAG Rounded Thin" pitchFamily="32" charset="0"/>
                </a:rPr>
                <a:t>(arithmetic, logical, copy, test, flow-control operations, ...</a:t>
              </a:r>
              <a:r>
                <a:rPr lang="en-GB" sz="1100">
                  <a:latin typeface="VAG Rounded Thin" pitchFamily="32" charset="0"/>
                </a:rPr>
                <a:t>)</a:t>
              </a:r>
            </a:p>
          </p:txBody>
        </p:sp>
      </p:grpSp>
      <p:sp>
        <p:nvSpPr>
          <p:cNvPr id="20" name="Text Box 26"/>
          <p:cNvSpPr txBox="1">
            <a:spLocks noChangeArrowheads="1"/>
          </p:cNvSpPr>
          <p:nvPr/>
        </p:nvSpPr>
        <p:spPr bwMode="auto">
          <a:xfrm>
            <a:off x="4667250" y="3103563"/>
            <a:ext cx="1588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1" name="Group 33"/>
          <p:cNvGrpSpPr>
            <a:grpSpLocks/>
          </p:cNvGrpSpPr>
          <p:nvPr/>
        </p:nvGrpSpPr>
        <p:grpSpPr bwMode="auto">
          <a:xfrm>
            <a:off x="1230313" y="2270125"/>
            <a:ext cx="4581525" cy="2963863"/>
            <a:chOff x="775" y="1430"/>
            <a:chExt cx="2886" cy="1867"/>
          </a:xfrm>
        </p:grpSpPr>
        <p:sp>
          <p:nvSpPr>
            <p:cNvPr id="22" name="Line 10"/>
            <p:cNvSpPr>
              <a:spLocks noChangeShapeType="1"/>
            </p:cNvSpPr>
            <p:nvPr/>
          </p:nvSpPr>
          <p:spPr bwMode="auto">
            <a:xfrm>
              <a:off x="2582" y="1430"/>
              <a:ext cx="1" cy="259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3" name="Group 32"/>
            <p:cNvGrpSpPr>
              <a:grpSpLocks/>
            </p:cNvGrpSpPr>
            <p:nvPr/>
          </p:nvGrpSpPr>
          <p:grpSpPr bwMode="auto">
            <a:xfrm>
              <a:off x="775" y="1454"/>
              <a:ext cx="2886" cy="1843"/>
              <a:chOff x="775" y="1454"/>
              <a:chExt cx="2886" cy="1843"/>
            </a:xfrm>
          </p:grpSpPr>
          <p:sp>
            <p:nvSpPr>
              <p:cNvPr id="24" name="AutoShape 5"/>
              <p:cNvSpPr>
                <a:spLocks noChangeArrowheads="1"/>
              </p:cNvSpPr>
              <p:nvPr/>
            </p:nvSpPr>
            <p:spPr bwMode="auto">
              <a:xfrm>
                <a:off x="839" y="1707"/>
                <a:ext cx="2714" cy="468"/>
              </a:xfrm>
              <a:prstGeom prst="roundRect">
                <a:avLst>
                  <a:gd name="adj" fmla="val 190"/>
                </a:avLst>
              </a:prstGeom>
              <a:solidFill>
                <a:srgbClr val="99FF33"/>
              </a:solidFill>
              <a:ln w="27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Line 9"/>
              <p:cNvSpPr>
                <a:spLocks noChangeShapeType="1"/>
              </p:cNvSpPr>
              <p:nvPr/>
            </p:nvSpPr>
            <p:spPr bwMode="auto">
              <a:xfrm>
                <a:off x="3009" y="2175"/>
                <a:ext cx="1" cy="1122"/>
              </a:xfrm>
              <a:prstGeom prst="line">
                <a:avLst/>
              </a:prstGeom>
              <a:noFill/>
              <a:ln w="27360">
                <a:solidFill>
                  <a:srgbClr val="000000"/>
                </a:solidFill>
                <a:round/>
                <a:headEnd/>
                <a:tailEnd type="triangle" w="lg" len="lg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Text Box 13"/>
              <p:cNvSpPr txBox="1">
                <a:spLocks noChangeArrowheads="1"/>
              </p:cNvSpPr>
              <p:nvPr/>
            </p:nvSpPr>
            <p:spPr bwMode="auto">
              <a:xfrm>
                <a:off x="1136" y="1742"/>
                <a:ext cx="2016" cy="2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defTabSz="828675" eaLnBrk="1">
                  <a:lnSpc>
                    <a:spcPct val="93000"/>
                  </a:lnSpc>
                  <a:buClr>
                    <a:srgbClr val="000000"/>
                  </a:buClr>
                  <a:buSzPct val="45000"/>
                  <a:buFont typeface="StarSymbol" charset="0"/>
                  <a:buNone/>
                  <a:tabLst>
                    <a:tab pos="657225" algn="l"/>
                    <a:tab pos="1312863" algn="l"/>
                    <a:tab pos="1970088" algn="l"/>
                    <a:tab pos="2627313" algn="l"/>
                  </a:tabLst>
                </a:pPr>
                <a:r>
                  <a:rPr lang="en-GB" sz="2200">
                    <a:latin typeface="Helvetica" charset="0"/>
                  </a:rPr>
                  <a:t>System Services/Libraries</a:t>
                </a:r>
              </a:p>
            </p:txBody>
          </p:sp>
          <p:sp>
            <p:nvSpPr>
              <p:cNvPr id="27" name="Line 18"/>
              <p:cNvSpPr>
                <a:spLocks noChangeShapeType="1"/>
              </p:cNvSpPr>
              <p:nvPr/>
            </p:nvSpPr>
            <p:spPr bwMode="auto">
              <a:xfrm flipV="1">
                <a:off x="835" y="1606"/>
                <a:ext cx="2826" cy="5"/>
              </a:xfrm>
              <a:prstGeom prst="line">
                <a:avLst/>
              </a:prstGeom>
              <a:noFill/>
              <a:ln w="27360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Text Box 22"/>
              <p:cNvSpPr txBox="1">
                <a:spLocks noChangeArrowheads="1"/>
              </p:cNvSpPr>
              <p:nvPr/>
            </p:nvSpPr>
            <p:spPr bwMode="auto">
              <a:xfrm>
                <a:off x="775" y="1454"/>
                <a:ext cx="1639" cy="1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defTabSz="828675" eaLnBrk="1">
                  <a:lnSpc>
                    <a:spcPct val="93000"/>
                  </a:lnSpc>
                  <a:buClr>
                    <a:srgbClr val="000000"/>
                  </a:buClr>
                  <a:buSzPct val="45000"/>
                  <a:buFont typeface="StarSymbol" charset="0"/>
                  <a:buNone/>
                  <a:tabLst>
                    <a:tab pos="657225" algn="l"/>
                    <a:tab pos="1312863" algn="l"/>
                    <a:tab pos="1970088" algn="l"/>
                  </a:tabLst>
                </a:pPr>
                <a:r>
                  <a:rPr lang="en-GB" sz="1600">
                    <a:latin typeface="Helvetica" charset="0"/>
                  </a:rPr>
                  <a:t> Application Binary Interface</a:t>
                </a:r>
              </a:p>
            </p:txBody>
          </p:sp>
          <p:sp>
            <p:nvSpPr>
              <p:cNvPr id="29" name="Text Box 27"/>
              <p:cNvSpPr txBox="1">
                <a:spLocks noChangeArrowheads="1"/>
              </p:cNvSpPr>
              <p:nvPr/>
            </p:nvSpPr>
            <p:spPr bwMode="auto">
              <a:xfrm>
                <a:off x="1201" y="1970"/>
                <a:ext cx="22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defTabSz="828675" eaLnBrk="1">
                  <a:lnSpc>
                    <a:spcPct val="95000"/>
                  </a:lnSpc>
                  <a:buClr>
                    <a:srgbClr val="000000"/>
                  </a:buClr>
                  <a:buSzPct val="45000"/>
                  <a:buFont typeface="StarSymbol" charset="0"/>
                  <a:buNone/>
                  <a:tabLst>
                    <a:tab pos="657225" algn="l"/>
                    <a:tab pos="1312863" algn="l"/>
                    <a:tab pos="1970088" algn="l"/>
                    <a:tab pos="2627313" algn="l"/>
                    <a:tab pos="3282950" algn="l"/>
                  </a:tabLst>
                </a:pPr>
                <a:r>
                  <a:rPr lang="en-GB" sz="1300" dirty="0">
                    <a:latin typeface="VAG Rounded Thin" pitchFamily="32" charset="0"/>
                  </a:rPr>
                  <a:t>(e.g. string, random #</a:t>
                </a:r>
                <a:r>
                  <a:rPr lang="en-GB" sz="1300" dirty="0" err="1">
                    <a:latin typeface="VAG Rounded Thin" pitchFamily="32" charset="0"/>
                  </a:rPr>
                  <a:t>s</a:t>
                </a:r>
                <a:r>
                  <a:rPr lang="en-GB" sz="1300" dirty="0">
                    <a:latin typeface="VAG Rounded Thin" pitchFamily="32" charset="0"/>
                  </a:rPr>
                  <a:t>, encryption</a:t>
                </a:r>
                <a:r>
                  <a:rPr lang="en-GB" sz="1300" dirty="0" smtClean="0">
                    <a:latin typeface="VAG Rounded Thin" pitchFamily="32" charset="0"/>
                  </a:rPr>
                  <a:t>, graphics </a:t>
                </a:r>
                <a:r>
                  <a:rPr lang="en-GB" sz="1300" dirty="0">
                    <a:latin typeface="VAG Rounded Thin" pitchFamily="32" charset="0"/>
                  </a:rPr>
                  <a:t>...)</a:t>
                </a:r>
              </a:p>
            </p:txBody>
          </p:sp>
        </p:grpSp>
      </p:grp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2152650" y="1928813"/>
            <a:ext cx="1588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" name="Group 31"/>
          <p:cNvGrpSpPr>
            <a:grpSpLocks/>
          </p:cNvGrpSpPr>
          <p:nvPr/>
        </p:nvGrpSpPr>
        <p:grpSpPr bwMode="auto">
          <a:xfrm>
            <a:off x="1344613" y="1539875"/>
            <a:ext cx="6210300" cy="3681413"/>
            <a:chOff x="847" y="970"/>
            <a:chExt cx="3912" cy="2319"/>
          </a:xfrm>
        </p:grpSpPr>
        <p:sp>
          <p:nvSpPr>
            <p:cNvPr id="32" name="AutoShape 6"/>
            <p:cNvSpPr>
              <a:spLocks noChangeArrowheads="1"/>
            </p:cNvSpPr>
            <p:nvPr/>
          </p:nvSpPr>
          <p:spPr bwMode="auto">
            <a:xfrm>
              <a:off x="847" y="970"/>
              <a:ext cx="3912" cy="469"/>
            </a:xfrm>
            <a:prstGeom prst="roundRect">
              <a:avLst>
                <a:gd name="adj" fmla="val 190"/>
              </a:avLst>
            </a:prstGeom>
            <a:solidFill>
              <a:srgbClr val="33CCFF"/>
            </a:solidFill>
            <a:ln w="27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Text Box 14"/>
            <p:cNvSpPr txBox="1">
              <a:spLocks noChangeArrowheads="1"/>
            </p:cNvSpPr>
            <p:nvPr/>
          </p:nvSpPr>
          <p:spPr bwMode="auto">
            <a:xfrm>
              <a:off x="1836" y="1014"/>
              <a:ext cx="1681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  <a:tab pos="2627313" algn="l"/>
                </a:tabLst>
              </a:pPr>
              <a:r>
                <a:rPr lang="en-GB" sz="2200">
                  <a:latin typeface="Helvetica" charset="0"/>
                </a:rPr>
                <a:t>Applications Software</a:t>
              </a:r>
            </a:p>
          </p:txBody>
        </p:sp>
        <p:sp>
          <p:nvSpPr>
            <p:cNvPr id="34" name="Line 15"/>
            <p:cNvSpPr>
              <a:spLocks noChangeShapeType="1"/>
            </p:cNvSpPr>
            <p:nvPr/>
          </p:nvSpPr>
          <p:spPr bwMode="auto">
            <a:xfrm flipH="1">
              <a:off x="4215" y="1447"/>
              <a:ext cx="2" cy="1842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Text Box 29"/>
            <p:cNvSpPr txBox="1">
              <a:spLocks noChangeArrowheads="1"/>
            </p:cNvSpPr>
            <p:nvPr/>
          </p:nvSpPr>
          <p:spPr bwMode="auto">
            <a:xfrm>
              <a:off x="1487" y="1240"/>
              <a:ext cx="230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5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  <a:tab pos="2627313" algn="l"/>
                  <a:tab pos="3282950" algn="l"/>
                  <a:tab pos="3940175" algn="l"/>
                </a:tabLst>
              </a:pPr>
              <a:r>
                <a:rPr lang="en-GB" sz="1300" dirty="0">
                  <a:latin typeface="VAG Rounded Thin" pitchFamily="32" charset="0"/>
                </a:rPr>
                <a:t>(e.g. word processor, compiler,</a:t>
              </a:r>
              <a:r>
                <a:rPr lang="en-GB" sz="1300" dirty="0" smtClean="0">
                  <a:latin typeface="VAG Rounded Thin" pitchFamily="32" charset="0"/>
                </a:rPr>
                <a:t> VOIP program, </a:t>
              </a:r>
              <a:r>
                <a:rPr lang="en-GB" sz="1300" dirty="0">
                  <a:latin typeface="VAG Rounded Thin" pitchFamily="32" charset="0"/>
                </a:rPr>
                <a:t>...)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Special About the 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2450"/>
            <a:ext cx="8229600" cy="4525963"/>
          </a:xfrm>
        </p:spPr>
        <p:txBody>
          <a:bodyPr/>
          <a:lstStyle/>
          <a:p>
            <a:r>
              <a:rPr lang="en-GB" sz="2400" dirty="0" smtClean="0"/>
              <a:t>It is always in control of the hardware</a:t>
            </a:r>
          </a:p>
          <a:p>
            <a:pPr lvl="1"/>
            <a:r>
              <a:rPr lang="en-GB" sz="2000" dirty="0" smtClean="0"/>
              <a:t>Automatically loaded when the machine boots</a:t>
            </a:r>
          </a:p>
          <a:p>
            <a:pPr lvl="1"/>
            <a:r>
              <a:rPr lang="en-GB" sz="2000" dirty="0" smtClean="0"/>
              <a:t>First software to have access to hardware</a:t>
            </a:r>
          </a:p>
          <a:p>
            <a:pPr lvl="1"/>
            <a:r>
              <a:rPr lang="en-GB" sz="2000" dirty="0" smtClean="0"/>
              <a:t>Continues running while apps come &amp; go</a:t>
            </a:r>
          </a:p>
          <a:p>
            <a:r>
              <a:rPr lang="en-GB" sz="2400" dirty="0" smtClean="0"/>
              <a:t>It alone has </a:t>
            </a:r>
            <a:r>
              <a:rPr lang="en-GB" sz="2400" u="sng" dirty="0" smtClean="0"/>
              <a:t>complete access</a:t>
            </a:r>
            <a:r>
              <a:rPr lang="en-GB" sz="2400" dirty="0" smtClean="0"/>
              <a:t> to hardware</a:t>
            </a:r>
          </a:p>
          <a:p>
            <a:pPr lvl="1"/>
            <a:r>
              <a:rPr lang="en-GB" sz="2000" dirty="0" smtClean="0"/>
              <a:t>Privileged instruction set, all of memory &amp; I/O</a:t>
            </a:r>
          </a:p>
          <a:p>
            <a:r>
              <a:rPr lang="en-GB" sz="2400" dirty="0" smtClean="0"/>
              <a:t>It mediates applications' access to hardware</a:t>
            </a:r>
          </a:p>
          <a:p>
            <a:pPr lvl="1"/>
            <a:r>
              <a:rPr lang="en-GB" sz="2000" dirty="0" smtClean="0"/>
              <a:t>Block, permit, or modify application requests</a:t>
            </a:r>
          </a:p>
          <a:p>
            <a:r>
              <a:rPr lang="en-GB" sz="2400" dirty="0" smtClean="0"/>
              <a:t>It is trusted</a:t>
            </a:r>
          </a:p>
          <a:p>
            <a:pPr lvl="1"/>
            <a:r>
              <a:rPr lang="en-GB" sz="2000" dirty="0" smtClean="0"/>
              <a:t>To store and manage critical data</a:t>
            </a:r>
          </a:p>
          <a:p>
            <a:pPr lvl="1"/>
            <a:r>
              <a:rPr lang="en-GB" sz="2000" dirty="0" smtClean="0"/>
              <a:t>To always act in good faith</a:t>
            </a:r>
          </a:p>
          <a:p>
            <a:r>
              <a:rPr lang="en-GB" sz="2400" dirty="0" smtClean="0"/>
              <a:t>If the OS crashes, it takes everything else with it</a:t>
            </a:r>
          </a:p>
          <a:p>
            <a:pPr lvl="1"/>
            <a:r>
              <a:rPr lang="en-GB" sz="2000" dirty="0" smtClean="0"/>
              <a:t>So it better not crash . .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Functionality Is In the 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020"/>
            <a:ext cx="8229600" cy="4525963"/>
          </a:xfrm>
        </p:spPr>
        <p:txBody>
          <a:bodyPr/>
          <a:lstStyle/>
          <a:p>
            <a:r>
              <a:rPr lang="en-GB" sz="2800" dirty="0" smtClean="0"/>
              <a:t>As much as necessary, as little as possible</a:t>
            </a:r>
          </a:p>
          <a:p>
            <a:pPr lvl="1"/>
            <a:r>
              <a:rPr lang="en-GB" sz="2400" dirty="0" smtClean="0"/>
              <a:t>OS code is </a:t>
            </a:r>
            <a:r>
              <a:rPr lang="en-GB" sz="2400" u="sng" dirty="0" smtClean="0"/>
              <a:t>very expensive</a:t>
            </a:r>
            <a:r>
              <a:rPr lang="en-GB" sz="2400" dirty="0" smtClean="0"/>
              <a:t> to develop and maintain</a:t>
            </a:r>
          </a:p>
          <a:p>
            <a:r>
              <a:rPr lang="en-GB" sz="2800" dirty="0" smtClean="0"/>
              <a:t>Functionality must be in the OS if it ...</a:t>
            </a:r>
          </a:p>
          <a:p>
            <a:pPr lvl="1"/>
            <a:r>
              <a:rPr lang="en-GB" sz="2400" dirty="0" smtClean="0"/>
              <a:t>Requires the use of privileged instructions</a:t>
            </a:r>
          </a:p>
          <a:p>
            <a:pPr lvl="1"/>
            <a:r>
              <a:rPr lang="en-GB" sz="2400" dirty="0" smtClean="0"/>
              <a:t>Requires the manipulation of OS data structures</a:t>
            </a:r>
          </a:p>
          <a:p>
            <a:pPr lvl="1"/>
            <a:r>
              <a:rPr lang="en-GB" sz="2400" dirty="0" smtClean="0"/>
              <a:t>Must maintain security, trust, or resource integrity</a:t>
            </a:r>
          </a:p>
          <a:p>
            <a:r>
              <a:rPr lang="en-GB" sz="2800" dirty="0" smtClean="0"/>
              <a:t>Functions should be in libraries if they ...</a:t>
            </a:r>
          </a:p>
          <a:p>
            <a:pPr lvl="1"/>
            <a:r>
              <a:rPr lang="en-GB" sz="2400" dirty="0" smtClean="0"/>
              <a:t>Are a service commonly needed by applications</a:t>
            </a:r>
          </a:p>
          <a:p>
            <a:pPr lvl="1"/>
            <a:r>
              <a:rPr lang="en-GB" sz="2400" dirty="0" smtClean="0"/>
              <a:t>Do not actually have to be implemented inside OS</a:t>
            </a:r>
          </a:p>
          <a:p>
            <a:r>
              <a:rPr lang="en-GB" sz="2800" dirty="0" smtClean="0"/>
              <a:t>But there is also the performance excuse</a:t>
            </a:r>
          </a:p>
          <a:p>
            <a:pPr lvl="1"/>
            <a:r>
              <a:rPr lang="en-GB" sz="2400" dirty="0" smtClean="0"/>
              <a:t>Some things may be faster if done in the 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Offer a Service?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Hardware, OS, library or application?</a:t>
            </a:r>
          </a:p>
          <a:p>
            <a:r>
              <a:rPr lang="en-US" dirty="0" smtClean="0"/>
              <a:t>Increasing requirements for stability as you move through these options</a:t>
            </a:r>
          </a:p>
          <a:p>
            <a:r>
              <a:rPr lang="en-US" dirty="0" smtClean="0"/>
              <a:t>Hardware services rarely change</a:t>
            </a:r>
          </a:p>
          <a:p>
            <a:r>
              <a:rPr lang="en-US" dirty="0" smtClean="0"/>
              <a:t>OS services can change, but it’s a big deal</a:t>
            </a:r>
          </a:p>
          <a:p>
            <a:r>
              <a:rPr lang="en-US" dirty="0" smtClean="0"/>
              <a:t>Libraries a bit more dynamic</a:t>
            </a:r>
          </a:p>
          <a:p>
            <a:r>
              <a:rPr lang="en-US" dirty="0" smtClean="0"/>
              <a:t>Applications can change services much more readily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Reason For This Choice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uses it?</a:t>
            </a:r>
          </a:p>
          <a:p>
            <a:r>
              <a:rPr lang="en-US" dirty="0" smtClean="0"/>
              <a:t>Things literally everyone uses belong lower in the hierarchy</a:t>
            </a:r>
          </a:p>
          <a:p>
            <a:pPr lvl="1"/>
            <a:r>
              <a:rPr lang="en-US" dirty="0" smtClean="0"/>
              <a:t>Particularly if the same service needs to work the same for everyone</a:t>
            </a:r>
          </a:p>
          <a:p>
            <a:r>
              <a:rPr lang="en-US" dirty="0" smtClean="0"/>
              <a:t>Things used by fewer/more specialized parties belong higher</a:t>
            </a:r>
          </a:p>
          <a:p>
            <a:pPr lvl="1"/>
            <a:r>
              <a:rPr lang="en-US" dirty="0" smtClean="0"/>
              <a:t>Particularly if each party requires a substantially different version of the service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OS and Speed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reason operating systems get big is based on speed</a:t>
            </a:r>
          </a:p>
          <a:p>
            <a:r>
              <a:rPr lang="en-US" dirty="0" smtClean="0"/>
              <a:t>It’s faster to offer a service in the OS than outside it</a:t>
            </a:r>
          </a:p>
          <a:p>
            <a:r>
              <a:rPr lang="en-US" dirty="0" smtClean="0"/>
              <a:t>Thus, there’s a push to move services with strong performance requirements down to the 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the OS Faster?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 something at the application level, above it?</a:t>
            </a:r>
          </a:p>
          <a:p>
            <a:pPr lvl="1"/>
            <a:r>
              <a:rPr lang="en-US" dirty="0" smtClean="0"/>
              <a:t>If it involves processes communicating, working at app level requires scheduling and swapping them</a:t>
            </a:r>
          </a:p>
          <a:p>
            <a:pPr lvl="1"/>
            <a:r>
              <a:rPr lang="en-US" dirty="0" smtClean="0"/>
              <a:t>The OS has direct access to many pieces of state and system services</a:t>
            </a:r>
          </a:p>
          <a:p>
            <a:pPr lvl="2"/>
            <a:r>
              <a:rPr lang="en-US" smtClean="0"/>
              <a:t>If an operation </a:t>
            </a:r>
            <a:r>
              <a:rPr lang="en-US" dirty="0" smtClean="0"/>
              <a:t>requires such things, application has to pay the cost to enter and leave OS, anyway</a:t>
            </a:r>
          </a:p>
          <a:p>
            <a:pPr lvl="1"/>
            <a:r>
              <a:rPr lang="en-US" dirty="0" smtClean="0"/>
              <a:t>The OS can make direct use of privileged instructions 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9208"/>
            <a:ext cx="8229600" cy="1143000"/>
          </a:xfrm>
        </p:spPr>
        <p:txBody>
          <a:bodyPr/>
          <a:lstStyle/>
          <a:p>
            <a:r>
              <a:rPr lang="en-US" dirty="0" smtClean="0"/>
              <a:t>Is An OS Implementation </a:t>
            </a:r>
            <a:br>
              <a:rPr lang="en-US" dirty="0" smtClean="0"/>
            </a:br>
            <a:r>
              <a:rPr lang="en-US" dirty="0" smtClean="0"/>
              <a:t>Always Faster?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always</a:t>
            </a:r>
          </a:p>
          <a:p>
            <a:r>
              <a:rPr lang="en-US" dirty="0" smtClean="0"/>
              <a:t>Entering the OS involves some fairly elaborate state saving and mode changing</a:t>
            </a:r>
          </a:p>
          <a:p>
            <a:r>
              <a:rPr lang="en-US" dirty="0" smtClean="0"/>
              <a:t>If you don’t need special OS services, may be cheaper to manipulate at the app level</a:t>
            </a:r>
          </a:p>
          <a:p>
            <a:pPr lvl="1"/>
            <a:r>
              <a:rPr lang="en-US" dirty="0" smtClean="0"/>
              <a:t>Maybe by an order of magnitude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Will CS 111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4040"/>
            <a:ext cx="8229600" cy="4525963"/>
          </a:xfrm>
        </p:spPr>
        <p:txBody>
          <a:bodyPr/>
          <a:lstStyle/>
          <a:p>
            <a:r>
              <a:rPr lang="en-GB" sz="2800" dirty="0" smtClean="0"/>
              <a:t>Build on concepts from other courses</a:t>
            </a:r>
          </a:p>
          <a:p>
            <a:pPr lvl="1"/>
            <a:r>
              <a:rPr lang="en-GB" sz="2400" dirty="0" smtClean="0"/>
              <a:t>Data structures, programming languages, assembly language programming, network protocols, computer architectures, ...</a:t>
            </a:r>
            <a:endParaRPr lang="en-GB" sz="2000" dirty="0" smtClean="0"/>
          </a:p>
          <a:p>
            <a:r>
              <a:rPr lang="en-GB" sz="2800" dirty="0" smtClean="0"/>
              <a:t>Prepare you for advanced courses</a:t>
            </a:r>
          </a:p>
          <a:p>
            <a:pPr lvl="1"/>
            <a:r>
              <a:rPr lang="en-GB" sz="2400" dirty="0" smtClean="0"/>
              <a:t>Data bases and distributed computing</a:t>
            </a:r>
          </a:p>
          <a:p>
            <a:pPr lvl="1"/>
            <a:r>
              <a:rPr lang="en-GB" sz="2400" dirty="0" smtClean="0"/>
              <a:t>Security, fault-tolerance, high availability</a:t>
            </a:r>
          </a:p>
          <a:p>
            <a:pPr lvl="1"/>
            <a:r>
              <a:rPr lang="en-GB" sz="2400" dirty="0" smtClean="0"/>
              <a:t>Computer system </a:t>
            </a:r>
            <a:r>
              <a:rPr lang="en-GB" sz="2400" dirty="0" err="1" smtClean="0"/>
              <a:t>modeling</a:t>
            </a:r>
            <a:r>
              <a:rPr lang="en-GB" sz="2400" dirty="0" smtClean="0"/>
              <a:t>, </a:t>
            </a:r>
            <a:r>
              <a:rPr lang="en-GB" sz="2400" dirty="0" err="1" smtClean="0"/>
              <a:t>queueing</a:t>
            </a:r>
            <a:r>
              <a:rPr lang="en-GB" sz="2400" dirty="0" smtClean="0"/>
              <a:t> theory</a:t>
            </a:r>
          </a:p>
          <a:p>
            <a:r>
              <a:rPr lang="en-GB" sz="2800" dirty="0" smtClean="0"/>
              <a:t>Provide you with foundation concepts</a:t>
            </a:r>
          </a:p>
          <a:p>
            <a:pPr lvl="1"/>
            <a:r>
              <a:rPr lang="en-GB" sz="2400" dirty="0" smtClean="0"/>
              <a:t>Processes, threads, virtual address space, files</a:t>
            </a:r>
          </a:p>
          <a:p>
            <a:pPr lvl="1"/>
            <a:r>
              <a:rPr lang="en-GB" sz="2400" dirty="0" smtClean="0"/>
              <a:t>Capabilities, synchronization, leases, deadlock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Study Operating Systems?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570"/>
            <a:ext cx="8229600" cy="4525963"/>
          </a:xfrm>
        </p:spPr>
        <p:txBody>
          <a:bodyPr/>
          <a:lstStyle/>
          <a:p>
            <a:r>
              <a:rPr lang="en-GB" sz="2800" dirty="0" smtClean="0"/>
              <a:t>Few of you will actually build </a:t>
            </a:r>
            <a:r>
              <a:rPr lang="en-GB" sz="2800" dirty="0" err="1" smtClean="0"/>
              <a:t>OSs</a:t>
            </a:r>
            <a:endParaRPr lang="en-GB" sz="2800" dirty="0" smtClean="0"/>
          </a:p>
          <a:p>
            <a:r>
              <a:rPr lang="en-GB" sz="2800" dirty="0" smtClean="0"/>
              <a:t>But many of you will:</a:t>
            </a:r>
          </a:p>
          <a:p>
            <a:pPr lvl="1"/>
            <a:r>
              <a:rPr lang="en-GB" sz="2400" dirty="0" smtClean="0"/>
              <a:t>Set up, configure, manage computer systems</a:t>
            </a:r>
          </a:p>
          <a:p>
            <a:pPr lvl="1"/>
            <a:r>
              <a:rPr lang="en-GB" sz="2400" dirty="0" smtClean="0"/>
              <a:t>Write programs that exploit OS features</a:t>
            </a:r>
          </a:p>
          <a:p>
            <a:pPr lvl="1"/>
            <a:r>
              <a:rPr lang="en-GB" sz="2400" dirty="0" smtClean="0"/>
              <a:t>Work with complex, distributed, parallel software</a:t>
            </a:r>
          </a:p>
          <a:p>
            <a:pPr lvl="1"/>
            <a:r>
              <a:rPr lang="en-GB" sz="2400" dirty="0" smtClean="0"/>
              <a:t>Work with abstracted services and resources</a:t>
            </a:r>
          </a:p>
          <a:p>
            <a:r>
              <a:rPr lang="en-GB" sz="2800" dirty="0" smtClean="0"/>
              <a:t>Many hard problems have been solved in OS context</a:t>
            </a:r>
          </a:p>
          <a:p>
            <a:pPr lvl="1"/>
            <a:r>
              <a:rPr lang="en-GB" sz="2400" dirty="0" smtClean="0"/>
              <a:t>Synchronization, security, integrity, protocols, distributed computing, dynamic resource management, ...</a:t>
            </a:r>
          </a:p>
          <a:p>
            <a:pPr lvl="1"/>
            <a:r>
              <a:rPr lang="en-GB" sz="2400" dirty="0" smtClean="0"/>
              <a:t>In this class, we study these problems and their solutions</a:t>
            </a:r>
          </a:p>
          <a:p>
            <a:pPr lvl="1"/>
            <a:r>
              <a:rPr lang="en-GB" sz="2400" dirty="0" smtClean="0"/>
              <a:t>These approaches can be applied to other areas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17775" y="540399"/>
            <a:ext cx="7363083" cy="850219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2718"/>
            <a:ext cx="8229600" cy="1143000"/>
          </a:xfrm>
        </p:spPr>
        <p:txBody>
          <a:bodyPr/>
          <a:lstStyle/>
          <a:p>
            <a:r>
              <a:rPr lang="en-US" dirty="0" smtClean="0"/>
              <a:t>Why Are Operating Systems Interesting?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They are extremely complex</a:t>
            </a:r>
          </a:p>
          <a:p>
            <a:pPr lvl="1"/>
            <a:r>
              <a:rPr lang="en-GB" sz="2400" dirty="0" smtClean="0"/>
              <a:t>But try to appear simple enough for everyone to use</a:t>
            </a:r>
          </a:p>
          <a:p>
            <a:r>
              <a:rPr lang="en-GB" sz="2800" dirty="0" smtClean="0"/>
              <a:t>They are very demanding</a:t>
            </a:r>
          </a:p>
          <a:p>
            <a:pPr lvl="1"/>
            <a:r>
              <a:rPr lang="en-GB" sz="2400" dirty="0" smtClean="0"/>
              <a:t>They require vision, imagination, and insight</a:t>
            </a:r>
          </a:p>
          <a:p>
            <a:pPr lvl="1"/>
            <a:r>
              <a:rPr lang="en-GB" sz="2400" dirty="0" smtClean="0"/>
              <a:t>They must have elegance and generality</a:t>
            </a:r>
          </a:p>
          <a:p>
            <a:pPr lvl="1"/>
            <a:r>
              <a:rPr lang="en-GB" sz="2400" dirty="0" smtClean="0"/>
              <a:t>They demand meticulous attention to detail</a:t>
            </a:r>
          </a:p>
          <a:p>
            <a:r>
              <a:rPr lang="en-GB" sz="2800" dirty="0" smtClean="0"/>
              <a:t>They are held to very high standards</a:t>
            </a:r>
          </a:p>
          <a:p>
            <a:pPr lvl="1"/>
            <a:r>
              <a:rPr lang="en-GB" sz="2400" dirty="0" smtClean="0"/>
              <a:t>Performance, correctness, robustness,</a:t>
            </a:r>
          </a:p>
          <a:p>
            <a:pPr lvl="1"/>
            <a:r>
              <a:rPr lang="en-GB" sz="2400" dirty="0" smtClean="0"/>
              <a:t>Scalability, extensibility, reusability</a:t>
            </a:r>
          </a:p>
          <a:p>
            <a:r>
              <a:rPr lang="en-GB" dirty="0" smtClean="0"/>
              <a:t>They are the base we all work from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5698"/>
            <a:ext cx="8229600" cy="1143000"/>
          </a:xfrm>
        </p:spPr>
        <p:txBody>
          <a:bodyPr/>
          <a:lstStyle/>
          <a:p>
            <a:r>
              <a:rPr lang="en-GB" dirty="0" smtClean="0"/>
              <a:t>Recurring OS Themes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7550"/>
            <a:ext cx="8229600" cy="4525963"/>
          </a:xfrm>
        </p:spPr>
        <p:txBody>
          <a:bodyPr/>
          <a:lstStyle/>
          <a:p>
            <a:r>
              <a:rPr lang="en-GB" sz="2800" dirty="0" smtClean="0"/>
              <a:t>View services as objects and operations</a:t>
            </a:r>
          </a:p>
          <a:p>
            <a:pPr lvl="1"/>
            <a:r>
              <a:rPr lang="en-GB" sz="2400" dirty="0" smtClean="0"/>
              <a:t>Behind every object there is a data structure</a:t>
            </a:r>
          </a:p>
          <a:p>
            <a:r>
              <a:rPr lang="en-GB" sz="2800" dirty="0" smtClean="0"/>
              <a:t>Separate policy from mechanism</a:t>
            </a:r>
          </a:p>
          <a:p>
            <a:pPr lvl="1"/>
            <a:r>
              <a:rPr lang="en-GB" sz="2400" dirty="0" smtClean="0"/>
              <a:t>Policy determines what can/should be done</a:t>
            </a:r>
          </a:p>
          <a:p>
            <a:pPr lvl="1"/>
            <a:r>
              <a:rPr lang="en-GB" sz="2400" dirty="0" smtClean="0"/>
              <a:t>Mechanism implements basic operations to do it</a:t>
            </a:r>
          </a:p>
          <a:p>
            <a:pPr lvl="1"/>
            <a:r>
              <a:rPr lang="en-GB" sz="2400" dirty="0" smtClean="0"/>
              <a:t>Mechanisms shouldn’t dictate or limit policies</a:t>
            </a:r>
          </a:p>
          <a:p>
            <a:pPr lvl="1"/>
            <a:r>
              <a:rPr lang="en-GB" sz="2400" dirty="0" smtClean="0"/>
              <a:t>Must be able to change policies without changing mechanisms</a:t>
            </a:r>
          </a:p>
          <a:p>
            <a:r>
              <a:rPr lang="en-GB" sz="2800" dirty="0" smtClean="0"/>
              <a:t>Parallelism and asynchrony are powerful and necessary</a:t>
            </a:r>
          </a:p>
          <a:p>
            <a:pPr lvl="1"/>
            <a:r>
              <a:rPr lang="en-GB" sz="2400" dirty="0" smtClean="0"/>
              <a:t>But dangerous when used carelessly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Recurring Themes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8940"/>
            <a:ext cx="8229600" cy="4525963"/>
          </a:xfrm>
        </p:spPr>
        <p:txBody>
          <a:bodyPr/>
          <a:lstStyle/>
          <a:p>
            <a:r>
              <a:rPr lang="en-GB" dirty="0" smtClean="0"/>
              <a:t>An interface specification is a contract</a:t>
            </a:r>
          </a:p>
          <a:p>
            <a:pPr lvl="1"/>
            <a:r>
              <a:rPr lang="en-GB" dirty="0" smtClean="0"/>
              <a:t>Specifies responsibilities of producers &amp; consumers</a:t>
            </a:r>
          </a:p>
          <a:p>
            <a:pPr lvl="1"/>
            <a:r>
              <a:rPr lang="en-GB" dirty="0" smtClean="0"/>
              <a:t>Basis for product/release interoperability</a:t>
            </a:r>
          </a:p>
          <a:p>
            <a:r>
              <a:rPr lang="en-GB" dirty="0" smtClean="0"/>
              <a:t>Interface vs. implementation</a:t>
            </a:r>
          </a:p>
          <a:p>
            <a:pPr lvl="1"/>
            <a:r>
              <a:rPr lang="en-GB" dirty="0" smtClean="0"/>
              <a:t>An implementation is not a specification</a:t>
            </a:r>
          </a:p>
          <a:p>
            <a:pPr lvl="1"/>
            <a:r>
              <a:rPr lang="en-GB" dirty="0" smtClean="0"/>
              <a:t>Many compliant implementations are possible</a:t>
            </a:r>
          </a:p>
          <a:p>
            <a:pPr lvl="1"/>
            <a:r>
              <a:rPr lang="en-GB" dirty="0" smtClean="0"/>
              <a:t>Inappropriate dependencies cause problems</a:t>
            </a:r>
          </a:p>
          <a:p>
            <a:r>
              <a:rPr lang="en-GB" dirty="0" smtClean="0"/>
              <a:t>Modularity and functional encapsulation</a:t>
            </a:r>
          </a:p>
          <a:p>
            <a:pPr lvl="1"/>
            <a:r>
              <a:rPr lang="en-GB" dirty="0" smtClean="0"/>
              <a:t>Complexity hiding and appropriate abstraction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5698"/>
            <a:ext cx="8229600" cy="1143000"/>
          </a:xfrm>
        </p:spPr>
        <p:txBody>
          <a:bodyPr/>
          <a:lstStyle/>
          <a:p>
            <a:r>
              <a:rPr lang="en-US" dirty="0" smtClean="0"/>
              <a:t>Life Lessons From Studying 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1260"/>
            <a:ext cx="8229600" cy="4525963"/>
          </a:xfrm>
        </p:spPr>
        <p:txBody>
          <a:bodyPr/>
          <a:lstStyle/>
          <a:p>
            <a:r>
              <a:rPr lang="en-GB" sz="2400" dirty="0" smtClean="0"/>
              <a:t>There </a:t>
            </a:r>
            <a:r>
              <a:rPr lang="en-GB" sz="2400" dirty="0" err="1" smtClean="0"/>
              <a:t>Ain’t</a:t>
            </a:r>
            <a:r>
              <a:rPr lang="en-GB" sz="2400" dirty="0" smtClean="0"/>
              <a:t> No Such Thing As A Free Lunch!</a:t>
            </a:r>
          </a:p>
          <a:p>
            <a:pPr lvl="1"/>
            <a:r>
              <a:rPr lang="en-GB" sz="2000" dirty="0" smtClean="0"/>
              <a:t>Everything has a cost, there are always trade-offs</a:t>
            </a:r>
          </a:p>
          <a:p>
            <a:r>
              <a:rPr lang="en-GB" sz="2400" dirty="0" smtClean="0"/>
              <a:t>Keep It Simple, Stupid!</a:t>
            </a:r>
          </a:p>
          <a:p>
            <a:pPr lvl="1"/>
            <a:r>
              <a:rPr lang="en-GB" sz="2000" dirty="0" smtClean="0"/>
              <a:t>Avoid complex solutions, and being overly clever</a:t>
            </a:r>
          </a:p>
          <a:p>
            <a:pPr lvl="1"/>
            <a:r>
              <a:rPr lang="en-GB" sz="2000" dirty="0" smtClean="0"/>
              <a:t>Both usually create more problems than they solve</a:t>
            </a:r>
          </a:p>
          <a:p>
            <a:r>
              <a:rPr lang="en-GB" sz="2400" dirty="0" smtClean="0"/>
              <a:t>Be very clear what your goals are</a:t>
            </a:r>
          </a:p>
          <a:p>
            <a:pPr lvl="1"/>
            <a:r>
              <a:rPr lang="en-GB" sz="2000" dirty="0" smtClean="0"/>
              <a:t>Make the right trade-offs, focus on the right problems</a:t>
            </a:r>
          </a:p>
          <a:p>
            <a:r>
              <a:rPr lang="en-GB" sz="2400" dirty="0" smtClean="0"/>
              <a:t>Responsible and Sustainable living</a:t>
            </a:r>
          </a:p>
          <a:p>
            <a:pPr lvl="1"/>
            <a:r>
              <a:rPr lang="en-GB" sz="2000" dirty="0" smtClean="0"/>
              <a:t>Understand the consequences of your actions</a:t>
            </a:r>
          </a:p>
          <a:p>
            <a:pPr lvl="1"/>
            <a:r>
              <a:rPr lang="en-GB" sz="2000" dirty="0" smtClean="0"/>
              <a:t>Nothing must be lost, everything must be recycled</a:t>
            </a:r>
          </a:p>
          <a:p>
            <a:pPr lvl="1"/>
            <a:r>
              <a:rPr lang="en-GB" sz="2000" dirty="0" smtClean="0"/>
              <a:t>It is all in the details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5698"/>
            <a:ext cx="8229600" cy="1143000"/>
          </a:xfrm>
        </p:spPr>
        <p:txBody>
          <a:bodyPr/>
          <a:lstStyle/>
          <a:p>
            <a:r>
              <a:rPr lang="en-US" dirty="0" smtClean="0"/>
              <a:t>Moving on To Operating Systems . .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an operating system?</a:t>
            </a:r>
          </a:p>
          <a:p>
            <a:r>
              <a:rPr lang="en-GB" dirty="0" smtClean="0"/>
              <a:t>What does an OS do?</a:t>
            </a:r>
          </a:p>
          <a:p>
            <a:r>
              <a:rPr lang="en-GB" dirty="0" smtClean="0"/>
              <a:t>How does an OS appear to its clients?</a:t>
            </a:r>
          </a:p>
          <a:p>
            <a:pPr lvl="1"/>
            <a:r>
              <a:rPr lang="en-GB" dirty="0" smtClean="0"/>
              <a:t>Abstracted resources</a:t>
            </a:r>
          </a:p>
          <a:p>
            <a:pPr lvl="2"/>
            <a:r>
              <a:rPr lang="en-GB" dirty="0" smtClean="0"/>
              <a:t>Simplifying, generalizing</a:t>
            </a:r>
          </a:p>
          <a:p>
            <a:pPr lvl="2"/>
            <a:r>
              <a:rPr lang="en-GB" dirty="0" smtClean="0"/>
              <a:t>Serially reusable, partitioned, sharable</a:t>
            </a:r>
          </a:p>
          <a:p>
            <a:r>
              <a:rPr lang="en-GB" dirty="0" smtClean="0"/>
              <a:t>A brief history of operating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Operating System?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possible definitions</a:t>
            </a:r>
          </a:p>
          <a:p>
            <a:r>
              <a:rPr lang="en-US" dirty="0" smtClean="0"/>
              <a:t>One is:</a:t>
            </a:r>
          </a:p>
          <a:p>
            <a:pPr lvl="1"/>
            <a:r>
              <a:rPr lang="en-US" dirty="0" smtClean="0"/>
              <a:t>It is low level software . . .</a:t>
            </a:r>
          </a:p>
          <a:p>
            <a:pPr lvl="1"/>
            <a:r>
              <a:rPr lang="en-US" dirty="0" smtClean="0"/>
              <a:t>That provides better abstractions of hardware below it</a:t>
            </a:r>
          </a:p>
          <a:p>
            <a:pPr lvl="1"/>
            <a:r>
              <a:rPr lang="en-US" dirty="0" smtClean="0"/>
              <a:t>To allow easy, safe, fair use and sharing of those resources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050055" y="540399"/>
            <a:ext cx="7230803" cy="850219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7885</TotalTime>
  <Words>1273</Words>
  <Application>Microsoft Macintosh PowerPoint</Application>
  <PresentationFormat>On-screen Show (4:3)</PresentationFormat>
  <Paragraphs>172</Paragraphs>
  <Slides>19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Theme</vt:lpstr>
      <vt:lpstr>Introduction to the Course</vt:lpstr>
      <vt:lpstr>What Will CS 111 Do?</vt:lpstr>
      <vt:lpstr>Why Study Operating Systems?</vt:lpstr>
      <vt:lpstr>Why Are Operating Systems Interesting?</vt:lpstr>
      <vt:lpstr>Recurring OS Themes</vt:lpstr>
      <vt:lpstr>More Recurring Themes</vt:lpstr>
      <vt:lpstr>Life Lessons From Studying Operating Systems</vt:lpstr>
      <vt:lpstr>Moving on To Operating Systems . . .</vt:lpstr>
      <vt:lpstr>What Is An Operating System?</vt:lpstr>
      <vt:lpstr>What Does an OS Do?</vt:lpstr>
      <vt:lpstr>What Does An OS Look Like?</vt:lpstr>
      <vt:lpstr>Where Does the OS Fit In?</vt:lpstr>
      <vt:lpstr>What’s Special About the OS?</vt:lpstr>
      <vt:lpstr>What Functionality Is In the OS?</vt:lpstr>
      <vt:lpstr>Where To Offer a Service?</vt:lpstr>
      <vt:lpstr>Another Reason For This Choice</vt:lpstr>
      <vt:lpstr>The OS and Speed</vt:lpstr>
      <vt:lpstr>Why Is the OS Faster?</vt:lpstr>
      <vt:lpstr>Is An OS Implementation  Always Faster?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10</cp:revision>
  <dcterms:created xsi:type="dcterms:W3CDTF">2017-01-03T21:16:18Z</dcterms:created>
  <dcterms:modified xsi:type="dcterms:W3CDTF">2017-01-03T21:16:44Z</dcterms:modified>
</cp:coreProperties>
</file>