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18" r:id="rId2"/>
    <p:sldId id="319" r:id="rId3"/>
    <p:sldId id="320" r:id="rId4"/>
    <p:sldId id="322" r:id="rId5"/>
    <p:sldId id="321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1" r:id="rId14"/>
    <p:sldId id="332" r:id="rId15"/>
    <p:sldId id="330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1" r:id="rId24"/>
    <p:sldId id="342" r:id="rId25"/>
    <p:sldId id="343" r:id="rId26"/>
    <p:sldId id="340" r:id="rId27"/>
    <p:sldId id="344" r:id="rId28"/>
    <p:sldId id="345" r:id="rId29"/>
    <p:sldId id="346" r:id="rId3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5/2/13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5/2/13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5/2/13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5/2/13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5/2/13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52798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14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File Systems: Naming, Reliability, and Advanced Issues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Name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Essentially a graphical organization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Typically organized using directories 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A file containing references to other files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A non-leaf node in the graph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It can be used as a</a:t>
            </a:r>
            <a:r>
              <a:rPr lang="en-GB" sz="2400" dirty="0" smtClean="0"/>
              <a:t> naming context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Each process has a</a:t>
            </a:r>
            <a:r>
              <a:rPr lang="en-GB" sz="2000" dirty="0" smtClean="0"/>
              <a:t> </a:t>
            </a:r>
            <a:r>
              <a:rPr lang="en-GB" sz="2000" i="1" dirty="0" smtClean="0"/>
              <a:t>current directory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File names are interpreted relative to that directory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Nested directories can form a tree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A file name describes a path through that tree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The directory tree expands from a “root” node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A name beginning from root is called “fully qualified”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May actually form a directed graph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If files are allowed to have multiple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Rooted Directory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758697" y="157003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root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320297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user_1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644397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user_2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349497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user_3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77297" y="4084638"/>
            <a:ext cx="1905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file_a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(/user_1/file_a)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377697" y="4084638"/>
            <a:ext cx="1676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file_b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(/user_2/file_b)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435097" y="4084638"/>
            <a:ext cx="1676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file_c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(/user_3/file_c)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853697" y="4084638"/>
            <a:ext cx="152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dir_a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(/user_1/dir_a)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035297" y="4065588"/>
            <a:ext cx="16002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dir_a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(/user_3/dir_a)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244097" y="5227638"/>
            <a:ext cx="27432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file_a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(/user_1/dir_a/file_a)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730497" y="5318125"/>
            <a:ext cx="22098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latin typeface="Times New Roman"/>
                <a:cs typeface="Times New Roman"/>
              </a:rPr>
              <a:t>file_b</a:t>
            </a:r>
            <a:endParaRPr lang="en-US" b="0" dirty="0">
              <a:latin typeface="Times New Roman"/>
              <a:cs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rgbClr val="558ED5"/>
                </a:solidFill>
                <a:latin typeface="Times New Roman"/>
                <a:cs typeface="Times New Roman"/>
              </a:rPr>
              <a:t>(/user_3/dir_a/file_b)</a:t>
            </a:r>
          </a:p>
        </p:txBody>
      </p:sp>
      <p:cxnSp>
        <p:nvCxnSpPr>
          <p:cNvPr id="15" name="AutoShape 15"/>
          <p:cNvCxnSpPr>
            <a:cxnSpLocks noChangeShapeType="1"/>
            <a:stCxn id="4" idx="2"/>
            <a:endCxn id="5" idx="0"/>
          </p:cNvCxnSpPr>
          <p:nvPr/>
        </p:nvCxnSpPr>
        <p:spPr bwMode="auto">
          <a:xfrm flipH="1">
            <a:off x="1853697" y="1936750"/>
            <a:ext cx="232410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" name="AutoShape 16"/>
          <p:cNvCxnSpPr>
            <a:cxnSpLocks noChangeShapeType="1"/>
            <a:stCxn id="4" idx="2"/>
            <a:endCxn id="6" idx="0"/>
          </p:cNvCxnSpPr>
          <p:nvPr/>
        </p:nvCxnSpPr>
        <p:spPr bwMode="auto">
          <a:xfrm>
            <a:off x="4177797" y="1936750"/>
            <a:ext cx="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" name="AutoShape 17"/>
          <p:cNvCxnSpPr>
            <a:cxnSpLocks noChangeShapeType="1"/>
            <a:stCxn id="4" idx="2"/>
            <a:endCxn id="7" idx="0"/>
          </p:cNvCxnSpPr>
          <p:nvPr/>
        </p:nvCxnSpPr>
        <p:spPr bwMode="auto">
          <a:xfrm>
            <a:off x="4177797" y="1936750"/>
            <a:ext cx="270510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8" name="AutoShape 18"/>
          <p:cNvCxnSpPr>
            <a:cxnSpLocks noChangeShapeType="1"/>
            <a:stCxn id="5" idx="2"/>
            <a:endCxn id="8" idx="0"/>
          </p:cNvCxnSpPr>
          <p:nvPr/>
        </p:nvCxnSpPr>
        <p:spPr bwMode="auto">
          <a:xfrm flipH="1">
            <a:off x="1129797" y="3079750"/>
            <a:ext cx="7239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" name="AutoShape 19"/>
          <p:cNvCxnSpPr>
            <a:cxnSpLocks noChangeShapeType="1"/>
            <a:stCxn id="5" idx="2"/>
            <a:endCxn id="11" idx="0"/>
          </p:cNvCxnSpPr>
          <p:nvPr/>
        </p:nvCxnSpPr>
        <p:spPr bwMode="auto">
          <a:xfrm>
            <a:off x="1853697" y="3079750"/>
            <a:ext cx="7620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0" name="AutoShape 20"/>
          <p:cNvCxnSpPr>
            <a:cxnSpLocks noChangeShapeType="1"/>
            <a:stCxn id="6" idx="2"/>
            <a:endCxn id="9" idx="0"/>
          </p:cNvCxnSpPr>
          <p:nvPr/>
        </p:nvCxnSpPr>
        <p:spPr bwMode="auto">
          <a:xfrm>
            <a:off x="4177797" y="3079750"/>
            <a:ext cx="381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1" name="AutoShape 21"/>
          <p:cNvCxnSpPr>
            <a:cxnSpLocks noChangeShapeType="1"/>
            <a:stCxn id="11" idx="2"/>
            <a:endCxn id="13" idx="0"/>
          </p:cNvCxnSpPr>
          <p:nvPr/>
        </p:nvCxnSpPr>
        <p:spPr bwMode="auto">
          <a:xfrm>
            <a:off x="2615697" y="4818063"/>
            <a:ext cx="0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" name="AutoShape 22"/>
          <p:cNvCxnSpPr>
            <a:cxnSpLocks noChangeShapeType="1"/>
            <a:stCxn id="7" idx="2"/>
            <a:endCxn id="10" idx="0"/>
          </p:cNvCxnSpPr>
          <p:nvPr/>
        </p:nvCxnSpPr>
        <p:spPr bwMode="auto">
          <a:xfrm flipH="1">
            <a:off x="6273297" y="3079750"/>
            <a:ext cx="6096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" name="AutoShape 23"/>
          <p:cNvCxnSpPr>
            <a:cxnSpLocks noChangeShapeType="1"/>
            <a:stCxn id="7" idx="2"/>
            <a:endCxn id="12" idx="0"/>
          </p:cNvCxnSpPr>
          <p:nvPr/>
        </p:nvCxnSpPr>
        <p:spPr bwMode="auto">
          <a:xfrm>
            <a:off x="6882897" y="3079750"/>
            <a:ext cx="952500" cy="9858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24"/>
          <p:cNvCxnSpPr>
            <a:cxnSpLocks noChangeShapeType="1"/>
            <a:stCxn id="12" idx="2"/>
            <a:endCxn id="14" idx="0"/>
          </p:cNvCxnSpPr>
          <p:nvPr/>
        </p:nvCxnSpPr>
        <p:spPr bwMode="auto">
          <a:xfrm>
            <a:off x="7835397" y="4799013"/>
            <a:ext cx="0" cy="5191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Directories Are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GB" sz="2800" dirty="0" smtClean="0"/>
              <a:t>Directories are a special type of file</a:t>
            </a:r>
          </a:p>
          <a:p>
            <a:pPr lvl="1"/>
            <a:r>
              <a:rPr lang="en-GB" sz="2400" dirty="0" smtClean="0"/>
              <a:t>Used by OS to map file names into the associated files</a:t>
            </a:r>
          </a:p>
          <a:p>
            <a:r>
              <a:rPr lang="en-GB" sz="2800" dirty="0" smtClean="0"/>
              <a:t>A directory contains multiple directory entries </a:t>
            </a:r>
          </a:p>
          <a:p>
            <a:pPr lvl="1"/>
            <a:r>
              <a:rPr lang="en-GB" sz="2400" dirty="0" smtClean="0"/>
              <a:t>Each directory entry describes one file and its name</a:t>
            </a:r>
          </a:p>
          <a:p>
            <a:r>
              <a:rPr lang="en-GB" sz="2800" dirty="0" smtClean="0"/>
              <a:t>User applications are allowed to read directories</a:t>
            </a:r>
          </a:p>
          <a:p>
            <a:pPr lvl="1"/>
            <a:r>
              <a:rPr lang="en-GB" sz="2400" dirty="0" smtClean="0"/>
              <a:t>To get information about each file</a:t>
            </a:r>
          </a:p>
          <a:p>
            <a:pPr lvl="1"/>
            <a:r>
              <a:rPr lang="en-GB" sz="2400" dirty="0" smtClean="0"/>
              <a:t>To find out what files exist</a:t>
            </a:r>
          </a:p>
          <a:p>
            <a:r>
              <a:rPr lang="en-GB" sz="2800" dirty="0" smtClean="0"/>
              <a:t>Usually only the OS is allowed to write </a:t>
            </a:r>
            <a:r>
              <a:rPr lang="en-GB" sz="2800" dirty="0" smtClean="0"/>
              <a:t>them</a:t>
            </a:r>
          </a:p>
          <a:p>
            <a:pPr lvl="1"/>
            <a:r>
              <a:rPr lang="en-GB" sz="2400" dirty="0" smtClean="0"/>
              <a:t>Users can cause writes through special system calls</a:t>
            </a:r>
            <a:endParaRPr lang="en-GB" sz="2400" dirty="0" smtClean="0"/>
          </a:p>
          <a:p>
            <a:pPr lvl="1"/>
            <a:r>
              <a:rPr lang="en-GB" sz="2400" dirty="0" smtClean="0"/>
              <a:t>The file system depends on the integrity of directories</a:t>
            </a:r>
            <a:endParaRPr lang="en-US" sz="2400" dirty="0"/>
          </a:p>
        </p:txBody>
      </p:sp>
      <p:sp>
        <p:nvSpPr>
          <p:cNvPr id="4" name="Cloud Callout 3"/>
          <p:cNvSpPr/>
          <p:nvPr/>
        </p:nvSpPr>
        <p:spPr>
          <a:xfrm>
            <a:off x="4603417" y="3982174"/>
            <a:ext cx="3875865" cy="1640495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Is this purely an issue of safety and reliability, or is it also a security issue?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Traversing the Directory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40"/>
            <a:ext cx="8229600" cy="4525963"/>
          </a:xfrm>
        </p:spPr>
        <p:txBody>
          <a:bodyPr/>
          <a:lstStyle/>
          <a:p>
            <a:r>
              <a:rPr lang="en-US" dirty="0" smtClean="0"/>
              <a:t>Some entries in directories point to child directories</a:t>
            </a:r>
          </a:p>
          <a:p>
            <a:pPr lvl="1"/>
            <a:r>
              <a:rPr lang="en-US" dirty="0" smtClean="0"/>
              <a:t>Describing a lower level in the hierarchy</a:t>
            </a:r>
          </a:p>
          <a:p>
            <a:r>
              <a:rPr lang="en-US" dirty="0" smtClean="0"/>
              <a:t>To name a file at that level, name the parent directory and the child directory, then the file</a:t>
            </a:r>
          </a:p>
          <a:p>
            <a:pPr lvl="1"/>
            <a:r>
              <a:rPr lang="en-US" dirty="0" smtClean="0"/>
              <a:t>With some kind of delimiter separating the file name components</a:t>
            </a:r>
          </a:p>
          <a:p>
            <a:r>
              <a:rPr lang="en-US" dirty="0" smtClean="0"/>
              <a:t>Moving up the hierarchy is often useful</a:t>
            </a:r>
          </a:p>
          <a:p>
            <a:pPr lvl="1"/>
            <a:r>
              <a:rPr lang="en-US" dirty="0" smtClean="0"/>
              <a:t>Directories usually have special entry for parent</a:t>
            </a:r>
          </a:p>
          <a:p>
            <a:pPr lvl="1"/>
            <a:r>
              <a:rPr lang="en-US" dirty="0" smtClean="0"/>
              <a:t>Many file systems use the name “..” for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The DOS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File &amp; directory names separated by back-slashes</a:t>
            </a:r>
          </a:p>
          <a:p>
            <a:pPr lvl="1"/>
            <a:r>
              <a:rPr lang="en-GB" sz="2400" dirty="0" smtClean="0"/>
              <a:t>E.g., </a:t>
            </a:r>
            <a:r>
              <a:rPr lang="en-GB" sz="2400" dirty="0" smtClean="0">
                <a:latin typeface="Courier New"/>
                <a:cs typeface="Courier New"/>
              </a:rPr>
              <a:t>\user_3\dir_a\file_b</a:t>
            </a:r>
          </a:p>
          <a:p>
            <a:r>
              <a:rPr lang="en-GB" sz="2800" dirty="0" smtClean="0"/>
              <a:t>Directory entries are the file descriptors</a:t>
            </a:r>
          </a:p>
          <a:p>
            <a:pPr lvl="1"/>
            <a:r>
              <a:rPr lang="en-GB" sz="2400" dirty="0" smtClean="0"/>
              <a:t>As such, only one entry can refer to a particular file</a:t>
            </a:r>
          </a:p>
          <a:p>
            <a:r>
              <a:rPr lang="en-GB" sz="2800" dirty="0" smtClean="0"/>
              <a:t>Contents of a DOS directory entry</a:t>
            </a:r>
          </a:p>
          <a:p>
            <a:pPr lvl="1"/>
            <a:r>
              <a:rPr lang="en-GB" sz="2400" dirty="0" smtClean="0"/>
              <a:t>Name (relative to this directory)</a:t>
            </a:r>
          </a:p>
          <a:p>
            <a:pPr lvl="1"/>
            <a:r>
              <a:rPr lang="en-GB" sz="2400" dirty="0" smtClean="0"/>
              <a:t>Type (ordinary file, directory, ...)</a:t>
            </a:r>
          </a:p>
          <a:p>
            <a:pPr lvl="1"/>
            <a:r>
              <a:rPr lang="en-GB" sz="2400" dirty="0" smtClean="0"/>
              <a:t>Location of first cluster of file</a:t>
            </a:r>
          </a:p>
          <a:p>
            <a:pPr lvl="1"/>
            <a:r>
              <a:rPr lang="en-GB" sz="2400" dirty="0" smtClean="0"/>
              <a:t>Length of file in bytes</a:t>
            </a:r>
          </a:p>
          <a:p>
            <a:pPr lvl="1"/>
            <a:r>
              <a:rPr lang="en-GB" sz="2400" dirty="0" smtClean="0"/>
              <a:t>Other privacy and protection attributes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File System Directories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49313" y="2408238"/>
            <a:ext cx="1217612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830513" y="2408238"/>
            <a:ext cx="1143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256 bytes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583113" y="2408238"/>
            <a:ext cx="914400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cxnSp>
        <p:nvCxnSpPr>
          <p:cNvPr id="7" name="AutoShape 8"/>
          <p:cNvCxnSpPr>
            <a:cxnSpLocks noChangeShapeType="1"/>
            <a:stCxn id="23" idx="3"/>
            <a:endCxn id="26" idx="1"/>
          </p:cNvCxnSpPr>
          <p:nvPr/>
        </p:nvCxnSpPr>
        <p:spPr bwMode="auto">
          <a:xfrm flipH="1">
            <a:off x="3596793" y="3360738"/>
            <a:ext cx="1900720" cy="1000155"/>
          </a:xfrm>
          <a:prstGeom prst="bentConnector5">
            <a:avLst>
              <a:gd name="adj1" fmla="val -12027"/>
              <a:gd name="adj2" fmla="val 49522"/>
              <a:gd name="adj3" fmla="val 11202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2068513" y="2408238"/>
            <a:ext cx="762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DIR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3973513" y="2408238"/>
            <a:ext cx="6096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468313" y="1477963"/>
            <a:ext cx="38862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R</a:t>
            </a:r>
            <a:r>
              <a:rPr lang="en-US" sz="2000" b="0" dirty="0" smtClean="0">
                <a:latin typeface="Times New Roman"/>
                <a:cs typeface="Times New Roman"/>
              </a:rPr>
              <a:t>oot </a:t>
            </a:r>
            <a:r>
              <a:rPr lang="en-US" sz="2000" b="0" dirty="0">
                <a:latin typeface="Times New Roman"/>
                <a:cs typeface="Times New Roman"/>
              </a:rPr>
              <a:t>directory, starting in cluster #1</a:t>
            </a:r>
          </a:p>
        </p:txBody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696913" y="1951038"/>
            <a:ext cx="13700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 name</a:t>
            </a:r>
          </a:p>
        </p:txBody>
      </p:sp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2678113" y="1951038"/>
            <a:ext cx="11430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length</a:t>
            </a:r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4506913" y="1951038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  <a:r>
              <a:rPr lang="en-US" sz="1700" b="0" baseline="30000">
                <a:latin typeface="Times New Roman"/>
                <a:cs typeface="Times New Roman"/>
              </a:rPr>
              <a:t>st</a:t>
            </a:r>
            <a:r>
              <a:rPr lang="en-US" sz="1700" b="0">
                <a:latin typeface="Times New Roman"/>
                <a:cs typeface="Times New Roman"/>
              </a:rPr>
              <a:t> cluster</a:t>
            </a:r>
          </a:p>
        </p:txBody>
      </p:sp>
      <p:sp>
        <p:nvSpPr>
          <p:cNvPr id="14" name="Rectangle 26"/>
          <p:cNvSpPr>
            <a:spLocks noChangeArrowheads="1"/>
          </p:cNvSpPr>
          <p:nvPr/>
        </p:nvSpPr>
        <p:spPr bwMode="auto">
          <a:xfrm>
            <a:off x="2068513" y="1951038"/>
            <a:ext cx="6096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type</a:t>
            </a:r>
          </a:p>
        </p:txBody>
      </p:sp>
      <p:sp>
        <p:nvSpPr>
          <p:cNvPr id="15" name="Rectangle 27"/>
          <p:cNvSpPr>
            <a:spLocks noChangeArrowheads="1"/>
          </p:cNvSpPr>
          <p:nvPr/>
        </p:nvSpPr>
        <p:spPr bwMode="auto">
          <a:xfrm>
            <a:off x="3973513" y="1951038"/>
            <a:ext cx="5334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16" name="Rectangle 28"/>
          <p:cNvSpPr>
            <a:spLocks noChangeArrowheads="1"/>
          </p:cNvSpPr>
          <p:nvPr/>
        </p:nvSpPr>
        <p:spPr bwMode="auto">
          <a:xfrm>
            <a:off x="849313" y="2789238"/>
            <a:ext cx="1217612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user_2</a:t>
            </a:r>
          </a:p>
        </p:txBody>
      </p:sp>
      <p:sp>
        <p:nvSpPr>
          <p:cNvPr id="17" name="Rectangle 29"/>
          <p:cNvSpPr>
            <a:spLocks noChangeArrowheads="1"/>
          </p:cNvSpPr>
          <p:nvPr/>
        </p:nvSpPr>
        <p:spPr bwMode="auto">
          <a:xfrm>
            <a:off x="2830513" y="2789238"/>
            <a:ext cx="1143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512 bytes</a:t>
            </a:r>
          </a:p>
        </p:txBody>
      </p:sp>
      <p:sp>
        <p:nvSpPr>
          <p:cNvPr id="18" name="Rectangle 30"/>
          <p:cNvSpPr>
            <a:spLocks noChangeArrowheads="1"/>
          </p:cNvSpPr>
          <p:nvPr/>
        </p:nvSpPr>
        <p:spPr bwMode="auto">
          <a:xfrm>
            <a:off x="4583113" y="2789238"/>
            <a:ext cx="914400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31</a:t>
            </a:r>
          </a:p>
        </p:txBody>
      </p:sp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2068513" y="2789238"/>
            <a:ext cx="762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DIR</a:t>
            </a:r>
          </a:p>
        </p:txBody>
      </p:sp>
      <p:sp>
        <p:nvSpPr>
          <p:cNvPr id="20" name="Rectangle 32"/>
          <p:cNvSpPr>
            <a:spLocks noChangeArrowheads="1"/>
          </p:cNvSpPr>
          <p:nvPr/>
        </p:nvSpPr>
        <p:spPr bwMode="auto">
          <a:xfrm>
            <a:off x="3973513" y="2789238"/>
            <a:ext cx="6096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849313" y="3170238"/>
            <a:ext cx="1217612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2830513" y="3170238"/>
            <a:ext cx="1143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284 bytes</a:t>
            </a:r>
          </a:p>
        </p:txBody>
      </p:sp>
      <p:sp>
        <p:nvSpPr>
          <p:cNvPr id="23" name="Rectangle 35"/>
          <p:cNvSpPr>
            <a:spLocks noChangeArrowheads="1"/>
          </p:cNvSpPr>
          <p:nvPr/>
        </p:nvSpPr>
        <p:spPr bwMode="auto">
          <a:xfrm>
            <a:off x="4583113" y="3170238"/>
            <a:ext cx="914400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24" name="Rectangle 36"/>
          <p:cNvSpPr>
            <a:spLocks noChangeArrowheads="1"/>
          </p:cNvSpPr>
          <p:nvPr/>
        </p:nvSpPr>
        <p:spPr bwMode="auto">
          <a:xfrm>
            <a:off x="2068513" y="3170238"/>
            <a:ext cx="7620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DIR</a:t>
            </a:r>
          </a:p>
        </p:txBody>
      </p:sp>
      <p:sp>
        <p:nvSpPr>
          <p:cNvPr id="25" name="Rectangle 37"/>
          <p:cNvSpPr>
            <a:spLocks noChangeArrowheads="1"/>
          </p:cNvSpPr>
          <p:nvPr/>
        </p:nvSpPr>
        <p:spPr bwMode="auto">
          <a:xfrm>
            <a:off x="3973513" y="3170238"/>
            <a:ext cx="609600" cy="37941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3596793" y="4160838"/>
            <a:ext cx="47854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latin typeface="Times New Roman"/>
                <a:cs typeface="Times New Roman"/>
              </a:rPr>
              <a:t>Directory </a:t>
            </a:r>
            <a:r>
              <a:rPr lang="en-US" sz="2000" b="0" dirty="0">
                <a:latin typeface="Courier New"/>
                <a:cs typeface="Courier New"/>
              </a:rPr>
              <a:t>/user_3</a:t>
            </a:r>
            <a:r>
              <a:rPr lang="en-US" sz="2000" b="0" dirty="0">
                <a:latin typeface="Times New Roman"/>
                <a:cs typeface="Times New Roman"/>
              </a:rPr>
              <a:t>, starting in cluster #114</a:t>
            </a:r>
          </a:p>
        </p:txBody>
      </p:sp>
      <p:sp>
        <p:nvSpPr>
          <p:cNvPr id="27" name="Rectangle 44"/>
          <p:cNvSpPr>
            <a:spLocks noChangeArrowheads="1"/>
          </p:cNvSpPr>
          <p:nvPr/>
        </p:nvSpPr>
        <p:spPr bwMode="auto">
          <a:xfrm>
            <a:off x="3825393" y="4633913"/>
            <a:ext cx="13700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 name</a:t>
            </a:r>
          </a:p>
        </p:txBody>
      </p:sp>
      <p:sp>
        <p:nvSpPr>
          <p:cNvPr id="28" name="Rectangle 45"/>
          <p:cNvSpPr>
            <a:spLocks noChangeArrowheads="1"/>
          </p:cNvSpPr>
          <p:nvPr/>
        </p:nvSpPr>
        <p:spPr bwMode="auto">
          <a:xfrm>
            <a:off x="5806593" y="4633913"/>
            <a:ext cx="11430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length</a:t>
            </a:r>
          </a:p>
        </p:txBody>
      </p:sp>
      <p:sp>
        <p:nvSpPr>
          <p:cNvPr id="29" name="Rectangle 46"/>
          <p:cNvSpPr>
            <a:spLocks noChangeArrowheads="1"/>
          </p:cNvSpPr>
          <p:nvPr/>
        </p:nvSpPr>
        <p:spPr bwMode="auto">
          <a:xfrm>
            <a:off x="7635393" y="4633913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  <a:r>
              <a:rPr lang="en-US" sz="1700" b="0" baseline="30000">
                <a:latin typeface="Times New Roman"/>
                <a:cs typeface="Times New Roman"/>
              </a:rPr>
              <a:t>st</a:t>
            </a:r>
            <a:r>
              <a:rPr lang="en-US" sz="1700" b="0">
                <a:latin typeface="Times New Roman"/>
                <a:cs typeface="Times New Roman"/>
              </a:rPr>
              <a:t> cluster</a:t>
            </a:r>
          </a:p>
        </p:txBody>
      </p:sp>
      <p:sp>
        <p:nvSpPr>
          <p:cNvPr id="30" name="Rectangle 47"/>
          <p:cNvSpPr>
            <a:spLocks noChangeArrowheads="1"/>
          </p:cNvSpPr>
          <p:nvPr/>
        </p:nvSpPr>
        <p:spPr bwMode="auto">
          <a:xfrm>
            <a:off x="5196993" y="4633913"/>
            <a:ext cx="6096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type</a:t>
            </a:r>
          </a:p>
        </p:txBody>
      </p:sp>
      <p:sp>
        <p:nvSpPr>
          <p:cNvPr id="31" name="Rectangle 48"/>
          <p:cNvSpPr>
            <a:spLocks noChangeArrowheads="1"/>
          </p:cNvSpPr>
          <p:nvPr/>
        </p:nvSpPr>
        <p:spPr bwMode="auto">
          <a:xfrm>
            <a:off x="7101993" y="4633913"/>
            <a:ext cx="5334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32" name="Rectangle 49"/>
          <p:cNvSpPr>
            <a:spLocks noChangeArrowheads="1"/>
          </p:cNvSpPr>
          <p:nvPr/>
        </p:nvSpPr>
        <p:spPr bwMode="auto">
          <a:xfrm>
            <a:off x="3977793" y="5075238"/>
            <a:ext cx="1217612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33" name="Rectangle 50"/>
          <p:cNvSpPr>
            <a:spLocks noChangeArrowheads="1"/>
          </p:cNvSpPr>
          <p:nvPr/>
        </p:nvSpPr>
        <p:spPr bwMode="auto">
          <a:xfrm>
            <a:off x="5958993" y="5075238"/>
            <a:ext cx="1143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256 bytes</a:t>
            </a:r>
          </a:p>
        </p:txBody>
      </p:sp>
      <p:sp>
        <p:nvSpPr>
          <p:cNvPr id="34" name="Rectangle 51"/>
          <p:cNvSpPr>
            <a:spLocks noChangeArrowheads="1"/>
          </p:cNvSpPr>
          <p:nvPr/>
        </p:nvSpPr>
        <p:spPr bwMode="auto">
          <a:xfrm>
            <a:off x="7711593" y="5075238"/>
            <a:ext cx="914400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35" name="Rectangle 52"/>
          <p:cNvSpPr>
            <a:spLocks noChangeArrowheads="1"/>
          </p:cNvSpPr>
          <p:nvPr/>
        </p:nvSpPr>
        <p:spPr bwMode="auto">
          <a:xfrm>
            <a:off x="5196993" y="5075238"/>
            <a:ext cx="762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DIR</a:t>
            </a:r>
          </a:p>
        </p:txBody>
      </p:sp>
      <p:sp>
        <p:nvSpPr>
          <p:cNvPr id="36" name="Rectangle 53"/>
          <p:cNvSpPr>
            <a:spLocks noChangeArrowheads="1"/>
          </p:cNvSpPr>
          <p:nvPr/>
        </p:nvSpPr>
        <p:spPr bwMode="auto">
          <a:xfrm>
            <a:off x="7101993" y="5075238"/>
            <a:ext cx="6096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37" name="Rectangle 54"/>
          <p:cNvSpPr>
            <a:spLocks noChangeArrowheads="1"/>
          </p:cNvSpPr>
          <p:nvPr/>
        </p:nvSpPr>
        <p:spPr bwMode="auto">
          <a:xfrm>
            <a:off x="3977793" y="5456238"/>
            <a:ext cx="1217612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 err="1">
                <a:latin typeface="Courier New"/>
                <a:cs typeface="Courier New"/>
              </a:rPr>
              <a:t>dir_a</a:t>
            </a:r>
            <a:endParaRPr lang="en-US" sz="1700" b="0" dirty="0">
              <a:latin typeface="Courier New"/>
              <a:cs typeface="Courier New"/>
            </a:endParaRPr>
          </a:p>
        </p:txBody>
      </p:sp>
      <p:sp>
        <p:nvSpPr>
          <p:cNvPr id="38" name="Rectangle 55"/>
          <p:cNvSpPr>
            <a:spLocks noChangeArrowheads="1"/>
          </p:cNvSpPr>
          <p:nvPr/>
        </p:nvSpPr>
        <p:spPr bwMode="auto">
          <a:xfrm>
            <a:off x="5958993" y="5456238"/>
            <a:ext cx="1143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512 bytes</a:t>
            </a:r>
          </a:p>
        </p:txBody>
      </p:sp>
      <p:sp>
        <p:nvSpPr>
          <p:cNvPr id="39" name="Rectangle 56"/>
          <p:cNvSpPr>
            <a:spLocks noChangeArrowheads="1"/>
          </p:cNvSpPr>
          <p:nvPr/>
        </p:nvSpPr>
        <p:spPr bwMode="auto">
          <a:xfrm>
            <a:off x="7711593" y="5456238"/>
            <a:ext cx="914400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62</a:t>
            </a:r>
          </a:p>
        </p:txBody>
      </p:sp>
      <p:sp>
        <p:nvSpPr>
          <p:cNvPr id="40" name="Rectangle 57"/>
          <p:cNvSpPr>
            <a:spLocks noChangeArrowheads="1"/>
          </p:cNvSpPr>
          <p:nvPr/>
        </p:nvSpPr>
        <p:spPr bwMode="auto">
          <a:xfrm>
            <a:off x="5196993" y="5456238"/>
            <a:ext cx="762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DIR</a:t>
            </a:r>
          </a:p>
        </p:txBody>
      </p:sp>
      <p:sp>
        <p:nvSpPr>
          <p:cNvPr id="41" name="Rectangle 58"/>
          <p:cNvSpPr>
            <a:spLocks noChangeArrowheads="1"/>
          </p:cNvSpPr>
          <p:nvPr/>
        </p:nvSpPr>
        <p:spPr bwMode="auto">
          <a:xfrm>
            <a:off x="7101993" y="5456238"/>
            <a:ext cx="6096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42" name="Rectangle 59"/>
          <p:cNvSpPr>
            <a:spLocks noChangeArrowheads="1"/>
          </p:cNvSpPr>
          <p:nvPr/>
        </p:nvSpPr>
        <p:spPr bwMode="auto">
          <a:xfrm>
            <a:off x="3977793" y="5837238"/>
            <a:ext cx="1217612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 err="1">
                <a:latin typeface="Courier New"/>
                <a:cs typeface="Courier New"/>
              </a:rPr>
              <a:t>file_c</a:t>
            </a:r>
            <a:endParaRPr lang="en-US" sz="1700" b="0" dirty="0">
              <a:latin typeface="Courier New"/>
              <a:cs typeface="Courier New"/>
            </a:endParaRPr>
          </a:p>
        </p:txBody>
      </p:sp>
      <p:sp>
        <p:nvSpPr>
          <p:cNvPr id="43" name="Rectangle 60"/>
          <p:cNvSpPr>
            <a:spLocks noChangeArrowheads="1"/>
          </p:cNvSpPr>
          <p:nvPr/>
        </p:nvSpPr>
        <p:spPr bwMode="auto">
          <a:xfrm>
            <a:off x="5958993" y="5837238"/>
            <a:ext cx="1143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1824 bytes</a:t>
            </a:r>
          </a:p>
        </p:txBody>
      </p:sp>
      <p:sp>
        <p:nvSpPr>
          <p:cNvPr id="44" name="Rectangle 61"/>
          <p:cNvSpPr>
            <a:spLocks noChangeArrowheads="1"/>
          </p:cNvSpPr>
          <p:nvPr/>
        </p:nvSpPr>
        <p:spPr bwMode="auto">
          <a:xfrm>
            <a:off x="7711593" y="5837238"/>
            <a:ext cx="914400" cy="381000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102</a:t>
            </a:r>
          </a:p>
        </p:txBody>
      </p:sp>
      <p:sp>
        <p:nvSpPr>
          <p:cNvPr id="45" name="Rectangle 62"/>
          <p:cNvSpPr>
            <a:spLocks noChangeArrowheads="1"/>
          </p:cNvSpPr>
          <p:nvPr/>
        </p:nvSpPr>
        <p:spPr bwMode="auto">
          <a:xfrm>
            <a:off x="5196993" y="5837238"/>
            <a:ext cx="7620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FILE</a:t>
            </a:r>
          </a:p>
        </p:txBody>
      </p:sp>
      <p:sp>
        <p:nvSpPr>
          <p:cNvPr id="46" name="Rectangle 63"/>
          <p:cNvSpPr>
            <a:spLocks noChangeArrowheads="1"/>
          </p:cNvSpPr>
          <p:nvPr/>
        </p:nvSpPr>
        <p:spPr bwMode="auto">
          <a:xfrm>
            <a:off x="7101993" y="5837238"/>
            <a:ext cx="609600" cy="379412"/>
          </a:xfrm>
          <a:prstGeom prst="rect">
            <a:avLst/>
          </a:prstGeom>
          <a:solidFill>
            <a:srgbClr val="8EB4E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Names Vs. Path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In MVS files </a:t>
            </a:r>
            <a:r>
              <a:rPr lang="en-GB" sz="2800" dirty="0" smtClean="0"/>
              <a:t>had “true </a:t>
            </a:r>
            <a:r>
              <a:rPr lang="en-GB" sz="2800" dirty="0" smtClean="0"/>
              <a:t>names”</a:t>
            </a:r>
          </a:p>
          <a:p>
            <a:pPr lvl="1"/>
            <a:r>
              <a:rPr lang="en-GB" sz="2400" dirty="0" smtClean="0"/>
              <a:t>That name is recorded in the </a:t>
            </a:r>
            <a:r>
              <a:rPr lang="en-GB" sz="2400" dirty="0" smtClean="0"/>
              <a:t>file’s </a:t>
            </a:r>
            <a:r>
              <a:rPr lang="en-GB" sz="2400" dirty="0" smtClean="0"/>
              <a:t>format-1 DSCB</a:t>
            </a:r>
          </a:p>
          <a:p>
            <a:pPr lvl="1"/>
            <a:r>
              <a:rPr lang="en-GB" sz="2400" dirty="0" smtClean="0"/>
              <a:t>Name structure (</a:t>
            </a:r>
            <a:r>
              <a:rPr lang="en-GB" sz="2400" dirty="0" err="1" smtClean="0"/>
              <a:t>a.b.c</a:t>
            </a:r>
            <a:r>
              <a:rPr lang="en-GB" sz="2400" dirty="0" smtClean="0"/>
              <a:t>) is a convenient convention</a:t>
            </a:r>
          </a:p>
          <a:p>
            <a:r>
              <a:rPr lang="en-GB" sz="2800" dirty="0" smtClean="0"/>
              <a:t>In DOS, a file is described by a directory entry</a:t>
            </a:r>
          </a:p>
          <a:p>
            <a:pPr lvl="1"/>
            <a:r>
              <a:rPr lang="en-GB" sz="2400" dirty="0" smtClean="0"/>
              <a:t>Local name is specified in that directory entry</a:t>
            </a:r>
          </a:p>
          <a:p>
            <a:pPr lvl="1"/>
            <a:r>
              <a:rPr lang="en-GB" sz="2400" dirty="0" smtClean="0"/>
              <a:t>Fully qualified name is the path to that directory entry</a:t>
            </a:r>
          </a:p>
          <a:p>
            <a:pPr lvl="2"/>
            <a:r>
              <a:rPr lang="en-GB" sz="2000" dirty="0" smtClean="0"/>
              <a:t>E.g., start from root, to user_3, to </a:t>
            </a:r>
            <a:r>
              <a:rPr lang="en-GB" sz="2000" dirty="0" err="1" smtClean="0"/>
              <a:t>dir_a</a:t>
            </a:r>
            <a:r>
              <a:rPr lang="en-GB" sz="2000" dirty="0" smtClean="0"/>
              <a:t>, to </a:t>
            </a:r>
            <a:r>
              <a:rPr lang="en-GB" sz="2000" dirty="0" err="1" smtClean="0"/>
              <a:t>file_b</a:t>
            </a:r>
            <a:endParaRPr lang="en-GB" sz="2000" dirty="0" smtClean="0"/>
          </a:p>
          <a:p>
            <a:pPr lvl="1"/>
            <a:r>
              <a:rPr lang="en-GB" sz="2400" dirty="0" smtClean="0"/>
              <a:t>But DOS files still have only one name</a:t>
            </a:r>
          </a:p>
          <a:p>
            <a:r>
              <a:rPr lang="en-GB" sz="2800" dirty="0" smtClean="0"/>
              <a:t>What if files had no intrinsic names of their own?</a:t>
            </a:r>
          </a:p>
          <a:p>
            <a:pPr lvl="1"/>
            <a:r>
              <a:rPr lang="en-GB" sz="2400" dirty="0" smtClean="0"/>
              <a:t>All names came from directory paths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 Unix Directories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sz="2800" dirty="0" smtClean="0"/>
              <a:t>A file system that allows multiple file names</a:t>
            </a:r>
          </a:p>
          <a:p>
            <a:pPr lvl="1"/>
            <a:r>
              <a:rPr lang="en-GB" sz="2400" dirty="0" smtClean="0"/>
              <a:t>So there is no single “true” file name, unlike DOS</a:t>
            </a:r>
          </a:p>
          <a:p>
            <a:r>
              <a:rPr lang="en-GB" dirty="0" smtClean="0"/>
              <a:t>File names separated by slashes</a:t>
            </a:r>
          </a:p>
          <a:p>
            <a:pPr lvl="1"/>
            <a:r>
              <a:rPr lang="en-GB" sz="2400" dirty="0" smtClean="0"/>
              <a:t>E.g., </a:t>
            </a:r>
            <a:r>
              <a:rPr lang="en-GB" sz="2400" dirty="0" smtClean="0">
                <a:latin typeface="Courier New"/>
                <a:cs typeface="Courier New"/>
              </a:rPr>
              <a:t>/user_3/dir_a/file_b</a:t>
            </a:r>
          </a:p>
          <a:p>
            <a:r>
              <a:rPr lang="en-GB" sz="2800" dirty="0" smtClean="0"/>
              <a:t>The actual file descriptors are the </a:t>
            </a:r>
            <a:r>
              <a:rPr lang="en-GB" sz="2800" dirty="0" err="1" smtClean="0"/>
              <a:t>inodes</a:t>
            </a:r>
            <a:endParaRPr lang="en-GB" sz="2800" dirty="0" smtClean="0"/>
          </a:p>
          <a:p>
            <a:pPr lvl="1"/>
            <a:r>
              <a:rPr lang="en-GB" sz="2400" dirty="0" smtClean="0"/>
              <a:t>Directory entries only point to </a:t>
            </a:r>
            <a:r>
              <a:rPr lang="en-GB" sz="2400" dirty="0" err="1" smtClean="0"/>
              <a:t>inodes</a:t>
            </a:r>
            <a:endParaRPr lang="en-GB" sz="2400" dirty="0" smtClean="0"/>
          </a:p>
          <a:p>
            <a:pPr lvl="1"/>
            <a:r>
              <a:rPr lang="en-GB" sz="2400" dirty="0" smtClean="0"/>
              <a:t>Association of a name with an </a:t>
            </a:r>
            <a:r>
              <a:rPr lang="en-GB" sz="2400" dirty="0" err="1" smtClean="0"/>
              <a:t>inode</a:t>
            </a:r>
            <a:r>
              <a:rPr lang="en-GB" sz="2400" dirty="0" smtClean="0"/>
              <a:t> is called a </a:t>
            </a:r>
            <a:r>
              <a:rPr lang="en-GB" sz="2400" i="1" dirty="0" smtClean="0"/>
              <a:t>hard link</a:t>
            </a:r>
          </a:p>
          <a:p>
            <a:pPr lvl="1"/>
            <a:r>
              <a:rPr lang="en-GB" sz="2400" dirty="0" smtClean="0"/>
              <a:t>Multiple directory entries can point to the same </a:t>
            </a:r>
            <a:r>
              <a:rPr lang="en-GB" sz="2400" dirty="0" err="1" smtClean="0"/>
              <a:t>inode</a:t>
            </a:r>
            <a:endParaRPr lang="en-GB" sz="2400" dirty="0" smtClean="0"/>
          </a:p>
          <a:p>
            <a:r>
              <a:rPr lang="en-GB" sz="2800" dirty="0" smtClean="0"/>
              <a:t>Contents of a Unix directory entry</a:t>
            </a:r>
          </a:p>
          <a:p>
            <a:pPr lvl="1"/>
            <a:r>
              <a:rPr lang="en-GB" sz="2400" dirty="0" smtClean="0"/>
              <a:t>Name (relative to this directory)</a:t>
            </a:r>
          </a:p>
          <a:p>
            <a:pPr lvl="1"/>
            <a:r>
              <a:rPr lang="en-GB" sz="2400" dirty="0" smtClean="0"/>
              <a:t>Pointer to the </a:t>
            </a:r>
            <a:r>
              <a:rPr lang="en-GB" sz="2400" dirty="0" err="1" smtClean="0"/>
              <a:t>inode</a:t>
            </a:r>
            <a:r>
              <a:rPr lang="en-GB" sz="2400" dirty="0" smtClean="0"/>
              <a:t> of the associated file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Directories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173913" y="2865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259513" y="2865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7175500" y="1646238"/>
            <a:ext cx="13700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 name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6107113" y="1646238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err="1" smtClean="0">
                <a:latin typeface="Times New Roman"/>
                <a:cs typeface="Times New Roman"/>
              </a:rPr>
              <a:t>i</a:t>
            </a:r>
            <a:r>
              <a:rPr lang="en-US" sz="1700" b="0" dirty="0" err="1" smtClean="0">
                <a:latin typeface="Times New Roman"/>
                <a:cs typeface="Times New Roman"/>
              </a:rPr>
              <a:t>node</a:t>
            </a:r>
            <a:r>
              <a:rPr lang="en-US" sz="1700" b="0" dirty="0" smtClean="0">
                <a:latin typeface="Times New Roman"/>
                <a:cs typeface="Times New Roman"/>
              </a:rPr>
              <a:t> </a:t>
            </a:r>
            <a:r>
              <a:rPr lang="en-US" sz="1700" b="0" dirty="0">
                <a:latin typeface="Times New Roman"/>
                <a:cs typeface="Times New Roman"/>
              </a:rPr>
              <a:t>#</a:t>
            </a: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7173913" y="3246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user_2</a:t>
            </a: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6259513" y="3246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31</a:t>
            </a: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7173913" y="3627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6259513" y="3627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925513" y="4144963"/>
            <a:ext cx="35745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D</a:t>
            </a:r>
            <a:r>
              <a:rPr lang="en-US" sz="2000" b="0" dirty="0" smtClean="0">
                <a:latin typeface="Times New Roman"/>
                <a:cs typeface="Times New Roman"/>
              </a:rPr>
              <a:t>irectory </a:t>
            </a:r>
            <a:r>
              <a:rPr lang="en-US" sz="2000" b="0" dirty="0">
                <a:latin typeface="Courier New"/>
                <a:cs typeface="Courier New"/>
              </a:rPr>
              <a:t>/user_3</a:t>
            </a:r>
            <a:r>
              <a:rPr lang="en-US" sz="2000" b="0" dirty="0">
                <a:latin typeface="Times New Roman"/>
                <a:cs typeface="Times New Roman"/>
              </a:rPr>
              <a:t>,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#114</a:t>
            </a:r>
          </a:p>
        </p:txBody>
      </p:sp>
      <p:sp>
        <p:nvSpPr>
          <p:cNvPr id="13" name="Rectangle 36"/>
          <p:cNvSpPr>
            <a:spLocks noChangeArrowheads="1"/>
          </p:cNvSpPr>
          <p:nvPr/>
        </p:nvSpPr>
        <p:spPr bwMode="auto">
          <a:xfrm>
            <a:off x="2754313" y="5608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 err="1">
                <a:latin typeface="Courier New"/>
                <a:cs typeface="Courier New"/>
              </a:rPr>
              <a:t>dir_a</a:t>
            </a:r>
            <a:endParaRPr lang="en-US" sz="1700" b="0" dirty="0">
              <a:latin typeface="Courier New"/>
              <a:cs typeface="Courier New"/>
            </a:endParaRPr>
          </a:p>
        </p:txBody>
      </p:sp>
      <p:sp>
        <p:nvSpPr>
          <p:cNvPr id="14" name="Rectangle 41"/>
          <p:cNvSpPr>
            <a:spLocks noChangeArrowheads="1"/>
          </p:cNvSpPr>
          <p:nvPr/>
        </p:nvSpPr>
        <p:spPr bwMode="auto">
          <a:xfrm>
            <a:off x="2754313" y="5989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 err="1">
                <a:latin typeface="Courier New"/>
                <a:cs typeface="Courier New"/>
              </a:rPr>
              <a:t>file_c</a:t>
            </a:r>
            <a:endParaRPr lang="en-US" sz="1700" b="0" dirty="0">
              <a:latin typeface="Courier New"/>
              <a:cs typeface="Courier New"/>
            </a:endParaRPr>
          </a:p>
        </p:txBody>
      </p:sp>
      <p:sp>
        <p:nvSpPr>
          <p:cNvPr id="15" name="Rectangle 46"/>
          <p:cNvSpPr>
            <a:spLocks noChangeArrowheads="1"/>
          </p:cNvSpPr>
          <p:nvPr/>
        </p:nvSpPr>
        <p:spPr bwMode="auto">
          <a:xfrm>
            <a:off x="7173913" y="2103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6" name="Rectangle 47"/>
          <p:cNvSpPr>
            <a:spLocks noChangeArrowheads="1"/>
          </p:cNvSpPr>
          <p:nvPr/>
        </p:nvSpPr>
        <p:spPr bwMode="auto">
          <a:xfrm>
            <a:off x="6259513" y="2103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7" name="Rectangle 48"/>
          <p:cNvSpPr>
            <a:spLocks noChangeArrowheads="1"/>
          </p:cNvSpPr>
          <p:nvPr/>
        </p:nvSpPr>
        <p:spPr bwMode="auto">
          <a:xfrm>
            <a:off x="7173913" y="2484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18" name="Rectangle 49"/>
          <p:cNvSpPr>
            <a:spLocks noChangeArrowheads="1"/>
          </p:cNvSpPr>
          <p:nvPr/>
        </p:nvSpPr>
        <p:spPr bwMode="auto">
          <a:xfrm>
            <a:off x="6259513" y="2484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9" name="Text Box 50"/>
          <p:cNvSpPr txBox="1">
            <a:spLocks noChangeArrowheads="1"/>
          </p:cNvSpPr>
          <p:nvPr/>
        </p:nvSpPr>
        <p:spPr bwMode="auto">
          <a:xfrm>
            <a:off x="5497513" y="1341438"/>
            <a:ext cx="26753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R</a:t>
            </a:r>
            <a:r>
              <a:rPr lang="en-US" sz="2000" b="0" dirty="0" smtClean="0">
                <a:latin typeface="Times New Roman"/>
                <a:cs typeface="Times New Roman"/>
              </a:rPr>
              <a:t>oot </a:t>
            </a:r>
            <a:r>
              <a:rPr lang="en-US" sz="2000" b="0" dirty="0">
                <a:latin typeface="Times New Roman"/>
                <a:cs typeface="Times New Roman"/>
              </a:rPr>
              <a:t>directory,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</a:t>
            </a:r>
          </a:p>
        </p:txBody>
      </p:sp>
      <p:sp>
        <p:nvSpPr>
          <p:cNvPr id="20" name="Rectangle 52"/>
          <p:cNvSpPr>
            <a:spLocks noChangeArrowheads="1"/>
          </p:cNvSpPr>
          <p:nvPr/>
        </p:nvSpPr>
        <p:spPr bwMode="auto">
          <a:xfrm>
            <a:off x="1839913" y="5608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194</a:t>
            </a:r>
          </a:p>
        </p:txBody>
      </p:sp>
      <p:sp>
        <p:nvSpPr>
          <p:cNvPr id="21" name="Rectangle 54"/>
          <p:cNvSpPr>
            <a:spLocks noChangeArrowheads="1"/>
          </p:cNvSpPr>
          <p:nvPr/>
        </p:nvSpPr>
        <p:spPr bwMode="auto">
          <a:xfrm>
            <a:off x="1839913" y="5989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307</a:t>
            </a:r>
          </a:p>
        </p:txBody>
      </p:sp>
      <p:sp>
        <p:nvSpPr>
          <p:cNvPr id="22" name="Rectangle 57"/>
          <p:cNvSpPr>
            <a:spLocks noChangeArrowheads="1"/>
          </p:cNvSpPr>
          <p:nvPr/>
        </p:nvSpPr>
        <p:spPr bwMode="auto">
          <a:xfrm>
            <a:off x="2754313" y="4846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23" name="Rectangle 58"/>
          <p:cNvSpPr>
            <a:spLocks noChangeArrowheads="1"/>
          </p:cNvSpPr>
          <p:nvPr/>
        </p:nvSpPr>
        <p:spPr bwMode="auto">
          <a:xfrm>
            <a:off x="1839913" y="4846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2754313" y="5227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25" name="Rectangle 60"/>
          <p:cNvSpPr>
            <a:spLocks noChangeArrowheads="1"/>
          </p:cNvSpPr>
          <p:nvPr/>
        </p:nvSpPr>
        <p:spPr bwMode="auto">
          <a:xfrm>
            <a:off x="1839913" y="5227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6" name="Rectangle 61"/>
          <p:cNvSpPr>
            <a:spLocks noChangeArrowheads="1"/>
          </p:cNvSpPr>
          <p:nvPr/>
        </p:nvSpPr>
        <p:spPr bwMode="auto">
          <a:xfrm>
            <a:off x="2755900" y="4465638"/>
            <a:ext cx="13700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file name</a:t>
            </a:r>
          </a:p>
        </p:txBody>
      </p:sp>
      <p:sp>
        <p:nvSpPr>
          <p:cNvPr id="27" name="Rectangle 62"/>
          <p:cNvSpPr>
            <a:spLocks noChangeArrowheads="1"/>
          </p:cNvSpPr>
          <p:nvPr/>
        </p:nvSpPr>
        <p:spPr bwMode="auto">
          <a:xfrm>
            <a:off x="1687513" y="4465638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dirty="0" err="1" smtClean="0">
                <a:latin typeface="Times New Roman"/>
                <a:cs typeface="Times New Roman"/>
              </a:rPr>
              <a:t>i</a:t>
            </a:r>
            <a:r>
              <a:rPr lang="en-US" sz="1700" b="0" dirty="0" err="1" smtClean="0">
                <a:latin typeface="Times New Roman"/>
                <a:cs typeface="Times New Roman"/>
              </a:rPr>
              <a:t>node</a:t>
            </a:r>
            <a:r>
              <a:rPr lang="en-US" sz="1700" b="0" dirty="0" smtClean="0">
                <a:latin typeface="Times New Roman"/>
                <a:cs typeface="Times New Roman"/>
              </a:rPr>
              <a:t> </a:t>
            </a:r>
            <a:r>
              <a:rPr lang="en-US" sz="1700" b="0" dirty="0">
                <a:latin typeface="Times New Roman"/>
                <a:cs typeface="Times New Roman"/>
              </a:rPr>
              <a:t>#</a:t>
            </a:r>
          </a:p>
        </p:txBody>
      </p:sp>
      <p:cxnSp>
        <p:nvCxnSpPr>
          <p:cNvPr id="28" name="AutoShape 63"/>
          <p:cNvCxnSpPr>
            <a:cxnSpLocks noChangeShapeType="1"/>
            <a:stCxn id="11" idx="1"/>
            <a:endCxn id="12" idx="3"/>
          </p:cNvCxnSpPr>
          <p:nvPr/>
        </p:nvCxnSpPr>
        <p:spPr bwMode="auto">
          <a:xfrm rot="10800000" flipV="1">
            <a:off x="4500029" y="3817938"/>
            <a:ext cx="1759484" cy="52708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9" name="Oval 28"/>
          <p:cNvSpPr/>
          <p:nvPr/>
        </p:nvSpPr>
        <p:spPr>
          <a:xfrm>
            <a:off x="2672383" y="5282258"/>
            <a:ext cx="427391" cy="38100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125913" y="5066308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Here’s a “..” entry, pointing to the parent directory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2649586" y="4875808"/>
            <a:ext cx="436533" cy="38100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20713" y="1557163"/>
            <a:ext cx="2038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But what’s this “.” entry?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6298" y="2484438"/>
            <a:ext cx="20380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It’s a directory entry that points to the directory itself!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462013" y="3362107"/>
            <a:ext cx="2038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We’ll see why that’s useful later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6" presetClass="emph" presetSubtype="0" accel="50000" decel="50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" presetClass="emp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5" grpId="0" animBg="1"/>
      <p:bldP spid="25" grpId="1" animBg="1"/>
      <p:bldP spid="26" grpId="0"/>
      <p:bldP spid="27" grpId="0"/>
      <p:bldP spid="29" grpId="0" animBg="1"/>
      <p:bldP spid="29" grpId="1" animBg="1"/>
      <p:bldP spid="30" grpId="0"/>
      <p:bldP spid="31" grpId="0" animBg="1"/>
      <p:bldP spid="32" grpId="0"/>
      <p:bldP spid="33" grpId="0"/>
      <p:bldP spid="3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File Names In Unix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GB" sz="2800" dirty="0" smtClean="0"/>
              <a:t>How do links relate to files?</a:t>
            </a:r>
          </a:p>
          <a:p>
            <a:pPr lvl="1"/>
            <a:r>
              <a:rPr lang="en-GB" sz="2400" dirty="0" smtClean="0"/>
              <a:t>They’re the names only</a:t>
            </a:r>
          </a:p>
          <a:p>
            <a:r>
              <a:rPr lang="en-GB" dirty="0" smtClean="0"/>
              <a:t>All other metadata is stored in the file </a:t>
            </a:r>
            <a:r>
              <a:rPr lang="en-GB" dirty="0" err="1" smtClean="0"/>
              <a:t>inode</a:t>
            </a:r>
            <a:endParaRPr lang="en-GB" dirty="0" smtClean="0"/>
          </a:p>
          <a:p>
            <a:pPr lvl="1"/>
            <a:r>
              <a:rPr lang="en-GB" sz="2400" dirty="0" smtClean="0"/>
              <a:t>File owner sets file protection (e.g</a:t>
            </a:r>
            <a:r>
              <a:rPr lang="en-GB" sz="2400" dirty="0" smtClean="0"/>
              <a:t>., </a:t>
            </a:r>
            <a:r>
              <a:rPr lang="en-GB" sz="2400" dirty="0" smtClean="0"/>
              <a:t>read-only)</a:t>
            </a:r>
          </a:p>
          <a:p>
            <a:r>
              <a:rPr lang="en-GB" dirty="0" smtClean="0"/>
              <a:t>All links provide the same access to the file</a:t>
            </a:r>
          </a:p>
          <a:p>
            <a:pPr lvl="1"/>
            <a:r>
              <a:rPr lang="en-GB" sz="2400" dirty="0" smtClean="0"/>
              <a:t>Anyone with read access to file can create new link</a:t>
            </a:r>
          </a:p>
          <a:p>
            <a:pPr lvl="1"/>
            <a:r>
              <a:rPr lang="en-GB" sz="2400" dirty="0" smtClean="0"/>
              <a:t>But directories are protected files too</a:t>
            </a:r>
          </a:p>
          <a:p>
            <a:pPr lvl="2"/>
            <a:r>
              <a:rPr lang="en-GB" sz="2000" dirty="0" smtClean="0"/>
              <a:t>Not everyone has read or search access to every directory</a:t>
            </a:r>
          </a:p>
          <a:p>
            <a:r>
              <a:rPr lang="en-GB" sz="2800" dirty="0" smtClean="0"/>
              <a:t>All links are equal</a:t>
            </a:r>
          </a:p>
          <a:p>
            <a:pPr lvl="1"/>
            <a:r>
              <a:rPr lang="en-GB" sz="2400" dirty="0" smtClean="0"/>
              <a:t>There is nothing special about the first (or owner's) link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naming and directories</a:t>
            </a:r>
          </a:p>
          <a:p>
            <a:r>
              <a:rPr lang="en-US" dirty="0" smtClean="0"/>
              <a:t>File volumes</a:t>
            </a:r>
          </a:p>
          <a:p>
            <a:r>
              <a:rPr lang="en-US" dirty="0" smtClean="0"/>
              <a:t>File system performance issues</a:t>
            </a:r>
          </a:p>
          <a:p>
            <a:r>
              <a:rPr lang="en-US" dirty="0" smtClean="0"/>
              <a:t>File system reliability</a:t>
            </a:r>
          </a:p>
          <a:p>
            <a:r>
              <a:rPr lang="en-US" dirty="0" smtClean="0"/>
              <a:t>Miscellaneous file system issues</a:t>
            </a:r>
          </a:p>
          <a:p>
            <a:pPr lvl="1"/>
            <a:r>
              <a:rPr lang="en-US" dirty="0" smtClean="0"/>
              <a:t>RAID</a:t>
            </a:r>
          </a:p>
          <a:p>
            <a:pPr lvl="1"/>
            <a:r>
              <a:rPr lang="en-US" dirty="0" smtClean="0"/>
              <a:t>Log structured file systems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 and De-allocation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4230"/>
            <a:ext cx="8229600" cy="4525963"/>
          </a:xfrm>
        </p:spPr>
        <p:txBody>
          <a:bodyPr/>
          <a:lstStyle/>
          <a:p>
            <a:r>
              <a:rPr lang="en-US" dirty="0" smtClean="0"/>
              <a:t>Files exist under multiple names</a:t>
            </a:r>
          </a:p>
          <a:p>
            <a:r>
              <a:rPr lang="en-US" dirty="0" smtClean="0"/>
              <a:t>What do we do if one name is removed?</a:t>
            </a:r>
          </a:p>
          <a:p>
            <a:r>
              <a:rPr lang="en-US" dirty="0" smtClean="0"/>
              <a:t>If we also removed the file itself, what about the other names?</a:t>
            </a:r>
          </a:p>
          <a:p>
            <a:pPr lvl="1"/>
            <a:r>
              <a:rPr lang="en-US" dirty="0" smtClean="0"/>
              <a:t>Do they now point to something non-existent?</a:t>
            </a:r>
          </a:p>
          <a:p>
            <a:r>
              <a:rPr lang="en-US" dirty="0" smtClean="0"/>
              <a:t>The Unix solution says the file exists as long as at least one name exists</a:t>
            </a:r>
          </a:p>
          <a:p>
            <a:r>
              <a:rPr lang="en-US" dirty="0" smtClean="0"/>
              <a:t>Implying we must keep and maintain a reference count of links</a:t>
            </a:r>
          </a:p>
          <a:p>
            <a:pPr lvl="1"/>
            <a:r>
              <a:rPr lang="en-US" dirty="0" smtClean="0"/>
              <a:t>In the file </a:t>
            </a:r>
            <a:r>
              <a:rPr lang="en-US" dirty="0" err="1" smtClean="0"/>
              <a:t>inode</a:t>
            </a:r>
            <a:r>
              <a:rPr lang="en-US" dirty="0" smtClean="0"/>
              <a:t>, not in a directory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907666" y="5080245"/>
            <a:ext cx="1997459" cy="89962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Why not in a directory?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Hard Link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4354513" y="16462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root</a:t>
            </a: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2982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5649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7" name="Oval 7"/>
          <p:cNvSpPr>
            <a:spLocks noChangeArrowheads="1"/>
          </p:cNvSpPr>
          <p:nvPr/>
        </p:nvSpPr>
        <p:spPr bwMode="auto">
          <a:xfrm>
            <a:off x="68691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46593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cxnSp>
        <p:nvCxnSpPr>
          <p:cNvPr id="10" name="AutoShape 10"/>
          <p:cNvCxnSpPr>
            <a:cxnSpLocks noChangeShapeType="1"/>
            <a:stCxn id="4" idx="3"/>
            <a:endCxn id="5" idx="7"/>
          </p:cNvCxnSpPr>
          <p:nvPr/>
        </p:nvCxnSpPr>
        <p:spPr bwMode="auto">
          <a:xfrm flipH="1">
            <a:off x="3568700" y="2232025"/>
            <a:ext cx="8858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1"/>
          <p:cNvCxnSpPr>
            <a:cxnSpLocks noChangeShapeType="1"/>
            <a:stCxn id="4" idx="5"/>
            <a:endCxn id="6" idx="1"/>
          </p:cNvCxnSpPr>
          <p:nvPr/>
        </p:nvCxnSpPr>
        <p:spPr bwMode="auto">
          <a:xfrm>
            <a:off x="4940300" y="2232025"/>
            <a:ext cx="8096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2"/>
          <p:cNvCxnSpPr>
            <a:cxnSpLocks noChangeShapeType="1"/>
            <a:stCxn id="6" idx="3"/>
            <a:endCxn id="8" idx="7"/>
          </p:cNvCxnSpPr>
          <p:nvPr/>
        </p:nvCxnSpPr>
        <p:spPr bwMode="auto">
          <a:xfrm flipH="1">
            <a:off x="5245100" y="3527425"/>
            <a:ext cx="5048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13"/>
          <p:cNvCxnSpPr>
            <a:cxnSpLocks noChangeShapeType="1"/>
            <a:stCxn id="6" idx="5"/>
            <a:endCxn id="7" idx="1"/>
          </p:cNvCxnSpPr>
          <p:nvPr/>
        </p:nvCxnSpPr>
        <p:spPr bwMode="auto">
          <a:xfrm>
            <a:off x="6235700" y="3527425"/>
            <a:ext cx="7334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14"/>
          <p:cNvCxnSpPr>
            <a:cxnSpLocks noChangeShapeType="1"/>
            <a:stCxn id="5" idx="4"/>
            <a:endCxn id="9" idx="0"/>
          </p:cNvCxnSpPr>
          <p:nvPr/>
        </p:nvCxnSpPr>
        <p:spPr bwMode="auto">
          <a:xfrm>
            <a:off x="3325813" y="3627438"/>
            <a:ext cx="45720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5"/>
          <p:cNvCxnSpPr>
            <a:cxnSpLocks noChangeShapeType="1"/>
            <a:stCxn id="8" idx="3"/>
            <a:endCxn id="9" idx="7"/>
          </p:cNvCxnSpPr>
          <p:nvPr/>
        </p:nvCxnSpPr>
        <p:spPr bwMode="auto">
          <a:xfrm flipH="1">
            <a:off x="4025900" y="4594225"/>
            <a:ext cx="733425" cy="733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615801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49641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5040313" y="35655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6183313" y="36274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file_c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3135313" y="4022725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err="1">
                <a:latin typeface="Courier New"/>
                <a:cs typeface="Courier New"/>
              </a:rPr>
              <a:t>file_a</a:t>
            </a:r>
            <a:endParaRPr lang="en-US" b="0" dirty="0">
              <a:latin typeface="Courier New"/>
              <a:cs typeface="Courier New"/>
            </a:endParaRP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049713" y="4618038"/>
            <a:ext cx="17002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 err="1">
                <a:latin typeface="Courier New"/>
                <a:cs typeface="Courier New"/>
              </a:rPr>
              <a:t>file_b</a:t>
            </a:r>
            <a:endParaRPr lang="en-US" b="0" dirty="0">
              <a:latin typeface="Courier New"/>
              <a:cs typeface="Courier New"/>
            </a:endParaRP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6194485" y="1722438"/>
            <a:ext cx="2667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>
                <a:latin typeface="Times New Roman"/>
                <a:cs typeface="Times New Roman"/>
              </a:rPr>
              <a:t>Note that we now associate names with links rather than with files.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461421" y="4237038"/>
            <a:ext cx="297869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>
                <a:latin typeface="Courier New"/>
                <a:cs typeface="Courier New"/>
              </a:rPr>
              <a:t>/user_1/file_a </a:t>
            </a:r>
            <a:r>
              <a:rPr lang="en-US" b="0" dirty="0">
                <a:latin typeface="Times New Roman"/>
                <a:cs typeface="Times New Roman"/>
              </a:rPr>
              <a:t>and</a:t>
            </a:r>
          </a:p>
          <a:p>
            <a:pPr>
              <a:spcBef>
                <a:spcPct val="50000"/>
              </a:spcBef>
            </a:pPr>
            <a:r>
              <a:rPr lang="en-US" b="0" dirty="0">
                <a:latin typeface="Courier New"/>
                <a:cs typeface="Courier New"/>
              </a:rPr>
              <a:t>/user_3/dir_a/file_b</a:t>
            </a:r>
          </a:p>
          <a:p>
            <a:pPr>
              <a:spcBef>
                <a:spcPct val="50000"/>
              </a:spcBef>
            </a:pPr>
            <a:r>
              <a:rPr lang="en-US" b="0" dirty="0">
                <a:latin typeface="Times New Roman"/>
                <a:cs typeface="Times New Roman"/>
              </a:rPr>
              <a:t>are both links to the same</a:t>
            </a:r>
            <a:r>
              <a:rPr lang="en-US" b="0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i</a:t>
            </a:r>
            <a:r>
              <a:rPr lang="en-US" b="0" dirty="0" err="1" smtClean="0">
                <a:latin typeface="Times New Roman"/>
                <a:cs typeface="Times New Roman"/>
              </a:rPr>
              <a:t>node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3440113" y="5227638"/>
            <a:ext cx="685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" presetClass="emph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Links, Directories, and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73913" y="2500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59513" y="2500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7173913" y="2881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 dirty="0">
                <a:latin typeface="Courier New"/>
                <a:cs typeface="Courier New"/>
              </a:rPr>
              <a:t>user_2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259513" y="2881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31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7173913" y="3262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259513" y="3262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147763" y="2493963"/>
            <a:ext cx="21339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#9, directory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7327900" y="5380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7327900" y="5761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file_c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7173913" y="1738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6259513" y="1738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7173913" y="2119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6259513" y="2119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5497513" y="1265238"/>
            <a:ext cx="26084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#1, root directory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6413500" y="5380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194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413500" y="5761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29</a:t>
            </a: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7327900" y="4618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6413500" y="4618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7327900" y="4999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6413500" y="4999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cxnSp>
        <p:nvCxnSpPr>
          <p:cNvPr id="24" name="AutoShape 27"/>
          <p:cNvCxnSpPr>
            <a:cxnSpLocks noChangeShapeType="1"/>
            <a:stCxn id="5" idx="1"/>
            <a:endCxn id="10" idx="3"/>
          </p:cNvCxnSpPr>
          <p:nvPr/>
        </p:nvCxnSpPr>
        <p:spPr bwMode="auto">
          <a:xfrm rot="10800000" flipV="1">
            <a:off x="3281681" y="2690812"/>
            <a:ext cx="2977832" cy="320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5740400" y="4160838"/>
            <a:ext cx="2377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#114, directory</a:t>
            </a:r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2451100" y="3719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2451100" y="4100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file_a</a:t>
            </a:r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1536700" y="3719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118</a:t>
            </a: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1536700" y="4100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29</a:t>
            </a: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2451100" y="2957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31" name="Rectangle 34"/>
          <p:cNvSpPr>
            <a:spLocks noChangeArrowheads="1"/>
          </p:cNvSpPr>
          <p:nvPr/>
        </p:nvSpPr>
        <p:spPr bwMode="auto">
          <a:xfrm>
            <a:off x="1536700" y="2957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32" name="Rectangle 35"/>
          <p:cNvSpPr>
            <a:spLocks noChangeArrowheads="1"/>
          </p:cNvSpPr>
          <p:nvPr/>
        </p:nvSpPr>
        <p:spPr bwMode="auto">
          <a:xfrm>
            <a:off x="2451100" y="3338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Times New Roman"/>
                <a:cs typeface="Times New Roman"/>
              </a:rPr>
              <a:t>..</a:t>
            </a: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1536700" y="3338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cxnSp>
        <p:nvCxnSpPr>
          <p:cNvPr id="34" name="AutoShape 37"/>
          <p:cNvCxnSpPr>
            <a:cxnSpLocks noChangeShapeType="1"/>
            <a:stCxn id="9" idx="1"/>
            <a:endCxn id="25" idx="1"/>
          </p:cNvCxnSpPr>
          <p:nvPr/>
        </p:nvCxnSpPr>
        <p:spPr bwMode="auto">
          <a:xfrm rot="10800000" flipV="1">
            <a:off x="5740401" y="3452813"/>
            <a:ext cx="519113" cy="908080"/>
          </a:xfrm>
          <a:prstGeom prst="bentConnector3">
            <a:avLst>
              <a:gd name="adj1" fmla="val 14403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687513" y="5303838"/>
            <a:ext cx="9906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1300163" y="4846638"/>
            <a:ext cx="16733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#29, file</a:t>
            </a:r>
          </a:p>
        </p:txBody>
      </p:sp>
      <p:cxnSp>
        <p:nvCxnSpPr>
          <p:cNvPr id="37" name="AutoShape 40"/>
          <p:cNvCxnSpPr>
            <a:cxnSpLocks noChangeShapeType="1"/>
            <a:stCxn id="29" idx="1"/>
            <a:endCxn id="36" idx="1"/>
          </p:cNvCxnSpPr>
          <p:nvPr/>
        </p:nvCxnSpPr>
        <p:spPr bwMode="auto">
          <a:xfrm rot="10800000" flipV="1">
            <a:off x="1300164" y="4291013"/>
            <a:ext cx="236537" cy="755680"/>
          </a:xfrm>
          <a:prstGeom prst="bentConnector3">
            <a:avLst>
              <a:gd name="adj1" fmla="val 19664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8" name="AutoShape 41"/>
          <p:cNvCxnSpPr>
            <a:cxnSpLocks noChangeShapeType="1"/>
            <a:stCxn id="19" idx="1"/>
            <a:endCxn id="36" idx="3"/>
          </p:cNvCxnSpPr>
          <p:nvPr/>
        </p:nvCxnSpPr>
        <p:spPr bwMode="auto">
          <a:xfrm rot="10800000">
            <a:off x="2973494" y="5046694"/>
            <a:ext cx="3440007" cy="90484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Potential Problem With </a:t>
            </a:r>
            <a:br>
              <a:rPr lang="en-US" dirty="0" smtClean="0"/>
            </a:br>
            <a:r>
              <a:rPr lang="en-US" dirty="0" smtClean="0"/>
              <a:t>Hard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 links are essentially edges in the graph</a:t>
            </a:r>
          </a:p>
          <a:p>
            <a:r>
              <a:rPr lang="en-US" dirty="0" smtClean="0"/>
              <a:t>Those edges can lead backwards to other graph nodes</a:t>
            </a:r>
          </a:p>
          <a:p>
            <a:r>
              <a:rPr lang="en-US" dirty="0" smtClean="0"/>
              <a:t>Might that not create cycles in the graph?</a:t>
            </a:r>
          </a:p>
          <a:p>
            <a:r>
              <a:rPr lang="en-US" dirty="0" smtClean="0"/>
              <a:t>If it does, what happens when we delete one of the links?</a:t>
            </a:r>
          </a:p>
          <a:p>
            <a:r>
              <a:rPr lang="en-US" dirty="0" smtClean="0"/>
              <a:t>Might we not disconnect the graph?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061061" y="1772190"/>
            <a:ext cx="820149" cy="793789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45579" y="4670724"/>
            <a:ext cx="820149" cy="793789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endCxn id="5" idx="7"/>
          </p:cNvCxnSpPr>
          <p:nvPr/>
        </p:nvCxnSpPr>
        <p:spPr>
          <a:xfrm rot="5400000">
            <a:off x="3225039" y="2415697"/>
            <a:ext cx="923871" cy="880454"/>
          </a:xfrm>
          <a:prstGeom prst="line">
            <a:avLst/>
          </a:prstGeom>
          <a:ln>
            <a:solidFill>
              <a:srgbClr val="000000"/>
            </a:solidFill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1764651" y="3900862"/>
            <a:ext cx="923871" cy="880454"/>
          </a:xfrm>
          <a:prstGeom prst="line">
            <a:avLst/>
          </a:prstGeom>
          <a:ln>
            <a:solidFill>
              <a:srgbClr val="000000"/>
            </a:solidFill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520297" y="3201612"/>
            <a:ext cx="26763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Now let’s add a link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14" name="Curved Connector 13"/>
          <p:cNvCxnSpPr>
            <a:stCxn id="6" idx="6"/>
            <a:endCxn id="5" idx="5"/>
          </p:cNvCxnSpPr>
          <p:nvPr/>
        </p:nvCxnSpPr>
        <p:spPr>
          <a:xfrm flipV="1">
            <a:off x="1865728" y="3879153"/>
            <a:ext cx="1381019" cy="1188466"/>
          </a:xfrm>
          <a:prstGeom prst="curvedConnector2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540417" y="3790602"/>
            <a:ext cx="265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now let’s delete a link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3133" y="1417638"/>
            <a:ext cx="19836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link count here is still 1, so we can’t delete the file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Oval 4"/>
          <p:cNvSpPr/>
          <p:nvPr/>
        </p:nvSpPr>
        <p:spPr>
          <a:xfrm>
            <a:off x="2546706" y="3201612"/>
            <a:ext cx="820149" cy="793789"/>
          </a:xfrm>
          <a:prstGeom prst="ellipse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556736" y="4679683"/>
            <a:ext cx="198368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But our graph has become disconnected!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2" grpId="0"/>
      <p:bldP spid="23" grpId="0"/>
      <p:bldP spid="5" grpId="0" animBg="1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US" dirty="0" smtClean="0"/>
              <a:t>Only directories contain links</a:t>
            </a:r>
          </a:p>
          <a:p>
            <a:pPr lvl="1"/>
            <a:r>
              <a:rPr lang="en-US" dirty="0" smtClean="0"/>
              <a:t>Not regular files</a:t>
            </a:r>
          </a:p>
          <a:p>
            <a:r>
              <a:rPr lang="en-US" dirty="0" smtClean="0"/>
              <a:t>So if a link can’t point to a directory, there can’t be a loop</a:t>
            </a:r>
          </a:p>
          <a:p>
            <a:r>
              <a:rPr lang="en-US" dirty="0" smtClean="0"/>
              <a:t>In which case, there’s no problem with deletions</a:t>
            </a:r>
          </a:p>
          <a:p>
            <a:r>
              <a:rPr lang="en-US" dirty="0" smtClean="0"/>
              <a:t>This is the Unix solution:  no hard links to directories</a:t>
            </a:r>
          </a:p>
          <a:p>
            <a:pPr lvl="1"/>
            <a:r>
              <a:rPr lang="en-US" dirty="0" smtClean="0"/>
              <a:t>The “.” and “..” links are harmless exceptions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Symbolic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GB" sz="2800" dirty="0" smtClean="0"/>
              <a:t>A different way of giving files multiple names</a:t>
            </a:r>
          </a:p>
          <a:p>
            <a:r>
              <a:rPr lang="en-GB" sz="2800" dirty="0" smtClean="0"/>
              <a:t>Symbolic links implemented as a special type of file</a:t>
            </a:r>
          </a:p>
          <a:p>
            <a:pPr lvl="1"/>
            <a:r>
              <a:rPr lang="en-GB" sz="2400" dirty="0" smtClean="0"/>
              <a:t>An indirect reference to some other file</a:t>
            </a:r>
          </a:p>
          <a:p>
            <a:pPr lvl="1"/>
            <a:r>
              <a:rPr lang="en-GB" sz="2400" dirty="0" smtClean="0"/>
              <a:t>Contents is a path name to another file</a:t>
            </a:r>
          </a:p>
          <a:p>
            <a:r>
              <a:rPr lang="en-GB" sz="2800" dirty="0" smtClean="0"/>
              <a:t>OS recognizes symbolic links</a:t>
            </a:r>
          </a:p>
          <a:p>
            <a:pPr lvl="1"/>
            <a:r>
              <a:rPr lang="en-GB" sz="2400" dirty="0" smtClean="0"/>
              <a:t>Automatically opens associated file instead</a:t>
            </a:r>
          </a:p>
          <a:p>
            <a:pPr lvl="1"/>
            <a:r>
              <a:rPr lang="en-GB" sz="2400" dirty="0" smtClean="0"/>
              <a:t>If file is inaccessible or non-existent, the open fails</a:t>
            </a:r>
          </a:p>
          <a:p>
            <a:r>
              <a:rPr lang="en-GB" sz="2800" dirty="0" smtClean="0"/>
              <a:t>Symbolic link is </a:t>
            </a:r>
            <a:r>
              <a:rPr lang="en-GB" sz="2800" u="sng" dirty="0" smtClean="0"/>
              <a:t>not</a:t>
            </a:r>
            <a:r>
              <a:rPr lang="en-GB" sz="2800" dirty="0" smtClean="0"/>
              <a:t> a reference to the </a:t>
            </a:r>
            <a:r>
              <a:rPr lang="en-GB" sz="2800" dirty="0" err="1" smtClean="0"/>
              <a:t>inode</a:t>
            </a:r>
            <a:endParaRPr lang="en-GB" sz="2800" dirty="0" smtClean="0"/>
          </a:p>
          <a:p>
            <a:pPr lvl="1"/>
            <a:r>
              <a:rPr lang="en-GB" sz="2400" dirty="0" smtClean="0"/>
              <a:t>Symbolic links will not prevent deletion</a:t>
            </a:r>
          </a:p>
          <a:p>
            <a:pPr lvl="1"/>
            <a:r>
              <a:rPr lang="en-GB" sz="2400" dirty="0" smtClean="0"/>
              <a:t>Do not guarantee ability to follow the specified path</a:t>
            </a:r>
          </a:p>
          <a:p>
            <a:pPr lvl="1"/>
            <a:r>
              <a:rPr lang="en-GB" sz="2400" dirty="0" smtClean="0"/>
              <a:t>Internet URLs are similar to symbolic links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Symbolic Link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4354513" y="16462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Courier New"/>
                <a:cs typeface="Courier New"/>
              </a:rPr>
              <a:t>root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982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Courier New"/>
              <a:cs typeface="Courier New"/>
            </a:endParaRP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649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Courier New"/>
              <a:cs typeface="Courier New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8691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Courier New"/>
              <a:cs typeface="Courier New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440113" y="5227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Courier New"/>
              <a:cs typeface="Courier New"/>
            </a:endParaRPr>
          </a:p>
        </p:txBody>
      </p:sp>
      <p:cxnSp>
        <p:nvCxnSpPr>
          <p:cNvPr id="10" name="AutoShape 9"/>
          <p:cNvCxnSpPr>
            <a:cxnSpLocks noChangeShapeType="1"/>
            <a:stCxn id="4" idx="3"/>
            <a:endCxn id="5" idx="7"/>
          </p:cNvCxnSpPr>
          <p:nvPr/>
        </p:nvCxnSpPr>
        <p:spPr bwMode="auto">
          <a:xfrm flipH="1">
            <a:off x="3568700" y="2232025"/>
            <a:ext cx="8858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0"/>
          <p:cNvCxnSpPr>
            <a:cxnSpLocks noChangeShapeType="1"/>
            <a:stCxn id="4" idx="5"/>
            <a:endCxn id="6" idx="1"/>
          </p:cNvCxnSpPr>
          <p:nvPr/>
        </p:nvCxnSpPr>
        <p:spPr bwMode="auto">
          <a:xfrm>
            <a:off x="4940300" y="2232025"/>
            <a:ext cx="8096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1"/>
          <p:cNvCxnSpPr>
            <a:cxnSpLocks noChangeShapeType="1"/>
            <a:stCxn id="6" idx="3"/>
            <a:endCxn id="8" idx="7"/>
          </p:cNvCxnSpPr>
          <p:nvPr/>
        </p:nvCxnSpPr>
        <p:spPr bwMode="auto">
          <a:xfrm flipH="1">
            <a:off x="5245100" y="3527425"/>
            <a:ext cx="5048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12"/>
          <p:cNvCxnSpPr>
            <a:cxnSpLocks noChangeShapeType="1"/>
            <a:stCxn id="6" idx="5"/>
            <a:endCxn id="7" idx="1"/>
          </p:cNvCxnSpPr>
          <p:nvPr/>
        </p:nvCxnSpPr>
        <p:spPr bwMode="auto">
          <a:xfrm>
            <a:off x="6235700" y="3527425"/>
            <a:ext cx="7334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13"/>
          <p:cNvCxnSpPr>
            <a:cxnSpLocks noChangeShapeType="1"/>
            <a:stCxn id="5" idx="4"/>
            <a:endCxn id="9" idx="0"/>
          </p:cNvCxnSpPr>
          <p:nvPr/>
        </p:nvCxnSpPr>
        <p:spPr bwMode="auto">
          <a:xfrm>
            <a:off x="3325813" y="3627438"/>
            <a:ext cx="45720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4"/>
          <p:cNvCxnSpPr>
            <a:cxnSpLocks noChangeShapeType="1"/>
            <a:stCxn id="8" idx="3"/>
            <a:endCxn id="9" idx="7"/>
          </p:cNvCxnSpPr>
          <p:nvPr/>
        </p:nvCxnSpPr>
        <p:spPr bwMode="auto">
          <a:xfrm flipH="1">
            <a:off x="4025900" y="4594225"/>
            <a:ext cx="733425" cy="7334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36687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49641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040313" y="35655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6183313" y="36274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file_c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3135313" y="40227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file_a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3973513" y="45561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file_b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4430713" y="4860925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Courier New"/>
                <a:cs typeface="Courier New"/>
              </a:rPr>
              <a:t>(/user_1/file_a)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659313" y="4008438"/>
            <a:ext cx="685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Courier New"/>
              <a:cs typeface="Courier New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68320" y="5178445"/>
            <a:ext cx="221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The link count for this file is still 1, though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8" grpId="0" animBg="1"/>
      <p:bldP spid="2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Symbolic Links, Files, and Directories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47457" y="26326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user_1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33057" y="26326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47457" y="30136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user_2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33057" y="30136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31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147457" y="33946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user_3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233057" y="33946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27657" y="1930938"/>
            <a:ext cx="21339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#9, directory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301444" y="55123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301444" y="58933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file_c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147457" y="18706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233057" y="18706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7147457" y="22516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..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233057" y="22516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471057" y="1397538"/>
            <a:ext cx="26084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#1, root directory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387044" y="55123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194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387044" y="58933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46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301444" y="47503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6387044" y="47503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114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7301444" y="51313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..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6387044" y="51313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cxnSp>
        <p:nvCxnSpPr>
          <p:cNvPr id="24" name="AutoShape 23"/>
          <p:cNvCxnSpPr>
            <a:cxnSpLocks noChangeShapeType="1"/>
            <a:stCxn id="5" idx="1"/>
            <a:endCxn id="10" idx="3"/>
          </p:cNvCxnSpPr>
          <p:nvPr/>
        </p:nvCxnSpPr>
        <p:spPr bwMode="auto">
          <a:xfrm rot="10800000">
            <a:off x="3261575" y="2130993"/>
            <a:ext cx="2971482" cy="69212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5713944" y="4293138"/>
            <a:ext cx="23775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#114, directory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424644" y="315648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dir_a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424644" y="353748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>
                <a:latin typeface="Courier New"/>
                <a:cs typeface="Courier New"/>
              </a:rPr>
              <a:t>file_a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510244" y="315648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118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510244" y="353748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29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424644" y="239448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1510244" y="239448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2424644" y="277548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 b="0"/>
              <a:t>..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1510244" y="277548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1</a:t>
            </a:r>
          </a:p>
        </p:txBody>
      </p:sp>
      <p:cxnSp>
        <p:nvCxnSpPr>
          <p:cNvPr id="34" name="AutoShape 33"/>
          <p:cNvCxnSpPr>
            <a:cxnSpLocks noChangeShapeType="1"/>
            <a:stCxn id="9" idx="1"/>
            <a:endCxn id="25" idx="1"/>
          </p:cNvCxnSpPr>
          <p:nvPr/>
        </p:nvCxnSpPr>
        <p:spPr bwMode="auto">
          <a:xfrm rot="10800000" flipV="1">
            <a:off x="5713945" y="3585113"/>
            <a:ext cx="519113" cy="908080"/>
          </a:xfrm>
          <a:prstGeom prst="bentConnector3">
            <a:avLst>
              <a:gd name="adj1" fmla="val 14403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746115" y="5131338"/>
            <a:ext cx="9906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58765" y="4674138"/>
            <a:ext cx="16733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#29, file</a:t>
            </a:r>
          </a:p>
        </p:txBody>
      </p:sp>
      <p:cxnSp>
        <p:nvCxnSpPr>
          <p:cNvPr id="37" name="AutoShape 36"/>
          <p:cNvCxnSpPr>
            <a:cxnSpLocks noChangeShapeType="1"/>
            <a:stCxn id="29" idx="1"/>
            <a:endCxn id="36" idx="0"/>
          </p:cNvCxnSpPr>
          <p:nvPr/>
        </p:nvCxnSpPr>
        <p:spPr bwMode="auto">
          <a:xfrm rot="10800000" flipV="1">
            <a:off x="1195430" y="3727988"/>
            <a:ext cx="314814" cy="9461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8" name="AutoShape 37"/>
          <p:cNvCxnSpPr>
            <a:cxnSpLocks noChangeShapeType="1"/>
            <a:stCxn id="19" idx="1"/>
            <a:endCxn id="40" idx="3"/>
          </p:cNvCxnSpPr>
          <p:nvPr/>
        </p:nvCxnSpPr>
        <p:spPr bwMode="auto">
          <a:xfrm rot="10800000">
            <a:off x="5571770" y="5483794"/>
            <a:ext cx="815274" cy="60004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3642256" y="5740938"/>
            <a:ext cx="2071687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Courier New"/>
                <a:cs typeface="Courier New"/>
              </a:rPr>
              <a:t>/user_1/file_a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3413657" y="5283738"/>
            <a:ext cx="21581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imes New Roman"/>
                <a:cs typeface="Times New Roman"/>
              </a:rPr>
              <a:t>i</a:t>
            </a:r>
            <a:r>
              <a:rPr lang="en-US" sz="2000" b="0" dirty="0" err="1" smtClean="0">
                <a:latin typeface="Times New Roman"/>
                <a:cs typeface="Times New Roman"/>
              </a:rPr>
              <a:t>node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#46, </a:t>
            </a:r>
            <a:r>
              <a:rPr lang="en-US" sz="2000" b="0" dirty="0" err="1">
                <a:latin typeface="Times New Roman"/>
                <a:cs typeface="Times New Roman"/>
              </a:rPr>
              <a:t>symlink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840359" y="5237571"/>
            <a:ext cx="15732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Link count still equals 1!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rot="10800000">
            <a:off x="1195430" y="4101242"/>
            <a:ext cx="1229214" cy="1182497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/>
      <p:bldP spid="27" grpId="0" animBg="1"/>
      <p:bldP spid="29" grpId="0" animBg="1"/>
      <p:bldP spid="36" grpId="0"/>
      <p:bldP spid="39" grpId="0" animBg="1"/>
      <p:bldP spid="39" grpId="1" animBg="1"/>
      <p:bldP spid="40" grpId="0"/>
      <p:bldP spid="4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Looping Problems?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US" sz="2800" dirty="0" smtClean="0"/>
              <a:t>Do symbolic links have the potential to introduce loops into a pathname?</a:t>
            </a:r>
          </a:p>
          <a:p>
            <a:pPr lvl="1"/>
            <a:r>
              <a:rPr lang="en-US" sz="2400" dirty="0" smtClean="0"/>
              <a:t>Yes, if the target of the symbolic link includes the symbolic link itself </a:t>
            </a:r>
          </a:p>
          <a:p>
            <a:pPr lvl="1"/>
            <a:r>
              <a:rPr lang="en-US" sz="2400" dirty="0" smtClean="0"/>
              <a:t>Or some transitive combination of symbolic links</a:t>
            </a:r>
          </a:p>
          <a:p>
            <a:r>
              <a:rPr lang="en-US" sz="2800" dirty="0" smtClean="0"/>
              <a:t>How can such loops be detected?</a:t>
            </a:r>
          </a:p>
          <a:p>
            <a:pPr lvl="1"/>
            <a:r>
              <a:rPr lang="en-US" sz="2400" dirty="0" smtClean="0"/>
              <a:t>Could keep a list of every</a:t>
            </a:r>
            <a:r>
              <a:rPr lang="en-US" sz="2400" dirty="0" smtClean="0"/>
              <a:t> </a:t>
            </a:r>
            <a:r>
              <a:rPr lang="en-US" sz="2400" smtClean="0"/>
              <a:t>i</a:t>
            </a:r>
            <a:r>
              <a:rPr lang="en-US" sz="2400" smtClean="0"/>
              <a:t>node</a:t>
            </a:r>
            <a:r>
              <a:rPr lang="en-US" sz="2400" dirty="0" smtClean="0"/>
              <a:t> </a:t>
            </a:r>
            <a:r>
              <a:rPr lang="en-US" sz="2400" dirty="0" smtClean="0"/>
              <a:t>we have visited in the interpretation of this path</a:t>
            </a:r>
          </a:p>
          <a:p>
            <a:pPr lvl="1"/>
            <a:r>
              <a:rPr lang="en-US" sz="2400" dirty="0" smtClean="0"/>
              <a:t>But simpler to limit the number of directory searches allowed in the interpretation of a single path name</a:t>
            </a:r>
          </a:p>
          <a:p>
            <a:pPr lvl="1"/>
            <a:r>
              <a:rPr lang="en-US" sz="2400" dirty="0" smtClean="0"/>
              <a:t>E.g., after 256 searches, just fail</a:t>
            </a:r>
          </a:p>
          <a:p>
            <a:pPr lvl="1"/>
            <a:r>
              <a:rPr lang="en-US" sz="2400" dirty="0" smtClean="0"/>
              <a:t>The usual solution for Unix-style systems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in File 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file needs some kind of handle to allow us to refer to it</a:t>
            </a:r>
          </a:p>
          <a:p>
            <a:r>
              <a:rPr lang="en-US" dirty="0" smtClean="0"/>
              <a:t>Low level names (like </a:t>
            </a:r>
            <a:r>
              <a:rPr lang="en-US" dirty="0" err="1" smtClean="0"/>
              <a:t>inode</a:t>
            </a:r>
            <a:r>
              <a:rPr lang="en-US" dirty="0" smtClean="0"/>
              <a:t> numbers) aren’t usable by people or even programs</a:t>
            </a:r>
          </a:p>
          <a:p>
            <a:r>
              <a:rPr lang="en-US" dirty="0" smtClean="0"/>
              <a:t>We need a better way to name our files</a:t>
            </a:r>
          </a:p>
          <a:p>
            <a:pPr lvl="1"/>
            <a:r>
              <a:rPr lang="en-US" dirty="0" smtClean="0"/>
              <a:t>User friendly</a:t>
            </a:r>
          </a:p>
          <a:p>
            <a:pPr lvl="1"/>
            <a:r>
              <a:rPr lang="en-US" dirty="0" smtClean="0"/>
              <a:t>Allowing for easy organization of large numbers of files</a:t>
            </a:r>
          </a:p>
          <a:p>
            <a:pPr lvl="1"/>
            <a:r>
              <a:rPr lang="en-US" dirty="0" smtClean="0"/>
              <a:t>Readily realizable in file systems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02107" y="502733"/>
            <a:ext cx="5679234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338"/>
            <a:ext cx="8229600" cy="1143000"/>
          </a:xfrm>
        </p:spPr>
        <p:txBody>
          <a:bodyPr/>
          <a:lstStyle/>
          <a:p>
            <a:r>
              <a:rPr lang="en-US" dirty="0" smtClean="0"/>
              <a:t>File Names and Binding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GB" sz="2800" dirty="0" smtClean="0"/>
              <a:t>File system knows files by descriptor structures</a:t>
            </a:r>
          </a:p>
          <a:p>
            <a:r>
              <a:rPr lang="en-GB" sz="2800" dirty="0" smtClean="0"/>
              <a:t>We must provide more useful names for users</a:t>
            </a:r>
          </a:p>
          <a:p>
            <a:r>
              <a:rPr lang="en-GB" sz="2800" dirty="0" smtClean="0"/>
              <a:t>The file system must handle name-to-file mapping</a:t>
            </a:r>
          </a:p>
          <a:p>
            <a:pPr lvl="1"/>
            <a:r>
              <a:rPr lang="en-GB" sz="2400" dirty="0" smtClean="0"/>
              <a:t>Associating names with new files</a:t>
            </a:r>
          </a:p>
          <a:p>
            <a:pPr lvl="1"/>
            <a:r>
              <a:rPr lang="en-GB" sz="2400" dirty="0" smtClean="0"/>
              <a:t>Finding the underlying representation for a given name</a:t>
            </a:r>
          </a:p>
          <a:p>
            <a:pPr lvl="1"/>
            <a:r>
              <a:rPr lang="en-GB" sz="2400" dirty="0" smtClean="0"/>
              <a:t>Changing names associated with existing files</a:t>
            </a:r>
          </a:p>
          <a:p>
            <a:pPr lvl="1"/>
            <a:r>
              <a:rPr lang="en-GB" sz="2400" dirty="0" smtClean="0"/>
              <a:t>Allowing users to organize files using names</a:t>
            </a:r>
          </a:p>
          <a:p>
            <a:r>
              <a:rPr lang="en-GB" sz="2800" i="1" dirty="0" smtClean="0"/>
              <a:t>Name spaces</a:t>
            </a:r>
            <a:r>
              <a:rPr lang="en-GB" sz="2800" dirty="0" smtClean="0"/>
              <a:t> – the total collection of all names known by some naming mechanism</a:t>
            </a:r>
          </a:p>
          <a:p>
            <a:pPr lvl="1"/>
            <a:r>
              <a:rPr lang="en-GB" dirty="0" smtClean="0"/>
              <a:t>Sometimes all names that </a:t>
            </a:r>
            <a:r>
              <a:rPr lang="en-GB" i="1" dirty="0" smtClean="0"/>
              <a:t>could </a:t>
            </a:r>
            <a:r>
              <a:rPr lang="en-GB" dirty="0" smtClean="0"/>
              <a:t>be created by the mechanism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Space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GB" dirty="0" smtClean="0"/>
              <a:t>There are many ways to structure a name space</a:t>
            </a:r>
          </a:p>
          <a:p>
            <a:pPr lvl="1"/>
            <a:r>
              <a:rPr lang="en-GB" dirty="0" smtClean="0"/>
              <a:t>Flat name spaces</a:t>
            </a:r>
          </a:p>
          <a:p>
            <a:pPr lvl="2"/>
            <a:r>
              <a:rPr lang="en-GB" dirty="0" smtClean="0"/>
              <a:t>All names exist in a single level</a:t>
            </a:r>
          </a:p>
          <a:p>
            <a:pPr lvl="1"/>
            <a:r>
              <a:rPr lang="en-GB" dirty="0" smtClean="0"/>
              <a:t>Hierarchical name spaces</a:t>
            </a:r>
          </a:p>
          <a:p>
            <a:pPr lvl="2"/>
            <a:r>
              <a:rPr lang="en-GB" dirty="0" smtClean="0"/>
              <a:t>A graph approach</a:t>
            </a:r>
          </a:p>
          <a:p>
            <a:pPr lvl="2"/>
            <a:r>
              <a:rPr lang="en-GB" dirty="0" smtClean="0"/>
              <a:t>Can be a strict tree</a:t>
            </a:r>
          </a:p>
          <a:p>
            <a:pPr lvl="2"/>
            <a:r>
              <a:rPr lang="en-GB" dirty="0" smtClean="0"/>
              <a:t>Or a more general graph (usually directed)</a:t>
            </a:r>
          </a:p>
          <a:p>
            <a:r>
              <a:rPr lang="en-GB" dirty="0" smtClean="0"/>
              <a:t>Are all files on the machine under the same name structure?</a:t>
            </a:r>
          </a:p>
          <a:p>
            <a:r>
              <a:rPr lang="en-GB" dirty="0" smtClean="0"/>
              <a:t>Or are there several independent name spaces?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47615" y="502733"/>
            <a:ext cx="5361759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Issues in Name </a:t>
            </a:r>
            <a:br>
              <a:rPr lang="en-US" dirty="0" smtClean="0"/>
            </a:br>
            <a:r>
              <a:rPr lang="en-US" dirty="0" smtClean="0"/>
              <a:t>Space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GB" sz="2800" dirty="0" smtClean="0"/>
              <a:t>How many files can have the same name?</a:t>
            </a:r>
          </a:p>
          <a:p>
            <a:pPr lvl="1"/>
            <a:r>
              <a:rPr lang="en-GB" sz="2400" dirty="0" smtClean="0"/>
              <a:t>One per file system ... flat name spaces</a:t>
            </a:r>
          </a:p>
          <a:p>
            <a:pPr lvl="1"/>
            <a:r>
              <a:rPr lang="en-GB" sz="2400" dirty="0" smtClean="0"/>
              <a:t>One per directory ... hierarchical name spaces</a:t>
            </a:r>
          </a:p>
          <a:p>
            <a:r>
              <a:rPr lang="en-GB" sz="2800" dirty="0" smtClean="0"/>
              <a:t>How many different names can one file have?</a:t>
            </a:r>
          </a:p>
          <a:p>
            <a:pPr lvl="1"/>
            <a:r>
              <a:rPr lang="en-GB" sz="2400" dirty="0" smtClean="0"/>
              <a:t>A single “true name”</a:t>
            </a:r>
          </a:p>
          <a:p>
            <a:pPr lvl="1"/>
            <a:r>
              <a:rPr lang="en-GB" sz="2400" dirty="0" smtClean="0"/>
              <a:t>Only one “true name”, but aliases are allowed</a:t>
            </a:r>
          </a:p>
          <a:p>
            <a:pPr lvl="1"/>
            <a:r>
              <a:rPr lang="en-GB" sz="2400" dirty="0" smtClean="0"/>
              <a:t>Arbitrarily many</a:t>
            </a:r>
          </a:p>
          <a:p>
            <a:pPr lvl="1"/>
            <a:r>
              <a:rPr lang="en-GB" sz="2400" dirty="0" smtClean="0"/>
              <a:t>What’s different about “true names”?</a:t>
            </a:r>
          </a:p>
          <a:p>
            <a:r>
              <a:rPr lang="en-GB" sz="2800" dirty="0" smtClean="0"/>
              <a:t>Do different names have different characteristics?</a:t>
            </a:r>
          </a:p>
          <a:p>
            <a:pPr lvl="1"/>
            <a:r>
              <a:rPr lang="en-GB" sz="2400" dirty="0" smtClean="0"/>
              <a:t>Does deleting one name make others disappear too?</a:t>
            </a:r>
          </a:p>
          <a:p>
            <a:pPr lvl="1"/>
            <a:r>
              <a:rPr lang="en-GB" sz="2400" dirty="0" smtClean="0"/>
              <a:t>Do all names see the same access permissions?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Flat Name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There is one naming context per file system</a:t>
            </a:r>
          </a:p>
          <a:p>
            <a:pPr lvl="1"/>
            <a:r>
              <a:rPr lang="en-GB" dirty="0" smtClean="0"/>
              <a:t>All file names must be unique within that context</a:t>
            </a:r>
          </a:p>
          <a:p>
            <a:r>
              <a:rPr lang="en-GB" dirty="0" smtClean="0"/>
              <a:t>All files have exactly one true name</a:t>
            </a:r>
          </a:p>
          <a:p>
            <a:pPr lvl="1"/>
            <a:r>
              <a:rPr lang="en-GB" dirty="0" smtClean="0"/>
              <a:t>These names are probably very long</a:t>
            </a:r>
          </a:p>
          <a:p>
            <a:r>
              <a:rPr lang="en-GB" dirty="0" smtClean="0"/>
              <a:t>File names may have some structure</a:t>
            </a:r>
          </a:p>
          <a:p>
            <a:pPr lvl="1"/>
            <a:r>
              <a:rPr lang="en-GB" dirty="0" smtClean="0"/>
              <a:t>E.g., </a:t>
            </a:r>
            <a:r>
              <a:rPr lang="en-GB" sz="2400" dirty="0" smtClean="0"/>
              <a:t>CAC101.CS111.SECTION1.SLIDES.LECTURE_13</a:t>
            </a:r>
          </a:p>
          <a:p>
            <a:pPr lvl="1"/>
            <a:r>
              <a:rPr lang="en-GB" dirty="0" smtClean="0"/>
              <a:t>This structure may be used to optimize searches</a:t>
            </a:r>
          </a:p>
          <a:p>
            <a:pPr lvl="1"/>
            <a:r>
              <a:rPr lang="en-GB" dirty="0" smtClean="0"/>
              <a:t>The structure is very useful to users</a:t>
            </a:r>
          </a:p>
          <a:p>
            <a:pPr lvl="1"/>
            <a:r>
              <a:rPr lang="en-GB" dirty="0" smtClean="0"/>
              <a:t>But the structure has no meaning to the file system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44547" y="4061550"/>
            <a:ext cx="1349277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55187" y="4068420"/>
            <a:ext cx="1011699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021899" y="4075290"/>
            <a:ext cx="1626547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550012" y="4082160"/>
            <a:ext cx="1157729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654829" y="4089030"/>
            <a:ext cx="1705400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196170" y="4069440"/>
            <a:ext cx="490630" cy="476273"/>
          </a:xfrm>
          <a:prstGeom prst="ellipse">
            <a:avLst/>
          </a:prstGeom>
          <a:noFill/>
          <a:ln w="381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Flat File System - MVS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8520"/>
            <a:ext cx="8229600" cy="4525963"/>
          </a:xfrm>
        </p:spPr>
        <p:txBody>
          <a:bodyPr/>
          <a:lstStyle/>
          <a:p>
            <a:r>
              <a:rPr lang="en-US" sz="2800" dirty="0" smtClean="0"/>
              <a:t>A file system used in IBM mainframes in 60s and 70s</a:t>
            </a:r>
          </a:p>
          <a:p>
            <a:r>
              <a:rPr lang="en-GB" sz="2800" dirty="0" smtClean="0"/>
              <a:t>Each file has a unique name</a:t>
            </a:r>
          </a:p>
          <a:p>
            <a:pPr lvl="1"/>
            <a:r>
              <a:rPr lang="en-GB" sz="2400" dirty="0" smtClean="0"/>
              <a:t>File name (usually very long) stored in the file's descriptor</a:t>
            </a:r>
          </a:p>
          <a:p>
            <a:r>
              <a:rPr lang="en-GB" sz="2800" dirty="0" smtClean="0"/>
              <a:t>There is one master </a:t>
            </a:r>
            <a:r>
              <a:rPr lang="en-GB" sz="2800" dirty="0" err="1" smtClean="0"/>
              <a:t>catalog</a:t>
            </a:r>
            <a:r>
              <a:rPr lang="en-GB" sz="2800" dirty="0" smtClean="0"/>
              <a:t> file per volume</a:t>
            </a:r>
          </a:p>
          <a:p>
            <a:pPr lvl="1"/>
            <a:r>
              <a:rPr lang="en-GB" sz="2400" dirty="0" smtClean="0"/>
              <a:t>Lists names and descriptor locations for every file</a:t>
            </a:r>
          </a:p>
          <a:p>
            <a:pPr lvl="1"/>
            <a:r>
              <a:rPr lang="en-GB" sz="2400" dirty="0" smtClean="0"/>
              <a:t>Used to speed up searches</a:t>
            </a:r>
          </a:p>
          <a:p>
            <a:r>
              <a:rPr lang="en-GB" sz="2800" dirty="0" smtClean="0"/>
              <a:t>The </a:t>
            </a:r>
            <a:r>
              <a:rPr lang="en-GB" sz="2800" dirty="0" err="1" smtClean="0"/>
              <a:t>catalog</a:t>
            </a:r>
            <a:r>
              <a:rPr lang="en-GB" sz="2800" dirty="0" smtClean="0"/>
              <a:t> is not critical</a:t>
            </a:r>
          </a:p>
          <a:p>
            <a:pPr lvl="1"/>
            <a:r>
              <a:rPr lang="en-GB" sz="2400" dirty="0" smtClean="0"/>
              <a:t>It can be deleted and recreated at any time</a:t>
            </a:r>
          </a:p>
          <a:p>
            <a:pPr lvl="1"/>
            <a:r>
              <a:rPr lang="en-GB" sz="2400" dirty="0" smtClean="0"/>
              <a:t>Files can be found without </a:t>
            </a:r>
            <a:r>
              <a:rPr lang="en-GB" sz="2400" dirty="0" err="1" smtClean="0"/>
              <a:t>catalog</a:t>
            </a:r>
            <a:r>
              <a:rPr lang="en-GB" sz="2400" dirty="0" smtClean="0"/>
              <a:t> ... it just takes longer</a:t>
            </a:r>
          </a:p>
          <a:p>
            <a:pPr lvl="1"/>
            <a:r>
              <a:rPr lang="en-GB" sz="2400" dirty="0" smtClean="0"/>
              <a:t>Some files are not listed in </a:t>
            </a:r>
            <a:r>
              <a:rPr lang="en-GB" sz="2400" dirty="0" err="1" smtClean="0"/>
              <a:t>catalog</a:t>
            </a:r>
            <a:r>
              <a:rPr lang="en-GB" sz="2400" dirty="0" smtClean="0"/>
              <a:t>, for secrecy</a:t>
            </a:r>
          </a:p>
          <a:p>
            <a:pPr lvl="2"/>
            <a:r>
              <a:rPr lang="en-GB" sz="2000" dirty="0" smtClean="0"/>
              <a:t>They cannot be found by “browsing” the name space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MVS Names and Catalogs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96913" y="1570038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>
                <a:latin typeface="Times New Roman"/>
                <a:cs typeface="Times New Roman"/>
              </a:rPr>
              <a:t>Volume Catalog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801813" y="4083050"/>
            <a:ext cx="2362200" cy="2195512"/>
            <a:chOff x="1783" y="2765"/>
            <a:chExt cx="1488" cy="1383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975" y="299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name: mark.file1.txt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975" y="3188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other attributes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975" y="3380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1</a:t>
              </a:r>
              <a:r>
                <a:rPr lang="en-US" sz="1600" b="0" baseline="30000">
                  <a:latin typeface="Times New Roman"/>
                  <a:cs typeface="Times New Roman"/>
                </a:rPr>
                <a:t>st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1975" y="3572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2</a:t>
              </a:r>
              <a:r>
                <a:rPr lang="en-US" sz="1600" b="0" baseline="30000">
                  <a:latin typeface="Times New Roman"/>
                  <a:cs typeface="Times New Roman"/>
                </a:rPr>
                <a:t>nd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975" y="3764"/>
              <a:ext cx="1152" cy="191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3</a:t>
              </a:r>
              <a:r>
                <a:rPr lang="en-US" sz="1600" b="0" baseline="30000">
                  <a:latin typeface="Times New Roman"/>
                  <a:cs typeface="Times New Roman"/>
                </a:rPr>
                <a:t>rd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1975" y="395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…</a:t>
              </a:r>
            </a:p>
          </p:txBody>
        </p:sp>
        <p:sp>
          <p:nvSpPr>
            <p:cNvPr id="12" name="Text Box 26"/>
            <p:cNvSpPr txBox="1">
              <a:spLocks noChangeArrowheads="1"/>
            </p:cNvSpPr>
            <p:nvPr/>
          </p:nvSpPr>
          <p:spPr bwMode="auto">
            <a:xfrm>
              <a:off x="1783" y="2765"/>
              <a:ext cx="14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30" tIns="45716" rIns="91430" bIns="45716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Times New Roman"/>
                  <a:cs typeface="Times New Roman"/>
                </a:rPr>
                <a:t>DSCB #101, type 1</a:t>
              </a:r>
            </a:p>
          </p:txBody>
        </p:sp>
      </p:grpSp>
      <p:grpSp>
        <p:nvGrpSpPr>
          <p:cNvPr id="13" name="Group 41"/>
          <p:cNvGrpSpPr>
            <a:grpSpLocks/>
          </p:cNvGrpSpPr>
          <p:nvPr/>
        </p:nvGrpSpPr>
        <p:grpSpPr bwMode="auto">
          <a:xfrm>
            <a:off x="4011613" y="4083050"/>
            <a:ext cx="2362200" cy="2195512"/>
            <a:chOff x="3175" y="2765"/>
            <a:chExt cx="1488" cy="1383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3367" y="299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name: mark.file2.txt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3367" y="3188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other attributes</a:t>
              </a: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3367" y="3380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1</a:t>
              </a:r>
              <a:r>
                <a:rPr lang="en-US" sz="1600" b="0" baseline="30000">
                  <a:latin typeface="Times New Roman"/>
                  <a:cs typeface="Times New Roman"/>
                </a:rPr>
                <a:t>st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367" y="3572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2</a:t>
              </a:r>
              <a:r>
                <a:rPr lang="en-US" sz="1600" b="0" baseline="30000">
                  <a:latin typeface="Times New Roman"/>
                  <a:cs typeface="Times New Roman"/>
                </a:rPr>
                <a:t>nd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3367" y="3764"/>
              <a:ext cx="1152" cy="191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3</a:t>
              </a:r>
              <a:r>
                <a:rPr lang="en-US" sz="1600" b="0" baseline="30000">
                  <a:latin typeface="Times New Roman"/>
                  <a:cs typeface="Times New Roman"/>
                </a:rPr>
                <a:t>rd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3367" y="395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…</a:t>
              </a:r>
            </a:p>
          </p:txBody>
        </p:sp>
        <p:sp>
          <p:nvSpPr>
            <p:cNvPr id="20" name="Text Box 27"/>
            <p:cNvSpPr txBox="1">
              <a:spLocks noChangeArrowheads="1"/>
            </p:cNvSpPr>
            <p:nvPr/>
          </p:nvSpPr>
          <p:spPr bwMode="auto">
            <a:xfrm>
              <a:off x="3175" y="2765"/>
              <a:ext cx="14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30" tIns="45716" rIns="91430" bIns="45716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Times New Roman"/>
                  <a:cs typeface="Times New Roman"/>
                </a:rPr>
                <a:t>DSCB #102, type 1</a:t>
              </a:r>
            </a:p>
          </p:txBody>
        </p:sp>
      </p:grpSp>
      <p:grpSp>
        <p:nvGrpSpPr>
          <p:cNvPr id="21" name="Group 40"/>
          <p:cNvGrpSpPr>
            <a:grpSpLocks/>
          </p:cNvGrpSpPr>
          <p:nvPr/>
        </p:nvGrpSpPr>
        <p:grpSpPr bwMode="auto">
          <a:xfrm>
            <a:off x="6221413" y="4083050"/>
            <a:ext cx="2362200" cy="2195512"/>
            <a:chOff x="4567" y="2765"/>
            <a:chExt cx="1488" cy="1383"/>
          </a:xfrm>
        </p:grpSpPr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711" y="299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name: mark.file3.txt</a:t>
              </a: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711" y="3188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other attributes</a:t>
              </a: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711" y="3380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1</a:t>
              </a:r>
              <a:r>
                <a:rPr lang="en-US" sz="1600" b="0" baseline="30000">
                  <a:latin typeface="Times New Roman"/>
                  <a:cs typeface="Times New Roman"/>
                </a:rPr>
                <a:t>st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711" y="3572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2</a:t>
              </a:r>
              <a:r>
                <a:rPr lang="en-US" sz="1600" b="0" baseline="30000">
                  <a:latin typeface="Times New Roman"/>
                  <a:cs typeface="Times New Roman"/>
                </a:rPr>
                <a:t>nd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4711" y="3764"/>
              <a:ext cx="1152" cy="191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3</a:t>
              </a:r>
              <a:r>
                <a:rPr lang="en-US" sz="1600" b="0" baseline="30000">
                  <a:latin typeface="Times New Roman"/>
                  <a:cs typeface="Times New Roman"/>
                </a:rPr>
                <a:t>rd</a:t>
              </a:r>
              <a:r>
                <a:rPr lang="en-US" sz="1600" b="0">
                  <a:latin typeface="Times New Roman"/>
                  <a:cs typeface="Times New Roman"/>
                </a:rPr>
                <a:t> extent</a:t>
              </a: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711" y="3956"/>
              <a:ext cx="1152" cy="192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6" rIns="91430" bIns="45716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600" b="0">
                  <a:latin typeface="Times New Roman"/>
                  <a:cs typeface="Times New Roman"/>
                </a:rPr>
                <a:t>…</a:t>
              </a:r>
            </a:p>
          </p:txBody>
        </p: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4567" y="2765"/>
              <a:ext cx="14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30" tIns="45716" rIns="91430" bIns="45716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b="0">
                  <a:latin typeface="Times New Roman"/>
                  <a:cs typeface="Times New Roman"/>
                </a:rPr>
                <a:t>DSCB #103, type 1</a:t>
              </a:r>
            </a:p>
          </p:txBody>
        </p:sp>
      </p:grp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457200" y="2027238"/>
            <a:ext cx="2819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name               DSCB</a:t>
            </a:r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33400" y="2484438"/>
            <a:ext cx="14478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 b="0">
                <a:latin typeface="Times New Roman"/>
                <a:cs typeface="Times New Roman"/>
              </a:rPr>
              <a:t>mark.file1.txt</a:t>
            </a: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1981200" y="2484438"/>
            <a:ext cx="8382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600" b="0">
                <a:latin typeface="Times New Roman"/>
                <a:cs typeface="Times New Roman"/>
              </a:rPr>
              <a:t>101</a:t>
            </a:r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533400" y="2789238"/>
            <a:ext cx="14478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 b="0">
                <a:latin typeface="Times New Roman"/>
                <a:cs typeface="Times New Roman"/>
              </a:rPr>
              <a:t>mark.file2.txt</a:t>
            </a: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1981200" y="2789238"/>
            <a:ext cx="8382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600" b="0">
                <a:latin typeface="Times New Roman"/>
                <a:cs typeface="Times New Roman"/>
              </a:rPr>
              <a:t>102</a:t>
            </a: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533400" y="3094038"/>
            <a:ext cx="14478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 b="0">
                <a:latin typeface="Times New Roman"/>
                <a:cs typeface="Times New Roman"/>
              </a:rPr>
              <a:t>mark.file3.txt</a:t>
            </a:r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1981200" y="3094038"/>
            <a:ext cx="8382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r"/>
            <a:r>
              <a:rPr lang="en-US" sz="1600" b="0">
                <a:latin typeface="Times New Roman"/>
                <a:cs typeface="Times New Roman"/>
              </a:rPr>
              <a:t>103</a:t>
            </a:r>
          </a:p>
        </p:txBody>
      </p:sp>
      <p:cxnSp>
        <p:nvCxnSpPr>
          <p:cNvPr id="36" name="AutoShape 36"/>
          <p:cNvCxnSpPr>
            <a:cxnSpLocks noChangeShapeType="1"/>
            <a:stCxn id="31" idx="3"/>
            <a:endCxn id="12" idx="0"/>
          </p:cNvCxnSpPr>
          <p:nvPr/>
        </p:nvCxnSpPr>
        <p:spPr bwMode="auto">
          <a:xfrm>
            <a:off x="2819400" y="2636838"/>
            <a:ext cx="163513" cy="1446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7" name="AutoShape 37"/>
          <p:cNvCxnSpPr>
            <a:cxnSpLocks noChangeShapeType="1"/>
            <a:stCxn id="33" idx="3"/>
            <a:endCxn id="20" idx="0"/>
          </p:cNvCxnSpPr>
          <p:nvPr/>
        </p:nvCxnSpPr>
        <p:spPr bwMode="auto">
          <a:xfrm>
            <a:off x="2819400" y="2941638"/>
            <a:ext cx="2373313" cy="11414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8" name="AutoShape 38"/>
          <p:cNvCxnSpPr>
            <a:cxnSpLocks noChangeShapeType="1"/>
            <a:stCxn id="35" idx="3"/>
            <a:endCxn id="28" idx="0"/>
          </p:cNvCxnSpPr>
          <p:nvPr/>
        </p:nvCxnSpPr>
        <p:spPr bwMode="auto">
          <a:xfrm>
            <a:off x="2819400" y="3246438"/>
            <a:ext cx="4583113" cy="8366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78062</TotalTime>
  <Words>2082</Words>
  <Application>Microsoft Macintosh PowerPoint</Application>
  <PresentationFormat>On-screen Show (4:3)</PresentationFormat>
  <Paragraphs>416</Paragraphs>
  <Slides>29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Default Theme</vt:lpstr>
      <vt:lpstr>File Systems: Naming, Reliability, and Advanced Issues CS 111 On-Line MS Program Operating Systems  Peter Reiher </vt:lpstr>
      <vt:lpstr>Outline</vt:lpstr>
      <vt:lpstr>Naming in File Systems </vt:lpstr>
      <vt:lpstr>File Names and Binding</vt:lpstr>
      <vt:lpstr>Name Space Structure</vt:lpstr>
      <vt:lpstr>Some Issues in Name  Space Structure</vt:lpstr>
      <vt:lpstr>Flat Name Spaces</vt:lpstr>
      <vt:lpstr>A Sample Flat File System - MVS</vt:lpstr>
      <vt:lpstr>MVS Names and Catalogs</vt:lpstr>
      <vt:lpstr>Hierarchical Name Spaces</vt:lpstr>
      <vt:lpstr>A Rooted Directory Tree</vt:lpstr>
      <vt:lpstr>Directories Are Files</vt:lpstr>
      <vt:lpstr>Traversing the Directory Tree</vt:lpstr>
      <vt:lpstr>Example: The DOS File System</vt:lpstr>
      <vt:lpstr>DOS File System Directories</vt:lpstr>
      <vt:lpstr>File Names Vs. Path Names</vt:lpstr>
      <vt:lpstr>Example:  Unix Directories</vt:lpstr>
      <vt:lpstr>Unix Directories</vt:lpstr>
      <vt:lpstr>Multiple File Names In Unix</vt:lpstr>
      <vt:lpstr>Links and De-allocation</vt:lpstr>
      <vt:lpstr>Unix Hard Link Example</vt:lpstr>
      <vt:lpstr>Hard Links, Directories, and Files</vt:lpstr>
      <vt:lpstr>A Potential Problem With  Hard Links</vt:lpstr>
      <vt:lpstr>Illustrating the Problem</vt:lpstr>
      <vt:lpstr>Solving the Problem</vt:lpstr>
      <vt:lpstr>Symbolic Links</vt:lpstr>
      <vt:lpstr>Symbolic Link Example</vt:lpstr>
      <vt:lpstr>Symbolic Links, Files, and Directories</vt:lpstr>
      <vt:lpstr>What About Looping Problems?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108</cp:revision>
  <dcterms:created xsi:type="dcterms:W3CDTF">2013-05-02T16:31:29Z</dcterms:created>
  <dcterms:modified xsi:type="dcterms:W3CDTF">2013-05-02T16:44:44Z</dcterms:modified>
</cp:coreProperties>
</file>