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8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8" r:id="rId11"/>
    <p:sldId id="331" r:id="rId12"/>
    <p:sldId id="329" r:id="rId13"/>
    <p:sldId id="330" r:id="rId14"/>
    <p:sldId id="332" r:id="rId15"/>
    <p:sldId id="333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4/25/13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4/25/13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13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File Systems: Introduction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Bridging the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411" y="1958011"/>
            <a:ext cx="2675963" cy="16843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0774" y="3870967"/>
            <a:ext cx="736600" cy="76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5658" y="5027005"/>
            <a:ext cx="3855542" cy="119068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8502" y="1428210"/>
            <a:ext cx="3621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want something like . . . </a:t>
            </a:r>
            <a:endParaRPr lang="en-US" sz="2400" dirty="0">
              <a:latin typeface="Times New Roman"/>
              <a:cs typeface="Times New Roman"/>
            </a:endParaRP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4762353" y="3816927"/>
          <a:ext cx="4110775" cy="2274078"/>
        </p:xfrm>
        <a:graphic>
          <a:graphicData uri="http://schemas.openxmlformats.org/presentationml/2006/ole">
            <p:oleObj spid="_x0000_s43010" r:id="rId6" imgW="8610480" imgH="4762440" progId="">
              <p:embed/>
            </p:oleObj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3647" y="2438222"/>
            <a:ext cx="721757" cy="68738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70070" y="1435080"/>
            <a:ext cx="3181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But we’ve got something like . . 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03063" y="3266328"/>
            <a:ext cx="3181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Which is even worse when we look inside: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1089" y="3870967"/>
            <a:ext cx="971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Or . . 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4931272"/>
            <a:ext cx="1261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Or at least  </a:t>
            </a:r>
          </a:p>
        </p:txBody>
      </p:sp>
      <p:sp>
        <p:nvSpPr>
          <p:cNvPr id="16" name="TextBox 15"/>
          <p:cNvSpPr txBox="1"/>
          <p:nvPr/>
        </p:nvSpPr>
        <p:spPr>
          <a:xfrm rot="665320">
            <a:off x="1065673" y="2762612"/>
            <a:ext cx="6987265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/>
                <a:cs typeface="Times New Roman"/>
              </a:rPr>
              <a:t>How do we get from the hardware to the useful abstraction?</a:t>
            </a:r>
            <a:endParaRPr lang="en-US" sz="32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Further Wrinkle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US" sz="2800" dirty="0" smtClean="0"/>
              <a:t>We want our file system to be agnostic to the storage medium</a:t>
            </a:r>
          </a:p>
          <a:p>
            <a:r>
              <a:rPr lang="en-US" sz="2800" dirty="0" smtClean="0"/>
              <a:t>Same program should access the file system the same way, regardless of medium</a:t>
            </a:r>
          </a:p>
          <a:p>
            <a:pPr lvl="1"/>
            <a:r>
              <a:rPr lang="en-US" sz="2400" dirty="0" smtClean="0"/>
              <a:t>Otherwise hard to write portable programs</a:t>
            </a:r>
          </a:p>
          <a:p>
            <a:r>
              <a:rPr lang="en-US" sz="2800" dirty="0" smtClean="0"/>
              <a:t>Should work the same for disks of different types</a:t>
            </a:r>
          </a:p>
          <a:p>
            <a:r>
              <a:rPr lang="en-US" sz="2800" dirty="0" smtClean="0"/>
              <a:t>Or if we use a RAID instead of one disk</a:t>
            </a:r>
          </a:p>
          <a:p>
            <a:r>
              <a:rPr lang="en-US" sz="2800" dirty="0" smtClean="0"/>
              <a:t>Or if we use flash instead of disks</a:t>
            </a:r>
          </a:p>
          <a:p>
            <a:r>
              <a:rPr lang="en-US" sz="2800" dirty="0" smtClean="0"/>
              <a:t>Or if even we don’t use persistent memory at all</a:t>
            </a:r>
          </a:p>
          <a:p>
            <a:pPr lvl="1"/>
            <a:r>
              <a:rPr lang="en-US" sz="2400" dirty="0" smtClean="0"/>
              <a:t>E.g., RAM file systems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Desirable File System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9608"/>
            <a:ext cx="8229600" cy="4525963"/>
          </a:xfrm>
        </p:spPr>
        <p:txBody>
          <a:bodyPr/>
          <a:lstStyle/>
          <a:p>
            <a:r>
              <a:rPr lang="en-US" sz="2800" dirty="0" smtClean="0"/>
              <a:t>What are we looking for from our file system?</a:t>
            </a:r>
          </a:p>
          <a:p>
            <a:pPr lvl="1"/>
            <a:r>
              <a:rPr lang="en-US" sz="2400" dirty="0" smtClean="0"/>
              <a:t>Persistence</a:t>
            </a:r>
          </a:p>
          <a:p>
            <a:pPr lvl="1"/>
            <a:r>
              <a:rPr lang="en-US" sz="2400" dirty="0" smtClean="0"/>
              <a:t>Easy use model</a:t>
            </a:r>
          </a:p>
          <a:p>
            <a:pPr lvl="2"/>
            <a:r>
              <a:rPr lang="en-US" sz="2000" dirty="0" smtClean="0"/>
              <a:t>For accessing one file</a:t>
            </a:r>
          </a:p>
          <a:p>
            <a:pPr lvl="2"/>
            <a:r>
              <a:rPr lang="en-US" sz="2000" dirty="0" smtClean="0"/>
              <a:t>For organizing collections of files</a:t>
            </a:r>
          </a:p>
          <a:p>
            <a:pPr lvl="1"/>
            <a:r>
              <a:rPr lang="en-US" sz="2400" dirty="0" smtClean="0"/>
              <a:t>Flexibility</a:t>
            </a:r>
          </a:p>
          <a:p>
            <a:pPr lvl="2"/>
            <a:r>
              <a:rPr lang="en-US" sz="2000" dirty="0" smtClean="0"/>
              <a:t>No limit on number of files</a:t>
            </a:r>
          </a:p>
          <a:p>
            <a:pPr lvl="2"/>
            <a:r>
              <a:rPr lang="en-US" sz="2000" dirty="0" smtClean="0"/>
              <a:t>No limit on file size, type, contents</a:t>
            </a:r>
          </a:p>
          <a:p>
            <a:pPr lvl="1"/>
            <a:r>
              <a:rPr lang="en-US" sz="2400" dirty="0" smtClean="0"/>
              <a:t>Portability across hardware device types</a:t>
            </a:r>
            <a:endParaRPr lang="en-US" dirty="0" smtClean="0"/>
          </a:p>
          <a:p>
            <a:pPr lvl="1"/>
            <a:r>
              <a:rPr lang="en-US" sz="2400" dirty="0" smtClean="0"/>
              <a:t>Performance</a:t>
            </a:r>
          </a:p>
          <a:p>
            <a:pPr lvl="1"/>
            <a:r>
              <a:rPr lang="en-US" sz="2400" dirty="0" smtClean="0"/>
              <a:t>Reliability</a:t>
            </a:r>
          </a:p>
          <a:p>
            <a:pPr lvl="1"/>
            <a:r>
              <a:rPr lang="en-US" sz="2400" dirty="0" smtClean="0"/>
              <a:t>Suitable security</a:t>
            </a:r>
          </a:p>
          <a:p>
            <a:pPr lvl="2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Performance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280"/>
            <a:ext cx="8229600" cy="4525963"/>
          </a:xfrm>
        </p:spPr>
        <p:txBody>
          <a:bodyPr/>
          <a:lstStyle/>
          <a:p>
            <a:r>
              <a:rPr lang="en-US" dirty="0" smtClean="0"/>
              <a:t>How fast does our file system need to be?</a:t>
            </a:r>
          </a:p>
          <a:p>
            <a:r>
              <a:rPr lang="en-US" dirty="0" smtClean="0"/>
              <a:t>Ideally, as fast as everything else</a:t>
            </a:r>
          </a:p>
          <a:p>
            <a:pPr lvl="1"/>
            <a:r>
              <a:rPr lang="en-US" dirty="0" smtClean="0"/>
              <a:t>Like CPU, memory, and the bus</a:t>
            </a:r>
          </a:p>
          <a:p>
            <a:pPr lvl="1"/>
            <a:r>
              <a:rPr lang="en-US" dirty="0" smtClean="0"/>
              <a:t>So it doesn’t provide a bottleneck</a:t>
            </a:r>
          </a:p>
          <a:p>
            <a:r>
              <a:rPr lang="en-US" dirty="0" smtClean="0"/>
              <a:t>But these other devices operate today at nanosecond speeds</a:t>
            </a:r>
          </a:p>
          <a:p>
            <a:r>
              <a:rPr lang="en-US" dirty="0" smtClean="0"/>
              <a:t>Disk drives operate at millisecond speeds</a:t>
            </a:r>
          </a:p>
          <a:p>
            <a:r>
              <a:rPr lang="en-US" dirty="0" smtClean="0"/>
              <a:t>Suggesting we’ll need to do some serious work to hide the mismatch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Reliability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/>
              <a:t>Persistence implies reliability</a:t>
            </a:r>
          </a:p>
          <a:p>
            <a:r>
              <a:rPr lang="en-US" dirty="0" smtClean="0"/>
              <a:t>We want our files to be there when we check, no matter what</a:t>
            </a:r>
          </a:p>
          <a:p>
            <a:r>
              <a:rPr lang="en-US" dirty="0" smtClean="0"/>
              <a:t>Not just on a good day</a:t>
            </a:r>
          </a:p>
          <a:p>
            <a:r>
              <a:rPr lang="en-US" dirty="0" smtClean="0"/>
              <a:t>So our file systems must be free of errors</a:t>
            </a:r>
          </a:p>
          <a:p>
            <a:pPr lvl="1"/>
            <a:r>
              <a:rPr lang="en-US" dirty="0" smtClean="0"/>
              <a:t>Hardware or software</a:t>
            </a:r>
          </a:p>
          <a:p>
            <a:r>
              <a:rPr lang="en-US" dirty="0" smtClean="0"/>
              <a:t>Remember our discussion of concurrency, race conditions, etc.?</a:t>
            </a:r>
          </a:p>
          <a:p>
            <a:pPr lvl="1"/>
            <a:r>
              <a:rPr lang="en-US" dirty="0" smtClean="0"/>
              <a:t>Might we have some challenges here?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“Suitable”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that mean?</a:t>
            </a:r>
          </a:p>
          <a:p>
            <a:r>
              <a:rPr lang="en-US" dirty="0" smtClean="0"/>
              <a:t>We’ll discuss security more in a future lecture, but . . .</a:t>
            </a:r>
          </a:p>
          <a:p>
            <a:r>
              <a:rPr lang="en-US" dirty="0" smtClean="0"/>
              <a:t>Whoever owns the data should be able to control who accesses it</a:t>
            </a:r>
          </a:p>
          <a:p>
            <a:r>
              <a:rPr lang="en-US" dirty="0" smtClean="0"/>
              <a:t>With strong guarantees that the system will enforce his desired controls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systems: </a:t>
            </a:r>
          </a:p>
          <a:p>
            <a:pPr lvl="1"/>
            <a:r>
              <a:rPr lang="en-US" dirty="0" smtClean="0"/>
              <a:t>Why do we need them?</a:t>
            </a:r>
          </a:p>
          <a:p>
            <a:pPr lvl="1"/>
            <a:r>
              <a:rPr lang="en-US" dirty="0" smtClean="0"/>
              <a:t>Why are they challenging?</a:t>
            </a:r>
          </a:p>
          <a:p>
            <a:r>
              <a:rPr lang="en-US" dirty="0" smtClean="0"/>
              <a:t>Basic elements of file system design</a:t>
            </a:r>
          </a:p>
          <a:p>
            <a:r>
              <a:rPr lang="en-US" dirty="0" smtClean="0"/>
              <a:t>Designing file systems for disks</a:t>
            </a:r>
          </a:p>
          <a:p>
            <a:pPr lvl="1"/>
            <a:r>
              <a:rPr lang="en-US" dirty="0" smtClean="0"/>
              <a:t>Basic issues</a:t>
            </a:r>
          </a:p>
          <a:p>
            <a:pPr lvl="1"/>
            <a:r>
              <a:rPr lang="en-US" dirty="0" smtClean="0"/>
              <a:t>Free space, allocation, and </a:t>
            </a:r>
            <a:r>
              <a:rPr lang="en-US" dirty="0" err="1" smtClean="0"/>
              <a:t>deallocation</a:t>
            </a: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systems need to store data persistently</a:t>
            </a:r>
          </a:p>
          <a:p>
            <a:pPr lvl="1"/>
            <a:r>
              <a:rPr lang="en-US" dirty="0" smtClean="0"/>
              <a:t>So it’s still there after reboot, or even power down</a:t>
            </a:r>
          </a:p>
          <a:p>
            <a:r>
              <a:rPr lang="en-US" dirty="0" smtClean="0"/>
              <a:t>Typically a core piece of functionality for the system</a:t>
            </a:r>
          </a:p>
          <a:p>
            <a:pPr lvl="1"/>
            <a:r>
              <a:rPr lang="en-US" dirty="0" smtClean="0"/>
              <a:t>Which is going to be used all the time</a:t>
            </a:r>
          </a:p>
          <a:p>
            <a:r>
              <a:rPr lang="en-US" dirty="0" smtClean="0"/>
              <a:t>Even the operating system itself needs to be stored this way</a:t>
            </a:r>
          </a:p>
          <a:p>
            <a:r>
              <a:rPr lang="en-US" dirty="0" smtClean="0"/>
              <a:t>So we must store some data persistently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19083" y="502733"/>
            <a:ext cx="3311404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Persistent Data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raw disk blocks to store the data</a:t>
            </a:r>
          </a:p>
          <a:p>
            <a:pPr lvl="1"/>
            <a:r>
              <a:rPr lang="en-US" dirty="0" smtClean="0"/>
              <a:t>Those make no sense to </a:t>
            </a:r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Not even easy for OS developers to work with</a:t>
            </a:r>
          </a:p>
          <a:p>
            <a:r>
              <a:rPr lang="en-US" dirty="0" smtClean="0"/>
              <a:t>Use a database to store the data</a:t>
            </a:r>
          </a:p>
          <a:p>
            <a:pPr lvl="1"/>
            <a:r>
              <a:rPr lang="en-US" dirty="0" smtClean="0"/>
              <a:t>Probably more structure (and possibly overhead) than we need or can afford</a:t>
            </a:r>
          </a:p>
          <a:p>
            <a:r>
              <a:rPr lang="en-US" dirty="0" smtClean="0"/>
              <a:t>Use a file system</a:t>
            </a:r>
          </a:p>
          <a:p>
            <a:pPr lvl="1"/>
            <a:r>
              <a:rPr lang="en-US" dirty="0" smtClean="0"/>
              <a:t>Some organized way of structuring persistent data</a:t>
            </a:r>
          </a:p>
          <a:p>
            <a:pPr lvl="1"/>
            <a:r>
              <a:rPr lang="en-US" dirty="0" smtClean="0"/>
              <a:t>Which makes sense to users and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US" sz="2800" dirty="0" smtClean="0"/>
              <a:t>Originally the computer equivalent of a physical filing cabinet</a:t>
            </a:r>
          </a:p>
          <a:p>
            <a:r>
              <a:rPr lang="en-US" sz="2800" dirty="0" smtClean="0"/>
              <a:t>Put related sets of data into individual containers</a:t>
            </a:r>
          </a:p>
          <a:p>
            <a:r>
              <a:rPr lang="en-US" sz="2800" dirty="0" smtClean="0"/>
              <a:t>Put them all into an overall storage unit</a:t>
            </a:r>
          </a:p>
          <a:p>
            <a:r>
              <a:rPr lang="en-US" sz="2800" dirty="0" smtClean="0"/>
              <a:t>Organized by some simple principle</a:t>
            </a:r>
          </a:p>
          <a:p>
            <a:pPr lvl="1"/>
            <a:r>
              <a:rPr lang="en-US" sz="2400" dirty="0" smtClean="0"/>
              <a:t>E.g., alphabetically by title</a:t>
            </a:r>
          </a:p>
          <a:p>
            <a:pPr lvl="1"/>
            <a:r>
              <a:rPr lang="en-US" sz="2400" dirty="0" smtClean="0"/>
              <a:t>Or chronologically by date</a:t>
            </a:r>
          </a:p>
          <a:p>
            <a:r>
              <a:rPr lang="en-US" sz="2800" dirty="0" smtClean="0"/>
              <a:t>Goal is to provide:</a:t>
            </a:r>
          </a:p>
          <a:p>
            <a:pPr lvl="1"/>
            <a:r>
              <a:rPr lang="en-US" sz="2400" dirty="0" smtClean="0"/>
              <a:t>Persistence</a:t>
            </a:r>
          </a:p>
          <a:p>
            <a:pPr lvl="1"/>
            <a:r>
              <a:rPr lang="en-US" sz="2400" dirty="0" smtClean="0"/>
              <a:t>Ease of access</a:t>
            </a:r>
          </a:p>
          <a:p>
            <a:pPr lvl="1"/>
            <a:r>
              <a:rPr lang="en-US" sz="2400" dirty="0" smtClean="0"/>
              <a:t>Good performance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File System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 data into natural coherent units</a:t>
            </a:r>
          </a:p>
          <a:p>
            <a:pPr lvl="1"/>
            <a:r>
              <a:rPr lang="en-US" dirty="0" smtClean="0"/>
              <a:t>Like a paper, a spreadsheet, a message, a program</a:t>
            </a:r>
          </a:p>
          <a:p>
            <a:r>
              <a:rPr lang="en-US" dirty="0" smtClean="0"/>
              <a:t>Store each unit as its own self-contained entity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file</a:t>
            </a:r>
          </a:p>
          <a:p>
            <a:pPr lvl="1"/>
            <a:r>
              <a:rPr lang="en-US" dirty="0" smtClean="0"/>
              <a:t>Store each file in a way allowing efficient access</a:t>
            </a:r>
          </a:p>
          <a:p>
            <a:r>
              <a:rPr lang="en-US" dirty="0" smtClean="0"/>
              <a:t>Provide some simple, powerful organizing principle for the collection of files</a:t>
            </a:r>
          </a:p>
          <a:p>
            <a:pPr lvl="1"/>
            <a:r>
              <a:rPr lang="en-US" dirty="0" smtClean="0"/>
              <a:t>Making it easy to find them</a:t>
            </a:r>
          </a:p>
          <a:p>
            <a:pPr lvl="1"/>
            <a:r>
              <a:rPr lang="en-US" dirty="0" smtClean="0"/>
              <a:t>And easy to organize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568"/>
            <a:ext cx="8229600" cy="4525963"/>
          </a:xfrm>
        </p:spPr>
        <p:txBody>
          <a:bodyPr/>
          <a:lstStyle/>
          <a:p>
            <a:r>
              <a:rPr lang="en-US" dirty="0" smtClean="0"/>
              <a:t>File systems are typically stored on hardware providing persistent memory</a:t>
            </a:r>
          </a:p>
          <a:p>
            <a:pPr lvl="1"/>
            <a:r>
              <a:rPr lang="en-US" dirty="0" smtClean="0"/>
              <a:t>Disks, tapes, flash memory, etc.</a:t>
            </a:r>
          </a:p>
          <a:p>
            <a:r>
              <a:rPr lang="en-US" dirty="0" smtClean="0"/>
              <a:t>With the expectation that a file put in one “place” will be there when we look again</a:t>
            </a:r>
          </a:p>
          <a:p>
            <a:r>
              <a:rPr lang="en-US" dirty="0" smtClean="0"/>
              <a:t>Performance considerations will require us to match the implementation to the hardware</a:t>
            </a:r>
          </a:p>
          <a:p>
            <a:pPr lvl="1"/>
            <a:r>
              <a:rPr lang="en-US" dirty="0" smtClean="0"/>
              <a:t>Remember seek time and rotational latency?</a:t>
            </a:r>
          </a:p>
          <a:p>
            <a:r>
              <a:rPr lang="en-US" dirty="0" smtClean="0"/>
              <a:t>But ideally, the same user-visible file system should work on any reasonable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Obviously a version of the basic memory abstraction</a:t>
            </a:r>
          </a:p>
          <a:p>
            <a:r>
              <a:rPr lang="en-US" dirty="0" smtClean="0"/>
              <a:t>So we’d expect </a:t>
            </a:r>
            <a:r>
              <a:rPr lang="en-US" dirty="0" smtClean="0">
                <a:latin typeface="Courier New"/>
                <a:cs typeface="Courier New"/>
              </a:rPr>
              <a:t>read()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write()</a:t>
            </a:r>
            <a:r>
              <a:rPr lang="en-US" dirty="0" smtClean="0"/>
              <a:t> operations for it</a:t>
            </a:r>
          </a:p>
          <a:p>
            <a:r>
              <a:rPr lang="en-US" dirty="0" smtClean="0"/>
              <a:t>We could have a file system abstraction very close to the hardware reality</a:t>
            </a:r>
          </a:p>
          <a:p>
            <a:pPr lvl="1"/>
            <a:r>
              <a:rPr lang="en-US" dirty="0" smtClean="0"/>
              <a:t>E.g., exposing disk cylinders or flash erase cycles</a:t>
            </a:r>
          </a:p>
          <a:p>
            <a:r>
              <a:rPr lang="en-US" dirty="0" smtClean="0"/>
              <a:t>But it’s better to hide the messy details</a:t>
            </a:r>
          </a:p>
          <a:p>
            <a:pPr lvl="1"/>
            <a:r>
              <a:rPr lang="en-US" dirty="0" smtClean="0"/>
              <a:t>Treat files as magically persistent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and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460"/>
            <a:ext cx="8229600" cy="4525963"/>
          </a:xfrm>
        </p:spPr>
        <p:txBody>
          <a:bodyPr/>
          <a:lstStyle/>
          <a:p>
            <a:r>
              <a:rPr lang="en-US" sz="2800" dirty="0" smtClean="0"/>
              <a:t>File systems deal with two kinds of information</a:t>
            </a:r>
          </a:p>
          <a:p>
            <a:r>
              <a:rPr lang="en-US" sz="2800" i="1" dirty="0" smtClean="0"/>
              <a:t>Data</a:t>
            </a:r>
            <a:r>
              <a:rPr lang="en-US" sz="2800" dirty="0" smtClean="0"/>
              <a:t> – the information that the file is actually supposed to store</a:t>
            </a:r>
          </a:p>
          <a:p>
            <a:pPr lvl="1"/>
            <a:r>
              <a:rPr lang="en-US" sz="2400" dirty="0" smtClean="0"/>
              <a:t>E.g., the instructions of the program or the words in the letter</a:t>
            </a:r>
          </a:p>
          <a:p>
            <a:r>
              <a:rPr lang="en-US" sz="2800" i="1" dirty="0" smtClean="0"/>
              <a:t>Metadata </a:t>
            </a:r>
            <a:r>
              <a:rPr lang="en-US" sz="2800" dirty="0" smtClean="0"/>
              <a:t>– Information about the information the file stores</a:t>
            </a:r>
          </a:p>
          <a:p>
            <a:pPr lvl="1"/>
            <a:r>
              <a:rPr lang="en-US" sz="2400" dirty="0" smtClean="0"/>
              <a:t>E.g., how many bytes are there and when was it created</a:t>
            </a:r>
          </a:p>
          <a:p>
            <a:pPr lvl="1"/>
            <a:r>
              <a:rPr lang="en-US" sz="2400" dirty="0" smtClean="0"/>
              <a:t>Sometimes called </a:t>
            </a:r>
            <a:r>
              <a:rPr lang="en-US" sz="2400" i="1" dirty="0" smtClean="0"/>
              <a:t>attributes</a:t>
            </a:r>
          </a:p>
          <a:p>
            <a:r>
              <a:rPr lang="en-US" sz="2800" dirty="0" smtClean="0"/>
              <a:t>Ultimately, both data and metadata must be stored persistently</a:t>
            </a:r>
          </a:p>
          <a:p>
            <a:pPr lvl="1"/>
            <a:r>
              <a:rPr lang="en-US" sz="2400" dirty="0" smtClean="0"/>
              <a:t>And usually on the same piece of hardware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77350</TotalTime>
  <Words>858</Words>
  <Application>Microsoft Macintosh PowerPoint</Application>
  <PresentationFormat>On-screen Show (4:3)</PresentationFormat>
  <Paragraphs>121</Paragraphs>
  <Slides>15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Theme</vt:lpstr>
      <vt:lpstr>File Systems: Introduction CS 111 On-Line MS Program Operating Systems  Peter Reiher </vt:lpstr>
      <vt:lpstr>Outline</vt:lpstr>
      <vt:lpstr>Introduction</vt:lpstr>
      <vt:lpstr>Our Persistent Data Options</vt:lpstr>
      <vt:lpstr>File Systems</vt:lpstr>
      <vt:lpstr>The Basic File System Concept</vt:lpstr>
      <vt:lpstr>File Systems and Hardware</vt:lpstr>
      <vt:lpstr>File Systems and OS Abstractions</vt:lpstr>
      <vt:lpstr>Data and Metadata</vt:lpstr>
      <vt:lpstr>Bridging the Gap</vt:lpstr>
      <vt:lpstr>A Further Wrinkle</vt:lpstr>
      <vt:lpstr>Desirable File System Properties</vt:lpstr>
      <vt:lpstr>The Performance Issue</vt:lpstr>
      <vt:lpstr>The Reliability Issue</vt:lpstr>
      <vt:lpstr>“Suitable” Security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102</cp:revision>
  <dcterms:created xsi:type="dcterms:W3CDTF">2013-04-25T16:41:30Z</dcterms:created>
  <dcterms:modified xsi:type="dcterms:W3CDTF">2013-04-25T16:45:04Z</dcterms:modified>
</cp:coreProperties>
</file>