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20" r:id="rId2"/>
    <p:sldId id="321" r:id="rId3"/>
    <p:sldId id="322" r:id="rId4"/>
    <p:sldId id="323" r:id="rId5"/>
    <p:sldId id="327" r:id="rId6"/>
    <p:sldId id="324" r:id="rId7"/>
    <p:sldId id="325" r:id="rId8"/>
    <p:sldId id="326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5/31/13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5/31/13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52798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14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Multiple Disks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sz="2800" dirty="0" smtClean="0"/>
              <a:t>You can usually attach more than one disk to a machine</a:t>
            </a:r>
          </a:p>
          <a:p>
            <a:pPr lvl="1"/>
            <a:r>
              <a:rPr lang="en-US" sz="2400" dirty="0" smtClean="0"/>
              <a:t>And often do</a:t>
            </a:r>
          </a:p>
          <a:p>
            <a:r>
              <a:rPr lang="en-US" sz="2800" dirty="0" smtClean="0"/>
              <a:t>Would it make sense to have a single file system span the several disks?</a:t>
            </a:r>
          </a:p>
          <a:p>
            <a:pPr lvl="1"/>
            <a:r>
              <a:rPr lang="en-US" sz="2400" dirty="0" smtClean="0"/>
              <a:t>Considering the kinds of disk specific information a file system keeps</a:t>
            </a:r>
          </a:p>
          <a:p>
            <a:pPr lvl="1"/>
            <a:r>
              <a:rPr lang="en-US" sz="2400" dirty="0" smtClean="0"/>
              <a:t>Like cylinder information</a:t>
            </a:r>
          </a:p>
          <a:p>
            <a:r>
              <a:rPr lang="en-US" sz="2800" dirty="0" smtClean="0"/>
              <a:t>Usually more trouble than it’s worth</a:t>
            </a:r>
          </a:p>
          <a:p>
            <a:pPr lvl="1"/>
            <a:r>
              <a:rPr lang="en-US" sz="2400" dirty="0" smtClean="0"/>
              <a:t>With the exception of RAID . . .</a:t>
            </a:r>
          </a:p>
          <a:p>
            <a:r>
              <a:rPr lang="en-US" sz="2800" dirty="0" smtClean="0"/>
              <a:t>Instead, put separate file system on each disk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23234" y="502733"/>
            <a:ext cx="759730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Mounted File System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26"/>
          <p:cNvSpPr txBox="1">
            <a:spLocks noChangeArrowheads="1"/>
          </p:cNvSpPr>
          <p:nvPr/>
        </p:nvSpPr>
        <p:spPr bwMode="auto">
          <a:xfrm>
            <a:off x="6935809" y="6135678"/>
            <a:ext cx="131070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file system 4</a:t>
            </a: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2973409" y="6080115"/>
            <a:ext cx="131070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file system 2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5145109" y="6080115"/>
            <a:ext cx="131070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file system 3</a:t>
            </a:r>
          </a:p>
        </p:txBody>
      </p:sp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5607071" y="1746240"/>
            <a:ext cx="1595614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root file system</a:t>
            </a:r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7926409" y="3040053"/>
            <a:ext cx="398997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/bin</a:t>
            </a: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6250009" y="3032115"/>
            <a:ext cx="398997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/opt</a:t>
            </a: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4865709" y="3032115"/>
            <a:ext cx="726486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/export</a:t>
            </a: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4395809" y="3717915"/>
            <a:ext cx="555541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user1</a:t>
            </a:r>
          </a:p>
        </p:txBody>
      </p:sp>
      <p:sp>
        <p:nvSpPr>
          <p:cNvPr id="12" name="Text Box 42"/>
          <p:cNvSpPr txBox="1">
            <a:spLocks noChangeArrowheads="1"/>
          </p:cNvSpPr>
          <p:nvPr/>
        </p:nvSpPr>
        <p:spPr bwMode="auto">
          <a:xfrm>
            <a:off x="5411809" y="3706803"/>
            <a:ext cx="555541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user2</a:t>
            </a:r>
          </a:p>
        </p:txBody>
      </p:sp>
      <p:cxnSp>
        <p:nvCxnSpPr>
          <p:cNvPr id="13" name="AutoShape 43"/>
          <p:cNvCxnSpPr>
            <a:cxnSpLocks noChangeShapeType="1"/>
          </p:cNvCxnSpPr>
          <p:nvPr/>
        </p:nvCxnSpPr>
        <p:spPr bwMode="auto">
          <a:xfrm rot="16200000" flipH="1">
            <a:off x="6135709" y="3659178"/>
            <a:ext cx="1752600" cy="10668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prstDash val="sysDot"/>
            <a:round/>
            <a:headEnd/>
            <a:tailEnd type="triangle" w="lg" len="lg"/>
          </a:ln>
        </p:spPr>
      </p:cxnSp>
      <p:cxnSp>
        <p:nvCxnSpPr>
          <p:cNvPr id="14" name="AutoShape 44"/>
          <p:cNvCxnSpPr>
            <a:cxnSpLocks noChangeShapeType="1"/>
          </p:cNvCxnSpPr>
          <p:nvPr/>
        </p:nvCxnSpPr>
        <p:spPr bwMode="auto">
          <a:xfrm rot="5400000">
            <a:off x="3643334" y="4017953"/>
            <a:ext cx="1066800" cy="10350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prstDash val="sysDot"/>
            <a:round/>
            <a:headEnd/>
            <a:tailEnd type="triangle" w="lg" len="lg"/>
          </a:ln>
        </p:spPr>
      </p:cxnSp>
      <p:cxnSp>
        <p:nvCxnSpPr>
          <p:cNvPr id="15" name="AutoShape 45"/>
          <p:cNvCxnSpPr>
            <a:cxnSpLocks noChangeShapeType="1"/>
          </p:cNvCxnSpPr>
          <p:nvPr/>
        </p:nvCxnSpPr>
        <p:spPr bwMode="auto">
          <a:xfrm rot="5400000">
            <a:off x="5183209" y="4535478"/>
            <a:ext cx="10668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 type="triangle" w="lg" len="lg"/>
          </a:ln>
        </p:spPr>
      </p:cxnSp>
      <p:sp>
        <p:nvSpPr>
          <p:cNvPr id="16" name="Text Box 46"/>
          <p:cNvSpPr txBox="1">
            <a:spLocks noChangeArrowheads="1"/>
          </p:cNvSpPr>
          <p:nvPr/>
        </p:nvSpPr>
        <p:spPr bwMode="auto">
          <a:xfrm>
            <a:off x="484188" y="2470150"/>
            <a:ext cx="3640069" cy="111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mount filesystem2 on /export/user1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mount filesystem3 on /export/user2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b="0">
                <a:solidFill>
                  <a:schemeClr val="tx1"/>
                </a:solidFill>
                <a:latin typeface="Times New Roman"/>
                <a:cs typeface="Times New Roman"/>
              </a:rPr>
              <a:t>mount filesystem4 on /opt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en-GB" sz="2000" b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7" name="AutoShape 48"/>
          <p:cNvCxnSpPr>
            <a:cxnSpLocks noChangeShapeType="1"/>
            <a:stCxn id="7" idx="2"/>
            <a:endCxn id="8" idx="0"/>
          </p:cNvCxnSpPr>
          <p:nvPr/>
        </p:nvCxnSpPr>
        <p:spPr bwMode="auto">
          <a:xfrm rot="16200000" flipH="1">
            <a:off x="6763398" y="1677543"/>
            <a:ext cx="1003990" cy="172103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8" name="AutoShape 49"/>
          <p:cNvCxnSpPr>
            <a:cxnSpLocks noChangeShapeType="1"/>
            <a:stCxn id="7" idx="2"/>
            <a:endCxn id="10" idx="0"/>
          </p:cNvCxnSpPr>
          <p:nvPr/>
        </p:nvCxnSpPr>
        <p:spPr bwMode="auto">
          <a:xfrm rot="5400000">
            <a:off x="5318889" y="1946126"/>
            <a:ext cx="996052" cy="117592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50"/>
          <p:cNvCxnSpPr>
            <a:cxnSpLocks noChangeShapeType="1"/>
            <a:stCxn id="7" idx="2"/>
            <a:endCxn id="9" idx="0"/>
          </p:cNvCxnSpPr>
          <p:nvPr/>
        </p:nvCxnSpPr>
        <p:spPr bwMode="auto">
          <a:xfrm rot="16200000" flipH="1">
            <a:off x="5929167" y="2511774"/>
            <a:ext cx="996052" cy="4463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Line 51"/>
          <p:cNvSpPr>
            <a:spLocks noChangeShapeType="1"/>
          </p:cNvSpPr>
          <p:nvPr/>
        </p:nvSpPr>
        <p:spPr bwMode="auto">
          <a:xfrm flipH="1">
            <a:off x="7645421" y="3316278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Line 52"/>
          <p:cNvSpPr>
            <a:spLocks noChangeShapeType="1"/>
          </p:cNvSpPr>
          <p:nvPr/>
        </p:nvSpPr>
        <p:spPr bwMode="auto">
          <a:xfrm>
            <a:off x="8102621" y="331627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53"/>
          <p:cNvSpPr>
            <a:spLocks noChangeShapeType="1"/>
          </p:cNvSpPr>
          <p:nvPr/>
        </p:nvSpPr>
        <p:spPr bwMode="auto">
          <a:xfrm>
            <a:off x="8102621" y="3316278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3" name="AutoShape 54"/>
          <p:cNvCxnSpPr>
            <a:cxnSpLocks noChangeShapeType="1"/>
            <a:stCxn id="10" idx="2"/>
            <a:endCxn id="11" idx="0"/>
          </p:cNvCxnSpPr>
          <p:nvPr/>
        </p:nvCxnSpPr>
        <p:spPr bwMode="auto">
          <a:xfrm rot="5400000">
            <a:off x="4753278" y="3242240"/>
            <a:ext cx="395977" cy="55537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55"/>
          <p:cNvCxnSpPr>
            <a:cxnSpLocks noChangeShapeType="1"/>
            <a:stCxn id="10" idx="2"/>
            <a:endCxn id="12" idx="0"/>
          </p:cNvCxnSpPr>
          <p:nvPr/>
        </p:nvCxnSpPr>
        <p:spPr bwMode="auto">
          <a:xfrm rot="16200000" flipH="1">
            <a:off x="5266834" y="3284056"/>
            <a:ext cx="384865" cy="4606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25" name="Group 112"/>
          <p:cNvGrpSpPr>
            <a:grpSpLocks/>
          </p:cNvGrpSpPr>
          <p:nvPr/>
        </p:nvGrpSpPr>
        <p:grpSpPr bwMode="auto">
          <a:xfrm>
            <a:off x="7012009" y="5068878"/>
            <a:ext cx="1524000" cy="914400"/>
            <a:chOff x="4567" y="3293"/>
            <a:chExt cx="960" cy="576"/>
          </a:xfrm>
        </p:grpSpPr>
        <p:cxnSp>
          <p:nvCxnSpPr>
            <p:cNvPr id="26" name="AutoShape 56"/>
            <p:cNvCxnSpPr>
              <a:cxnSpLocks noChangeShapeType="1"/>
            </p:cNvCxnSpPr>
            <p:nvPr/>
          </p:nvCxnSpPr>
          <p:spPr bwMode="auto">
            <a:xfrm flipH="1">
              <a:off x="4711" y="3293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7" name="AutoShape 57"/>
            <p:cNvCxnSpPr>
              <a:cxnSpLocks noChangeShapeType="1"/>
            </p:cNvCxnSpPr>
            <p:nvPr/>
          </p:nvCxnSpPr>
          <p:spPr bwMode="auto">
            <a:xfrm>
              <a:off x="4903" y="3293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8" name="Line 58"/>
            <p:cNvSpPr>
              <a:spLocks noChangeShapeType="1"/>
            </p:cNvSpPr>
            <p:nvPr/>
          </p:nvSpPr>
          <p:spPr bwMode="auto">
            <a:xfrm>
              <a:off x="4903" y="3293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29" name="AutoShape 59"/>
            <p:cNvCxnSpPr>
              <a:cxnSpLocks noChangeShapeType="1"/>
              <a:stCxn id="28" idx="1"/>
            </p:cNvCxnSpPr>
            <p:nvPr/>
          </p:nvCxnSpPr>
          <p:spPr bwMode="auto">
            <a:xfrm flipH="1">
              <a:off x="5047" y="3437"/>
              <a:ext cx="96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0" name="AutoShape 60"/>
            <p:cNvCxnSpPr>
              <a:cxnSpLocks noChangeShapeType="1"/>
              <a:stCxn id="31" idx="0"/>
            </p:cNvCxnSpPr>
            <p:nvPr/>
          </p:nvCxnSpPr>
          <p:spPr bwMode="auto">
            <a:xfrm>
              <a:off x="5143" y="3437"/>
              <a:ext cx="49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1" name="Line 61"/>
            <p:cNvSpPr>
              <a:spLocks noChangeShapeType="1"/>
            </p:cNvSpPr>
            <p:nvPr/>
          </p:nvSpPr>
          <p:spPr bwMode="auto">
            <a:xfrm>
              <a:off x="5143" y="3437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32" name="AutoShape 62"/>
            <p:cNvCxnSpPr>
              <a:cxnSpLocks noChangeShapeType="1"/>
            </p:cNvCxnSpPr>
            <p:nvPr/>
          </p:nvCxnSpPr>
          <p:spPr bwMode="auto">
            <a:xfrm flipH="1">
              <a:off x="4567" y="3485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3" name="AutoShape 63"/>
            <p:cNvCxnSpPr>
              <a:cxnSpLocks noChangeShapeType="1"/>
            </p:cNvCxnSpPr>
            <p:nvPr/>
          </p:nvCxnSpPr>
          <p:spPr bwMode="auto">
            <a:xfrm>
              <a:off x="4711" y="3485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4" name="Line 64"/>
            <p:cNvSpPr>
              <a:spLocks noChangeShapeType="1"/>
            </p:cNvSpPr>
            <p:nvPr/>
          </p:nvSpPr>
          <p:spPr bwMode="auto">
            <a:xfrm>
              <a:off x="4711" y="3485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35" name="AutoShape 65"/>
            <p:cNvCxnSpPr>
              <a:cxnSpLocks noChangeShapeType="1"/>
            </p:cNvCxnSpPr>
            <p:nvPr/>
          </p:nvCxnSpPr>
          <p:spPr bwMode="auto">
            <a:xfrm flipH="1">
              <a:off x="4567" y="3677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6" name="AutoShape 66"/>
            <p:cNvCxnSpPr>
              <a:cxnSpLocks noChangeShapeType="1"/>
            </p:cNvCxnSpPr>
            <p:nvPr/>
          </p:nvCxnSpPr>
          <p:spPr bwMode="auto">
            <a:xfrm>
              <a:off x="4711" y="3677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7" name="Line 67"/>
            <p:cNvSpPr>
              <a:spLocks noChangeShapeType="1"/>
            </p:cNvSpPr>
            <p:nvPr/>
          </p:nvSpPr>
          <p:spPr bwMode="auto">
            <a:xfrm>
              <a:off x="4711" y="367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38" name="AutoShape 68"/>
            <p:cNvCxnSpPr>
              <a:cxnSpLocks noChangeShapeType="1"/>
            </p:cNvCxnSpPr>
            <p:nvPr/>
          </p:nvCxnSpPr>
          <p:spPr bwMode="auto">
            <a:xfrm flipH="1">
              <a:off x="4903" y="3629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9" name="AutoShape 69"/>
            <p:cNvCxnSpPr>
              <a:cxnSpLocks noChangeShapeType="1"/>
            </p:cNvCxnSpPr>
            <p:nvPr/>
          </p:nvCxnSpPr>
          <p:spPr bwMode="auto">
            <a:xfrm>
              <a:off x="5047" y="3629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0" name="Line 70"/>
            <p:cNvSpPr>
              <a:spLocks noChangeShapeType="1"/>
            </p:cNvSpPr>
            <p:nvPr/>
          </p:nvSpPr>
          <p:spPr bwMode="auto">
            <a:xfrm>
              <a:off x="5047" y="3629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41" name="AutoShape 71"/>
            <p:cNvCxnSpPr>
              <a:cxnSpLocks noChangeShapeType="1"/>
            </p:cNvCxnSpPr>
            <p:nvPr/>
          </p:nvCxnSpPr>
          <p:spPr bwMode="auto">
            <a:xfrm flipH="1">
              <a:off x="5239" y="3581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2" name="AutoShape 72"/>
            <p:cNvCxnSpPr>
              <a:cxnSpLocks noChangeShapeType="1"/>
            </p:cNvCxnSpPr>
            <p:nvPr/>
          </p:nvCxnSpPr>
          <p:spPr bwMode="auto">
            <a:xfrm>
              <a:off x="5383" y="3581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3" name="Line 73"/>
            <p:cNvSpPr>
              <a:spLocks noChangeShapeType="1"/>
            </p:cNvSpPr>
            <p:nvPr/>
          </p:nvSpPr>
          <p:spPr bwMode="auto">
            <a:xfrm>
              <a:off x="5383" y="3581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grpSp>
        <p:nvGrpSpPr>
          <p:cNvPr id="44" name="Group 111"/>
          <p:cNvGrpSpPr>
            <a:grpSpLocks/>
          </p:cNvGrpSpPr>
          <p:nvPr/>
        </p:nvGrpSpPr>
        <p:grpSpPr bwMode="auto">
          <a:xfrm>
            <a:off x="5183209" y="5068878"/>
            <a:ext cx="1524000" cy="914400"/>
            <a:chOff x="3415" y="3293"/>
            <a:chExt cx="960" cy="576"/>
          </a:xfrm>
        </p:grpSpPr>
        <p:cxnSp>
          <p:nvCxnSpPr>
            <p:cNvPr id="45" name="AutoShape 74"/>
            <p:cNvCxnSpPr>
              <a:cxnSpLocks noChangeShapeType="1"/>
            </p:cNvCxnSpPr>
            <p:nvPr/>
          </p:nvCxnSpPr>
          <p:spPr bwMode="auto">
            <a:xfrm flipH="1">
              <a:off x="3559" y="3293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6" name="AutoShape 75"/>
            <p:cNvCxnSpPr>
              <a:cxnSpLocks noChangeShapeType="1"/>
            </p:cNvCxnSpPr>
            <p:nvPr/>
          </p:nvCxnSpPr>
          <p:spPr bwMode="auto">
            <a:xfrm>
              <a:off x="3751" y="3293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7" name="Line 76"/>
            <p:cNvSpPr>
              <a:spLocks noChangeShapeType="1"/>
            </p:cNvSpPr>
            <p:nvPr/>
          </p:nvSpPr>
          <p:spPr bwMode="auto">
            <a:xfrm>
              <a:off x="3751" y="3293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48" name="AutoShape 77"/>
            <p:cNvCxnSpPr>
              <a:cxnSpLocks noChangeShapeType="1"/>
              <a:stCxn id="47" idx="1"/>
            </p:cNvCxnSpPr>
            <p:nvPr/>
          </p:nvCxnSpPr>
          <p:spPr bwMode="auto">
            <a:xfrm flipH="1">
              <a:off x="3895" y="3437"/>
              <a:ext cx="96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9" name="AutoShape 78"/>
            <p:cNvCxnSpPr>
              <a:cxnSpLocks noChangeShapeType="1"/>
              <a:stCxn id="50" idx="0"/>
            </p:cNvCxnSpPr>
            <p:nvPr/>
          </p:nvCxnSpPr>
          <p:spPr bwMode="auto">
            <a:xfrm>
              <a:off x="3991" y="3437"/>
              <a:ext cx="49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0" name="Line 79"/>
            <p:cNvSpPr>
              <a:spLocks noChangeShapeType="1"/>
            </p:cNvSpPr>
            <p:nvPr/>
          </p:nvSpPr>
          <p:spPr bwMode="auto">
            <a:xfrm>
              <a:off x="3991" y="3437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51" name="AutoShape 80"/>
            <p:cNvCxnSpPr>
              <a:cxnSpLocks noChangeShapeType="1"/>
            </p:cNvCxnSpPr>
            <p:nvPr/>
          </p:nvCxnSpPr>
          <p:spPr bwMode="auto">
            <a:xfrm flipH="1">
              <a:off x="3415" y="3485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52" name="AutoShape 81"/>
            <p:cNvCxnSpPr>
              <a:cxnSpLocks noChangeShapeType="1"/>
            </p:cNvCxnSpPr>
            <p:nvPr/>
          </p:nvCxnSpPr>
          <p:spPr bwMode="auto">
            <a:xfrm>
              <a:off x="3559" y="3485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3" name="Line 82"/>
            <p:cNvSpPr>
              <a:spLocks noChangeShapeType="1"/>
            </p:cNvSpPr>
            <p:nvPr/>
          </p:nvSpPr>
          <p:spPr bwMode="auto">
            <a:xfrm>
              <a:off x="3559" y="3485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54" name="AutoShape 83"/>
            <p:cNvCxnSpPr>
              <a:cxnSpLocks noChangeShapeType="1"/>
            </p:cNvCxnSpPr>
            <p:nvPr/>
          </p:nvCxnSpPr>
          <p:spPr bwMode="auto">
            <a:xfrm flipH="1">
              <a:off x="3415" y="3677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55" name="AutoShape 84"/>
            <p:cNvCxnSpPr>
              <a:cxnSpLocks noChangeShapeType="1"/>
            </p:cNvCxnSpPr>
            <p:nvPr/>
          </p:nvCxnSpPr>
          <p:spPr bwMode="auto">
            <a:xfrm>
              <a:off x="3559" y="3677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6" name="Line 85"/>
            <p:cNvSpPr>
              <a:spLocks noChangeShapeType="1"/>
            </p:cNvSpPr>
            <p:nvPr/>
          </p:nvSpPr>
          <p:spPr bwMode="auto">
            <a:xfrm>
              <a:off x="3559" y="367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57" name="AutoShape 86"/>
            <p:cNvCxnSpPr>
              <a:cxnSpLocks noChangeShapeType="1"/>
            </p:cNvCxnSpPr>
            <p:nvPr/>
          </p:nvCxnSpPr>
          <p:spPr bwMode="auto">
            <a:xfrm flipH="1">
              <a:off x="3751" y="3629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58" name="AutoShape 87"/>
            <p:cNvCxnSpPr>
              <a:cxnSpLocks noChangeShapeType="1"/>
            </p:cNvCxnSpPr>
            <p:nvPr/>
          </p:nvCxnSpPr>
          <p:spPr bwMode="auto">
            <a:xfrm>
              <a:off x="3895" y="3629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9" name="Line 88"/>
            <p:cNvSpPr>
              <a:spLocks noChangeShapeType="1"/>
            </p:cNvSpPr>
            <p:nvPr/>
          </p:nvSpPr>
          <p:spPr bwMode="auto">
            <a:xfrm>
              <a:off x="3895" y="3629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60" name="AutoShape 89"/>
            <p:cNvCxnSpPr>
              <a:cxnSpLocks noChangeShapeType="1"/>
            </p:cNvCxnSpPr>
            <p:nvPr/>
          </p:nvCxnSpPr>
          <p:spPr bwMode="auto">
            <a:xfrm flipH="1">
              <a:off x="4087" y="3581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61" name="AutoShape 90"/>
            <p:cNvCxnSpPr>
              <a:cxnSpLocks noChangeShapeType="1"/>
            </p:cNvCxnSpPr>
            <p:nvPr/>
          </p:nvCxnSpPr>
          <p:spPr bwMode="auto">
            <a:xfrm>
              <a:off x="4231" y="3581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62" name="Line 91"/>
            <p:cNvSpPr>
              <a:spLocks noChangeShapeType="1"/>
            </p:cNvSpPr>
            <p:nvPr/>
          </p:nvSpPr>
          <p:spPr bwMode="auto">
            <a:xfrm>
              <a:off x="4231" y="3581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grpSp>
        <p:nvGrpSpPr>
          <p:cNvPr id="63" name="Group 110"/>
          <p:cNvGrpSpPr>
            <a:grpSpLocks/>
          </p:cNvGrpSpPr>
          <p:nvPr/>
        </p:nvGrpSpPr>
        <p:grpSpPr bwMode="auto">
          <a:xfrm>
            <a:off x="3125809" y="5068878"/>
            <a:ext cx="1524000" cy="914400"/>
            <a:chOff x="2119" y="3293"/>
            <a:chExt cx="960" cy="576"/>
          </a:xfrm>
        </p:grpSpPr>
        <p:cxnSp>
          <p:nvCxnSpPr>
            <p:cNvPr id="64" name="AutoShape 92"/>
            <p:cNvCxnSpPr>
              <a:cxnSpLocks noChangeShapeType="1"/>
            </p:cNvCxnSpPr>
            <p:nvPr/>
          </p:nvCxnSpPr>
          <p:spPr bwMode="auto">
            <a:xfrm flipH="1">
              <a:off x="2263" y="3293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65" name="AutoShape 93"/>
            <p:cNvCxnSpPr>
              <a:cxnSpLocks noChangeShapeType="1"/>
            </p:cNvCxnSpPr>
            <p:nvPr/>
          </p:nvCxnSpPr>
          <p:spPr bwMode="auto">
            <a:xfrm>
              <a:off x="2455" y="3293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66" name="Line 94"/>
            <p:cNvSpPr>
              <a:spLocks noChangeShapeType="1"/>
            </p:cNvSpPr>
            <p:nvPr/>
          </p:nvSpPr>
          <p:spPr bwMode="auto">
            <a:xfrm>
              <a:off x="2455" y="3293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67" name="AutoShape 95"/>
            <p:cNvCxnSpPr>
              <a:cxnSpLocks noChangeShapeType="1"/>
              <a:stCxn id="66" idx="1"/>
            </p:cNvCxnSpPr>
            <p:nvPr/>
          </p:nvCxnSpPr>
          <p:spPr bwMode="auto">
            <a:xfrm flipH="1">
              <a:off x="2599" y="3437"/>
              <a:ext cx="96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68" name="AutoShape 96"/>
            <p:cNvCxnSpPr>
              <a:cxnSpLocks noChangeShapeType="1"/>
              <a:stCxn id="69" idx="0"/>
            </p:cNvCxnSpPr>
            <p:nvPr/>
          </p:nvCxnSpPr>
          <p:spPr bwMode="auto">
            <a:xfrm>
              <a:off x="2695" y="3437"/>
              <a:ext cx="49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69" name="Line 97"/>
            <p:cNvSpPr>
              <a:spLocks noChangeShapeType="1"/>
            </p:cNvSpPr>
            <p:nvPr/>
          </p:nvSpPr>
          <p:spPr bwMode="auto">
            <a:xfrm>
              <a:off x="2695" y="3437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0" name="AutoShape 98"/>
            <p:cNvCxnSpPr>
              <a:cxnSpLocks noChangeShapeType="1"/>
            </p:cNvCxnSpPr>
            <p:nvPr/>
          </p:nvCxnSpPr>
          <p:spPr bwMode="auto">
            <a:xfrm flipH="1">
              <a:off x="2119" y="3485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1" name="AutoShape 99"/>
            <p:cNvCxnSpPr>
              <a:cxnSpLocks noChangeShapeType="1"/>
            </p:cNvCxnSpPr>
            <p:nvPr/>
          </p:nvCxnSpPr>
          <p:spPr bwMode="auto">
            <a:xfrm>
              <a:off x="2263" y="3485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2" name="Line 100"/>
            <p:cNvSpPr>
              <a:spLocks noChangeShapeType="1"/>
            </p:cNvSpPr>
            <p:nvPr/>
          </p:nvSpPr>
          <p:spPr bwMode="auto">
            <a:xfrm>
              <a:off x="2263" y="3485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3" name="AutoShape 101"/>
            <p:cNvCxnSpPr>
              <a:cxnSpLocks noChangeShapeType="1"/>
            </p:cNvCxnSpPr>
            <p:nvPr/>
          </p:nvCxnSpPr>
          <p:spPr bwMode="auto">
            <a:xfrm flipH="1">
              <a:off x="2119" y="3677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4" name="AutoShape 102"/>
            <p:cNvCxnSpPr>
              <a:cxnSpLocks noChangeShapeType="1"/>
            </p:cNvCxnSpPr>
            <p:nvPr/>
          </p:nvCxnSpPr>
          <p:spPr bwMode="auto">
            <a:xfrm>
              <a:off x="2263" y="3677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5" name="Line 103"/>
            <p:cNvSpPr>
              <a:spLocks noChangeShapeType="1"/>
            </p:cNvSpPr>
            <p:nvPr/>
          </p:nvSpPr>
          <p:spPr bwMode="auto">
            <a:xfrm>
              <a:off x="2263" y="367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6" name="AutoShape 104"/>
            <p:cNvCxnSpPr>
              <a:cxnSpLocks noChangeShapeType="1"/>
            </p:cNvCxnSpPr>
            <p:nvPr/>
          </p:nvCxnSpPr>
          <p:spPr bwMode="auto">
            <a:xfrm flipH="1">
              <a:off x="2455" y="3629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7" name="AutoShape 105"/>
            <p:cNvCxnSpPr>
              <a:cxnSpLocks noChangeShapeType="1"/>
            </p:cNvCxnSpPr>
            <p:nvPr/>
          </p:nvCxnSpPr>
          <p:spPr bwMode="auto">
            <a:xfrm>
              <a:off x="2599" y="3629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8" name="Line 106"/>
            <p:cNvSpPr>
              <a:spLocks noChangeShapeType="1"/>
            </p:cNvSpPr>
            <p:nvPr/>
          </p:nvSpPr>
          <p:spPr bwMode="auto">
            <a:xfrm>
              <a:off x="2599" y="3629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9" name="AutoShape 107"/>
            <p:cNvCxnSpPr>
              <a:cxnSpLocks noChangeShapeType="1"/>
            </p:cNvCxnSpPr>
            <p:nvPr/>
          </p:nvCxnSpPr>
          <p:spPr bwMode="auto">
            <a:xfrm flipH="1">
              <a:off x="2791" y="3581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0" name="AutoShape 108"/>
            <p:cNvCxnSpPr>
              <a:cxnSpLocks noChangeShapeType="1"/>
            </p:cNvCxnSpPr>
            <p:nvPr/>
          </p:nvCxnSpPr>
          <p:spPr bwMode="auto">
            <a:xfrm>
              <a:off x="2935" y="3581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1" name="Line 109"/>
            <p:cNvSpPr>
              <a:spLocks noChangeShapeType="1"/>
            </p:cNvSpPr>
            <p:nvPr/>
          </p:nvSpPr>
          <p:spPr bwMode="auto">
            <a:xfrm>
              <a:off x="2935" y="3581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This Actually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the directory that was mounted on </a:t>
            </a:r>
          </a:p>
          <a:p>
            <a:r>
              <a:rPr lang="en-US" dirty="0" smtClean="0"/>
              <a:t>When file system opens that directory, don’t treat it as an ordinary directory</a:t>
            </a:r>
          </a:p>
          <a:p>
            <a:pPr lvl="1"/>
            <a:r>
              <a:rPr lang="en-US" dirty="0" smtClean="0"/>
              <a:t>Instead, consult a table of mounts to figure out where the root of the new file system is</a:t>
            </a:r>
          </a:p>
          <a:p>
            <a:r>
              <a:rPr lang="en-US" dirty="0" smtClean="0"/>
              <a:t>Go to that device and open its root directory</a:t>
            </a:r>
          </a:p>
          <a:p>
            <a:r>
              <a:rPr lang="en-US" dirty="0" smtClean="0"/>
              <a:t>And proceed from there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 To the Real Directory?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280"/>
            <a:ext cx="8229600" cy="4525963"/>
          </a:xfrm>
        </p:spPr>
        <p:txBody>
          <a:bodyPr/>
          <a:lstStyle/>
          <a:p>
            <a:r>
              <a:rPr lang="en-US" dirty="0" smtClean="0"/>
              <a:t>You can mount on top of any directory</a:t>
            </a:r>
          </a:p>
          <a:p>
            <a:pPr lvl="1"/>
            <a:r>
              <a:rPr lang="en-US" dirty="0" smtClean="0"/>
              <a:t>Not just in some special places in the file hierarchy</a:t>
            </a:r>
          </a:p>
          <a:p>
            <a:pPr lvl="1"/>
            <a:r>
              <a:rPr lang="en-US" dirty="0" smtClean="0"/>
              <a:t>Not even just empty directories</a:t>
            </a:r>
          </a:p>
          <a:p>
            <a:r>
              <a:rPr lang="en-US" dirty="0" smtClean="0"/>
              <a:t>Did the mount wipe out the contents of the directory mounted on?</a:t>
            </a:r>
          </a:p>
          <a:p>
            <a:r>
              <a:rPr lang="en-US" dirty="0" smtClean="0"/>
              <a:t>No, it just hid them </a:t>
            </a:r>
          </a:p>
          <a:p>
            <a:pPr lvl="1"/>
            <a:r>
              <a:rPr lang="en-US" dirty="0" smtClean="0"/>
              <a:t>Since traversals jump to a new file system, rather than reading the directory contents</a:t>
            </a:r>
          </a:p>
          <a:p>
            <a:r>
              <a:rPr lang="en-US" dirty="0" smtClean="0"/>
              <a:t>It’s all still there when you </a:t>
            </a:r>
            <a:r>
              <a:rPr lang="en-US" dirty="0" err="1" smtClean="0"/>
              <a:t>unmount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Key factors in file system performance</a:t>
            </a:r>
          </a:p>
          <a:p>
            <a:pPr lvl="1"/>
            <a:r>
              <a:rPr lang="en-GB" dirty="0" smtClean="0"/>
              <a:t>Head motion</a:t>
            </a:r>
          </a:p>
          <a:p>
            <a:pPr lvl="1"/>
            <a:r>
              <a:rPr lang="en-GB" dirty="0" smtClean="0"/>
              <a:t>Block size</a:t>
            </a:r>
          </a:p>
          <a:p>
            <a:r>
              <a:rPr lang="en-GB" dirty="0" smtClean="0"/>
              <a:t>Possible optimizations for file systems</a:t>
            </a:r>
          </a:p>
          <a:p>
            <a:pPr lvl="1"/>
            <a:r>
              <a:rPr lang="en-GB" dirty="0" smtClean="0"/>
              <a:t>Read-ahead</a:t>
            </a:r>
          </a:p>
          <a:p>
            <a:pPr lvl="1"/>
            <a:r>
              <a:rPr lang="en-GB" dirty="0" smtClean="0"/>
              <a:t>Delayed writes</a:t>
            </a:r>
          </a:p>
          <a:p>
            <a:pPr lvl="1"/>
            <a:r>
              <a:rPr lang="en-GB" dirty="0" smtClean="0"/>
              <a:t>Caching (general and special purpose)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23234" y="502733"/>
            <a:ext cx="759730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Motion and File System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GB" dirty="0" smtClean="0"/>
              <a:t>File system organization affects head motion</a:t>
            </a:r>
          </a:p>
          <a:p>
            <a:pPr lvl="1"/>
            <a:r>
              <a:rPr lang="en-GB" dirty="0" smtClean="0"/>
              <a:t>If blocks in a single file are spread across the disk</a:t>
            </a:r>
          </a:p>
          <a:p>
            <a:pPr lvl="1"/>
            <a:r>
              <a:rPr lang="en-GB" dirty="0" smtClean="0"/>
              <a:t>If files are spread randomly across the disk</a:t>
            </a:r>
          </a:p>
          <a:p>
            <a:pPr lvl="1"/>
            <a:r>
              <a:rPr lang="en-GB" dirty="0" smtClean="0"/>
              <a:t>If files and “meta-data” are widely separated</a:t>
            </a:r>
          </a:p>
          <a:p>
            <a:r>
              <a:rPr lang="en-GB" dirty="0" smtClean="0"/>
              <a:t>All files are not used equally often</a:t>
            </a:r>
          </a:p>
          <a:p>
            <a:pPr lvl="1"/>
            <a:r>
              <a:rPr lang="en-GB" dirty="0" smtClean="0"/>
              <a:t>5% of the files account for 90% of disk accesses</a:t>
            </a:r>
          </a:p>
          <a:p>
            <a:pPr lvl="1"/>
            <a:r>
              <a:rPr lang="en-GB" dirty="0" smtClean="0"/>
              <a:t>File locality should translate into head cylinder locality</a:t>
            </a:r>
          </a:p>
          <a:p>
            <a:r>
              <a:rPr lang="en-US" dirty="0" smtClean="0"/>
              <a:t>How do we use these factors to reduce head motion?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Reduce Head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r>
              <a:rPr lang="en-US" sz="2800" dirty="0" smtClean="0"/>
              <a:t>Keep blocks of a file together</a:t>
            </a:r>
          </a:p>
          <a:p>
            <a:pPr lvl="1"/>
            <a:r>
              <a:rPr lang="en-US" sz="2400" dirty="0" smtClean="0"/>
              <a:t>Easiest to do on original write</a:t>
            </a:r>
          </a:p>
          <a:p>
            <a:pPr lvl="1"/>
            <a:r>
              <a:rPr lang="en-US" sz="2400" dirty="0" smtClean="0"/>
              <a:t>Try to allocate each new block close to the last one</a:t>
            </a:r>
          </a:p>
          <a:p>
            <a:pPr lvl="1"/>
            <a:r>
              <a:rPr lang="en-US" sz="2400" dirty="0" smtClean="0"/>
              <a:t>Especially keep them in the same cylinder</a:t>
            </a:r>
          </a:p>
          <a:p>
            <a:r>
              <a:rPr lang="en-US" sz="2800" dirty="0" smtClean="0"/>
              <a:t>Keep metadata close to files</a:t>
            </a:r>
          </a:p>
          <a:p>
            <a:pPr lvl="1"/>
            <a:r>
              <a:rPr lang="en-US" sz="2400" dirty="0" smtClean="0"/>
              <a:t>Again, easiest to do at creation time</a:t>
            </a:r>
          </a:p>
          <a:p>
            <a:r>
              <a:rPr lang="en-US" sz="2800" dirty="0" smtClean="0"/>
              <a:t>Keep files in the same directory close together</a:t>
            </a:r>
          </a:p>
          <a:p>
            <a:pPr lvl="1"/>
            <a:r>
              <a:rPr lang="en-US" sz="2400" dirty="0" smtClean="0"/>
              <a:t>On the assumption directory implies locality of reference</a:t>
            </a:r>
          </a:p>
          <a:p>
            <a:r>
              <a:rPr lang="en-US" sz="2800" dirty="0" smtClean="0"/>
              <a:t>If performing compaction, move popular files close together</a:t>
            </a:r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4140429" y="2354905"/>
            <a:ext cx="4100745" cy="2632731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How about dynamically migrating files around to make files that are used together</a:t>
            </a:r>
            <a:r>
              <a:rPr lang="en-US" dirty="0" smtClean="0">
                <a:noFill/>
                <a:latin typeface="Times New Roman"/>
                <a:cs typeface="Times New Roman"/>
              </a:rPr>
              <a:t> </a:t>
            </a:r>
            <a:r>
              <a:rPr lang="en-US" smtClean="0">
                <a:noFill/>
                <a:latin typeface="Times New Roman"/>
                <a:cs typeface="Times New Roman"/>
              </a:rPr>
              <a:t>also be </a:t>
            </a:r>
            <a:r>
              <a:rPr lang="en-US" dirty="0" smtClean="0">
                <a:noFill/>
                <a:latin typeface="Times New Roman"/>
                <a:cs typeface="Times New Roman"/>
              </a:rPr>
              <a:t>stored together?  What would we need to do to make that work?  Should we do it?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 Performance and Block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6350"/>
            <a:ext cx="8229600" cy="4525963"/>
          </a:xfrm>
        </p:spPr>
        <p:txBody>
          <a:bodyPr/>
          <a:lstStyle/>
          <a:p>
            <a:r>
              <a:rPr lang="en-GB" sz="2800" dirty="0" smtClean="0"/>
              <a:t>Larger block sizes result in efficient transfers</a:t>
            </a:r>
          </a:p>
          <a:p>
            <a:pPr lvl="1"/>
            <a:r>
              <a:rPr lang="en-GB" sz="2400" dirty="0" smtClean="0"/>
              <a:t>DMA is very fast, once it gets started</a:t>
            </a:r>
          </a:p>
          <a:p>
            <a:pPr lvl="1"/>
            <a:r>
              <a:rPr lang="en-GB" sz="2400" dirty="0" smtClean="0"/>
              <a:t>Per request set-up and head-motion is substantial</a:t>
            </a:r>
          </a:p>
          <a:p>
            <a:r>
              <a:rPr lang="en-GB" sz="2800" dirty="0" smtClean="0"/>
              <a:t>They also result in internal fragmentation</a:t>
            </a:r>
          </a:p>
          <a:p>
            <a:pPr lvl="1"/>
            <a:r>
              <a:rPr lang="en-GB" sz="2400" dirty="0" smtClean="0"/>
              <a:t>Expected waste: ½ block per file</a:t>
            </a:r>
          </a:p>
          <a:p>
            <a:r>
              <a:rPr lang="en-GB" sz="2800" dirty="0" smtClean="0"/>
              <a:t>As disks get larger, speed outweighs wasted space</a:t>
            </a:r>
          </a:p>
          <a:p>
            <a:pPr lvl="1"/>
            <a:r>
              <a:rPr lang="en-GB" sz="2400" dirty="0" smtClean="0"/>
              <a:t>File systems support ever-larger block sizes</a:t>
            </a:r>
          </a:p>
          <a:p>
            <a:r>
              <a:rPr lang="en-GB" sz="2800" dirty="0" smtClean="0"/>
              <a:t>Clever schemes can reduce fragmentation</a:t>
            </a:r>
          </a:p>
          <a:p>
            <a:pPr lvl="1"/>
            <a:r>
              <a:rPr lang="en-GB" sz="2400" dirty="0" smtClean="0"/>
              <a:t>E.g., use smaller block size for the last block of a file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Early, Write 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read blocks before we actually need them, we don’t have to wait for them</a:t>
            </a:r>
          </a:p>
          <a:p>
            <a:pPr lvl="1"/>
            <a:r>
              <a:rPr lang="en-US" dirty="0" smtClean="0"/>
              <a:t>But how can we know which blocks to read early?</a:t>
            </a:r>
          </a:p>
          <a:p>
            <a:r>
              <a:rPr lang="en-US" dirty="0" smtClean="0"/>
              <a:t>If we write blocks long after we told the application it was done, we don’t have to wait</a:t>
            </a:r>
          </a:p>
          <a:p>
            <a:pPr lvl="1"/>
            <a:r>
              <a:rPr lang="en-US" dirty="0" smtClean="0"/>
              <a:t>But are there bad consequences of delaying those writes?</a:t>
            </a:r>
          </a:p>
          <a:p>
            <a:r>
              <a:rPr lang="en-US" dirty="0" smtClean="0"/>
              <a:t>Some optimizations depend on good answers to these questions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15334" y="502733"/>
            <a:ext cx="566600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Read-Ahead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380"/>
            <a:ext cx="8229600" cy="4525963"/>
          </a:xfrm>
        </p:spPr>
        <p:txBody>
          <a:bodyPr/>
          <a:lstStyle/>
          <a:p>
            <a:r>
              <a:rPr lang="en-US" dirty="0" smtClean="0"/>
              <a:t>Request blocks from the disk before any process asked for them</a:t>
            </a:r>
          </a:p>
          <a:p>
            <a:r>
              <a:rPr lang="en-GB" dirty="0" smtClean="0"/>
              <a:t>Reduces process wait time</a:t>
            </a:r>
          </a:p>
          <a:p>
            <a:r>
              <a:rPr lang="en-GB" dirty="0" smtClean="0"/>
              <a:t>When does it make sense?</a:t>
            </a:r>
          </a:p>
          <a:p>
            <a:pPr lvl="1"/>
            <a:r>
              <a:rPr lang="en-GB" dirty="0" smtClean="0"/>
              <a:t>When client specifically requests sequential access</a:t>
            </a:r>
          </a:p>
          <a:p>
            <a:pPr lvl="1"/>
            <a:r>
              <a:rPr lang="en-GB" dirty="0" smtClean="0"/>
              <a:t>When client seems to be reading sequentially</a:t>
            </a:r>
          </a:p>
          <a:p>
            <a:r>
              <a:rPr lang="en-GB" dirty="0" smtClean="0"/>
              <a:t>What are the risks?</a:t>
            </a:r>
          </a:p>
          <a:p>
            <a:pPr lvl="1"/>
            <a:r>
              <a:rPr lang="en-GB" dirty="0" smtClean="0"/>
              <a:t>May waste disk access time reading unwanted blocks</a:t>
            </a:r>
          </a:p>
          <a:p>
            <a:pPr lvl="1"/>
            <a:r>
              <a:rPr lang="en-GB" dirty="0" smtClean="0"/>
              <a:t>May waste buffer space on unneeded blocks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78"/>
            <a:ext cx="8229600" cy="1143000"/>
          </a:xfrm>
        </p:spPr>
        <p:txBody>
          <a:bodyPr/>
          <a:lstStyle/>
          <a:p>
            <a:r>
              <a:rPr lang="en-US" dirty="0" smtClean="0"/>
              <a:t>Delayed Writes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5470"/>
            <a:ext cx="8229600" cy="4525963"/>
          </a:xfrm>
        </p:spPr>
        <p:txBody>
          <a:bodyPr/>
          <a:lstStyle/>
          <a:p>
            <a:r>
              <a:rPr lang="en-US" sz="2800" dirty="0" smtClean="0"/>
              <a:t>Don’t wait for disk write to complete to tell application it can proceed</a:t>
            </a:r>
          </a:p>
          <a:p>
            <a:r>
              <a:rPr lang="en-US" sz="2800" dirty="0" smtClean="0"/>
              <a:t>Written block is in a buffer in memory</a:t>
            </a:r>
          </a:p>
          <a:p>
            <a:r>
              <a:rPr lang="en-US" sz="2800" dirty="0" smtClean="0"/>
              <a:t>Wait until it’s “convenient” to write it to disk</a:t>
            </a:r>
          </a:p>
          <a:p>
            <a:pPr lvl="1"/>
            <a:r>
              <a:rPr lang="en-US" sz="2400" dirty="0" smtClean="0"/>
              <a:t>Handle reads from in-memory buffer </a:t>
            </a:r>
          </a:p>
          <a:p>
            <a:r>
              <a:rPr lang="en-US" sz="2800" dirty="0" smtClean="0"/>
              <a:t>Benefits:</a:t>
            </a:r>
          </a:p>
          <a:p>
            <a:pPr lvl="1"/>
            <a:r>
              <a:rPr lang="en-US" sz="2400" dirty="0" smtClean="0"/>
              <a:t>Applications don’t wait for disk writes</a:t>
            </a:r>
          </a:p>
          <a:p>
            <a:pPr lvl="1"/>
            <a:r>
              <a:rPr lang="en-US" sz="2400" dirty="0" smtClean="0"/>
              <a:t>Writes to disk can be optimally ordered</a:t>
            </a:r>
          </a:p>
          <a:p>
            <a:pPr lvl="1"/>
            <a:r>
              <a:rPr lang="en-US" sz="2400" dirty="0" smtClean="0"/>
              <a:t>If file is deleted soon, may never need to perform disk I/O</a:t>
            </a:r>
          </a:p>
          <a:p>
            <a:r>
              <a:rPr lang="en-US" sz="2800" dirty="0" smtClean="0"/>
              <a:t>Potential problems:</a:t>
            </a:r>
          </a:p>
          <a:p>
            <a:pPr lvl="1"/>
            <a:r>
              <a:rPr lang="en-US" sz="2400" dirty="0" smtClean="0"/>
              <a:t>Lost writes when system crashes</a:t>
            </a:r>
          </a:p>
          <a:p>
            <a:pPr lvl="1"/>
            <a:r>
              <a:rPr lang="en-US" sz="2400" dirty="0" smtClean="0"/>
              <a:t>Buffers holding delayed writes can’t be re-used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About the Other Way Around?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Multiple file systems on one disk</a:t>
            </a:r>
          </a:p>
          <a:p>
            <a:r>
              <a:rPr lang="en-GB" sz="2800" dirty="0" smtClean="0"/>
              <a:t>Divide physical disk into multiple logical disks</a:t>
            </a:r>
          </a:p>
          <a:p>
            <a:pPr lvl="1"/>
            <a:r>
              <a:rPr lang="en-GB" sz="2400" dirty="0" smtClean="0"/>
              <a:t>Often implemented within disk device drivers</a:t>
            </a:r>
          </a:p>
          <a:p>
            <a:pPr lvl="1"/>
            <a:r>
              <a:rPr lang="en-GB" sz="2400" dirty="0" smtClean="0"/>
              <a:t>Rest of system sees them as separate disk drives</a:t>
            </a:r>
          </a:p>
          <a:p>
            <a:r>
              <a:rPr lang="en-GB" sz="2800" dirty="0" smtClean="0"/>
              <a:t>Typical motivations</a:t>
            </a:r>
          </a:p>
          <a:p>
            <a:pPr lvl="1"/>
            <a:r>
              <a:rPr lang="en-GB" sz="2400" dirty="0" smtClean="0"/>
              <a:t>Permit multiple OS to coexist on a single disk</a:t>
            </a:r>
          </a:p>
          <a:p>
            <a:pPr lvl="2"/>
            <a:r>
              <a:rPr lang="en-GB" sz="2000" dirty="0" smtClean="0"/>
              <a:t>E.g., a notebook that can boot either Windows or Linux</a:t>
            </a:r>
          </a:p>
          <a:p>
            <a:pPr lvl="1"/>
            <a:r>
              <a:rPr lang="en-GB" sz="2400" dirty="0" smtClean="0"/>
              <a:t>Separation for installation, back-up and recovery</a:t>
            </a:r>
          </a:p>
          <a:p>
            <a:pPr lvl="2"/>
            <a:r>
              <a:rPr lang="en-GB" sz="2000" dirty="0" smtClean="0"/>
              <a:t>E.g., separate personal files from the installed OS file system</a:t>
            </a:r>
          </a:p>
          <a:p>
            <a:pPr lvl="1"/>
            <a:r>
              <a:rPr lang="en-GB" sz="2400" dirty="0" smtClean="0"/>
              <a:t>Separation for free-space</a:t>
            </a:r>
          </a:p>
          <a:p>
            <a:pPr lvl="2"/>
            <a:r>
              <a:rPr lang="en-GB" sz="2000" dirty="0" smtClean="0"/>
              <a:t>Running out of space on one file system doesn't affect others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performance wins are possible if caches work well</a:t>
            </a:r>
          </a:p>
          <a:p>
            <a:pPr lvl="1"/>
            <a:r>
              <a:rPr lang="en-US" dirty="0" smtClean="0"/>
              <a:t>They typically contain the block you’re looking for</a:t>
            </a:r>
          </a:p>
          <a:p>
            <a:r>
              <a:rPr lang="en-US" dirty="0" smtClean="0"/>
              <a:t>Should we have one big LRU cache for all purposes?</a:t>
            </a:r>
          </a:p>
          <a:p>
            <a:r>
              <a:rPr lang="en-US" dirty="0" smtClean="0"/>
              <a:t>Should we have some special-purpose caches?</a:t>
            </a:r>
          </a:p>
          <a:p>
            <a:pPr lvl="1"/>
            <a:r>
              <a:rPr lang="en-US" dirty="0" smtClean="0"/>
              <a:t>If so, is LRU right for them?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96282" y="502733"/>
            <a:ext cx="6089308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Types of Disk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GB" dirty="0" smtClean="0"/>
              <a:t>General block caching</a:t>
            </a:r>
          </a:p>
          <a:p>
            <a:pPr lvl="1"/>
            <a:r>
              <a:rPr lang="en-GB" dirty="0" smtClean="0"/>
              <a:t>Popular files that are read frequently</a:t>
            </a:r>
          </a:p>
          <a:p>
            <a:pPr lvl="1"/>
            <a:r>
              <a:rPr lang="en-GB" dirty="0" smtClean="0"/>
              <a:t>Files that are written and then promptly re-read</a:t>
            </a:r>
          </a:p>
          <a:p>
            <a:pPr lvl="1"/>
            <a:r>
              <a:rPr lang="en-GB" dirty="0" smtClean="0"/>
              <a:t>Provides buffers for read-ahead and deferred write</a:t>
            </a:r>
          </a:p>
          <a:p>
            <a:r>
              <a:rPr lang="en-GB" dirty="0" smtClean="0"/>
              <a:t>Special purpose caches</a:t>
            </a:r>
          </a:p>
          <a:p>
            <a:pPr lvl="1"/>
            <a:r>
              <a:rPr lang="en-GB" dirty="0" smtClean="0"/>
              <a:t>Directory caches speed up searches of same </a:t>
            </a:r>
            <a:r>
              <a:rPr lang="en-GB" dirty="0" err="1" smtClean="0"/>
              <a:t>dirs</a:t>
            </a:r>
            <a:endParaRPr lang="en-GB" dirty="0" smtClean="0"/>
          </a:p>
          <a:p>
            <a:pPr lvl="1"/>
            <a:r>
              <a:rPr lang="en-GB" dirty="0" err="1" smtClean="0"/>
              <a:t>Inode</a:t>
            </a:r>
            <a:r>
              <a:rPr lang="en-GB" dirty="0" smtClean="0"/>
              <a:t> caches speed up re-uses of same file</a:t>
            </a:r>
          </a:p>
          <a:p>
            <a:r>
              <a:rPr lang="en-GB" dirty="0" smtClean="0"/>
              <a:t>Special purpose caches are more complex</a:t>
            </a:r>
          </a:p>
          <a:p>
            <a:pPr lvl="1"/>
            <a:r>
              <a:rPr lang="en-GB" dirty="0" smtClean="0"/>
              <a:t>But they often work much better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Gain For Different Types of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130300" y="1600200"/>
            <a:ext cx="6872767" cy="4409518"/>
            <a:chOff x="1130300" y="1029730"/>
            <a:chExt cx="7245350" cy="4979988"/>
          </a:xfrm>
        </p:grpSpPr>
        <p:sp>
          <p:nvSpPr>
            <p:cNvPr id="7" name="Freeform 5"/>
            <p:cNvSpPr>
              <a:spLocks noChangeArrowheads="1"/>
            </p:cNvSpPr>
            <p:nvPr/>
          </p:nvSpPr>
          <p:spPr bwMode="auto">
            <a:xfrm>
              <a:off x="1131888" y="1890155"/>
              <a:ext cx="1468437" cy="4110038"/>
            </a:xfrm>
            <a:custGeom>
              <a:avLst/>
              <a:gdLst/>
              <a:ahLst/>
              <a:cxnLst>
                <a:cxn ang="0">
                  <a:pos x="0" y="11414"/>
                </a:cxn>
                <a:cxn ang="0">
                  <a:pos x="4079" y="505"/>
                </a:cxn>
              </a:cxnLst>
              <a:rect l="0" t="0" r="r" b="b"/>
              <a:pathLst>
                <a:path w="4080" h="11415">
                  <a:moveTo>
                    <a:pt x="0" y="11414"/>
                  </a:moveTo>
                  <a:cubicBezTo>
                    <a:pt x="966" y="0"/>
                    <a:pt x="4079" y="505"/>
                    <a:pt x="4079" y="50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4" name="Line 2"/>
            <p:cNvSpPr>
              <a:spLocks noChangeShapeType="1"/>
            </p:cNvSpPr>
            <p:nvPr/>
          </p:nvSpPr>
          <p:spPr bwMode="auto">
            <a:xfrm>
              <a:off x="1131888" y="1029730"/>
              <a:ext cx="1587" cy="49799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5" name="Line 3"/>
            <p:cNvSpPr>
              <a:spLocks noChangeShapeType="1"/>
            </p:cNvSpPr>
            <p:nvPr/>
          </p:nvSpPr>
          <p:spPr bwMode="auto">
            <a:xfrm flipH="1">
              <a:off x="1130300" y="5998605"/>
              <a:ext cx="7245350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6" name="Freeform 4"/>
            <p:cNvSpPr>
              <a:spLocks noChangeArrowheads="1"/>
            </p:cNvSpPr>
            <p:nvPr/>
          </p:nvSpPr>
          <p:spPr bwMode="auto">
            <a:xfrm>
              <a:off x="1131888" y="3537980"/>
              <a:ext cx="7223125" cy="2460625"/>
            </a:xfrm>
            <a:custGeom>
              <a:avLst/>
              <a:gdLst/>
              <a:ahLst/>
              <a:cxnLst>
                <a:cxn ang="0">
                  <a:pos x="0" y="6835"/>
                </a:cxn>
                <a:cxn ang="0">
                  <a:pos x="20064" y="0"/>
                </a:cxn>
              </a:cxnLst>
              <a:rect l="0" t="0" r="r" b="b"/>
              <a:pathLst>
                <a:path w="20065" h="6836">
                  <a:moveTo>
                    <a:pt x="0" y="6835"/>
                  </a:moveTo>
                  <a:cubicBezTo>
                    <a:pt x="6482" y="1096"/>
                    <a:pt x="20064" y="0"/>
                    <a:pt x="2006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8" name="Freeform 6"/>
            <p:cNvSpPr>
              <a:spLocks noChangeArrowheads="1"/>
            </p:cNvSpPr>
            <p:nvPr/>
          </p:nvSpPr>
          <p:spPr bwMode="auto">
            <a:xfrm>
              <a:off x="2601913" y="1844118"/>
              <a:ext cx="4148137" cy="219075"/>
            </a:xfrm>
            <a:custGeom>
              <a:avLst/>
              <a:gdLst/>
              <a:ahLst/>
              <a:cxnLst>
                <a:cxn ang="0">
                  <a:pos x="0" y="606"/>
                </a:cxn>
                <a:cxn ang="0">
                  <a:pos x="11520" y="0"/>
                </a:cxn>
              </a:cxnLst>
              <a:rect l="0" t="0" r="r" b="b"/>
              <a:pathLst>
                <a:path w="11521" h="607">
                  <a:moveTo>
                    <a:pt x="0" y="606"/>
                  </a:moveTo>
                  <a:cubicBezTo>
                    <a:pt x="5787" y="110"/>
                    <a:pt x="11520" y="0"/>
                    <a:pt x="1152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691617" y="3473336"/>
            <a:ext cx="2632031" cy="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400" b="0" dirty="0">
                <a:solidFill>
                  <a:schemeClr val="tx1"/>
                </a:solidFill>
                <a:latin typeface="Times New Roman"/>
                <a:cs typeface="Times New Roman"/>
              </a:rPr>
              <a:t>General Block Cache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336800" y="2002328"/>
            <a:ext cx="2820484" cy="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400" b="0" dirty="0">
                <a:solidFill>
                  <a:schemeClr val="tx1"/>
                </a:solidFill>
                <a:latin typeface="Times New Roman"/>
                <a:cs typeface="Times New Roman"/>
              </a:rPr>
              <a:t>Special Purpose Cache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524250" y="6171643"/>
            <a:ext cx="2256026" cy="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400" dirty="0">
                <a:latin typeface="Times New Roman"/>
                <a:cs typeface="Times New Roman"/>
              </a:rPr>
              <a:t>C</a:t>
            </a:r>
            <a:r>
              <a:rPr lang="en-GB" sz="24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ache </a:t>
            </a:r>
            <a:r>
              <a:rPr lang="en-GB" sz="2400" b="0" dirty="0">
                <a:solidFill>
                  <a:schemeClr val="tx1"/>
                </a:solidFill>
                <a:latin typeface="Times New Roman"/>
                <a:cs typeface="Times New Roman"/>
              </a:rPr>
              <a:t>size (bytes)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57200" y="1063695"/>
            <a:ext cx="1649189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4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 Performance</a:t>
            </a:r>
            <a:endParaRPr lang="en-GB" sz="2400" b="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Special Purpose </a:t>
            </a:r>
            <a:br>
              <a:rPr lang="en-US" dirty="0" smtClean="0"/>
            </a:br>
            <a:r>
              <a:rPr lang="en-US" dirty="0" smtClean="0"/>
              <a:t>Caches More Effective?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sz="2800" dirty="0" smtClean="0"/>
              <a:t>They match caching granularity to their need</a:t>
            </a:r>
          </a:p>
          <a:p>
            <a:pPr lvl="1"/>
            <a:r>
              <a:rPr lang="en-US" sz="2400" dirty="0" smtClean="0"/>
              <a:t>E.g., cache </a:t>
            </a:r>
            <a:r>
              <a:rPr lang="en-US" sz="2400" dirty="0" err="1" smtClean="0"/>
              <a:t>inodes</a:t>
            </a:r>
            <a:r>
              <a:rPr lang="en-US" sz="2400" dirty="0" smtClean="0"/>
              <a:t> or directory entries</a:t>
            </a:r>
          </a:p>
          <a:p>
            <a:pPr lvl="1"/>
            <a:r>
              <a:rPr lang="en-US" sz="2400" dirty="0" smtClean="0"/>
              <a:t>Rather than full blocks</a:t>
            </a:r>
          </a:p>
          <a:p>
            <a:r>
              <a:rPr lang="en-US" sz="2800" dirty="0" smtClean="0"/>
              <a:t>Why does that help?</a:t>
            </a:r>
          </a:p>
          <a:p>
            <a:r>
              <a:rPr lang="en-US" sz="2800" dirty="0" smtClean="0"/>
              <a:t>Consider an example:</a:t>
            </a:r>
          </a:p>
          <a:p>
            <a:pPr lvl="1"/>
            <a:r>
              <a:rPr lang="en-US" sz="2400" dirty="0" smtClean="0"/>
              <a:t>A block might contain 100 directory entries, only four of which are regularly used</a:t>
            </a:r>
          </a:p>
          <a:p>
            <a:pPr lvl="1"/>
            <a:r>
              <a:rPr lang="en-US" sz="2400" dirty="0" smtClean="0"/>
              <a:t>Caching the other 96 as part of the block is a waste of cache space</a:t>
            </a:r>
          </a:p>
          <a:p>
            <a:pPr lvl="1"/>
            <a:r>
              <a:rPr lang="en-US" sz="2400" dirty="0" smtClean="0"/>
              <a:t>Caching 4 entries allows more popular entries to be cached</a:t>
            </a:r>
          </a:p>
          <a:p>
            <a:pPr lvl="1"/>
            <a:r>
              <a:rPr lang="en-US" sz="2400" dirty="0" smtClean="0"/>
              <a:t>Tending to lead to higher hit ratios</a:t>
            </a:r>
            <a:endParaRPr lang="en-US" sz="2400" dirty="0"/>
          </a:p>
        </p:txBody>
      </p:sp>
      <p:sp>
        <p:nvSpPr>
          <p:cNvPr id="5" name="Cloud Callout 4"/>
          <p:cNvSpPr/>
          <p:nvPr/>
        </p:nvSpPr>
        <p:spPr>
          <a:xfrm>
            <a:off x="2989575" y="1706645"/>
            <a:ext cx="3624530" cy="1336210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 is there a knee in the special purpose cache curve?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Partitioning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Some are designed for use by a single OS</a:t>
            </a:r>
          </a:p>
          <a:p>
            <a:pPr lvl="1"/>
            <a:r>
              <a:rPr lang="en-GB" sz="2400" dirty="0" smtClean="0"/>
              <a:t>E.g., Unix slices (one file system per slice)</a:t>
            </a:r>
          </a:p>
          <a:p>
            <a:r>
              <a:rPr lang="en-GB" sz="2800" dirty="0" smtClean="0"/>
              <a:t>Some are designed to support multiple OS</a:t>
            </a:r>
          </a:p>
          <a:p>
            <a:pPr lvl="1"/>
            <a:r>
              <a:rPr lang="en-GB" sz="2400" dirty="0" smtClean="0"/>
              <a:t>E.g., DOS FDISK partitions, and VM/370 mini-disks</a:t>
            </a:r>
          </a:p>
          <a:p>
            <a:r>
              <a:rPr lang="en-GB" sz="2800" dirty="0" smtClean="0"/>
              <a:t>Important features for supporting multiple </a:t>
            </a:r>
            <a:r>
              <a:rPr lang="en-GB" sz="2800" dirty="0" err="1" smtClean="0"/>
              <a:t>OS's</a:t>
            </a:r>
            <a:endParaRPr lang="en-GB" sz="2800" dirty="0" smtClean="0"/>
          </a:p>
          <a:p>
            <a:pPr lvl="1"/>
            <a:r>
              <a:rPr lang="en-GB" sz="2400" dirty="0" smtClean="0"/>
              <a:t>Must be possible to boot from any partition</a:t>
            </a:r>
          </a:p>
          <a:p>
            <a:pPr lvl="1"/>
            <a:r>
              <a:rPr lang="en-GB" sz="2400" dirty="0" smtClean="0"/>
              <a:t>Must be possible to keep OS A out of OS B's partition</a:t>
            </a:r>
          </a:p>
          <a:p>
            <a:r>
              <a:rPr lang="en-GB" sz="2800" dirty="0" smtClean="0"/>
              <a:t>There may be hierarchical partitioning</a:t>
            </a:r>
          </a:p>
          <a:p>
            <a:pPr lvl="1"/>
            <a:r>
              <a:rPr lang="en-GB" sz="2400" dirty="0" smtClean="0"/>
              <a:t>E.g., multiple UNIX slices within an FDISK partition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FDISK Disk Partitioning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644105" y="2054208"/>
            <a:ext cx="2057400" cy="1600200"/>
          </a:xfrm>
          <a:prstGeom prst="roundRect">
            <a:avLst>
              <a:gd name="adj" fmla="val 134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D</a:t>
            </a:r>
            <a:r>
              <a:rPr lang="en-US" b="0" dirty="0" smtClean="0">
                <a:latin typeface="Times New Roman"/>
                <a:cs typeface="Times New Roman"/>
              </a:rPr>
              <a:t>isk </a:t>
            </a:r>
            <a:endParaRPr lang="en-US" b="0" dirty="0">
              <a:latin typeface="Times New Roman"/>
              <a:cs typeface="Times New Roman"/>
            </a:endParaRPr>
          </a:p>
          <a:p>
            <a:pPr algn="ctr"/>
            <a:r>
              <a:rPr lang="en-US" b="0" dirty="0">
                <a:latin typeface="Times New Roman"/>
                <a:cs typeface="Times New Roman"/>
              </a:rPr>
              <a:t>bootstrap</a:t>
            </a:r>
          </a:p>
          <a:p>
            <a:pPr algn="ctr"/>
            <a:r>
              <a:rPr lang="en-US" b="0" dirty="0">
                <a:latin typeface="Times New Roman"/>
                <a:cs typeface="Times New Roman"/>
              </a:rPr>
              <a:t>program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23342" y="1512870"/>
            <a:ext cx="4038440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2000" dirty="0">
                <a:latin typeface="Times New Roman"/>
                <a:cs typeface="Times New Roman"/>
              </a:rPr>
              <a:t>P</a:t>
            </a:r>
            <a:r>
              <a:rPr lang="en-GB" sz="20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hysical </a:t>
            </a:r>
            <a:r>
              <a:rPr lang="en-GB" sz="2000" b="0" dirty="0">
                <a:solidFill>
                  <a:schemeClr val="tx1"/>
                </a:solidFill>
                <a:latin typeface="Times New Roman"/>
                <a:cs typeface="Times New Roman"/>
              </a:rPr>
              <a:t>sector 0 (Master Boot Record)</a:t>
            </a:r>
          </a:p>
        </p:txBody>
      </p:sp>
      <p:sp>
        <p:nvSpPr>
          <p:cNvPr id="6" name="Rectangle 64"/>
          <p:cNvSpPr>
            <a:spLocks noChangeArrowheads="1"/>
          </p:cNvSpPr>
          <p:nvPr/>
        </p:nvSpPr>
        <p:spPr bwMode="auto">
          <a:xfrm>
            <a:off x="24823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149:7:63</a:t>
            </a:r>
          </a:p>
        </p:txBody>
      </p:sp>
      <p:sp>
        <p:nvSpPr>
          <p:cNvPr id="7" name="Rectangle 65"/>
          <p:cNvSpPr>
            <a:spLocks noChangeArrowheads="1"/>
          </p:cNvSpPr>
          <p:nvPr/>
        </p:nvSpPr>
        <p:spPr bwMode="auto">
          <a:xfrm>
            <a:off x="24823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99:7:63</a:t>
            </a:r>
          </a:p>
        </p:txBody>
      </p:sp>
      <p:sp>
        <p:nvSpPr>
          <p:cNvPr id="8" name="Rectangle 66"/>
          <p:cNvSpPr>
            <a:spLocks noChangeArrowheads="1"/>
          </p:cNvSpPr>
          <p:nvPr/>
        </p:nvSpPr>
        <p:spPr bwMode="auto">
          <a:xfrm>
            <a:off x="24823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199:7:63</a:t>
            </a:r>
          </a:p>
        </p:txBody>
      </p:sp>
      <p:sp>
        <p:nvSpPr>
          <p:cNvPr id="9" name="Rectangle 67"/>
          <p:cNvSpPr>
            <a:spLocks noChangeArrowheads="1"/>
          </p:cNvSpPr>
          <p:nvPr/>
        </p:nvSpPr>
        <p:spPr bwMode="auto">
          <a:xfrm>
            <a:off x="18727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100:1:00</a:t>
            </a:r>
          </a:p>
        </p:txBody>
      </p:sp>
      <p:sp>
        <p:nvSpPr>
          <p:cNvPr id="10" name="Rectangle 68"/>
          <p:cNvSpPr>
            <a:spLocks noChangeArrowheads="1"/>
          </p:cNvSpPr>
          <p:nvPr/>
        </p:nvSpPr>
        <p:spPr bwMode="auto">
          <a:xfrm>
            <a:off x="18727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00:01:00</a:t>
            </a:r>
          </a:p>
        </p:txBody>
      </p:sp>
      <p:sp>
        <p:nvSpPr>
          <p:cNvPr id="11" name="Rectangle 69"/>
          <p:cNvSpPr>
            <a:spLocks noChangeArrowheads="1"/>
          </p:cNvSpPr>
          <p:nvPr/>
        </p:nvSpPr>
        <p:spPr bwMode="auto">
          <a:xfrm>
            <a:off x="18727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150:1:00</a:t>
            </a:r>
          </a:p>
        </p:txBody>
      </p:sp>
      <p:sp>
        <p:nvSpPr>
          <p:cNvPr id="12" name="Rectangle 70"/>
          <p:cNvSpPr>
            <a:spLocks noChangeArrowheads="1"/>
          </p:cNvSpPr>
          <p:nvPr/>
        </p:nvSpPr>
        <p:spPr bwMode="auto">
          <a:xfrm>
            <a:off x="30919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DOS</a:t>
            </a:r>
          </a:p>
        </p:txBody>
      </p:sp>
      <p:sp>
        <p:nvSpPr>
          <p:cNvPr id="13" name="Rectangle 71"/>
          <p:cNvSpPr>
            <a:spLocks noChangeArrowheads="1"/>
          </p:cNvSpPr>
          <p:nvPr/>
        </p:nvSpPr>
        <p:spPr bwMode="auto">
          <a:xfrm>
            <a:off x="30919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linux</a:t>
            </a:r>
          </a:p>
        </p:txBody>
      </p:sp>
      <p:sp>
        <p:nvSpPr>
          <p:cNvPr id="14" name="Rectangle 72"/>
          <p:cNvSpPr>
            <a:spLocks noChangeArrowheads="1"/>
          </p:cNvSpPr>
          <p:nvPr/>
        </p:nvSpPr>
        <p:spPr bwMode="auto">
          <a:xfrm>
            <a:off x="30919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Solaris</a:t>
            </a:r>
          </a:p>
        </p:txBody>
      </p:sp>
      <p:sp>
        <p:nvSpPr>
          <p:cNvPr id="15" name="Rectangle 73"/>
          <p:cNvSpPr>
            <a:spLocks noChangeArrowheads="1"/>
          </p:cNvSpPr>
          <p:nvPr/>
        </p:nvSpPr>
        <p:spPr bwMode="auto">
          <a:xfrm>
            <a:off x="2482305" y="45688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6" name="Rectangle 74"/>
          <p:cNvSpPr>
            <a:spLocks noChangeArrowheads="1"/>
          </p:cNvSpPr>
          <p:nvPr/>
        </p:nvSpPr>
        <p:spPr bwMode="auto">
          <a:xfrm>
            <a:off x="1872705" y="45688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7" name="Rectangle 75"/>
          <p:cNvSpPr>
            <a:spLocks noChangeArrowheads="1"/>
          </p:cNvSpPr>
          <p:nvPr/>
        </p:nvSpPr>
        <p:spPr bwMode="auto">
          <a:xfrm>
            <a:off x="3091905" y="45688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8" name="Rectangle 76"/>
          <p:cNvSpPr>
            <a:spLocks noChangeArrowheads="1"/>
          </p:cNvSpPr>
          <p:nvPr/>
        </p:nvSpPr>
        <p:spPr bwMode="auto">
          <a:xfrm>
            <a:off x="1644105" y="41116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9" name="Rectangle 77"/>
          <p:cNvSpPr>
            <a:spLocks noChangeArrowheads="1"/>
          </p:cNvSpPr>
          <p:nvPr/>
        </p:nvSpPr>
        <p:spPr bwMode="auto">
          <a:xfrm>
            <a:off x="1644105" y="38830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" name="Rectangle 78"/>
          <p:cNvSpPr>
            <a:spLocks noChangeArrowheads="1"/>
          </p:cNvSpPr>
          <p:nvPr/>
        </p:nvSpPr>
        <p:spPr bwMode="auto">
          <a:xfrm>
            <a:off x="1644105" y="43402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Rectangle 79"/>
          <p:cNvSpPr>
            <a:spLocks noChangeArrowheads="1"/>
          </p:cNvSpPr>
          <p:nvPr/>
        </p:nvSpPr>
        <p:spPr bwMode="auto">
          <a:xfrm>
            <a:off x="1644105" y="45688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2" name="Rectangle 80"/>
          <p:cNvSpPr>
            <a:spLocks noChangeArrowheads="1"/>
          </p:cNvSpPr>
          <p:nvPr/>
        </p:nvSpPr>
        <p:spPr bwMode="auto">
          <a:xfrm>
            <a:off x="2482305" y="36544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end</a:t>
            </a:r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872705" y="36544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start</a:t>
            </a:r>
          </a:p>
        </p:txBody>
      </p:sp>
      <p:sp>
        <p:nvSpPr>
          <p:cNvPr id="24" name="Rectangle 82"/>
          <p:cNvSpPr>
            <a:spLocks noChangeArrowheads="1"/>
          </p:cNvSpPr>
          <p:nvPr/>
        </p:nvSpPr>
        <p:spPr bwMode="auto">
          <a:xfrm>
            <a:off x="3091905" y="36544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type</a:t>
            </a:r>
          </a:p>
        </p:txBody>
      </p:sp>
      <p:sp>
        <p:nvSpPr>
          <p:cNvPr id="25" name="Rectangle 83"/>
          <p:cNvSpPr>
            <a:spLocks noChangeArrowheads="1"/>
          </p:cNvSpPr>
          <p:nvPr/>
        </p:nvSpPr>
        <p:spPr bwMode="auto">
          <a:xfrm>
            <a:off x="1644105" y="36544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26" name="Text Box 84"/>
          <p:cNvSpPr txBox="1">
            <a:spLocks noChangeArrowheads="1"/>
          </p:cNvSpPr>
          <p:nvPr/>
        </p:nvSpPr>
        <p:spPr bwMode="auto">
          <a:xfrm>
            <a:off x="424905" y="3805220"/>
            <a:ext cx="1066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FDISK partition table</a:t>
            </a:r>
          </a:p>
        </p:txBody>
      </p:sp>
      <p:sp>
        <p:nvSpPr>
          <p:cNvPr id="27" name="Rectangle 85"/>
          <p:cNvSpPr>
            <a:spLocks noChangeArrowheads="1"/>
          </p:cNvSpPr>
          <p:nvPr/>
        </p:nvSpPr>
        <p:spPr bwMode="auto">
          <a:xfrm>
            <a:off x="6673305" y="1901808"/>
            <a:ext cx="1981200" cy="1828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linux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partition</a:t>
            </a:r>
          </a:p>
        </p:txBody>
      </p:sp>
      <p:sp>
        <p:nvSpPr>
          <p:cNvPr id="28" name="Rectangle 87"/>
          <p:cNvSpPr>
            <a:spLocks noChangeArrowheads="1"/>
          </p:cNvSpPr>
          <p:nvPr/>
        </p:nvSpPr>
        <p:spPr bwMode="auto">
          <a:xfrm>
            <a:off x="6673305" y="3730608"/>
            <a:ext cx="19812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DOS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partition</a:t>
            </a:r>
          </a:p>
        </p:txBody>
      </p:sp>
      <p:sp>
        <p:nvSpPr>
          <p:cNvPr id="29" name="Rectangle 88"/>
          <p:cNvSpPr>
            <a:spLocks noChangeArrowheads="1"/>
          </p:cNvSpPr>
          <p:nvPr/>
        </p:nvSpPr>
        <p:spPr bwMode="auto">
          <a:xfrm>
            <a:off x="6673305" y="4645008"/>
            <a:ext cx="19812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Solaris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partition</a:t>
            </a:r>
          </a:p>
        </p:txBody>
      </p:sp>
      <p:cxnSp>
        <p:nvCxnSpPr>
          <p:cNvPr id="30" name="AutoShape 89"/>
          <p:cNvCxnSpPr>
            <a:cxnSpLocks noChangeShapeType="1"/>
            <a:stCxn id="13" idx="3"/>
            <a:endCxn id="33" idx="1"/>
          </p:cNvCxnSpPr>
          <p:nvPr/>
        </p:nvCxnSpPr>
        <p:spPr bwMode="auto">
          <a:xfrm flipV="1">
            <a:off x="3701505" y="2016108"/>
            <a:ext cx="2971800" cy="1981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1" name="AutoShape 90"/>
          <p:cNvCxnSpPr>
            <a:cxnSpLocks noChangeShapeType="1"/>
            <a:stCxn id="12" idx="3"/>
            <a:endCxn id="34" idx="1"/>
          </p:cNvCxnSpPr>
          <p:nvPr/>
        </p:nvCxnSpPr>
        <p:spPr bwMode="auto">
          <a:xfrm flipV="1">
            <a:off x="3701505" y="3844908"/>
            <a:ext cx="2971800" cy="381000"/>
          </a:xfrm>
          <a:prstGeom prst="bentConnector3">
            <a:avLst>
              <a:gd name="adj1" fmla="val 6196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2" name="AutoShape 91"/>
          <p:cNvCxnSpPr>
            <a:cxnSpLocks noChangeShapeType="1"/>
            <a:stCxn id="14" idx="3"/>
            <a:endCxn id="35" idx="1"/>
          </p:cNvCxnSpPr>
          <p:nvPr/>
        </p:nvCxnSpPr>
        <p:spPr bwMode="auto">
          <a:xfrm>
            <a:off x="3701505" y="4454508"/>
            <a:ext cx="2971800" cy="304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3" name="Rectangle 93"/>
          <p:cNvSpPr>
            <a:spLocks noChangeArrowheads="1"/>
          </p:cNvSpPr>
          <p:nvPr/>
        </p:nvSpPr>
        <p:spPr bwMode="auto">
          <a:xfrm>
            <a:off x="6673305" y="1901808"/>
            <a:ext cx="3048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0">
                <a:latin typeface="Times New Roman"/>
                <a:cs typeface="Times New Roman"/>
              </a:rPr>
              <a:t>PBR</a:t>
            </a:r>
          </a:p>
        </p:txBody>
      </p:sp>
      <p:sp>
        <p:nvSpPr>
          <p:cNvPr id="34" name="Rectangle 94"/>
          <p:cNvSpPr>
            <a:spLocks noChangeArrowheads="1"/>
          </p:cNvSpPr>
          <p:nvPr/>
        </p:nvSpPr>
        <p:spPr bwMode="auto">
          <a:xfrm>
            <a:off x="6673305" y="3730608"/>
            <a:ext cx="3048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0">
                <a:latin typeface="Times New Roman"/>
                <a:cs typeface="Times New Roman"/>
              </a:rPr>
              <a:t>PBR</a:t>
            </a:r>
          </a:p>
        </p:txBody>
      </p:sp>
      <p:sp>
        <p:nvSpPr>
          <p:cNvPr id="35" name="Rectangle 95"/>
          <p:cNvSpPr>
            <a:spLocks noChangeArrowheads="1"/>
          </p:cNvSpPr>
          <p:nvPr/>
        </p:nvSpPr>
        <p:spPr bwMode="auto">
          <a:xfrm>
            <a:off x="6673305" y="4645008"/>
            <a:ext cx="3048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0">
                <a:latin typeface="Times New Roman"/>
                <a:cs typeface="Times New Roman"/>
              </a:rPr>
              <a:t>PBR</a:t>
            </a:r>
          </a:p>
        </p:txBody>
      </p:sp>
      <p:sp>
        <p:nvSpPr>
          <p:cNvPr id="36" name="Text Box 96"/>
          <p:cNvSpPr txBox="1">
            <a:spLocks noChangeArrowheads="1"/>
          </p:cNvSpPr>
          <p:nvPr/>
        </p:nvSpPr>
        <p:spPr bwMode="auto">
          <a:xfrm>
            <a:off x="1644105" y="5178408"/>
            <a:ext cx="457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Note that the first sector of each logical partition also contains a Partition Boot Record, which will be used to boot the operating system for that partition.</a:t>
            </a:r>
          </a:p>
        </p:txBody>
      </p:sp>
      <p:sp>
        <p:nvSpPr>
          <p:cNvPr id="37" name="Rectangle 97"/>
          <p:cNvSpPr>
            <a:spLocks noChangeArrowheads="1"/>
          </p:cNvSpPr>
          <p:nvPr/>
        </p:nvSpPr>
        <p:spPr bwMode="auto">
          <a:xfrm>
            <a:off x="24823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99:7:63</a:t>
            </a:r>
          </a:p>
        </p:txBody>
      </p:sp>
      <p:sp>
        <p:nvSpPr>
          <p:cNvPr id="38" name="Rectangle 98"/>
          <p:cNvSpPr>
            <a:spLocks noChangeArrowheads="1"/>
          </p:cNvSpPr>
          <p:nvPr/>
        </p:nvSpPr>
        <p:spPr bwMode="auto">
          <a:xfrm>
            <a:off x="18727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00:01:00</a:t>
            </a:r>
          </a:p>
        </p:txBody>
      </p:sp>
      <p:sp>
        <p:nvSpPr>
          <p:cNvPr id="39" name="Rectangle 99"/>
          <p:cNvSpPr>
            <a:spLocks noChangeArrowheads="1"/>
          </p:cNvSpPr>
          <p:nvPr/>
        </p:nvSpPr>
        <p:spPr bwMode="auto">
          <a:xfrm>
            <a:off x="24823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149:7:63</a:t>
            </a:r>
          </a:p>
        </p:txBody>
      </p:sp>
      <p:sp>
        <p:nvSpPr>
          <p:cNvPr id="40" name="Rectangle 100"/>
          <p:cNvSpPr>
            <a:spLocks noChangeArrowheads="1"/>
          </p:cNvSpPr>
          <p:nvPr/>
        </p:nvSpPr>
        <p:spPr bwMode="auto">
          <a:xfrm>
            <a:off x="18727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100:1:00</a:t>
            </a:r>
          </a:p>
        </p:txBody>
      </p:sp>
      <p:sp>
        <p:nvSpPr>
          <p:cNvPr id="41" name="Rectangle 101"/>
          <p:cNvSpPr>
            <a:spLocks noChangeArrowheads="1"/>
          </p:cNvSpPr>
          <p:nvPr/>
        </p:nvSpPr>
        <p:spPr bwMode="auto">
          <a:xfrm>
            <a:off x="24823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199:7:63</a:t>
            </a:r>
          </a:p>
        </p:txBody>
      </p:sp>
      <p:sp>
        <p:nvSpPr>
          <p:cNvPr id="42" name="Rectangle 102"/>
          <p:cNvSpPr>
            <a:spLocks noChangeArrowheads="1"/>
          </p:cNvSpPr>
          <p:nvPr/>
        </p:nvSpPr>
        <p:spPr bwMode="auto">
          <a:xfrm>
            <a:off x="18727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150:1:00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3" grpId="0" animBg="1"/>
      <p:bldP spid="34" grpId="0" animBg="1"/>
      <p:bldP spid="35" grpId="0" animBg="1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Boot Records and </a:t>
            </a:r>
            <a:br>
              <a:rPr lang="en-US" dirty="0" smtClean="0"/>
            </a:br>
            <a:r>
              <a:rPr lang="en-US" dirty="0" smtClean="0"/>
              <a:t>Partition Boot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Given the Master Boot Record bootstrap, why another Partition Boot Record bootstrap per partition?</a:t>
            </a:r>
          </a:p>
          <a:p>
            <a:r>
              <a:rPr lang="en-US" sz="2800" dirty="0" smtClean="0"/>
              <a:t>The bootstrap in the MBR typically only gives the user the option of choosing a partition to boot from</a:t>
            </a:r>
          </a:p>
          <a:p>
            <a:pPr lvl="1"/>
            <a:r>
              <a:rPr lang="en-US" sz="2400" dirty="0" smtClean="0"/>
              <a:t>And then loads the boot block from the selected (or default) partition</a:t>
            </a:r>
          </a:p>
          <a:p>
            <a:r>
              <a:rPr lang="en-US" sz="2800" dirty="0" smtClean="0"/>
              <a:t>The PBR bootstrap in the selected partition knows how to traverse the file system in that partition</a:t>
            </a:r>
          </a:p>
          <a:p>
            <a:pPr lvl="1"/>
            <a:r>
              <a:rPr lang="en-US" sz="2400" dirty="0" smtClean="0"/>
              <a:t>And how to interpret the load modules stored in it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Multiple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sz="2800" dirty="0" smtClean="0"/>
              <a:t>So you might have multiple independent file systems on one machine</a:t>
            </a:r>
          </a:p>
          <a:p>
            <a:pPr lvl="1"/>
            <a:r>
              <a:rPr lang="en-US" sz="2400" dirty="0" smtClean="0"/>
              <a:t>Each handling its own disk layout, free space, and other organizational issues</a:t>
            </a:r>
          </a:p>
          <a:p>
            <a:r>
              <a:rPr lang="en-US" sz="2800" dirty="0" smtClean="0"/>
              <a:t>How will the overall system work with those several file systems?</a:t>
            </a:r>
          </a:p>
          <a:p>
            <a:r>
              <a:rPr lang="en-US" sz="2800" dirty="0" smtClean="0"/>
              <a:t>Treat them as totally independent namespaces?</a:t>
            </a:r>
          </a:p>
          <a:p>
            <a:r>
              <a:rPr lang="en-US" sz="2800" dirty="0" smtClean="0"/>
              <a:t>Or somehow stitch the separate namespaces together?</a:t>
            </a:r>
          </a:p>
          <a:p>
            <a:r>
              <a:rPr lang="en-US" sz="2800" dirty="0" smtClean="0"/>
              <a:t>Key questions: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How does an application specify which file it wants?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How does the OS find that file?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Files With Multiple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280"/>
            <a:ext cx="8229600" cy="4525963"/>
          </a:xfrm>
        </p:spPr>
        <p:txBody>
          <a:bodyPr/>
          <a:lstStyle/>
          <a:p>
            <a:r>
              <a:rPr lang="en-GB" sz="2800" dirty="0" smtClean="0"/>
              <a:t>Finding files is easy if there is only one file system</a:t>
            </a:r>
          </a:p>
          <a:p>
            <a:pPr lvl="1"/>
            <a:r>
              <a:rPr lang="en-GB" sz="2400" dirty="0" smtClean="0"/>
              <a:t>Any file we want must be on that one file system</a:t>
            </a:r>
          </a:p>
          <a:p>
            <a:pPr lvl="1"/>
            <a:r>
              <a:rPr lang="en-GB" sz="2400" dirty="0" smtClean="0"/>
              <a:t>Directories enable us to name files within a file system</a:t>
            </a:r>
          </a:p>
          <a:p>
            <a:r>
              <a:rPr lang="en-GB" sz="2800" dirty="0" smtClean="0"/>
              <a:t>What if there are multiple file systems available?</a:t>
            </a:r>
          </a:p>
          <a:p>
            <a:pPr lvl="1"/>
            <a:r>
              <a:rPr lang="en-GB" sz="2400" dirty="0" smtClean="0"/>
              <a:t>Somehow, we have to say which one our file is on</a:t>
            </a:r>
          </a:p>
          <a:p>
            <a:r>
              <a:rPr lang="en-GB" sz="2800" dirty="0" smtClean="0"/>
              <a:t>How do we specify which file system to use?</a:t>
            </a:r>
          </a:p>
          <a:p>
            <a:pPr lvl="1"/>
            <a:r>
              <a:rPr lang="en-GB" sz="2400" dirty="0" smtClean="0"/>
              <a:t>One way or another, it must be part of the file name</a:t>
            </a:r>
          </a:p>
          <a:p>
            <a:pPr lvl="1"/>
            <a:r>
              <a:rPr lang="en-GB" sz="2400" dirty="0" smtClean="0"/>
              <a:t>It may be implicit (e.g., same as current directory)</a:t>
            </a:r>
          </a:p>
          <a:p>
            <a:pPr lvl="1"/>
            <a:r>
              <a:rPr lang="en-GB" sz="2400" dirty="0" smtClean="0"/>
              <a:t>Or explicit (e.g., every name specifies it)</a:t>
            </a:r>
          </a:p>
          <a:p>
            <a:pPr lvl="1"/>
            <a:r>
              <a:rPr lang="en-GB" sz="2400" dirty="0" smtClean="0"/>
              <a:t>Regardless, we need some way of specifying which file system to look into for a given file name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Naming With </a:t>
            </a:r>
            <a:br>
              <a:rPr lang="en-US" dirty="0" smtClean="0"/>
            </a:br>
            <a:r>
              <a:rPr lang="en-US" dirty="0" smtClean="0"/>
              <a:t>Multiple Partitions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Could specify the physical device it resides on</a:t>
            </a:r>
          </a:p>
          <a:p>
            <a:pPr lvl="1"/>
            <a:r>
              <a:rPr lang="en-GB" dirty="0" smtClean="0"/>
              <a:t>E.g., </a:t>
            </a:r>
            <a:r>
              <a:rPr lang="en-GB" sz="2000" dirty="0" smtClean="0">
                <a:latin typeface="Courier New"/>
                <a:cs typeface="Courier New"/>
              </a:rPr>
              <a:t>/devices/pci/pci1000,4/disk/lun1/partition2</a:t>
            </a:r>
            <a:endParaRPr lang="en-GB" dirty="0" smtClean="0">
              <a:latin typeface="Courier New"/>
              <a:cs typeface="Courier New"/>
            </a:endParaRPr>
          </a:p>
          <a:p>
            <a:pPr lvl="2"/>
            <a:r>
              <a:rPr lang="en-GB" dirty="0" smtClean="0"/>
              <a:t>that would get old real quick</a:t>
            </a:r>
          </a:p>
          <a:p>
            <a:r>
              <a:rPr lang="en-GB" dirty="0" smtClean="0"/>
              <a:t>Could assign logical names to our partitions</a:t>
            </a:r>
          </a:p>
          <a:p>
            <a:pPr lvl="1"/>
            <a:r>
              <a:rPr lang="en-GB" dirty="0" smtClean="0"/>
              <a:t>E.g., “A:”, “C:”, “D:”</a:t>
            </a:r>
          </a:p>
          <a:p>
            <a:pPr lvl="2"/>
            <a:r>
              <a:rPr lang="en-GB" dirty="0" smtClean="0"/>
              <a:t>You only have to think physical when you set them up</a:t>
            </a:r>
          </a:p>
          <a:p>
            <a:pPr lvl="2"/>
            <a:r>
              <a:rPr lang="en-GB" dirty="0" smtClean="0"/>
              <a:t>But you still have to be aware multiple volumes exist</a:t>
            </a:r>
          </a:p>
          <a:p>
            <a:r>
              <a:rPr lang="en-GB" dirty="0" smtClean="0"/>
              <a:t>Could weave a multi-file-system name space</a:t>
            </a:r>
          </a:p>
          <a:p>
            <a:pPr lvl="1"/>
            <a:r>
              <a:rPr lang="en-GB" dirty="0" smtClean="0"/>
              <a:t>E.g., Unix mounts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File System Mounts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GB" dirty="0" smtClean="0"/>
              <a:t>Goal:</a:t>
            </a:r>
          </a:p>
          <a:p>
            <a:pPr lvl="1"/>
            <a:r>
              <a:rPr lang="en-GB" dirty="0" smtClean="0"/>
              <a:t>To make many file systems appear to be one giant one</a:t>
            </a:r>
          </a:p>
          <a:p>
            <a:pPr lvl="1"/>
            <a:r>
              <a:rPr lang="en-GB" dirty="0" smtClean="0"/>
              <a:t>Users need not be aware of file system boundaries</a:t>
            </a:r>
          </a:p>
          <a:p>
            <a:r>
              <a:rPr lang="en-GB" dirty="0" smtClean="0"/>
              <a:t>Mechanism:</a:t>
            </a:r>
          </a:p>
          <a:p>
            <a:pPr lvl="1"/>
            <a:r>
              <a:rPr lang="en-GB" i="1" dirty="0" smtClean="0"/>
              <a:t>Mount</a:t>
            </a:r>
            <a:r>
              <a:rPr lang="en-GB" dirty="0" smtClean="0"/>
              <a:t> </a:t>
            </a:r>
            <a:r>
              <a:rPr lang="en-GB" u="sng" dirty="0" smtClean="0"/>
              <a:t>device</a:t>
            </a:r>
            <a:r>
              <a:rPr lang="en-GB" dirty="0" smtClean="0"/>
              <a:t> on </a:t>
            </a:r>
            <a:r>
              <a:rPr lang="en-GB" u="sng" dirty="0" smtClean="0"/>
              <a:t>directory</a:t>
            </a:r>
          </a:p>
          <a:p>
            <a:pPr lvl="1"/>
            <a:r>
              <a:rPr lang="en-GB" dirty="0" smtClean="0"/>
              <a:t>Creates a warp from the named </a:t>
            </a:r>
            <a:r>
              <a:rPr lang="en-GB" u="sng" dirty="0" smtClean="0"/>
              <a:t>directory</a:t>
            </a:r>
            <a:r>
              <a:rPr lang="en-GB" dirty="0" smtClean="0"/>
              <a:t> to the  top of the file system on the specified </a:t>
            </a:r>
            <a:r>
              <a:rPr lang="en-GB" u="sng" dirty="0" smtClean="0"/>
              <a:t>device</a:t>
            </a:r>
          </a:p>
          <a:p>
            <a:pPr lvl="1"/>
            <a:r>
              <a:rPr lang="en-GB" dirty="0" smtClean="0"/>
              <a:t>Any file name beneath that directory is interpreted relative to the root of the mounted file 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79472</TotalTime>
  <Words>1757</Words>
  <Application>Microsoft Macintosh PowerPoint</Application>
  <PresentationFormat>On-screen Show (4:3)</PresentationFormat>
  <Paragraphs>244</Paragraphs>
  <Slides>23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Theme</vt:lpstr>
      <vt:lpstr>File Systems and Multiple Disks</vt:lpstr>
      <vt:lpstr>How About the Other Way Around?</vt:lpstr>
      <vt:lpstr>Disk Partitioning Mechanisms</vt:lpstr>
      <vt:lpstr>Example: FDISK Disk Partitioning</vt:lpstr>
      <vt:lpstr>Master Boot Records and  Partition Boot Records</vt:lpstr>
      <vt:lpstr>Working With Multiple File Systems</vt:lpstr>
      <vt:lpstr>Finding Files With Multiple File Systems</vt:lpstr>
      <vt:lpstr>Options for Naming With  Multiple Partitions</vt:lpstr>
      <vt:lpstr>Unix File System Mounts</vt:lpstr>
      <vt:lpstr>Unix Mounted File System Example</vt:lpstr>
      <vt:lpstr>How Does This Actually Work?</vt:lpstr>
      <vt:lpstr>What Happened To the Real Directory?</vt:lpstr>
      <vt:lpstr>File System Performance Issues</vt:lpstr>
      <vt:lpstr>Head Motion and File System Performance</vt:lpstr>
      <vt:lpstr>Ways To Reduce Head Motion</vt:lpstr>
      <vt:lpstr>File System Performance and Block Size</vt:lpstr>
      <vt:lpstr>Read Early, Write Late</vt:lpstr>
      <vt:lpstr>Read-Ahead</vt:lpstr>
      <vt:lpstr>Delayed Writes</vt:lpstr>
      <vt:lpstr>Caching and Performance</vt:lpstr>
      <vt:lpstr>Common Types of Disk Caching</vt:lpstr>
      <vt:lpstr>Performance Gain For Different Types of Caches</vt:lpstr>
      <vt:lpstr>Why Are Special Purpose  Caches More Effective?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114</cp:revision>
  <dcterms:created xsi:type="dcterms:W3CDTF">2013-05-31T18:19:32Z</dcterms:created>
  <dcterms:modified xsi:type="dcterms:W3CDTF">2013-05-31T18:25:37Z</dcterms:modified>
</cp:coreProperties>
</file>