
<file path=[Content_Types].xml><?xml version="1.0" encoding="utf-8"?>
<Types xmlns="http://schemas.openxmlformats.org/package/2006/content-types">
  <Override PartName="/ppt/slides/slide18.xml" ContentType="application/vnd.openxmlformats-officedocument.presentationml.slide+xml"/>
  <Override PartName="/ppt/slides/slide9.xml" ContentType="application/vnd.openxmlformats-officedocument.presentationml.slide+xml"/>
  <Override PartName="/ppt/slides/slide14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5.xml" ContentType="application/vnd.openxmlformats-officedocument.presentationml.slide+xml"/>
  <Default Extension="rels" ContentType="application/vnd.openxmlformats-package.relationships+xml"/>
  <Override PartName="/ppt/slides/slide10.xml" ContentType="application/vnd.openxmlformats-officedocument.presentationml.slide+xml"/>
  <Override PartName="/ppt/slideLayouts/slideLayout5.xml" ContentType="application/vnd.openxmlformats-officedocument.presentationml.slideLayout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6.xml" ContentType="application/vnd.openxmlformats-officedocument.presentationml.slide+xml"/>
  <Override PartName="/docProps/app.xml" ContentType="application/vnd.openxmlformats-officedocument.extended-properties+xml"/>
  <Override PartName="/ppt/handoutMasters/handoutMaster1.xml" ContentType="application/vnd.openxmlformats-officedocument.presentationml.handoutMaster+xml"/>
  <Override PartName="/ppt/theme/theme2.xml" ContentType="application/vnd.openxmlformats-officedocument.theme+xml"/>
  <Override PartName="/ppt/slideLayouts/slideLayout1.xml" ContentType="application/vnd.openxmlformats-officedocument.presentationml.slideLayout+xml"/>
  <Override PartName="/ppt/slides/slide22.xml" ContentType="application/vnd.openxmlformats-officedocument.presentationml.slide+xml"/>
  <Default Extension="xml" ContentType="application/xml"/>
  <Override PartName="/ppt/slides/slide19.xml" ContentType="application/vnd.openxmlformats-officedocument.presentationml.slide+xml"/>
  <Override PartName="/ppt/tableStyles.xml" ContentType="application/vnd.openxmlformats-officedocument.presentationml.tableStyles+xml"/>
  <Override PartName="/ppt/slides/slide15.xml" ContentType="application/vnd.openxmlformats-officedocument.presentationml.slide+xml"/>
  <Override PartName="/ppt/slides/slide6.xml" ContentType="application/vnd.openxmlformats-officedocument.presentationml.slide+xml"/>
  <Override PartName="/docProps/core.xml" ContentType="application/vnd.openxmlformats-package.core-properties+xml"/>
  <Override PartName="/ppt/slides/slide11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7.xml" ContentType="application/vnd.openxmlformats-officedocument.presentationml.slide+xml"/>
  <Override PartName="/ppt/slides/slide2.xml" ContentType="application/vnd.openxmlformats-officedocument.presentationml.slide+xml"/>
  <Override PartName="/ppt/theme/theme3.xml" ContentType="application/vnd.openxmlformats-officedocument.theme+xml"/>
  <Override PartName="/ppt/slideLayouts/slideLayout2.xml" ContentType="application/vnd.openxmlformats-officedocument.presentationml.slideLayout+xml"/>
  <Override PartName="/ppt/slides/slide23.xml" ContentType="application/vnd.openxmlformats-officedocument.presentationml.slide+xml"/>
  <Override PartName="/ppt/slides/slide16.xml" ContentType="application/vnd.openxmlformats-officedocument.presentationml.slide+xml"/>
  <Override PartName="/ppt/slides/slide7.xml" ContentType="application/vnd.openxmlformats-officedocument.presentationml.slide+xml"/>
  <Override PartName="/ppt/presentation.xml" ContentType="application/vnd.openxmlformats-officedocument.presentationml.presentation.main+xml"/>
  <Override PartName="/ppt/slides/slide12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3.xml" ContentType="application/vnd.openxmlformats-officedocument.presentationml.slideLayout+xml"/>
  <Override PartName="/ppt/slides/slide24.xml" ContentType="application/vnd.openxmlformats-officedocument.presentationml.slide+xml"/>
  <Override PartName="/ppt/slides/slide20.xml" ContentType="application/vnd.openxmlformats-officedocument.presentationml.slide+xml"/>
  <Override PartName="/ppt/slides/slide1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slides/slide13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s/slide25.xml" ContentType="application/vnd.openxmlformats-officedocument.presentationml.slide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s/slide21.xml" ContentType="application/vnd.openxmlformats-officedocument.presentationml.slide+xml"/>
  <Default Extension="bin" ContentType="application/vnd.openxmlformats-officedocument.presentationml.printerSettings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29"/>
  </p:notesMasterIdLst>
  <p:handoutMasterIdLst>
    <p:handoutMasterId r:id="rId30"/>
  </p:handoutMasterIdLst>
  <p:sldIdLst>
    <p:sldId id="320" r:id="rId2"/>
    <p:sldId id="321" r:id="rId3"/>
    <p:sldId id="324" r:id="rId4"/>
    <p:sldId id="341" r:id="rId5"/>
    <p:sldId id="342" r:id="rId6"/>
    <p:sldId id="330" r:id="rId7"/>
    <p:sldId id="333" r:id="rId8"/>
    <p:sldId id="331" r:id="rId9"/>
    <p:sldId id="343" r:id="rId10"/>
    <p:sldId id="328" r:id="rId11"/>
    <p:sldId id="344" r:id="rId12"/>
    <p:sldId id="326" r:id="rId13"/>
    <p:sldId id="327" r:id="rId14"/>
    <p:sldId id="345" r:id="rId15"/>
    <p:sldId id="322" r:id="rId16"/>
    <p:sldId id="325" r:id="rId17"/>
    <p:sldId id="329" r:id="rId18"/>
    <p:sldId id="346" r:id="rId19"/>
    <p:sldId id="323" r:id="rId20"/>
    <p:sldId id="332" r:id="rId21"/>
    <p:sldId id="334" r:id="rId22"/>
    <p:sldId id="335" r:id="rId23"/>
    <p:sldId id="336" r:id="rId24"/>
    <p:sldId id="337" r:id="rId25"/>
    <p:sldId id="338" r:id="rId26"/>
    <p:sldId id="339" r:id="rId27"/>
    <p:sldId id="340" r:id="rId28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FFA839"/>
    <a:srgbClr val="CBCBCB"/>
    <a:srgbClr val="A2D6E2"/>
    <a:srgbClr val="E2A8A6"/>
    <a:srgbClr val="70F965"/>
    <a:srgbClr val="FDDDC5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1420" autoAdjust="0"/>
  </p:normalViewPr>
  <p:slideViewPr>
    <p:cSldViewPr snapToGrid="0" snapToObjects="1">
      <p:cViewPr varScale="1">
        <p:scale>
          <a:sx n="96" d="100"/>
          <a:sy n="96" d="100"/>
        </p:scale>
        <p:origin x="-1000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handoutMaster" Target="handoutMasters/handoutMaster1.xml"/><Relationship Id="rId31" Type="http://schemas.openxmlformats.org/officeDocument/2006/relationships/printerSettings" Target="printerSettings/printerSettings1.bin"/><Relationship Id="rId32" Type="http://schemas.openxmlformats.org/officeDocument/2006/relationships/presProps" Target="presProps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viewProps" Target="viewProps.xml"/><Relationship Id="rId34" Type="http://schemas.openxmlformats.org/officeDocument/2006/relationships/theme" Target="theme/theme1.xml"/><Relationship Id="rId35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7F7607-8AA4-B842-A5B0-85C1885566DE}" type="datetimeFigureOut">
              <a:rPr lang="en-US" smtClean="0"/>
              <a:pPr/>
              <a:t>4/25/13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174529-E9FF-DD45-A1E1-9AE5BBE5EAE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357BF8-B90F-EC4F-8623-DE2330790225}" type="datetimeFigureOut">
              <a:rPr lang="en-US" smtClean="0"/>
              <a:pPr/>
              <a:t>4/25/13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1E4DDF-0BE8-B44D-A687-4BF2505A719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39A981-F631-6C4A-86DB-307E6383E623}" type="datetime1">
              <a:rPr lang="en-US" smtClean="0"/>
              <a:pPr>
                <a:defRPr/>
              </a:pPr>
              <a:t>4/25/13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320DD2-9AC7-B240-8439-1898C20C429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46EC38-4D31-2140-9931-D5E726EF7D3D}" type="datetime1">
              <a:rPr lang="en-US" smtClean="0"/>
              <a:pPr>
                <a:defRPr/>
              </a:pPr>
              <a:t>4/25/13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F3B397-9863-974C-9E75-B66FE458739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47BC0C-7003-E94A-804F-54184BF50984}" type="datetime1">
              <a:rPr lang="en-US" smtClean="0"/>
              <a:pPr>
                <a:defRPr/>
              </a:pPr>
              <a:t>4/25/13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E7C3A0-C6A5-184E-9AB8-67C259CC114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C65804-5B58-034F-A3DB-4CECB6DAC7FB}" type="datetime1">
              <a:rPr lang="en-US" smtClean="0"/>
              <a:pPr>
                <a:defRPr/>
              </a:pPr>
              <a:t>4/25/13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018A7C-687B-BE4F-84FE-0A7FB4E2EDA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1522B3-B141-814F-8D8A-F6B0FA2B162F}" type="datetime1">
              <a:rPr lang="en-US" smtClean="0"/>
              <a:pPr>
                <a:defRPr/>
              </a:pPr>
              <a:t>4/25/13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E84620-9411-7A41-BDFE-46E36283A32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9D0BDD-213E-954F-94A2-56F86D9FBDD9}" type="datetime1">
              <a:rPr lang="en-US" smtClean="0"/>
              <a:pPr>
                <a:defRPr/>
              </a:pPr>
              <a:t>4/25/13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92E417-E1B4-1644-AA5E-08B3C161F27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C729DD-0AC1-8446-A7E7-2EA7DFEFC0B8}" type="datetime1">
              <a:rPr lang="en-US" smtClean="0"/>
              <a:pPr>
                <a:defRPr/>
              </a:pPr>
              <a:t>4/25/13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CEFE53-6511-CC46-9EB0-088D5AA225D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2DEDBE-692C-744D-A80D-82742EE06E44}" type="datetime1">
              <a:rPr lang="en-US" smtClean="0"/>
              <a:pPr>
                <a:defRPr/>
              </a:pPr>
              <a:t>4/25/13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3AA0B7-898E-6849-B106-FA8F92BD0AC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54258B-B662-424E-993C-09FB0781EA91}" type="datetime1">
              <a:rPr lang="en-US" smtClean="0"/>
              <a:pPr>
                <a:defRPr/>
              </a:pPr>
              <a:t>4/25/13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FC738C-B1BF-D74D-9E8E-E80F125B959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891CE8-11C5-144F-8C0A-6B1192B9AA31}" type="datetime1">
              <a:rPr lang="en-US" smtClean="0"/>
              <a:pPr>
                <a:defRPr/>
              </a:pPr>
              <a:t>4/25/13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E7D5A-5759-A749-9DF2-8883836C016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F5D738-D4A0-DC48-A21B-E749BF07505E}" type="datetime1">
              <a:rPr lang="en-US" smtClean="0"/>
              <a:pPr>
                <a:defRPr/>
              </a:pPr>
              <a:t>4/25/13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21797F-D4AC-5249-8143-180C49B06D2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AutoShape 8"/>
          <p:cNvSpPr>
            <a:spLocks noChangeArrowheads="1"/>
          </p:cNvSpPr>
          <p:nvPr userDrawn="1"/>
        </p:nvSpPr>
        <p:spPr bwMode="auto">
          <a:xfrm>
            <a:off x="387350" y="274638"/>
            <a:ext cx="8445500" cy="6272212"/>
          </a:xfrm>
          <a:prstGeom prst="roundRect">
            <a:avLst>
              <a:gd name="adj" fmla="val 12486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 dirty="0">
              <a:latin typeface="Courier New" pitchFamily="-107" charset="0"/>
            </a:endParaRPr>
          </a:p>
        </p:txBody>
      </p:sp>
      <p:sp useBgFill="1">
        <p:nvSpPr>
          <p:cNvPr id="8" name="Rectangle 9"/>
          <p:cNvSpPr>
            <a:spLocks noChangeArrowheads="1"/>
          </p:cNvSpPr>
          <p:nvPr userDrawn="1"/>
        </p:nvSpPr>
        <p:spPr bwMode="auto">
          <a:xfrm>
            <a:off x="8213725" y="6218238"/>
            <a:ext cx="848164" cy="462307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dirty="0" smtClean="0">
                <a:latin typeface="Times New Roman" pitchFamily="-107" charset="0"/>
              </a:rPr>
              <a:t>Lecture</a:t>
            </a:r>
            <a:r>
              <a:rPr lang="en-US" sz="1200" baseline="0" dirty="0" smtClean="0">
                <a:latin typeface="Times New Roman" pitchFamily="-107" charset="0"/>
              </a:rPr>
              <a:t> 13 </a:t>
            </a:r>
            <a:endParaRPr lang="en-US" sz="1200" dirty="0" smtClean="0">
              <a:latin typeface="Times New Roman" pitchFamily="-107" charset="0"/>
            </a:endParaRPr>
          </a:p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Page </a:t>
            </a:r>
            <a:fld id="{8DEFEB2B-9FA0-4F4D-A070-42F5B2E48911}" type="slidenum">
              <a:rPr lang="en-US" sz="1200" smtClean="0">
                <a:latin typeface="Times New Roman" pitchFamily="-107" charset="0"/>
              </a:rPr>
              <a:pPr>
                <a:defRPr/>
              </a:pPr>
              <a:t>‹#›</a:t>
            </a:fld>
            <a:endParaRPr lang="en-US" sz="1200" dirty="0">
              <a:latin typeface="Times New Roman" pitchFamily="-107" charset="0"/>
            </a:endParaRPr>
          </a:p>
        </p:txBody>
      </p:sp>
      <p:sp useBgFill="1">
        <p:nvSpPr>
          <p:cNvPr id="10" name="Rectangle 10"/>
          <p:cNvSpPr>
            <a:spLocks noChangeArrowheads="1"/>
          </p:cNvSpPr>
          <p:nvPr userDrawn="1"/>
        </p:nvSpPr>
        <p:spPr bwMode="auto">
          <a:xfrm>
            <a:off x="974725" y="6446838"/>
            <a:ext cx="1089366" cy="277641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CS</a:t>
            </a:r>
            <a:r>
              <a:rPr lang="en-US" sz="1200" dirty="0" smtClean="0">
                <a:latin typeface="Times New Roman" pitchFamily="-107" charset="0"/>
              </a:rPr>
              <a:t> 111 </a:t>
            </a:r>
            <a:r>
              <a:rPr lang="en-US" sz="1200" dirty="0">
                <a:latin typeface="Times New Roman" pitchFamily="-107" charset="0"/>
              </a:rPr>
              <a:t>Online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Basics of File System Design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Where do file systems fit in the OS?</a:t>
            </a:r>
            <a:endParaRPr lang="en-US" dirty="0" smtClean="0"/>
          </a:p>
          <a:p>
            <a:r>
              <a:rPr lang="en-US" dirty="0" smtClean="0"/>
              <a:t>File </a:t>
            </a:r>
            <a:r>
              <a:rPr lang="en-US" dirty="0" smtClean="0"/>
              <a:t>control data structures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1172986" y="502733"/>
            <a:ext cx="6777167" cy="740869"/>
          </a:xfrm>
          <a:prstGeom prst="roundRect">
            <a:avLst/>
          </a:prstGeom>
          <a:noFill/>
          <a:ln w="9525" cap="flat" cmpd="sng" algn="ctr">
            <a:solidFill>
              <a:srgbClr val="0D0D0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Virtual File System </a:t>
            </a:r>
            <a:br>
              <a:rPr lang="en-US" dirty="0" smtClean="0"/>
            </a:br>
            <a:r>
              <a:rPr lang="en-US" dirty="0" smtClean="0"/>
              <a:t>(VFS) Layer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54670"/>
            <a:ext cx="8229600" cy="4525963"/>
          </a:xfrm>
        </p:spPr>
        <p:txBody>
          <a:bodyPr/>
          <a:lstStyle/>
          <a:p>
            <a:r>
              <a:rPr lang="en-GB" sz="2800" dirty="0" smtClean="0"/>
              <a:t>Federation layer to generalize file systems</a:t>
            </a:r>
          </a:p>
          <a:p>
            <a:pPr lvl="1"/>
            <a:r>
              <a:rPr lang="en-GB" sz="2400" dirty="0" smtClean="0"/>
              <a:t>Permits rest of OS to treat all file systems as the same</a:t>
            </a:r>
          </a:p>
          <a:p>
            <a:pPr lvl="1"/>
            <a:r>
              <a:rPr lang="en-GB" sz="2400" dirty="0" smtClean="0"/>
              <a:t>Support dynamic addition of new file systems</a:t>
            </a:r>
          </a:p>
          <a:p>
            <a:r>
              <a:rPr lang="en-GB" sz="2800" dirty="0" smtClean="0"/>
              <a:t>Plug-in interface or file system implementations</a:t>
            </a:r>
          </a:p>
          <a:p>
            <a:pPr lvl="1"/>
            <a:r>
              <a:rPr lang="en-GB" sz="2400" dirty="0" smtClean="0"/>
              <a:t>DOS FAT, Unix, EXT3, ISO 9660, network, etc.</a:t>
            </a:r>
          </a:p>
          <a:p>
            <a:pPr lvl="1"/>
            <a:r>
              <a:rPr lang="en-GB" sz="2400" dirty="0" smtClean="0"/>
              <a:t>Each file system implemented by a plug-in module</a:t>
            </a:r>
          </a:p>
          <a:p>
            <a:pPr lvl="1"/>
            <a:r>
              <a:rPr lang="en-GB" sz="2400" dirty="0" smtClean="0"/>
              <a:t>All implement same basic methods </a:t>
            </a:r>
          </a:p>
          <a:p>
            <a:pPr lvl="2"/>
            <a:r>
              <a:rPr lang="en-GB" sz="2000" dirty="0" smtClean="0"/>
              <a:t>Create, delete, open, close, link, unlink,</a:t>
            </a:r>
          </a:p>
          <a:p>
            <a:pPr lvl="2"/>
            <a:r>
              <a:rPr lang="en-GB" sz="2000" dirty="0" smtClean="0"/>
              <a:t>Get/put block, get/set attributes, read directory, etc.</a:t>
            </a:r>
          </a:p>
          <a:p>
            <a:r>
              <a:rPr lang="en-GB" sz="2800" dirty="0" smtClean="0"/>
              <a:t>Implementation is hidden from higher level clients</a:t>
            </a:r>
          </a:p>
          <a:p>
            <a:pPr lvl="1"/>
            <a:r>
              <a:rPr lang="en-GB" sz="2400" dirty="0" smtClean="0"/>
              <a:t>All clients see are the standard methods and properties</a:t>
            </a:r>
          </a:p>
          <a:p>
            <a:endParaRPr lang="en-US" dirty="0"/>
          </a:p>
        </p:txBody>
      </p:sp>
      <p:sp>
        <p:nvSpPr>
          <p:cNvPr id="4" name="Cloud Callout 3"/>
          <p:cNvSpPr/>
          <p:nvPr/>
        </p:nvSpPr>
        <p:spPr>
          <a:xfrm>
            <a:off x="3637757" y="1759565"/>
            <a:ext cx="4510819" cy="2275527"/>
          </a:xfrm>
          <a:prstGeom prst="cloudCallout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noFill/>
                <a:latin typeface="Times New Roman"/>
                <a:cs typeface="Times New Roman"/>
              </a:rPr>
              <a:t>What are the advantages and disadvantages of individual file systems offering methods not in the VFS standard?</a:t>
            </a:r>
            <a:endParaRPr lang="en-US" dirty="0">
              <a:noFill/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Rectangle 69"/>
          <p:cNvSpPr>
            <a:spLocks noChangeArrowheads="1"/>
          </p:cNvSpPr>
          <p:nvPr/>
        </p:nvSpPr>
        <p:spPr bwMode="auto">
          <a:xfrm>
            <a:off x="5631213" y="3204222"/>
            <a:ext cx="1017743" cy="901784"/>
          </a:xfrm>
          <a:prstGeom prst="rect">
            <a:avLst/>
          </a:prstGeom>
          <a:solidFill>
            <a:srgbClr val="66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 b="0">
                <a:latin typeface="Times New Roman"/>
                <a:cs typeface="Times New Roman"/>
              </a:rPr>
              <a:t>device</a:t>
            </a:r>
          </a:p>
          <a:p>
            <a:pPr algn="ctr"/>
            <a:r>
              <a:rPr lang="en-US" sz="1700" b="0">
                <a:latin typeface="Times New Roman"/>
                <a:cs typeface="Times New Roman"/>
              </a:rPr>
              <a:t>I/O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File System Layer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" name="AutoShape 55"/>
          <p:cNvSpPr>
            <a:spLocks noChangeArrowheads="1"/>
          </p:cNvSpPr>
          <p:nvPr/>
        </p:nvSpPr>
        <p:spPr bwMode="auto">
          <a:xfrm>
            <a:off x="3527224" y="5672528"/>
            <a:ext cx="862798" cy="526773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sz="1700" b="0">
              <a:latin typeface="Times New Roman"/>
              <a:ea typeface="Arial" charset="0"/>
              <a:cs typeface="Times New Roman"/>
            </a:endParaRPr>
          </a:p>
          <a:p>
            <a:pPr algn="ctr"/>
            <a:endParaRPr lang="en-US" sz="1700" b="0">
              <a:latin typeface="Times New Roman"/>
              <a:ea typeface="Arial" charset="0"/>
              <a:cs typeface="Times New Roman"/>
            </a:endParaRPr>
          </a:p>
          <a:p>
            <a:pPr algn="ctr"/>
            <a:endParaRPr lang="en-US" sz="1700" b="0">
              <a:latin typeface="Times New Roman"/>
              <a:ea typeface="Arial" charset="0"/>
              <a:cs typeface="Times New Roman"/>
            </a:endParaRPr>
          </a:p>
        </p:txBody>
      </p:sp>
      <p:sp>
        <p:nvSpPr>
          <p:cNvPr id="6" name="AutoShape 2"/>
          <p:cNvSpPr>
            <a:spLocks noChangeArrowheads="1"/>
          </p:cNvSpPr>
          <p:nvPr/>
        </p:nvSpPr>
        <p:spPr bwMode="auto">
          <a:xfrm>
            <a:off x="1012224" y="5686324"/>
            <a:ext cx="862798" cy="526773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sz="1700" b="0">
              <a:latin typeface="Times New Roman"/>
              <a:ea typeface="Arial" charset="0"/>
              <a:cs typeface="Times New Roman"/>
            </a:endParaRPr>
          </a:p>
        </p:txBody>
      </p:sp>
      <p:sp>
        <p:nvSpPr>
          <p:cNvPr id="7" name="AutoShape 3"/>
          <p:cNvSpPr>
            <a:spLocks noChangeArrowheads="1"/>
          </p:cNvSpPr>
          <p:nvPr/>
        </p:nvSpPr>
        <p:spPr bwMode="auto">
          <a:xfrm>
            <a:off x="932304" y="5745272"/>
            <a:ext cx="864429" cy="526773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sz="1700" b="0">
              <a:latin typeface="Times New Roman"/>
              <a:ea typeface="Arial" charset="0"/>
              <a:cs typeface="Times New Roman"/>
            </a:endParaRPr>
          </a:p>
        </p:txBody>
      </p:sp>
      <p:sp>
        <p:nvSpPr>
          <p:cNvPr id="8" name="AutoShape 4"/>
          <p:cNvSpPr>
            <a:spLocks noChangeArrowheads="1"/>
          </p:cNvSpPr>
          <p:nvPr/>
        </p:nvSpPr>
        <p:spPr bwMode="auto">
          <a:xfrm>
            <a:off x="2268093" y="5686324"/>
            <a:ext cx="862798" cy="526773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sz="1700" b="0">
              <a:latin typeface="Times New Roman"/>
              <a:ea typeface="Arial" charset="0"/>
              <a:cs typeface="Times New Roman"/>
            </a:endParaRPr>
          </a:p>
        </p:txBody>
      </p:sp>
      <p:sp>
        <p:nvSpPr>
          <p:cNvPr id="9" name="AutoShape 5"/>
          <p:cNvSpPr>
            <a:spLocks noChangeArrowheads="1"/>
          </p:cNvSpPr>
          <p:nvPr/>
        </p:nvSpPr>
        <p:spPr bwMode="auto">
          <a:xfrm>
            <a:off x="2188174" y="5745272"/>
            <a:ext cx="864429" cy="526773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sz="1700" b="0">
              <a:latin typeface="Times New Roman"/>
              <a:ea typeface="Arial" charset="0"/>
              <a:cs typeface="Times New Roman"/>
            </a:endParaRPr>
          </a:p>
        </p:txBody>
      </p:sp>
      <p:sp>
        <p:nvSpPr>
          <p:cNvPr id="10" name="AutoShape 7"/>
          <p:cNvSpPr>
            <a:spLocks noChangeArrowheads="1"/>
          </p:cNvSpPr>
          <p:nvPr/>
        </p:nvSpPr>
        <p:spPr bwMode="auto">
          <a:xfrm>
            <a:off x="3448936" y="5732730"/>
            <a:ext cx="862798" cy="526773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sz="1700" b="0">
              <a:latin typeface="Times New Roman"/>
              <a:ea typeface="Arial" charset="0"/>
              <a:cs typeface="Times New Roman"/>
            </a:endParaRPr>
          </a:p>
        </p:txBody>
      </p:sp>
      <p:sp>
        <p:nvSpPr>
          <p:cNvPr id="11" name="Rectangle 18"/>
          <p:cNvSpPr>
            <a:spLocks noChangeArrowheads="1"/>
          </p:cNvSpPr>
          <p:nvPr/>
        </p:nvSpPr>
        <p:spPr bwMode="auto">
          <a:xfrm>
            <a:off x="773568" y="1939968"/>
            <a:ext cx="7282411" cy="351182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2000" b="0">
                <a:latin typeface="Times New Roman"/>
                <a:ea typeface="Arial" charset="0"/>
                <a:cs typeface="Times New Roman"/>
              </a:rPr>
              <a:t>system calls</a:t>
            </a:r>
          </a:p>
        </p:txBody>
      </p:sp>
      <p:sp>
        <p:nvSpPr>
          <p:cNvPr id="15" name="Rectangle 22"/>
          <p:cNvSpPr>
            <a:spLocks noChangeArrowheads="1"/>
          </p:cNvSpPr>
          <p:nvPr/>
        </p:nvSpPr>
        <p:spPr bwMode="auto">
          <a:xfrm>
            <a:off x="932304" y="4842234"/>
            <a:ext cx="4698908" cy="408876"/>
          </a:xfrm>
          <a:prstGeom prst="rect">
            <a:avLst/>
          </a:prstGeom>
          <a:solidFill>
            <a:srgbClr val="CC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2000" b="0" dirty="0" smtClean="0">
                <a:latin typeface="Times New Roman"/>
                <a:ea typeface="Arial" charset="0"/>
                <a:cs typeface="Times New Roman"/>
              </a:rPr>
              <a:t>Device independent block </a:t>
            </a:r>
            <a:r>
              <a:rPr lang="en-US" sz="2000" b="0" dirty="0">
                <a:latin typeface="Times New Roman"/>
                <a:ea typeface="Arial" charset="0"/>
                <a:cs typeface="Times New Roman"/>
              </a:rPr>
              <a:t>I/O</a:t>
            </a:r>
          </a:p>
        </p:txBody>
      </p:sp>
      <p:sp>
        <p:nvSpPr>
          <p:cNvPr id="16" name="AutoShape 31"/>
          <p:cNvSpPr>
            <a:spLocks noChangeArrowheads="1"/>
          </p:cNvSpPr>
          <p:nvPr/>
        </p:nvSpPr>
        <p:spPr bwMode="auto">
          <a:xfrm>
            <a:off x="855648" y="5804220"/>
            <a:ext cx="862798" cy="526773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 b="0">
                <a:latin typeface="Times New Roman"/>
                <a:ea typeface="Arial" charset="0"/>
                <a:cs typeface="Times New Roman"/>
              </a:rPr>
              <a:t>CD</a:t>
            </a:r>
          </a:p>
          <a:p>
            <a:pPr algn="ctr"/>
            <a:r>
              <a:rPr lang="en-US" sz="1700" b="0">
                <a:latin typeface="Times New Roman"/>
                <a:ea typeface="Arial" charset="0"/>
                <a:cs typeface="Times New Roman"/>
              </a:rPr>
              <a:t>drivers</a:t>
            </a:r>
          </a:p>
        </p:txBody>
      </p:sp>
      <p:sp>
        <p:nvSpPr>
          <p:cNvPr id="17" name="AutoShape 32"/>
          <p:cNvSpPr>
            <a:spLocks noChangeArrowheads="1"/>
          </p:cNvSpPr>
          <p:nvPr/>
        </p:nvSpPr>
        <p:spPr bwMode="auto">
          <a:xfrm>
            <a:off x="2111517" y="5804220"/>
            <a:ext cx="862798" cy="526773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 b="0">
                <a:latin typeface="Times New Roman"/>
                <a:ea typeface="Arial" charset="0"/>
                <a:cs typeface="Times New Roman"/>
              </a:rPr>
              <a:t>disk</a:t>
            </a:r>
          </a:p>
          <a:p>
            <a:pPr algn="ctr"/>
            <a:r>
              <a:rPr lang="en-US" sz="1700" b="0">
                <a:latin typeface="Times New Roman"/>
                <a:ea typeface="Arial" charset="0"/>
                <a:cs typeface="Times New Roman"/>
              </a:rPr>
              <a:t>drivers</a:t>
            </a:r>
          </a:p>
        </p:txBody>
      </p:sp>
      <p:sp>
        <p:nvSpPr>
          <p:cNvPr id="18" name="AutoShape 33"/>
          <p:cNvSpPr>
            <a:spLocks noChangeArrowheads="1"/>
          </p:cNvSpPr>
          <p:nvPr/>
        </p:nvSpPr>
        <p:spPr bwMode="auto">
          <a:xfrm>
            <a:off x="3364124" y="5804220"/>
            <a:ext cx="866060" cy="526773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 b="0">
                <a:latin typeface="Times New Roman"/>
                <a:ea typeface="Arial" charset="0"/>
                <a:cs typeface="Times New Roman"/>
              </a:rPr>
              <a:t>diskette</a:t>
            </a:r>
          </a:p>
          <a:p>
            <a:pPr algn="ctr"/>
            <a:r>
              <a:rPr lang="en-US" sz="1700" b="0">
                <a:latin typeface="Times New Roman"/>
                <a:ea typeface="Arial" charset="0"/>
                <a:cs typeface="Times New Roman"/>
              </a:rPr>
              <a:t>drivers</a:t>
            </a:r>
          </a:p>
        </p:txBody>
      </p:sp>
      <p:sp>
        <p:nvSpPr>
          <p:cNvPr id="19" name="Line 37"/>
          <p:cNvSpPr>
            <a:spLocks noChangeShapeType="1"/>
          </p:cNvSpPr>
          <p:nvPr/>
        </p:nvSpPr>
        <p:spPr bwMode="auto">
          <a:xfrm>
            <a:off x="855648" y="5409141"/>
            <a:ext cx="5560075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0" name="Text Box 38"/>
          <p:cNvSpPr txBox="1">
            <a:spLocks noChangeArrowheads="1"/>
          </p:cNvSpPr>
          <p:nvPr/>
        </p:nvSpPr>
        <p:spPr bwMode="auto">
          <a:xfrm>
            <a:off x="1168800" y="5311312"/>
            <a:ext cx="4150892" cy="4001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1430" tIns="45716" rIns="91430" bIns="45716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0">
                <a:latin typeface="Times New Roman"/>
                <a:ea typeface="Arial" charset="0"/>
                <a:cs typeface="Times New Roman"/>
              </a:rPr>
              <a:t>device driver interfaces (disk-ddi)</a:t>
            </a:r>
          </a:p>
        </p:txBody>
      </p:sp>
      <p:sp>
        <p:nvSpPr>
          <p:cNvPr id="21" name="Line 45"/>
          <p:cNvSpPr>
            <a:spLocks noChangeShapeType="1"/>
          </p:cNvSpPr>
          <p:nvPr/>
        </p:nvSpPr>
        <p:spPr bwMode="auto">
          <a:xfrm>
            <a:off x="2147399" y="4652846"/>
            <a:ext cx="0" cy="17684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2" name="Line 46"/>
          <p:cNvSpPr>
            <a:spLocks noChangeShapeType="1"/>
          </p:cNvSpPr>
          <p:nvPr/>
        </p:nvSpPr>
        <p:spPr bwMode="auto">
          <a:xfrm>
            <a:off x="2933541" y="4652846"/>
            <a:ext cx="0" cy="17684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3" name="Line 47"/>
          <p:cNvSpPr>
            <a:spLocks noChangeShapeType="1"/>
          </p:cNvSpPr>
          <p:nvPr/>
        </p:nvSpPr>
        <p:spPr bwMode="auto">
          <a:xfrm>
            <a:off x="3718051" y="4652846"/>
            <a:ext cx="0" cy="17684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4" name="Line 50"/>
          <p:cNvSpPr>
            <a:spLocks noChangeShapeType="1"/>
          </p:cNvSpPr>
          <p:nvPr/>
        </p:nvSpPr>
        <p:spPr bwMode="auto">
          <a:xfrm flipH="1">
            <a:off x="1403664" y="5251110"/>
            <a:ext cx="8154" cy="54307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5" name="Line 51"/>
          <p:cNvSpPr>
            <a:spLocks noChangeShapeType="1"/>
          </p:cNvSpPr>
          <p:nvPr/>
        </p:nvSpPr>
        <p:spPr bwMode="auto">
          <a:xfrm flipH="1">
            <a:off x="2656271" y="5251110"/>
            <a:ext cx="6524" cy="54307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6" name="AutoShape 56"/>
          <p:cNvSpPr>
            <a:spLocks noChangeArrowheads="1"/>
          </p:cNvSpPr>
          <p:nvPr/>
        </p:nvSpPr>
        <p:spPr bwMode="auto">
          <a:xfrm>
            <a:off x="4856488" y="5672528"/>
            <a:ext cx="862799" cy="526773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sz="1700" b="0">
              <a:latin typeface="Times New Roman"/>
              <a:ea typeface="Arial" charset="0"/>
              <a:cs typeface="Times New Roman"/>
            </a:endParaRPr>
          </a:p>
          <a:p>
            <a:pPr algn="ctr"/>
            <a:endParaRPr lang="en-US" sz="1700" b="0">
              <a:latin typeface="Times New Roman"/>
              <a:ea typeface="Arial" charset="0"/>
              <a:cs typeface="Times New Roman"/>
            </a:endParaRPr>
          </a:p>
          <a:p>
            <a:pPr algn="ctr"/>
            <a:endParaRPr lang="en-US" sz="1700" b="0">
              <a:latin typeface="Times New Roman"/>
              <a:ea typeface="Arial" charset="0"/>
              <a:cs typeface="Times New Roman"/>
            </a:endParaRPr>
          </a:p>
        </p:txBody>
      </p:sp>
      <p:sp>
        <p:nvSpPr>
          <p:cNvPr id="27" name="AutoShape 57"/>
          <p:cNvSpPr>
            <a:spLocks noChangeArrowheads="1"/>
          </p:cNvSpPr>
          <p:nvPr/>
        </p:nvSpPr>
        <p:spPr bwMode="auto">
          <a:xfrm>
            <a:off x="4778200" y="5732730"/>
            <a:ext cx="862799" cy="526773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sz="1700" b="0">
              <a:latin typeface="Times New Roman"/>
              <a:ea typeface="Arial" charset="0"/>
              <a:cs typeface="Times New Roman"/>
            </a:endParaRPr>
          </a:p>
        </p:txBody>
      </p:sp>
      <p:sp>
        <p:nvSpPr>
          <p:cNvPr id="28" name="AutoShape 58"/>
          <p:cNvSpPr>
            <a:spLocks noChangeArrowheads="1"/>
          </p:cNvSpPr>
          <p:nvPr/>
        </p:nvSpPr>
        <p:spPr bwMode="auto">
          <a:xfrm>
            <a:off x="4695019" y="5804220"/>
            <a:ext cx="864429" cy="526773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 b="0">
                <a:latin typeface="Times New Roman"/>
                <a:ea typeface="Arial" charset="0"/>
                <a:cs typeface="Times New Roman"/>
              </a:rPr>
              <a:t>flash</a:t>
            </a:r>
          </a:p>
          <a:p>
            <a:pPr algn="ctr"/>
            <a:r>
              <a:rPr lang="en-US" sz="1700" b="0">
                <a:latin typeface="Times New Roman"/>
                <a:ea typeface="Arial" charset="0"/>
                <a:cs typeface="Times New Roman"/>
              </a:rPr>
              <a:t>drivers</a:t>
            </a:r>
          </a:p>
        </p:txBody>
      </p:sp>
      <p:sp>
        <p:nvSpPr>
          <p:cNvPr id="29" name="Line 59"/>
          <p:cNvSpPr>
            <a:spLocks noChangeShapeType="1"/>
          </p:cNvSpPr>
          <p:nvPr/>
        </p:nvSpPr>
        <p:spPr bwMode="auto">
          <a:xfrm>
            <a:off x="3830590" y="5251110"/>
            <a:ext cx="0" cy="602026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30" name="Line 60"/>
          <p:cNvSpPr>
            <a:spLocks noChangeShapeType="1"/>
          </p:cNvSpPr>
          <p:nvPr/>
        </p:nvSpPr>
        <p:spPr bwMode="auto">
          <a:xfrm>
            <a:off x="5161485" y="5251110"/>
            <a:ext cx="0" cy="54307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32" name="Line 62"/>
          <p:cNvSpPr>
            <a:spLocks noChangeShapeType="1"/>
          </p:cNvSpPr>
          <p:nvPr/>
        </p:nvSpPr>
        <p:spPr bwMode="auto">
          <a:xfrm>
            <a:off x="4574325" y="4652846"/>
            <a:ext cx="0" cy="17684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grpSp>
        <p:nvGrpSpPr>
          <p:cNvPr id="4" name="Group 47"/>
          <p:cNvGrpSpPr/>
          <p:nvPr/>
        </p:nvGrpSpPr>
        <p:grpSpPr>
          <a:xfrm>
            <a:off x="1403664" y="3181646"/>
            <a:ext cx="3916028" cy="662229"/>
            <a:chOff x="1403664" y="3181646"/>
            <a:chExt cx="3916028" cy="662229"/>
          </a:xfrm>
        </p:grpSpPr>
        <p:sp>
          <p:nvSpPr>
            <p:cNvPr id="33" name="Rectangle 63"/>
            <p:cNvSpPr>
              <a:spLocks noChangeArrowheads="1"/>
            </p:cNvSpPr>
            <p:nvPr/>
          </p:nvSpPr>
          <p:spPr bwMode="auto">
            <a:xfrm>
              <a:off x="1403664" y="3181646"/>
              <a:ext cx="3916028" cy="302267"/>
            </a:xfrm>
            <a:prstGeom prst="rect">
              <a:avLst/>
            </a:prstGeom>
            <a:solidFill>
              <a:srgbClr val="33CC33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lIns="91430" tIns="45716" rIns="91430" bIns="45716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700" b="0" dirty="0">
                  <a:latin typeface="Times New Roman"/>
                  <a:cs typeface="Times New Roman"/>
                </a:rPr>
                <a:t>virtual file system integration layer</a:t>
              </a:r>
            </a:p>
          </p:txBody>
        </p:sp>
        <p:sp>
          <p:nvSpPr>
            <p:cNvPr id="34" name="Rectangle 64"/>
            <p:cNvSpPr>
              <a:spLocks noChangeArrowheads="1"/>
            </p:cNvSpPr>
            <p:nvPr/>
          </p:nvSpPr>
          <p:spPr bwMode="auto">
            <a:xfrm>
              <a:off x="1403664" y="3483913"/>
              <a:ext cx="391440" cy="359962"/>
            </a:xfrm>
            <a:prstGeom prst="rect">
              <a:avLst/>
            </a:prstGeom>
            <a:solidFill>
              <a:srgbClr val="33CC33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>
                <a:latin typeface="Times New Roman"/>
                <a:cs typeface="Times New Roman"/>
              </a:endParaRPr>
            </a:p>
          </p:txBody>
        </p:sp>
        <p:sp>
          <p:nvSpPr>
            <p:cNvPr id="35" name="Rectangle 65"/>
            <p:cNvSpPr>
              <a:spLocks noChangeArrowheads="1"/>
            </p:cNvSpPr>
            <p:nvPr/>
          </p:nvSpPr>
          <p:spPr bwMode="auto">
            <a:xfrm>
              <a:off x="4926621" y="3483913"/>
              <a:ext cx="393070" cy="359962"/>
            </a:xfrm>
            <a:prstGeom prst="rect">
              <a:avLst/>
            </a:prstGeom>
            <a:solidFill>
              <a:srgbClr val="33CC33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>
                <a:latin typeface="Times New Roman"/>
                <a:cs typeface="Times New Roman"/>
              </a:endParaRPr>
            </a:p>
          </p:txBody>
        </p:sp>
      </p:grpSp>
      <p:sp>
        <p:nvSpPr>
          <p:cNvPr id="36" name="Rectangle 66"/>
          <p:cNvSpPr>
            <a:spLocks noChangeArrowheads="1"/>
          </p:cNvSpPr>
          <p:nvPr/>
        </p:nvSpPr>
        <p:spPr bwMode="auto">
          <a:xfrm>
            <a:off x="1012224" y="2421589"/>
            <a:ext cx="1405392" cy="602026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 dirty="0" smtClean="0">
                <a:latin typeface="Times New Roman"/>
                <a:cs typeface="Times New Roman"/>
              </a:rPr>
              <a:t>f</a:t>
            </a:r>
            <a:r>
              <a:rPr lang="en-US" sz="1700" b="0" dirty="0" smtClean="0">
                <a:latin typeface="Times New Roman"/>
                <a:cs typeface="Times New Roman"/>
              </a:rPr>
              <a:t>ile container</a:t>
            </a:r>
          </a:p>
          <a:p>
            <a:pPr algn="ctr"/>
            <a:r>
              <a:rPr lang="en-US" sz="1700" b="0" dirty="0">
                <a:latin typeface="Times New Roman"/>
                <a:cs typeface="Times New Roman"/>
              </a:rPr>
              <a:t>operations</a:t>
            </a:r>
          </a:p>
        </p:txBody>
      </p:sp>
      <p:sp>
        <p:nvSpPr>
          <p:cNvPr id="37" name="Rectangle 67"/>
          <p:cNvSpPr>
            <a:spLocks noChangeArrowheads="1"/>
          </p:cNvSpPr>
          <p:nvPr/>
        </p:nvSpPr>
        <p:spPr bwMode="auto">
          <a:xfrm>
            <a:off x="2888975" y="2421589"/>
            <a:ext cx="1252607" cy="602026"/>
          </a:xfrm>
          <a:prstGeom prst="rect">
            <a:avLst/>
          </a:prstGeom>
          <a:solidFill>
            <a:srgbClr val="66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 b="0">
                <a:latin typeface="Times New Roman"/>
                <a:cs typeface="Times New Roman"/>
              </a:rPr>
              <a:t>directory</a:t>
            </a:r>
          </a:p>
          <a:p>
            <a:pPr algn="ctr"/>
            <a:r>
              <a:rPr lang="en-US" sz="1700" b="0">
                <a:latin typeface="Times New Roman"/>
                <a:cs typeface="Times New Roman"/>
              </a:rPr>
              <a:t>operations</a:t>
            </a:r>
          </a:p>
        </p:txBody>
      </p:sp>
      <p:sp>
        <p:nvSpPr>
          <p:cNvPr id="38" name="Rectangle 68"/>
          <p:cNvSpPr>
            <a:spLocks noChangeArrowheads="1"/>
          </p:cNvSpPr>
          <p:nvPr/>
        </p:nvSpPr>
        <p:spPr bwMode="auto">
          <a:xfrm>
            <a:off x="4533021" y="2421589"/>
            <a:ext cx="3209806" cy="602026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 b="0">
                <a:latin typeface="Times New Roman"/>
                <a:cs typeface="Times New Roman"/>
              </a:rPr>
              <a:t>file</a:t>
            </a:r>
          </a:p>
          <a:p>
            <a:pPr algn="ctr"/>
            <a:r>
              <a:rPr lang="en-US" sz="1700" b="0">
                <a:latin typeface="Times New Roman"/>
                <a:cs typeface="Times New Roman"/>
              </a:rPr>
              <a:t>I/O</a:t>
            </a:r>
          </a:p>
        </p:txBody>
      </p:sp>
      <p:sp>
        <p:nvSpPr>
          <p:cNvPr id="40" name="Rectangle 70"/>
          <p:cNvSpPr>
            <a:spLocks noChangeArrowheads="1"/>
          </p:cNvSpPr>
          <p:nvPr/>
        </p:nvSpPr>
        <p:spPr bwMode="auto">
          <a:xfrm>
            <a:off x="6883820" y="3204222"/>
            <a:ext cx="1017743" cy="901784"/>
          </a:xfrm>
          <a:prstGeom prst="rect">
            <a:avLst/>
          </a:prstGeom>
          <a:solidFill>
            <a:srgbClr val="CC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 b="0">
                <a:latin typeface="Times New Roman"/>
                <a:cs typeface="Times New Roman"/>
              </a:rPr>
              <a:t>socket</a:t>
            </a:r>
          </a:p>
          <a:p>
            <a:pPr algn="ctr"/>
            <a:r>
              <a:rPr lang="en-US" sz="1700" b="0">
                <a:latin typeface="Times New Roman"/>
                <a:cs typeface="Times New Roman"/>
              </a:rPr>
              <a:t>I/O</a:t>
            </a:r>
          </a:p>
        </p:txBody>
      </p:sp>
      <p:sp>
        <p:nvSpPr>
          <p:cNvPr id="41" name="Text Box 72"/>
          <p:cNvSpPr txBox="1">
            <a:spLocks noChangeArrowheads="1"/>
          </p:cNvSpPr>
          <p:nvPr/>
        </p:nvSpPr>
        <p:spPr bwMode="auto">
          <a:xfrm>
            <a:off x="7118684" y="3901569"/>
            <a:ext cx="658924" cy="6463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1430" tIns="45716" rIns="91430" bIns="45716">
            <a:prstTxWarp prst="textNoShape">
              <a:avLst/>
            </a:prstTxWarp>
            <a:spAutoFit/>
          </a:bodyPr>
          <a:lstStyle/>
          <a:p>
            <a:r>
              <a:rPr lang="en-US" sz="3600" b="0">
                <a:latin typeface="Times New Roman"/>
                <a:cs typeface="Times New Roman"/>
              </a:rPr>
              <a:t>…</a:t>
            </a:r>
          </a:p>
        </p:txBody>
      </p:sp>
      <p:sp>
        <p:nvSpPr>
          <p:cNvPr id="42" name="Text Box 73"/>
          <p:cNvSpPr txBox="1">
            <a:spLocks noChangeArrowheads="1"/>
          </p:cNvSpPr>
          <p:nvPr/>
        </p:nvSpPr>
        <p:spPr bwMode="auto">
          <a:xfrm>
            <a:off x="5833457" y="3901569"/>
            <a:ext cx="658924" cy="6463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1430" tIns="45716" rIns="91430" bIns="45716">
            <a:prstTxWarp prst="textNoShape">
              <a:avLst/>
            </a:prstTxWarp>
            <a:spAutoFit/>
          </a:bodyPr>
          <a:lstStyle/>
          <a:p>
            <a:r>
              <a:rPr lang="en-US" sz="3600" b="0" dirty="0">
                <a:latin typeface="Times New Roman"/>
                <a:cs typeface="Times New Roman"/>
              </a:rPr>
              <a:t>…</a:t>
            </a:r>
          </a:p>
        </p:txBody>
      </p:sp>
      <p:sp>
        <p:nvSpPr>
          <p:cNvPr id="44" name="Oval 43"/>
          <p:cNvSpPr/>
          <p:nvPr/>
        </p:nvSpPr>
        <p:spPr>
          <a:xfrm>
            <a:off x="773568" y="1441440"/>
            <a:ext cx="1529878" cy="339768"/>
          </a:xfrm>
          <a:prstGeom prst="ellipse">
            <a:avLst/>
          </a:prstGeom>
          <a:solidFill>
            <a:srgbClr val="FFFF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App 1</a:t>
            </a:r>
            <a:endParaRPr lang="en-US" dirty="0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sp>
        <p:nvSpPr>
          <p:cNvPr id="45" name="Oval 44"/>
          <p:cNvSpPr/>
          <p:nvPr/>
        </p:nvSpPr>
        <p:spPr>
          <a:xfrm>
            <a:off x="2830800" y="1448310"/>
            <a:ext cx="1529878" cy="339768"/>
          </a:xfrm>
          <a:prstGeom prst="ellipse">
            <a:avLst/>
          </a:prstGeom>
          <a:solidFill>
            <a:srgbClr val="FFFF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App 2</a:t>
            </a:r>
            <a:endParaRPr lang="en-US" dirty="0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sp>
        <p:nvSpPr>
          <p:cNvPr id="46" name="Oval 45"/>
          <p:cNvSpPr/>
          <p:nvPr/>
        </p:nvSpPr>
        <p:spPr>
          <a:xfrm>
            <a:off x="4888032" y="1455180"/>
            <a:ext cx="1529878" cy="339768"/>
          </a:xfrm>
          <a:prstGeom prst="ellipse">
            <a:avLst/>
          </a:prstGeom>
          <a:solidFill>
            <a:srgbClr val="FFFF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App 3</a:t>
            </a:r>
            <a:endParaRPr lang="en-US" dirty="0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sp>
        <p:nvSpPr>
          <p:cNvPr id="47" name="Oval 46"/>
          <p:cNvSpPr/>
          <p:nvPr/>
        </p:nvSpPr>
        <p:spPr>
          <a:xfrm>
            <a:off x="6945264" y="1462050"/>
            <a:ext cx="1529878" cy="339768"/>
          </a:xfrm>
          <a:prstGeom prst="ellipse">
            <a:avLst/>
          </a:prstGeom>
          <a:solidFill>
            <a:srgbClr val="FFFF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App 4</a:t>
            </a:r>
            <a:endParaRPr lang="en-US" dirty="0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grpSp>
        <p:nvGrpSpPr>
          <p:cNvPr id="48" name="Group 47"/>
          <p:cNvGrpSpPr/>
          <p:nvPr/>
        </p:nvGrpSpPr>
        <p:grpSpPr>
          <a:xfrm>
            <a:off x="1912536" y="3565437"/>
            <a:ext cx="2898284" cy="1111240"/>
            <a:chOff x="1912536" y="3565437"/>
            <a:chExt cx="2898284" cy="1111240"/>
          </a:xfrm>
        </p:grpSpPr>
        <p:sp>
          <p:nvSpPr>
            <p:cNvPr id="12" name="Rectangle 19"/>
            <p:cNvSpPr>
              <a:spLocks noChangeArrowheads="1"/>
            </p:cNvSpPr>
            <p:nvPr/>
          </p:nvSpPr>
          <p:spPr bwMode="auto">
            <a:xfrm rot="5400000">
              <a:off x="3195866" y="3846234"/>
              <a:ext cx="1111239" cy="549647"/>
            </a:xfrm>
            <a:prstGeom prst="rect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1430" tIns="45716" rIns="91430" bIns="45716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700" b="0">
                  <a:latin typeface="Times New Roman"/>
                  <a:ea typeface="Arial" charset="0"/>
                  <a:cs typeface="Times New Roman"/>
                </a:rPr>
                <a:t>UNIX FS</a:t>
              </a:r>
            </a:p>
          </p:txBody>
        </p:sp>
        <p:sp>
          <p:nvSpPr>
            <p:cNvPr id="13" name="Rectangle 20"/>
            <p:cNvSpPr>
              <a:spLocks noChangeArrowheads="1"/>
            </p:cNvSpPr>
            <p:nvPr/>
          </p:nvSpPr>
          <p:spPr bwMode="auto">
            <a:xfrm rot="5400000">
              <a:off x="2414618" y="3846234"/>
              <a:ext cx="1111239" cy="549646"/>
            </a:xfrm>
            <a:prstGeom prst="rect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1430" tIns="45716" rIns="91430" bIns="45716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700" b="0">
                  <a:latin typeface="Times New Roman"/>
                  <a:ea typeface="Arial" charset="0"/>
                  <a:cs typeface="Times New Roman"/>
                </a:rPr>
                <a:t>DOS FS</a:t>
              </a:r>
            </a:p>
          </p:txBody>
        </p:sp>
        <p:sp>
          <p:nvSpPr>
            <p:cNvPr id="14" name="Rectangle 21"/>
            <p:cNvSpPr>
              <a:spLocks noChangeArrowheads="1"/>
            </p:cNvSpPr>
            <p:nvPr/>
          </p:nvSpPr>
          <p:spPr bwMode="auto">
            <a:xfrm rot="5400000">
              <a:off x="1631739" y="3846234"/>
              <a:ext cx="1111239" cy="549646"/>
            </a:xfrm>
            <a:prstGeom prst="rect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1430" tIns="45716" rIns="91430" bIns="45716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700" b="0">
                  <a:latin typeface="Times New Roman"/>
                  <a:ea typeface="Arial" charset="0"/>
                  <a:cs typeface="Times New Roman"/>
                </a:rPr>
                <a:t>CD FS</a:t>
              </a:r>
            </a:p>
          </p:txBody>
        </p:sp>
        <p:sp>
          <p:nvSpPr>
            <p:cNvPr id="31" name="Rectangle 61"/>
            <p:cNvSpPr>
              <a:spLocks noChangeArrowheads="1"/>
            </p:cNvSpPr>
            <p:nvPr/>
          </p:nvSpPr>
          <p:spPr bwMode="auto">
            <a:xfrm rot="5400000">
              <a:off x="3980377" y="3846234"/>
              <a:ext cx="1111239" cy="549646"/>
            </a:xfrm>
            <a:prstGeom prst="rect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1430" tIns="45716" rIns="91430" bIns="45716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700" b="0">
                  <a:latin typeface="Times New Roman"/>
                  <a:ea typeface="Arial" charset="0"/>
                  <a:cs typeface="Times New Roman"/>
                </a:rPr>
                <a:t>EXT3 FS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4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File Systems Layer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28210"/>
            <a:ext cx="8229600" cy="4525963"/>
          </a:xfrm>
        </p:spPr>
        <p:txBody>
          <a:bodyPr/>
          <a:lstStyle/>
          <a:p>
            <a:r>
              <a:rPr lang="en-GB" sz="2800" dirty="0" smtClean="0"/>
              <a:t>Desirable to support multiple different file systems</a:t>
            </a:r>
          </a:p>
          <a:p>
            <a:r>
              <a:rPr lang="en-GB" sz="2800" dirty="0" smtClean="0"/>
              <a:t>All implemented on top of block I/O</a:t>
            </a:r>
          </a:p>
          <a:p>
            <a:pPr lvl="1"/>
            <a:r>
              <a:rPr lang="en-GB" sz="2400" u="sng" dirty="0" smtClean="0"/>
              <a:t>Should</a:t>
            </a:r>
            <a:r>
              <a:rPr lang="en-GB" sz="2400" dirty="0" smtClean="0"/>
              <a:t> be independent of underlying devices</a:t>
            </a:r>
          </a:p>
          <a:p>
            <a:r>
              <a:rPr lang="en-GB" sz="2800" dirty="0" smtClean="0"/>
              <a:t>All file systems perform same basic functions</a:t>
            </a:r>
          </a:p>
          <a:p>
            <a:pPr lvl="1"/>
            <a:r>
              <a:rPr lang="en-GB" sz="2400" dirty="0" smtClean="0"/>
              <a:t>Map names to files</a:t>
            </a:r>
          </a:p>
          <a:p>
            <a:pPr lvl="1"/>
            <a:r>
              <a:rPr lang="en-GB" sz="2400" dirty="0" smtClean="0"/>
              <a:t>Map &lt;file, offset&gt; into &lt;device, block&gt;</a:t>
            </a:r>
          </a:p>
          <a:p>
            <a:pPr lvl="1"/>
            <a:r>
              <a:rPr lang="en-GB" sz="2400" dirty="0" smtClean="0"/>
              <a:t>Manage free space and allocate it to files</a:t>
            </a:r>
          </a:p>
          <a:p>
            <a:pPr lvl="1"/>
            <a:r>
              <a:rPr lang="en-GB" sz="2400" dirty="0" smtClean="0"/>
              <a:t>Create and destroy files</a:t>
            </a:r>
          </a:p>
          <a:p>
            <a:pPr lvl="1"/>
            <a:r>
              <a:rPr lang="en-GB" sz="2400" dirty="0" smtClean="0"/>
              <a:t>Get and set file attributes</a:t>
            </a:r>
          </a:p>
          <a:p>
            <a:pPr lvl="1"/>
            <a:r>
              <a:rPr lang="en-GB" sz="2400" dirty="0" smtClean="0"/>
              <a:t>Manipulate the file name space</a:t>
            </a:r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Multiple File Systems?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8830"/>
            <a:ext cx="8229600" cy="4525963"/>
          </a:xfrm>
        </p:spPr>
        <p:txBody>
          <a:bodyPr/>
          <a:lstStyle/>
          <a:p>
            <a:r>
              <a:rPr lang="en-US" sz="2800" dirty="0" smtClean="0"/>
              <a:t>Why not instead choose one “good” one?</a:t>
            </a:r>
          </a:p>
          <a:p>
            <a:r>
              <a:rPr lang="en-US" sz="2800" dirty="0" smtClean="0"/>
              <a:t>There may be multiple storage devices</a:t>
            </a:r>
          </a:p>
          <a:p>
            <a:pPr lvl="1"/>
            <a:r>
              <a:rPr lang="en-US" sz="2400" dirty="0" smtClean="0"/>
              <a:t>E.g., hard disk and flash drive</a:t>
            </a:r>
          </a:p>
          <a:p>
            <a:pPr lvl="1"/>
            <a:r>
              <a:rPr lang="en-US" sz="2400" dirty="0" smtClean="0"/>
              <a:t>They might benefit from very different file systems</a:t>
            </a:r>
          </a:p>
          <a:p>
            <a:r>
              <a:rPr lang="en-US" sz="2800" dirty="0" smtClean="0"/>
              <a:t>Different file systems provide different services, despite the same interface</a:t>
            </a:r>
          </a:p>
          <a:p>
            <a:pPr lvl="1"/>
            <a:r>
              <a:rPr lang="en-US" sz="2400" dirty="0" smtClean="0"/>
              <a:t>Differing reliability guarantees</a:t>
            </a:r>
          </a:p>
          <a:p>
            <a:pPr lvl="1"/>
            <a:r>
              <a:rPr lang="en-US" sz="2400" dirty="0" smtClean="0"/>
              <a:t>Differing performance</a:t>
            </a:r>
          </a:p>
          <a:p>
            <a:pPr lvl="1"/>
            <a:r>
              <a:rPr lang="en-US" sz="2400" dirty="0" smtClean="0"/>
              <a:t>Read-only vs. read/write</a:t>
            </a:r>
          </a:p>
          <a:p>
            <a:r>
              <a:rPr lang="en-US" sz="2800" dirty="0" smtClean="0"/>
              <a:t>Different file systems used for different purposes</a:t>
            </a:r>
          </a:p>
          <a:p>
            <a:pPr lvl="1"/>
            <a:r>
              <a:rPr lang="en-US" sz="2400" dirty="0" smtClean="0"/>
              <a:t>E.g., a temporary file system 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Rectangle 69"/>
          <p:cNvSpPr>
            <a:spLocks noChangeArrowheads="1"/>
          </p:cNvSpPr>
          <p:nvPr/>
        </p:nvSpPr>
        <p:spPr bwMode="auto">
          <a:xfrm>
            <a:off x="5631213" y="3204222"/>
            <a:ext cx="1017743" cy="901784"/>
          </a:xfrm>
          <a:prstGeom prst="rect">
            <a:avLst/>
          </a:prstGeom>
          <a:solidFill>
            <a:srgbClr val="66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 b="0">
                <a:latin typeface="Times New Roman"/>
                <a:cs typeface="Times New Roman"/>
              </a:rPr>
              <a:t>device</a:t>
            </a:r>
          </a:p>
          <a:p>
            <a:pPr algn="ctr"/>
            <a:r>
              <a:rPr lang="en-US" sz="1700" b="0">
                <a:latin typeface="Times New Roman"/>
                <a:cs typeface="Times New Roman"/>
              </a:rPr>
              <a:t>I/O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Device Independent Block I/O Layer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" name="AutoShape 55"/>
          <p:cNvSpPr>
            <a:spLocks noChangeArrowheads="1"/>
          </p:cNvSpPr>
          <p:nvPr/>
        </p:nvSpPr>
        <p:spPr bwMode="auto">
          <a:xfrm>
            <a:off x="3527224" y="5672528"/>
            <a:ext cx="862798" cy="526773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sz="1700" b="0">
              <a:latin typeface="Times New Roman"/>
              <a:ea typeface="Arial" charset="0"/>
              <a:cs typeface="Times New Roman"/>
            </a:endParaRPr>
          </a:p>
          <a:p>
            <a:pPr algn="ctr"/>
            <a:endParaRPr lang="en-US" sz="1700" b="0">
              <a:latin typeface="Times New Roman"/>
              <a:ea typeface="Arial" charset="0"/>
              <a:cs typeface="Times New Roman"/>
            </a:endParaRPr>
          </a:p>
          <a:p>
            <a:pPr algn="ctr"/>
            <a:endParaRPr lang="en-US" sz="1700" b="0">
              <a:latin typeface="Times New Roman"/>
              <a:ea typeface="Arial" charset="0"/>
              <a:cs typeface="Times New Roman"/>
            </a:endParaRPr>
          </a:p>
        </p:txBody>
      </p:sp>
      <p:sp>
        <p:nvSpPr>
          <p:cNvPr id="6" name="AutoShape 2"/>
          <p:cNvSpPr>
            <a:spLocks noChangeArrowheads="1"/>
          </p:cNvSpPr>
          <p:nvPr/>
        </p:nvSpPr>
        <p:spPr bwMode="auto">
          <a:xfrm>
            <a:off x="1012224" y="5686324"/>
            <a:ext cx="862798" cy="526773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sz="1700" b="0">
              <a:latin typeface="Times New Roman"/>
              <a:ea typeface="Arial" charset="0"/>
              <a:cs typeface="Times New Roman"/>
            </a:endParaRPr>
          </a:p>
        </p:txBody>
      </p:sp>
      <p:sp>
        <p:nvSpPr>
          <p:cNvPr id="7" name="AutoShape 3"/>
          <p:cNvSpPr>
            <a:spLocks noChangeArrowheads="1"/>
          </p:cNvSpPr>
          <p:nvPr/>
        </p:nvSpPr>
        <p:spPr bwMode="auto">
          <a:xfrm>
            <a:off x="932304" y="5745272"/>
            <a:ext cx="864429" cy="526773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sz="1700" b="0">
              <a:latin typeface="Times New Roman"/>
              <a:ea typeface="Arial" charset="0"/>
              <a:cs typeface="Times New Roman"/>
            </a:endParaRPr>
          </a:p>
        </p:txBody>
      </p:sp>
      <p:sp>
        <p:nvSpPr>
          <p:cNvPr id="8" name="AutoShape 4"/>
          <p:cNvSpPr>
            <a:spLocks noChangeArrowheads="1"/>
          </p:cNvSpPr>
          <p:nvPr/>
        </p:nvSpPr>
        <p:spPr bwMode="auto">
          <a:xfrm>
            <a:off x="2268093" y="5686324"/>
            <a:ext cx="862798" cy="526773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sz="1700" b="0">
              <a:latin typeface="Times New Roman"/>
              <a:ea typeface="Arial" charset="0"/>
              <a:cs typeface="Times New Roman"/>
            </a:endParaRPr>
          </a:p>
        </p:txBody>
      </p:sp>
      <p:sp>
        <p:nvSpPr>
          <p:cNvPr id="9" name="AutoShape 5"/>
          <p:cNvSpPr>
            <a:spLocks noChangeArrowheads="1"/>
          </p:cNvSpPr>
          <p:nvPr/>
        </p:nvSpPr>
        <p:spPr bwMode="auto">
          <a:xfrm>
            <a:off x="2188174" y="5745272"/>
            <a:ext cx="864429" cy="526773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sz="1700" b="0">
              <a:latin typeface="Times New Roman"/>
              <a:ea typeface="Arial" charset="0"/>
              <a:cs typeface="Times New Roman"/>
            </a:endParaRPr>
          </a:p>
        </p:txBody>
      </p:sp>
      <p:sp>
        <p:nvSpPr>
          <p:cNvPr id="10" name="AutoShape 7"/>
          <p:cNvSpPr>
            <a:spLocks noChangeArrowheads="1"/>
          </p:cNvSpPr>
          <p:nvPr/>
        </p:nvSpPr>
        <p:spPr bwMode="auto">
          <a:xfrm>
            <a:off x="3448936" y="5732730"/>
            <a:ext cx="862798" cy="526773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sz="1700" b="0">
              <a:latin typeface="Times New Roman"/>
              <a:ea typeface="Arial" charset="0"/>
              <a:cs typeface="Times New Roman"/>
            </a:endParaRPr>
          </a:p>
        </p:txBody>
      </p:sp>
      <p:sp>
        <p:nvSpPr>
          <p:cNvPr id="11" name="Rectangle 18"/>
          <p:cNvSpPr>
            <a:spLocks noChangeArrowheads="1"/>
          </p:cNvSpPr>
          <p:nvPr/>
        </p:nvSpPr>
        <p:spPr bwMode="auto">
          <a:xfrm>
            <a:off x="773568" y="1939968"/>
            <a:ext cx="7282411" cy="351182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2000" b="0">
                <a:latin typeface="Times New Roman"/>
                <a:ea typeface="Arial" charset="0"/>
                <a:cs typeface="Times New Roman"/>
              </a:rPr>
              <a:t>system calls</a:t>
            </a:r>
          </a:p>
        </p:txBody>
      </p:sp>
      <p:sp>
        <p:nvSpPr>
          <p:cNvPr id="16" name="AutoShape 31"/>
          <p:cNvSpPr>
            <a:spLocks noChangeArrowheads="1"/>
          </p:cNvSpPr>
          <p:nvPr/>
        </p:nvSpPr>
        <p:spPr bwMode="auto">
          <a:xfrm>
            <a:off x="855648" y="5804220"/>
            <a:ext cx="862798" cy="526773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 b="0">
                <a:latin typeface="Times New Roman"/>
                <a:ea typeface="Arial" charset="0"/>
                <a:cs typeface="Times New Roman"/>
              </a:rPr>
              <a:t>CD</a:t>
            </a:r>
          </a:p>
          <a:p>
            <a:pPr algn="ctr"/>
            <a:r>
              <a:rPr lang="en-US" sz="1700" b="0">
                <a:latin typeface="Times New Roman"/>
                <a:ea typeface="Arial" charset="0"/>
                <a:cs typeface="Times New Roman"/>
              </a:rPr>
              <a:t>drivers</a:t>
            </a:r>
          </a:p>
        </p:txBody>
      </p:sp>
      <p:sp>
        <p:nvSpPr>
          <p:cNvPr id="17" name="AutoShape 32"/>
          <p:cNvSpPr>
            <a:spLocks noChangeArrowheads="1"/>
          </p:cNvSpPr>
          <p:nvPr/>
        </p:nvSpPr>
        <p:spPr bwMode="auto">
          <a:xfrm>
            <a:off x="2111517" y="5804220"/>
            <a:ext cx="862798" cy="526773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 b="0">
                <a:latin typeface="Times New Roman"/>
                <a:ea typeface="Arial" charset="0"/>
                <a:cs typeface="Times New Roman"/>
              </a:rPr>
              <a:t>disk</a:t>
            </a:r>
          </a:p>
          <a:p>
            <a:pPr algn="ctr"/>
            <a:r>
              <a:rPr lang="en-US" sz="1700" b="0">
                <a:latin typeface="Times New Roman"/>
                <a:ea typeface="Arial" charset="0"/>
                <a:cs typeface="Times New Roman"/>
              </a:rPr>
              <a:t>drivers</a:t>
            </a:r>
          </a:p>
        </p:txBody>
      </p:sp>
      <p:sp>
        <p:nvSpPr>
          <p:cNvPr id="18" name="AutoShape 33"/>
          <p:cNvSpPr>
            <a:spLocks noChangeArrowheads="1"/>
          </p:cNvSpPr>
          <p:nvPr/>
        </p:nvSpPr>
        <p:spPr bwMode="auto">
          <a:xfrm>
            <a:off x="3364124" y="5804220"/>
            <a:ext cx="866060" cy="526773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 b="0">
                <a:latin typeface="Times New Roman"/>
                <a:ea typeface="Arial" charset="0"/>
                <a:cs typeface="Times New Roman"/>
              </a:rPr>
              <a:t>diskette</a:t>
            </a:r>
          </a:p>
          <a:p>
            <a:pPr algn="ctr"/>
            <a:r>
              <a:rPr lang="en-US" sz="1700" b="0">
                <a:latin typeface="Times New Roman"/>
                <a:ea typeface="Arial" charset="0"/>
                <a:cs typeface="Times New Roman"/>
              </a:rPr>
              <a:t>drivers</a:t>
            </a:r>
          </a:p>
        </p:txBody>
      </p:sp>
      <p:sp>
        <p:nvSpPr>
          <p:cNvPr id="19" name="Line 37"/>
          <p:cNvSpPr>
            <a:spLocks noChangeShapeType="1"/>
          </p:cNvSpPr>
          <p:nvPr/>
        </p:nvSpPr>
        <p:spPr bwMode="auto">
          <a:xfrm>
            <a:off x="855648" y="5409141"/>
            <a:ext cx="5560075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0" name="Text Box 38"/>
          <p:cNvSpPr txBox="1">
            <a:spLocks noChangeArrowheads="1"/>
          </p:cNvSpPr>
          <p:nvPr/>
        </p:nvSpPr>
        <p:spPr bwMode="auto">
          <a:xfrm>
            <a:off x="1168800" y="5311312"/>
            <a:ext cx="4150892" cy="4001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1430" tIns="45716" rIns="91430" bIns="45716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0">
                <a:latin typeface="Times New Roman"/>
                <a:ea typeface="Arial" charset="0"/>
                <a:cs typeface="Times New Roman"/>
              </a:rPr>
              <a:t>device driver interfaces (disk-ddi)</a:t>
            </a:r>
          </a:p>
        </p:txBody>
      </p:sp>
      <p:sp>
        <p:nvSpPr>
          <p:cNvPr id="21" name="Line 45"/>
          <p:cNvSpPr>
            <a:spLocks noChangeShapeType="1"/>
          </p:cNvSpPr>
          <p:nvPr/>
        </p:nvSpPr>
        <p:spPr bwMode="auto">
          <a:xfrm>
            <a:off x="2147399" y="4652846"/>
            <a:ext cx="0" cy="17684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2" name="Line 46"/>
          <p:cNvSpPr>
            <a:spLocks noChangeShapeType="1"/>
          </p:cNvSpPr>
          <p:nvPr/>
        </p:nvSpPr>
        <p:spPr bwMode="auto">
          <a:xfrm>
            <a:off x="2933541" y="4652846"/>
            <a:ext cx="0" cy="17684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3" name="Line 47"/>
          <p:cNvSpPr>
            <a:spLocks noChangeShapeType="1"/>
          </p:cNvSpPr>
          <p:nvPr/>
        </p:nvSpPr>
        <p:spPr bwMode="auto">
          <a:xfrm>
            <a:off x="3718051" y="4652846"/>
            <a:ext cx="0" cy="17684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4" name="Line 50"/>
          <p:cNvSpPr>
            <a:spLocks noChangeShapeType="1"/>
          </p:cNvSpPr>
          <p:nvPr/>
        </p:nvSpPr>
        <p:spPr bwMode="auto">
          <a:xfrm flipH="1">
            <a:off x="1403664" y="5251110"/>
            <a:ext cx="8154" cy="54307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5" name="Line 51"/>
          <p:cNvSpPr>
            <a:spLocks noChangeShapeType="1"/>
          </p:cNvSpPr>
          <p:nvPr/>
        </p:nvSpPr>
        <p:spPr bwMode="auto">
          <a:xfrm flipH="1">
            <a:off x="2656271" y="5251110"/>
            <a:ext cx="6524" cy="54307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6" name="AutoShape 56"/>
          <p:cNvSpPr>
            <a:spLocks noChangeArrowheads="1"/>
          </p:cNvSpPr>
          <p:nvPr/>
        </p:nvSpPr>
        <p:spPr bwMode="auto">
          <a:xfrm>
            <a:off x="4856488" y="5672528"/>
            <a:ext cx="862799" cy="526773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sz="1700" b="0">
              <a:latin typeface="Times New Roman"/>
              <a:ea typeface="Arial" charset="0"/>
              <a:cs typeface="Times New Roman"/>
            </a:endParaRPr>
          </a:p>
          <a:p>
            <a:pPr algn="ctr"/>
            <a:endParaRPr lang="en-US" sz="1700" b="0">
              <a:latin typeface="Times New Roman"/>
              <a:ea typeface="Arial" charset="0"/>
              <a:cs typeface="Times New Roman"/>
            </a:endParaRPr>
          </a:p>
          <a:p>
            <a:pPr algn="ctr"/>
            <a:endParaRPr lang="en-US" sz="1700" b="0">
              <a:latin typeface="Times New Roman"/>
              <a:ea typeface="Arial" charset="0"/>
              <a:cs typeface="Times New Roman"/>
            </a:endParaRPr>
          </a:p>
        </p:txBody>
      </p:sp>
      <p:sp>
        <p:nvSpPr>
          <p:cNvPr id="27" name="AutoShape 57"/>
          <p:cNvSpPr>
            <a:spLocks noChangeArrowheads="1"/>
          </p:cNvSpPr>
          <p:nvPr/>
        </p:nvSpPr>
        <p:spPr bwMode="auto">
          <a:xfrm>
            <a:off x="4778200" y="5732730"/>
            <a:ext cx="862799" cy="526773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sz="1700" b="0">
              <a:latin typeface="Times New Roman"/>
              <a:ea typeface="Arial" charset="0"/>
              <a:cs typeface="Times New Roman"/>
            </a:endParaRPr>
          </a:p>
        </p:txBody>
      </p:sp>
      <p:sp>
        <p:nvSpPr>
          <p:cNvPr id="28" name="AutoShape 58"/>
          <p:cNvSpPr>
            <a:spLocks noChangeArrowheads="1"/>
          </p:cNvSpPr>
          <p:nvPr/>
        </p:nvSpPr>
        <p:spPr bwMode="auto">
          <a:xfrm>
            <a:off x="4695019" y="5804220"/>
            <a:ext cx="864429" cy="526773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 b="0">
                <a:latin typeface="Times New Roman"/>
                <a:ea typeface="Arial" charset="0"/>
                <a:cs typeface="Times New Roman"/>
              </a:rPr>
              <a:t>flash</a:t>
            </a:r>
          </a:p>
          <a:p>
            <a:pPr algn="ctr"/>
            <a:r>
              <a:rPr lang="en-US" sz="1700" b="0">
                <a:latin typeface="Times New Roman"/>
                <a:ea typeface="Arial" charset="0"/>
                <a:cs typeface="Times New Roman"/>
              </a:rPr>
              <a:t>drivers</a:t>
            </a:r>
          </a:p>
        </p:txBody>
      </p:sp>
      <p:sp>
        <p:nvSpPr>
          <p:cNvPr id="29" name="Line 59"/>
          <p:cNvSpPr>
            <a:spLocks noChangeShapeType="1"/>
          </p:cNvSpPr>
          <p:nvPr/>
        </p:nvSpPr>
        <p:spPr bwMode="auto">
          <a:xfrm>
            <a:off x="3830590" y="5251110"/>
            <a:ext cx="0" cy="602026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30" name="Line 60"/>
          <p:cNvSpPr>
            <a:spLocks noChangeShapeType="1"/>
          </p:cNvSpPr>
          <p:nvPr/>
        </p:nvSpPr>
        <p:spPr bwMode="auto">
          <a:xfrm>
            <a:off x="5161485" y="5251110"/>
            <a:ext cx="0" cy="54307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32" name="Line 62"/>
          <p:cNvSpPr>
            <a:spLocks noChangeShapeType="1"/>
          </p:cNvSpPr>
          <p:nvPr/>
        </p:nvSpPr>
        <p:spPr bwMode="auto">
          <a:xfrm>
            <a:off x="4574325" y="4652846"/>
            <a:ext cx="0" cy="17684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grpSp>
        <p:nvGrpSpPr>
          <p:cNvPr id="4" name="Group 47"/>
          <p:cNvGrpSpPr/>
          <p:nvPr/>
        </p:nvGrpSpPr>
        <p:grpSpPr>
          <a:xfrm>
            <a:off x="1403664" y="3181646"/>
            <a:ext cx="3916028" cy="662229"/>
            <a:chOff x="1403664" y="3181646"/>
            <a:chExt cx="3916028" cy="662229"/>
          </a:xfrm>
        </p:grpSpPr>
        <p:sp>
          <p:nvSpPr>
            <p:cNvPr id="33" name="Rectangle 63"/>
            <p:cNvSpPr>
              <a:spLocks noChangeArrowheads="1"/>
            </p:cNvSpPr>
            <p:nvPr/>
          </p:nvSpPr>
          <p:spPr bwMode="auto">
            <a:xfrm>
              <a:off x="1403664" y="3181646"/>
              <a:ext cx="3916028" cy="302267"/>
            </a:xfrm>
            <a:prstGeom prst="rect">
              <a:avLst/>
            </a:prstGeom>
            <a:solidFill>
              <a:srgbClr val="33CC33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lIns="91430" tIns="45716" rIns="91430" bIns="45716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700" b="0" dirty="0">
                  <a:latin typeface="Times New Roman"/>
                  <a:cs typeface="Times New Roman"/>
                </a:rPr>
                <a:t>virtual file system integration layer</a:t>
              </a:r>
            </a:p>
          </p:txBody>
        </p:sp>
        <p:sp>
          <p:nvSpPr>
            <p:cNvPr id="34" name="Rectangle 64"/>
            <p:cNvSpPr>
              <a:spLocks noChangeArrowheads="1"/>
            </p:cNvSpPr>
            <p:nvPr/>
          </p:nvSpPr>
          <p:spPr bwMode="auto">
            <a:xfrm>
              <a:off x="1403664" y="3483913"/>
              <a:ext cx="391440" cy="359962"/>
            </a:xfrm>
            <a:prstGeom prst="rect">
              <a:avLst/>
            </a:prstGeom>
            <a:solidFill>
              <a:srgbClr val="33CC33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>
                <a:latin typeface="Times New Roman"/>
                <a:cs typeface="Times New Roman"/>
              </a:endParaRPr>
            </a:p>
          </p:txBody>
        </p:sp>
        <p:sp>
          <p:nvSpPr>
            <p:cNvPr id="35" name="Rectangle 65"/>
            <p:cNvSpPr>
              <a:spLocks noChangeArrowheads="1"/>
            </p:cNvSpPr>
            <p:nvPr/>
          </p:nvSpPr>
          <p:spPr bwMode="auto">
            <a:xfrm>
              <a:off x="4926621" y="3483913"/>
              <a:ext cx="393070" cy="359962"/>
            </a:xfrm>
            <a:prstGeom prst="rect">
              <a:avLst/>
            </a:prstGeom>
            <a:solidFill>
              <a:srgbClr val="33CC33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>
                <a:latin typeface="Times New Roman"/>
                <a:cs typeface="Times New Roman"/>
              </a:endParaRPr>
            </a:p>
          </p:txBody>
        </p:sp>
      </p:grpSp>
      <p:sp>
        <p:nvSpPr>
          <p:cNvPr id="36" name="Rectangle 66"/>
          <p:cNvSpPr>
            <a:spLocks noChangeArrowheads="1"/>
          </p:cNvSpPr>
          <p:nvPr/>
        </p:nvSpPr>
        <p:spPr bwMode="auto">
          <a:xfrm>
            <a:off x="1012224" y="2421589"/>
            <a:ext cx="1405392" cy="602026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 dirty="0" smtClean="0">
                <a:latin typeface="Times New Roman"/>
                <a:cs typeface="Times New Roman"/>
              </a:rPr>
              <a:t>f</a:t>
            </a:r>
            <a:r>
              <a:rPr lang="en-US" sz="1700" b="0" dirty="0" smtClean="0">
                <a:latin typeface="Times New Roman"/>
                <a:cs typeface="Times New Roman"/>
              </a:rPr>
              <a:t>ile container</a:t>
            </a:r>
          </a:p>
          <a:p>
            <a:pPr algn="ctr"/>
            <a:r>
              <a:rPr lang="en-US" sz="1700" b="0" dirty="0">
                <a:latin typeface="Times New Roman"/>
                <a:cs typeface="Times New Roman"/>
              </a:rPr>
              <a:t>operations</a:t>
            </a:r>
          </a:p>
        </p:txBody>
      </p:sp>
      <p:sp>
        <p:nvSpPr>
          <p:cNvPr id="37" name="Rectangle 67"/>
          <p:cNvSpPr>
            <a:spLocks noChangeArrowheads="1"/>
          </p:cNvSpPr>
          <p:nvPr/>
        </p:nvSpPr>
        <p:spPr bwMode="auto">
          <a:xfrm>
            <a:off x="2888975" y="2421589"/>
            <a:ext cx="1252607" cy="602026"/>
          </a:xfrm>
          <a:prstGeom prst="rect">
            <a:avLst/>
          </a:prstGeom>
          <a:solidFill>
            <a:srgbClr val="66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 b="0">
                <a:latin typeface="Times New Roman"/>
                <a:cs typeface="Times New Roman"/>
              </a:rPr>
              <a:t>directory</a:t>
            </a:r>
          </a:p>
          <a:p>
            <a:pPr algn="ctr"/>
            <a:r>
              <a:rPr lang="en-US" sz="1700" b="0">
                <a:latin typeface="Times New Roman"/>
                <a:cs typeface="Times New Roman"/>
              </a:rPr>
              <a:t>operations</a:t>
            </a:r>
          </a:p>
        </p:txBody>
      </p:sp>
      <p:sp>
        <p:nvSpPr>
          <p:cNvPr id="38" name="Rectangle 68"/>
          <p:cNvSpPr>
            <a:spLocks noChangeArrowheads="1"/>
          </p:cNvSpPr>
          <p:nvPr/>
        </p:nvSpPr>
        <p:spPr bwMode="auto">
          <a:xfrm>
            <a:off x="4533021" y="2421589"/>
            <a:ext cx="3209806" cy="602026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 b="0">
                <a:latin typeface="Times New Roman"/>
                <a:cs typeface="Times New Roman"/>
              </a:rPr>
              <a:t>file</a:t>
            </a:r>
          </a:p>
          <a:p>
            <a:pPr algn="ctr"/>
            <a:r>
              <a:rPr lang="en-US" sz="1700" b="0">
                <a:latin typeface="Times New Roman"/>
                <a:cs typeface="Times New Roman"/>
              </a:rPr>
              <a:t>I/O</a:t>
            </a:r>
          </a:p>
        </p:txBody>
      </p:sp>
      <p:sp>
        <p:nvSpPr>
          <p:cNvPr id="40" name="Rectangle 70"/>
          <p:cNvSpPr>
            <a:spLocks noChangeArrowheads="1"/>
          </p:cNvSpPr>
          <p:nvPr/>
        </p:nvSpPr>
        <p:spPr bwMode="auto">
          <a:xfrm>
            <a:off x="6883820" y="3204222"/>
            <a:ext cx="1017743" cy="901784"/>
          </a:xfrm>
          <a:prstGeom prst="rect">
            <a:avLst/>
          </a:prstGeom>
          <a:solidFill>
            <a:srgbClr val="CC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 b="0">
                <a:latin typeface="Times New Roman"/>
                <a:cs typeface="Times New Roman"/>
              </a:rPr>
              <a:t>socket</a:t>
            </a:r>
          </a:p>
          <a:p>
            <a:pPr algn="ctr"/>
            <a:r>
              <a:rPr lang="en-US" sz="1700" b="0">
                <a:latin typeface="Times New Roman"/>
                <a:cs typeface="Times New Roman"/>
              </a:rPr>
              <a:t>I/O</a:t>
            </a:r>
          </a:p>
        </p:txBody>
      </p:sp>
      <p:sp>
        <p:nvSpPr>
          <p:cNvPr id="41" name="Text Box 72"/>
          <p:cNvSpPr txBox="1">
            <a:spLocks noChangeArrowheads="1"/>
          </p:cNvSpPr>
          <p:nvPr/>
        </p:nvSpPr>
        <p:spPr bwMode="auto">
          <a:xfrm>
            <a:off x="7118684" y="3901569"/>
            <a:ext cx="658924" cy="6463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1430" tIns="45716" rIns="91430" bIns="45716">
            <a:prstTxWarp prst="textNoShape">
              <a:avLst/>
            </a:prstTxWarp>
            <a:spAutoFit/>
          </a:bodyPr>
          <a:lstStyle/>
          <a:p>
            <a:r>
              <a:rPr lang="en-US" sz="3600" b="0">
                <a:latin typeface="Times New Roman"/>
                <a:cs typeface="Times New Roman"/>
              </a:rPr>
              <a:t>…</a:t>
            </a:r>
          </a:p>
        </p:txBody>
      </p:sp>
      <p:sp>
        <p:nvSpPr>
          <p:cNvPr id="42" name="Text Box 73"/>
          <p:cNvSpPr txBox="1">
            <a:spLocks noChangeArrowheads="1"/>
          </p:cNvSpPr>
          <p:nvPr/>
        </p:nvSpPr>
        <p:spPr bwMode="auto">
          <a:xfrm>
            <a:off x="5833457" y="3901569"/>
            <a:ext cx="658924" cy="6463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1430" tIns="45716" rIns="91430" bIns="45716">
            <a:prstTxWarp prst="textNoShape">
              <a:avLst/>
            </a:prstTxWarp>
            <a:spAutoFit/>
          </a:bodyPr>
          <a:lstStyle/>
          <a:p>
            <a:r>
              <a:rPr lang="en-US" sz="3600" b="0" dirty="0">
                <a:latin typeface="Times New Roman"/>
                <a:cs typeface="Times New Roman"/>
              </a:rPr>
              <a:t>…</a:t>
            </a:r>
          </a:p>
        </p:txBody>
      </p:sp>
      <p:sp>
        <p:nvSpPr>
          <p:cNvPr id="44" name="Oval 43"/>
          <p:cNvSpPr/>
          <p:nvPr/>
        </p:nvSpPr>
        <p:spPr>
          <a:xfrm>
            <a:off x="773568" y="1441440"/>
            <a:ext cx="1529878" cy="339768"/>
          </a:xfrm>
          <a:prstGeom prst="ellipse">
            <a:avLst/>
          </a:prstGeom>
          <a:solidFill>
            <a:srgbClr val="FFFF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App 1</a:t>
            </a:r>
            <a:endParaRPr lang="en-US" dirty="0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sp>
        <p:nvSpPr>
          <p:cNvPr id="45" name="Oval 44"/>
          <p:cNvSpPr/>
          <p:nvPr/>
        </p:nvSpPr>
        <p:spPr>
          <a:xfrm>
            <a:off x="2830800" y="1448310"/>
            <a:ext cx="1529878" cy="339768"/>
          </a:xfrm>
          <a:prstGeom prst="ellipse">
            <a:avLst/>
          </a:prstGeom>
          <a:solidFill>
            <a:srgbClr val="FFFF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App 2</a:t>
            </a:r>
            <a:endParaRPr lang="en-US" dirty="0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sp>
        <p:nvSpPr>
          <p:cNvPr id="46" name="Oval 45"/>
          <p:cNvSpPr/>
          <p:nvPr/>
        </p:nvSpPr>
        <p:spPr>
          <a:xfrm>
            <a:off x="4888032" y="1455180"/>
            <a:ext cx="1529878" cy="339768"/>
          </a:xfrm>
          <a:prstGeom prst="ellipse">
            <a:avLst/>
          </a:prstGeom>
          <a:solidFill>
            <a:srgbClr val="FFFF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App 3</a:t>
            </a:r>
            <a:endParaRPr lang="en-US" dirty="0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sp>
        <p:nvSpPr>
          <p:cNvPr id="47" name="Oval 46"/>
          <p:cNvSpPr/>
          <p:nvPr/>
        </p:nvSpPr>
        <p:spPr>
          <a:xfrm>
            <a:off x="6945264" y="1462050"/>
            <a:ext cx="1529878" cy="339768"/>
          </a:xfrm>
          <a:prstGeom prst="ellipse">
            <a:avLst/>
          </a:prstGeom>
          <a:solidFill>
            <a:srgbClr val="FFFF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App 4</a:t>
            </a:r>
            <a:endParaRPr lang="en-US" dirty="0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grpSp>
        <p:nvGrpSpPr>
          <p:cNvPr id="43" name="Group 47"/>
          <p:cNvGrpSpPr/>
          <p:nvPr/>
        </p:nvGrpSpPr>
        <p:grpSpPr>
          <a:xfrm>
            <a:off x="1912536" y="3565437"/>
            <a:ext cx="2898284" cy="1111240"/>
            <a:chOff x="1912536" y="3565437"/>
            <a:chExt cx="2898284" cy="1111240"/>
          </a:xfrm>
        </p:grpSpPr>
        <p:sp>
          <p:nvSpPr>
            <p:cNvPr id="12" name="Rectangle 19"/>
            <p:cNvSpPr>
              <a:spLocks noChangeArrowheads="1"/>
            </p:cNvSpPr>
            <p:nvPr/>
          </p:nvSpPr>
          <p:spPr bwMode="auto">
            <a:xfrm rot="5400000">
              <a:off x="3195866" y="3846234"/>
              <a:ext cx="1111239" cy="549647"/>
            </a:xfrm>
            <a:prstGeom prst="rect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1430" tIns="45716" rIns="91430" bIns="45716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700" b="0">
                  <a:latin typeface="Times New Roman"/>
                  <a:ea typeface="Arial" charset="0"/>
                  <a:cs typeface="Times New Roman"/>
                </a:rPr>
                <a:t>UNIX FS</a:t>
              </a:r>
            </a:p>
          </p:txBody>
        </p:sp>
        <p:sp>
          <p:nvSpPr>
            <p:cNvPr id="13" name="Rectangle 20"/>
            <p:cNvSpPr>
              <a:spLocks noChangeArrowheads="1"/>
            </p:cNvSpPr>
            <p:nvPr/>
          </p:nvSpPr>
          <p:spPr bwMode="auto">
            <a:xfrm rot="5400000">
              <a:off x="2414618" y="3846234"/>
              <a:ext cx="1111239" cy="549646"/>
            </a:xfrm>
            <a:prstGeom prst="rect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1430" tIns="45716" rIns="91430" bIns="45716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700" b="0">
                  <a:latin typeface="Times New Roman"/>
                  <a:ea typeface="Arial" charset="0"/>
                  <a:cs typeface="Times New Roman"/>
                </a:rPr>
                <a:t>DOS FS</a:t>
              </a:r>
            </a:p>
          </p:txBody>
        </p:sp>
        <p:sp>
          <p:nvSpPr>
            <p:cNvPr id="14" name="Rectangle 21"/>
            <p:cNvSpPr>
              <a:spLocks noChangeArrowheads="1"/>
            </p:cNvSpPr>
            <p:nvPr/>
          </p:nvSpPr>
          <p:spPr bwMode="auto">
            <a:xfrm rot="5400000">
              <a:off x="1631739" y="3846234"/>
              <a:ext cx="1111239" cy="549646"/>
            </a:xfrm>
            <a:prstGeom prst="rect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1430" tIns="45716" rIns="91430" bIns="45716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700" b="0">
                  <a:latin typeface="Times New Roman"/>
                  <a:ea typeface="Arial" charset="0"/>
                  <a:cs typeface="Times New Roman"/>
                </a:rPr>
                <a:t>CD FS</a:t>
              </a:r>
            </a:p>
          </p:txBody>
        </p:sp>
        <p:sp>
          <p:nvSpPr>
            <p:cNvPr id="31" name="Rectangle 61"/>
            <p:cNvSpPr>
              <a:spLocks noChangeArrowheads="1"/>
            </p:cNvSpPr>
            <p:nvPr/>
          </p:nvSpPr>
          <p:spPr bwMode="auto">
            <a:xfrm rot="5400000">
              <a:off x="3980377" y="3846234"/>
              <a:ext cx="1111239" cy="549646"/>
            </a:xfrm>
            <a:prstGeom prst="rect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1430" tIns="45716" rIns="91430" bIns="45716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700" b="0">
                  <a:latin typeface="Times New Roman"/>
                  <a:ea typeface="Arial" charset="0"/>
                  <a:cs typeface="Times New Roman"/>
                </a:rPr>
                <a:t>EXT3 FS</a:t>
              </a:r>
            </a:p>
          </p:txBody>
        </p:sp>
      </p:grpSp>
      <p:sp>
        <p:nvSpPr>
          <p:cNvPr id="15" name="Rectangle 22"/>
          <p:cNvSpPr>
            <a:spLocks noChangeArrowheads="1"/>
          </p:cNvSpPr>
          <p:nvPr/>
        </p:nvSpPr>
        <p:spPr bwMode="auto">
          <a:xfrm>
            <a:off x="932304" y="4842234"/>
            <a:ext cx="4698908" cy="408876"/>
          </a:xfrm>
          <a:prstGeom prst="rect">
            <a:avLst/>
          </a:prstGeom>
          <a:solidFill>
            <a:srgbClr val="CC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2000" b="0" dirty="0" smtClean="0">
                <a:latin typeface="Times New Roman"/>
                <a:ea typeface="Arial" charset="0"/>
                <a:cs typeface="Times New Roman"/>
              </a:rPr>
              <a:t>Device independent block </a:t>
            </a:r>
            <a:r>
              <a:rPr lang="en-US" sz="2000" b="0" dirty="0">
                <a:latin typeface="Times New Roman"/>
                <a:ea typeface="Arial" charset="0"/>
                <a:cs typeface="Times New Roman"/>
              </a:rPr>
              <a:t>I/O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1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File Systems and Block I/O Devices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 smtClean="0"/>
              <a:t>File systems typically sit on a general block I/O layer</a:t>
            </a:r>
          </a:p>
          <a:p>
            <a:r>
              <a:rPr lang="en-GB" sz="2800" dirty="0" smtClean="0"/>
              <a:t>A generalizing abstraction – make all disks look same</a:t>
            </a:r>
          </a:p>
          <a:p>
            <a:r>
              <a:rPr lang="en-GB" sz="2800" dirty="0" smtClean="0"/>
              <a:t>Implements standard operations on each block device</a:t>
            </a:r>
          </a:p>
          <a:p>
            <a:pPr lvl="1"/>
            <a:r>
              <a:rPr lang="en-GB" sz="2400" dirty="0" smtClean="0"/>
              <a:t>Asynchronous read (physical block #, buffer, </a:t>
            </a:r>
            <a:r>
              <a:rPr lang="en-GB" sz="2400" dirty="0" err="1" smtClean="0"/>
              <a:t>bytecount</a:t>
            </a:r>
            <a:r>
              <a:rPr lang="en-GB" sz="2400" dirty="0" smtClean="0"/>
              <a:t>)</a:t>
            </a:r>
          </a:p>
          <a:p>
            <a:pPr lvl="1"/>
            <a:r>
              <a:rPr lang="en-GB" sz="2400" dirty="0" smtClean="0"/>
              <a:t>Asynchronous write (physical block #, buffer, </a:t>
            </a:r>
            <a:r>
              <a:rPr lang="en-GB" sz="2400" dirty="0" err="1" smtClean="0"/>
              <a:t>bytecount</a:t>
            </a:r>
            <a:r>
              <a:rPr lang="en-GB" sz="2400" dirty="0" smtClean="0"/>
              <a:t>)</a:t>
            </a:r>
          </a:p>
          <a:p>
            <a:r>
              <a:rPr lang="en-GB" sz="2800" dirty="0" smtClean="0"/>
              <a:t>Map logical block numbers to device addresses</a:t>
            </a:r>
          </a:p>
          <a:p>
            <a:pPr lvl="1"/>
            <a:r>
              <a:rPr lang="en-GB" sz="2400" dirty="0" smtClean="0"/>
              <a:t>E.g., logical block number to &lt;cylinder, head, sector&gt;</a:t>
            </a:r>
          </a:p>
          <a:p>
            <a:r>
              <a:rPr lang="en-GB" sz="2800" dirty="0" smtClean="0"/>
              <a:t>Encapsulate all the particulars of device support</a:t>
            </a:r>
          </a:p>
          <a:p>
            <a:pPr lvl="1"/>
            <a:r>
              <a:rPr lang="en-GB" sz="2400" dirty="0" smtClean="0"/>
              <a:t>I/O scheduling, initiation, completion, error handlings</a:t>
            </a:r>
          </a:p>
          <a:p>
            <a:pPr lvl="1"/>
            <a:r>
              <a:rPr lang="en-GB" sz="2400" dirty="0" smtClean="0"/>
              <a:t>Size and alignment limitations</a:t>
            </a:r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Device Independent </a:t>
            </a:r>
            <a:br>
              <a:rPr lang="en-US" dirty="0" smtClean="0"/>
            </a:br>
            <a:r>
              <a:rPr lang="en-US" dirty="0" smtClean="0"/>
              <a:t>Block I/O?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 smtClean="0"/>
              <a:t>A better abstraction than generic disks</a:t>
            </a:r>
          </a:p>
          <a:p>
            <a:r>
              <a:rPr lang="en-GB" sz="2800" dirty="0" smtClean="0"/>
              <a:t>Allows unified LRU buffer cache for disk data</a:t>
            </a:r>
          </a:p>
          <a:p>
            <a:pPr lvl="1"/>
            <a:r>
              <a:rPr lang="en-GB" sz="2400" dirty="0" smtClean="0"/>
              <a:t>Hold frequently used data until it is needed again</a:t>
            </a:r>
          </a:p>
          <a:p>
            <a:pPr lvl="1"/>
            <a:r>
              <a:rPr lang="en-GB" sz="2400" dirty="0" smtClean="0"/>
              <a:t>Hold pre-fetched read-ahead data until it is requested</a:t>
            </a:r>
          </a:p>
          <a:p>
            <a:r>
              <a:rPr lang="en-GB" sz="2800" dirty="0" smtClean="0"/>
              <a:t>Provides buffers for data re-blocking</a:t>
            </a:r>
          </a:p>
          <a:p>
            <a:pPr lvl="1"/>
            <a:r>
              <a:rPr lang="en-GB" sz="2400" dirty="0" smtClean="0"/>
              <a:t>Adapting file system block size to device block size</a:t>
            </a:r>
          </a:p>
          <a:p>
            <a:pPr lvl="1"/>
            <a:r>
              <a:rPr lang="en-GB" sz="2400" dirty="0" smtClean="0"/>
              <a:t>Adapting file system block size to user request sizes</a:t>
            </a:r>
          </a:p>
          <a:p>
            <a:r>
              <a:rPr lang="en-GB" sz="2800" dirty="0" smtClean="0"/>
              <a:t>Handles automatic buffer management</a:t>
            </a:r>
          </a:p>
          <a:p>
            <a:pPr lvl="1"/>
            <a:r>
              <a:rPr lang="en-GB" sz="2400" dirty="0" smtClean="0"/>
              <a:t>Allocation, </a:t>
            </a:r>
            <a:r>
              <a:rPr lang="en-GB" sz="2400" dirty="0" err="1" smtClean="0"/>
              <a:t>deallocation</a:t>
            </a:r>
            <a:endParaRPr lang="en-GB" sz="2400" dirty="0" smtClean="0"/>
          </a:p>
          <a:p>
            <a:pPr lvl="1"/>
            <a:r>
              <a:rPr lang="en-GB" sz="2400" dirty="0" smtClean="0"/>
              <a:t>Automatic write-back of changed buffers</a:t>
            </a:r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Do We Need That Cache?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File access exhibits a high degree of reference locality at multiple levels:</a:t>
            </a:r>
          </a:p>
          <a:p>
            <a:pPr lvl="1"/>
            <a:r>
              <a:rPr lang="en-US" dirty="0" smtClean="0"/>
              <a:t>Users often read and write a single block in small operations, reusing that block</a:t>
            </a:r>
          </a:p>
          <a:p>
            <a:pPr lvl="1"/>
            <a:r>
              <a:rPr lang="en-US" dirty="0" smtClean="0"/>
              <a:t>Users read and write the same files over and over</a:t>
            </a:r>
          </a:p>
          <a:p>
            <a:pPr lvl="1"/>
            <a:r>
              <a:rPr lang="en-US" dirty="0" smtClean="0"/>
              <a:t>Users often open files from the same directory </a:t>
            </a:r>
          </a:p>
          <a:p>
            <a:pPr lvl="1"/>
            <a:r>
              <a:rPr lang="en-US" dirty="0" smtClean="0"/>
              <a:t>OS regularly consults the same meta-data blocks</a:t>
            </a:r>
          </a:p>
          <a:p>
            <a:r>
              <a:rPr lang="en-US" dirty="0" smtClean="0"/>
              <a:t>Having common cache eliminates many disk accesses, which are slow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Devices, Sockets and File System API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" name="AutoShape 55"/>
          <p:cNvSpPr>
            <a:spLocks noChangeArrowheads="1"/>
          </p:cNvSpPr>
          <p:nvPr/>
        </p:nvSpPr>
        <p:spPr bwMode="auto">
          <a:xfrm>
            <a:off x="3527224" y="5672528"/>
            <a:ext cx="862798" cy="526773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sz="1700" b="0">
              <a:latin typeface="Times New Roman"/>
              <a:ea typeface="Arial" charset="0"/>
              <a:cs typeface="Times New Roman"/>
            </a:endParaRPr>
          </a:p>
          <a:p>
            <a:pPr algn="ctr"/>
            <a:endParaRPr lang="en-US" sz="1700" b="0">
              <a:latin typeface="Times New Roman"/>
              <a:ea typeface="Arial" charset="0"/>
              <a:cs typeface="Times New Roman"/>
            </a:endParaRPr>
          </a:p>
          <a:p>
            <a:pPr algn="ctr"/>
            <a:endParaRPr lang="en-US" sz="1700" b="0">
              <a:latin typeface="Times New Roman"/>
              <a:ea typeface="Arial" charset="0"/>
              <a:cs typeface="Times New Roman"/>
            </a:endParaRPr>
          </a:p>
        </p:txBody>
      </p:sp>
      <p:sp>
        <p:nvSpPr>
          <p:cNvPr id="6" name="AutoShape 2"/>
          <p:cNvSpPr>
            <a:spLocks noChangeArrowheads="1"/>
          </p:cNvSpPr>
          <p:nvPr/>
        </p:nvSpPr>
        <p:spPr bwMode="auto">
          <a:xfrm>
            <a:off x="1012224" y="5686324"/>
            <a:ext cx="862798" cy="526773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sz="1700" b="0">
              <a:latin typeface="Times New Roman"/>
              <a:ea typeface="Arial" charset="0"/>
              <a:cs typeface="Times New Roman"/>
            </a:endParaRPr>
          </a:p>
        </p:txBody>
      </p:sp>
      <p:sp>
        <p:nvSpPr>
          <p:cNvPr id="7" name="AutoShape 3"/>
          <p:cNvSpPr>
            <a:spLocks noChangeArrowheads="1"/>
          </p:cNvSpPr>
          <p:nvPr/>
        </p:nvSpPr>
        <p:spPr bwMode="auto">
          <a:xfrm>
            <a:off x="932304" y="5745272"/>
            <a:ext cx="864429" cy="526773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sz="1700" b="0">
              <a:latin typeface="Times New Roman"/>
              <a:ea typeface="Arial" charset="0"/>
              <a:cs typeface="Times New Roman"/>
            </a:endParaRPr>
          </a:p>
        </p:txBody>
      </p:sp>
      <p:sp>
        <p:nvSpPr>
          <p:cNvPr id="8" name="AutoShape 4"/>
          <p:cNvSpPr>
            <a:spLocks noChangeArrowheads="1"/>
          </p:cNvSpPr>
          <p:nvPr/>
        </p:nvSpPr>
        <p:spPr bwMode="auto">
          <a:xfrm>
            <a:off x="2268093" y="5686324"/>
            <a:ext cx="862798" cy="526773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sz="1700" b="0">
              <a:latin typeface="Times New Roman"/>
              <a:ea typeface="Arial" charset="0"/>
              <a:cs typeface="Times New Roman"/>
            </a:endParaRPr>
          </a:p>
        </p:txBody>
      </p:sp>
      <p:sp>
        <p:nvSpPr>
          <p:cNvPr id="9" name="AutoShape 5"/>
          <p:cNvSpPr>
            <a:spLocks noChangeArrowheads="1"/>
          </p:cNvSpPr>
          <p:nvPr/>
        </p:nvSpPr>
        <p:spPr bwMode="auto">
          <a:xfrm>
            <a:off x="2188174" y="5745272"/>
            <a:ext cx="864429" cy="526773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sz="1700" b="0">
              <a:latin typeface="Times New Roman"/>
              <a:ea typeface="Arial" charset="0"/>
              <a:cs typeface="Times New Roman"/>
            </a:endParaRPr>
          </a:p>
        </p:txBody>
      </p:sp>
      <p:sp>
        <p:nvSpPr>
          <p:cNvPr id="10" name="AutoShape 7"/>
          <p:cNvSpPr>
            <a:spLocks noChangeArrowheads="1"/>
          </p:cNvSpPr>
          <p:nvPr/>
        </p:nvSpPr>
        <p:spPr bwMode="auto">
          <a:xfrm>
            <a:off x="3448936" y="5732730"/>
            <a:ext cx="862798" cy="526773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sz="1700" b="0">
              <a:latin typeface="Times New Roman"/>
              <a:ea typeface="Arial" charset="0"/>
              <a:cs typeface="Times New Roman"/>
            </a:endParaRPr>
          </a:p>
        </p:txBody>
      </p:sp>
      <p:sp>
        <p:nvSpPr>
          <p:cNvPr id="11" name="Rectangle 18"/>
          <p:cNvSpPr>
            <a:spLocks noChangeArrowheads="1"/>
          </p:cNvSpPr>
          <p:nvPr/>
        </p:nvSpPr>
        <p:spPr bwMode="auto">
          <a:xfrm>
            <a:off x="773568" y="1939968"/>
            <a:ext cx="7282411" cy="351182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2000" b="0">
                <a:latin typeface="Times New Roman"/>
                <a:ea typeface="Arial" charset="0"/>
                <a:cs typeface="Times New Roman"/>
              </a:rPr>
              <a:t>system calls</a:t>
            </a:r>
          </a:p>
        </p:txBody>
      </p:sp>
      <p:sp>
        <p:nvSpPr>
          <p:cNvPr id="16" name="AutoShape 31"/>
          <p:cNvSpPr>
            <a:spLocks noChangeArrowheads="1"/>
          </p:cNvSpPr>
          <p:nvPr/>
        </p:nvSpPr>
        <p:spPr bwMode="auto">
          <a:xfrm>
            <a:off x="855648" y="5804220"/>
            <a:ext cx="862798" cy="526773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 b="0">
                <a:latin typeface="Times New Roman"/>
                <a:ea typeface="Arial" charset="0"/>
                <a:cs typeface="Times New Roman"/>
              </a:rPr>
              <a:t>CD</a:t>
            </a:r>
          </a:p>
          <a:p>
            <a:pPr algn="ctr"/>
            <a:r>
              <a:rPr lang="en-US" sz="1700" b="0">
                <a:latin typeface="Times New Roman"/>
                <a:ea typeface="Arial" charset="0"/>
                <a:cs typeface="Times New Roman"/>
              </a:rPr>
              <a:t>drivers</a:t>
            </a:r>
          </a:p>
        </p:txBody>
      </p:sp>
      <p:sp>
        <p:nvSpPr>
          <p:cNvPr id="17" name="AutoShape 32"/>
          <p:cNvSpPr>
            <a:spLocks noChangeArrowheads="1"/>
          </p:cNvSpPr>
          <p:nvPr/>
        </p:nvSpPr>
        <p:spPr bwMode="auto">
          <a:xfrm>
            <a:off x="2111517" y="5804220"/>
            <a:ext cx="862798" cy="526773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 b="0">
                <a:latin typeface="Times New Roman"/>
                <a:ea typeface="Arial" charset="0"/>
                <a:cs typeface="Times New Roman"/>
              </a:rPr>
              <a:t>disk</a:t>
            </a:r>
          </a:p>
          <a:p>
            <a:pPr algn="ctr"/>
            <a:r>
              <a:rPr lang="en-US" sz="1700" b="0">
                <a:latin typeface="Times New Roman"/>
                <a:ea typeface="Arial" charset="0"/>
                <a:cs typeface="Times New Roman"/>
              </a:rPr>
              <a:t>drivers</a:t>
            </a:r>
          </a:p>
        </p:txBody>
      </p:sp>
      <p:sp>
        <p:nvSpPr>
          <p:cNvPr id="18" name="AutoShape 33"/>
          <p:cNvSpPr>
            <a:spLocks noChangeArrowheads="1"/>
          </p:cNvSpPr>
          <p:nvPr/>
        </p:nvSpPr>
        <p:spPr bwMode="auto">
          <a:xfrm>
            <a:off x="3364124" y="5804220"/>
            <a:ext cx="866060" cy="526773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 b="0">
                <a:latin typeface="Times New Roman"/>
                <a:ea typeface="Arial" charset="0"/>
                <a:cs typeface="Times New Roman"/>
              </a:rPr>
              <a:t>diskette</a:t>
            </a:r>
          </a:p>
          <a:p>
            <a:pPr algn="ctr"/>
            <a:r>
              <a:rPr lang="en-US" sz="1700" b="0">
                <a:latin typeface="Times New Roman"/>
                <a:ea typeface="Arial" charset="0"/>
                <a:cs typeface="Times New Roman"/>
              </a:rPr>
              <a:t>drivers</a:t>
            </a:r>
          </a:p>
        </p:txBody>
      </p:sp>
      <p:sp>
        <p:nvSpPr>
          <p:cNvPr id="19" name="Line 37"/>
          <p:cNvSpPr>
            <a:spLocks noChangeShapeType="1"/>
          </p:cNvSpPr>
          <p:nvPr/>
        </p:nvSpPr>
        <p:spPr bwMode="auto">
          <a:xfrm>
            <a:off x="855648" y="5409141"/>
            <a:ext cx="5560075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0" name="Text Box 38"/>
          <p:cNvSpPr txBox="1">
            <a:spLocks noChangeArrowheads="1"/>
          </p:cNvSpPr>
          <p:nvPr/>
        </p:nvSpPr>
        <p:spPr bwMode="auto">
          <a:xfrm>
            <a:off x="1168800" y="5311312"/>
            <a:ext cx="4150892" cy="4001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1430" tIns="45716" rIns="91430" bIns="45716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0">
                <a:latin typeface="Times New Roman"/>
                <a:ea typeface="Arial" charset="0"/>
                <a:cs typeface="Times New Roman"/>
              </a:rPr>
              <a:t>device driver interfaces (disk-ddi)</a:t>
            </a:r>
          </a:p>
        </p:txBody>
      </p:sp>
      <p:sp>
        <p:nvSpPr>
          <p:cNvPr id="21" name="Line 45"/>
          <p:cNvSpPr>
            <a:spLocks noChangeShapeType="1"/>
          </p:cNvSpPr>
          <p:nvPr/>
        </p:nvSpPr>
        <p:spPr bwMode="auto">
          <a:xfrm>
            <a:off x="2147399" y="4652846"/>
            <a:ext cx="0" cy="17684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2" name="Line 46"/>
          <p:cNvSpPr>
            <a:spLocks noChangeShapeType="1"/>
          </p:cNvSpPr>
          <p:nvPr/>
        </p:nvSpPr>
        <p:spPr bwMode="auto">
          <a:xfrm>
            <a:off x="2933541" y="4652846"/>
            <a:ext cx="0" cy="17684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3" name="Line 47"/>
          <p:cNvSpPr>
            <a:spLocks noChangeShapeType="1"/>
          </p:cNvSpPr>
          <p:nvPr/>
        </p:nvSpPr>
        <p:spPr bwMode="auto">
          <a:xfrm>
            <a:off x="3718051" y="4652846"/>
            <a:ext cx="0" cy="17684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4" name="Line 50"/>
          <p:cNvSpPr>
            <a:spLocks noChangeShapeType="1"/>
          </p:cNvSpPr>
          <p:nvPr/>
        </p:nvSpPr>
        <p:spPr bwMode="auto">
          <a:xfrm flipH="1">
            <a:off x="1403664" y="5251110"/>
            <a:ext cx="8154" cy="54307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5" name="Line 51"/>
          <p:cNvSpPr>
            <a:spLocks noChangeShapeType="1"/>
          </p:cNvSpPr>
          <p:nvPr/>
        </p:nvSpPr>
        <p:spPr bwMode="auto">
          <a:xfrm flipH="1">
            <a:off x="2656271" y="5251110"/>
            <a:ext cx="6524" cy="54307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6" name="AutoShape 56"/>
          <p:cNvSpPr>
            <a:spLocks noChangeArrowheads="1"/>
          </p:cNvSpPr>
          <p:nvPr/>
        </p:nvSpPr>
        <p:spPr bwMode="auto">
          <a:xfrm>
            <a:off x="4856488" y="5672528"/>
            <a:ext cx="862799" cy="526773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sz="1700" b="0">
              <a:latin typeface="Times New Roman"/>
              <a:ea typeface="Arial" charset="0"/>
              <a:cs typeface="Times New Roman"/>
            </a:endParaRPr>
          </a:p>
          <a:p>
            <a:pPr algn="ctr"/>
            <a:endParaRPr lang="en-US" sz="1700" b="0">
              <a:latin typeface="Times New Roman"/>
              <a:ea typeface="Arial" charset="0"/>
              <a:cs typeface="Times New Roman"/>
            </a:endParaRPr>
          </a:p>
          <a:p>
            <a:pPr algn="ctr"/>
            <a:endParaRPr lang="en-US" sz="1700" b="0">
              <a:latin typeface="Times New Roman"/>
              <a:ea typeface="Arial" charset="0"/>
              <a:cs typeface="Times New Roman"/>
            </a:endParaRPr>
          </a:p>
        </p:txBody>
      </p:sp>
      <p:sp>
        <p:nvSpPr>
          <p:cNvPr id="27" name="AutoShape 57"/>
          <p:cNvSpPr>
            <a:spLocks noChangeArrowheads="1"/>
          </p:cNvSpPr>
          <p:nvPr/>
        </p:nvSpPr>
        <p:spPr bwMode="auto">
          <a:xfrm>
            <a:off x="4778200" y="5732730"/>
            <a:ext cx="862799" cy="526773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sz="1700" b="0">
              <a:latin typeface="Times New Roman"/>
              <a:ea typeface="Arial" charset="0"/>
              <a:cs typeface="Times New Roman"/>
            </a:endParaRPr>
          </a:p>
        </p:txBody>
      </p:sp>
      <p:sp>
        <p:nvSpPr>
          <p:cNvPr id="28" name="AutoShape 58"/>
          <p:cNvSpPr>
            <a:spLocks noChangeArrowheads="1"/>
          </p:cNvSpPr>
          <p:nvPr/>
        </p:nvSpPr>
        <p:spPr bwMode="auto">
          <a:xfrm>
            <a:off x="4695019" y="5804220"/>
            <a:ext cx="864429" cy="526773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 b="0">
                <a:latin typeface="Times New Roman"/>
                <a:ea typeface="Arial" charset="0"/>
                <a:cs typeface="Times New Roman"/>
              </a:rPr>
              <a:t>flash</a:t>
            </a:r>
          </a:p>
          <a:p>
            <a:pPr algn="ctr"/>
            <a:r>
              <a:rPr lang="en-US" sz="1700" b="0">
                <a:latin typeface="Times New Roman"/>
                <a:ea typeface="Arial" charset="0"/>
                <a:cs typeface="Times New Roman"/>
              </a:rPr>
              <a:t>drivers</a:t>
            </a:r>
          </a:p>
        </p:txBody>
      </p:sp>
      <p:sp>
        <p:nvSpPr>
          <p:cNvPr id="29" name="Line 59"/>
          <p:cNvSpPr>
            <a:spLocks noChangeShapeType="1"/>
          </p:cNvSpPr>
          <p:nvPr/>
        </p:nvSpPr>
        <p:spPr bwMode="auto">
          <a:xfrm>
            <a:off x="3830590" y="5251110"/>
            <a:ext cx="0" cy="602026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30" name="Line 60"/>
          <p:cNvSpPr>
            <a:spLocks noChangeShapeType="1"/>
          </p:cNvSpPr>
          <p:nvPr/>
        </p:nvSpPr>
        <p:spPr bwMode="auto">
          <a:xfrm>
            <a:off x="5161485" y="5251110"/>
            <a:ext cx="0" cy="54307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32" name="Line 62"/>
          <p:cNvSpPr>
            <a:spLocks noChangeShapeType="1"/>
          </p:cNvSpPr>
          <p:nvPr/>
        </p:nvSpPr>
        <p:spPr bwMode="auto">
          <a:xfrm>
            <a:off x="4574325" y="4652846"/>
            <a:ext cx="0" cy="17684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grpSp>
        <p:nvGrpSpPr>
          <p:cNvPr id="4" name="Group 47"/>
          <p:cNvGrpSpPr/>
          <p:nvPr/>
        </p:nvGrpSpPr>
        <p:grpSpPr>
          <a:xfrm>
            <a:off x="1403664" y="3181646"/>
            <a:ext cx="3916028" cy="662229"/>
            <a:chOff x="1403664" y="3181646"/>
            <a:chExt cx="3916028" cy="662229"/>
          </a:xfrm>
        </p:grpSpPr>
        <p:sp>
          <p:nvSpPr>
            <p:cNvPr id="33" name="Rectangle 63"/>
            <p:cNvSpPr>
              <a:spLocks noChangeArrowheads="1"/>
            </p:cNvSpPr>
            <p:nvPr/>
          </p:nvSpPr>
          <p:spPr bwMode="auto">
            <a:xfrm>
              <a:off x="1403664" y="3181646"/>
              <a:ext cx="3916028" cy="302267"/>
            </a:xfrm>
            <a:prstGeom prst="rect">
              <a:avLst/>
            </a:prstGeom>
            <a:solidFill>
              <a:srgbClr val="33CC33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lIns="91430" tIns="45716" rIns="91430" bIns="45716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700" b="0" dirty="0">
                  <a:latin typeface="Times New Roman"/>
                  <a:cs typeface="Times New Roman"/>
                </a:rPr>
                <a:t>virtual file system integration layer</a:t>
              </a:r>
            </a:p>
          </p:txBody>
        </p:sp>
        <p:sp>
          <p:nvSpPr>
            <p:cNvPr id="34" name="Rectangle 64"/>
            <p:cNvSpPr>
              <a:spLocks noChangeArrowheads="1"/>
            </p:cNvSpPr>
            <p:nvPr/>
          </p:nvSpPr>
          <p:spPr bwMode="auto">
            <a:xfrm>
              <a:off x="1403664" y="3483913"/>
              <a:ext cx="391440" cy="359962"/>
            </a:xfrm>
            <a:prstGeom prst="rect">
              <a:avLst/>
            </a:prstGeom>
            <a:solidFill>
              <a:srgbClr val="33CC33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>
                <a:latin typeface="Times New Roman"/>
                <a:cs typeface="Times New Roman"/>
              </a:endParaRPr>
            </a:p>
          </p:txBody>
        </p:sp>
        <p:sp>
          <p:nvSpPr>
            <p:cNvPr id="35" name="Rectangle 65"/>
            <p:cNvSpPr>
              <a:spLocks noChangeArrowheads="1"/>
            </p:cNvSpPr>
            <p:nvPr/>
          </p:nvSpPr>
          <p:spPr bwMode="auto">
            <a:xfrm>
              <a:off x="4926621" y="3483913"/>
              <a:ext cx="393070" cy="359962"/>
            </a:xfrm>
            <a:prstGeom prst="rect">
              <a:avLst/>
            </a:prstGeom>
            <a:solidFill>
              <a:srgbClr val="33CC33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>
                <a:latin typeface="Times New Roman"/>
                <a:cs typeface="Times New Roman"/>
              </a:endParaRPr>
            </a:p>
          </p:txBody>
        </p:sp>
      </p:grpSp>
      <p:sp>
        <p:nvSpPr>
          <p:cNvPr id="36" name="Rectangle 66"/>
          <p:cNvSpPr>
            <a:spLocks noChangeArrowheads="1"/>
          </p:cNvSpPr>
          <p:nvPr/>
        </p:nvSpPr>
        <p:spPr bwMode="auto">
          <a:xfrm>
            <a:off x="1012224" y="2421589"/>
            <a:ext cx="1405392" cy="602026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 dirty="0" smtClean="0">
                <a:latin typeface="Times New Roman"/>
                <a:cs typeface="Times New Roman"/>
              </a:rPr>
              <a:t>f</a:t>
            </a:r>
            <a:r>
              <a:rPr lang="en-US" sz="1700" b="0" dirty="0" smtClean="0">
                <a:latin typeface="Times New Roman"/>
                <a:cs typeface="Times New Roman"/>
              </a:rPr>
              <a:t>ile container</a:t>
            </a:r>
          </a:p>
          <a:p>
            <a:pPr algn="ctr"/>
            <a:r>
              <a:rPr lang="en-US" sz="1700" b="0" dirty="0">
                <a:latin typeface="Times New Roman"/>
                <a:cs typeface="Times New Roman"/>
              </a:rPr>
              <a:t>operations</a:t>
            </a:r>
          </a:p>
        </p:txBody>
      </p:sp>
      <p:sp>
        <p:nvSpPr>
          <p:cNvPr id="37" name="Rectangle 67"/>
          <p:cNvSpPr>
            <a:spLocks noChangeArrowheads="1"/>
          </p:cNvSpPr>
          <p:nvPr/>
        </p:nvSpPr>
        <p:spPr bwMode="auto">
          <a:xfrm>
            <a:off x="2888975" y="2421589"/>
            <a:ext cx="1252607" cy="602026"/>
          </a:xfrm>
          <a:prstGeom prst="rect">
            <a:avLst/>
          </a:prstGeom>
          <a:solidFill>
            <a:srgbClr val="66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 b="0">
                <a:latin typeface="Times New Roman"/>
                <a:cs typeface="Times New Roman"/>
              </a:rPr>
              <a:t>directory</a:t>
            </a:r>
          </a:p>
          <a:p>
            <a:pPr algn="ctr"/>
            <a:r>
              <a:rPr lang="en-US" sz="1700" b="0">
                <a:latin typeface="Times New Roman"/>
                <a:cs typeface="Times New Roman"/>
              </a:rPr>
              <a:t>operations</a:t>
            </a:r>
          </a:p>
        </p:txBody>
      </p:sp>
      <p:sp>
        <p:nvSpPr>
          <p:cNvPr id="38" name="Rectangle 68"/>
          <p:cNvSpPr>
            <a:spLocks noChangeArrowheads="1"/>
          </p:cNvSpPr>
          <p:nvPr/>
        </p:nvSpPr>
        <p:spPr bwMode="auto">
          <a:xfrm>
            <a:off x="4533021" y="2421589"/>
            <a:ext cx="3209806" cy="602026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 b="0">
                <a:latin typeface="Times New Roman"/>
                <a:cs typeface="Times New Roman"/>
              </a:rPr>
              <a:t>file</a:t>
            </a:r>
          </a:p>
          <a:p>
            <a:pPr algn="ctr"/>
            <a:r>
              <a:rPr lang="en-US" sz="1700" b="0">
                <a:latin typeface="Times New Roman"/>
                <a:cs typeface="Times New Roman"/>
              </a:rPr>
              <a:t>I/O</a:t>
            </a:r>
          </a:p>
        </p:txBody>
      </p:sp>
      <p:grpSp>
        <p:nvGrpSpPr>
          <p:cNvPr id="48" name="Group 47"/>
          <p:cNvGrpSpPr/>
          <p:nvPr/>
        </p:nvGrpSpPr>
        <p:grpSpPr>
          <a:xfrm>
            <a:off x="5631213" y="3204222"/>
            <a:ext cx="2270350" cy="901784"/>
            <a:chOff x="5631213" y="3204222"/>
            <a:chExt cx="2270350" cy="901784"/>
          </a:xfrm>
        </p:grpSpPr>
        <p:sp>
          <p:nvSpPr>
            <p:cNvPr id="39" name="Rectangle 69"/>
            <p:cNvSpPr>
              <a:spLocks noChangeArrowheads="1"/>
            </p:cNvSpPr>
            <p:nvPr/>
          </p:nvSpPr>
          <p:spPr bwMode="auto">
            <a:xfrm>
              <a:off x="5631213" y="3204222"/>
              <a:ext cx="1017743" cy="901784"/>
            </a:xfrm>
            <a:prstGeom prst="rect">
              <a:avLst/>
            </a:prstGeom>
            <a:solidFill>
              <a:srgbClr val="66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1430" tIns="45716" rIns="91430" bIns="45716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700" b="0">
                  <a:latin typeface="Times New Roman"/>
                  <a:cs typeface="Times New Roman"/>
                </a:rPr>
                <a:t>device</a:t>
              </a:r>
            </a:p>
            <a:p>
              <a:pPr algn="ctr"/>
              <a:r>
                <a:rPr lang="en-US" sz="1700" b="0">
                  <a:latin typeface="Times New Roman"/>
                  <a:cs typeface="Times New Roman"/>
                </a:rPr>
                <a:t>I/O</a:t>
              </a:r>
            </a:p>
          </p:txBody>
        </p:sp>
        <p:sp>
          <p:nvSpPr>
            <p:cNvPr id="40" name="Rectangle 70"/>
            <p:cNvSpPr>
              <a:spLocks noChangeArrowheads="1"/>
            </p:cNvSpPr>
            <p:nvPr/>
          </p:nvSpPr>
          <p:spPr bwMode="auto">
            <a:xfrm>
              <a:off x="6883820" y="3204222"/>
              <a:ext cx="1017743" cy="901784"/>
            </a:xfrm>
            <a:prstGeom prst="rect">
              <a:avLst/>
            </a:prstGeom>
            <a:solidFill>
              <a:srgbClr val="CC66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1430" tIns="45716" rIns="91430" bIns="45716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700" b="0">
                  <a:latin typeface="Times New Roman"/>
                  <a:cs typeface="Times New Roman"/>
                </a:rPr>
                <a:t>socket</a:t>
              </a:r>
            </a:p>
            <a:p>
              <a:pPr algn="ctr"/>
              <a:r>
                <a:rPr lang="en-US" sz="1700" b="0">
                  <a:latin typeface="Times New Roman"/>
                  <a:cs typeface="Times New Roman"/>
                </a:rPr>
                <a:t>I/O</a:t>
              </a:r>
            </a:p>
          </p:txBody>
        </p:sp>
      </p:grpSp>
      <p:sp>
        <p:nvSpPr>
          <p:cNvPr id="41" name="Text Box 72"/>
          <p:cNvSpPr txBox="1">
            <a:spLocks noChangeArrowheads="1"/>
          </p:cNvSpPr>
          <p:nvPr/>
        </p:nvSpPr>
        <p:spPr bwMode="auto">
          <a:xfrm>
            <a:off x="7118684" y="3901569"/>
            <a:ext cx="658924" cy="6463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1430" tIns="45716" rIns="91430" bIns="45716">
            <a:prstTxWarp prst="textNoShape">
              <a:avLst/>
            </a:prstTxWarp>
            <a:spAutoFit/>
          </a:bodyPr>
          <a:lstStyle/>
          <a:p>
            <a:r>
              <a:rPr lang="en-US" sz="3600" b="0">
                <a:latin typeface="Times New Roman"/>
                <a:cs typeface="Times New Roman"/>
              </a:rPr>
              <a:t>…</a:t>
            </a:r>
          </a:p>
        </p:txBody>
      </p:sp>
      <p:sp>
        <p:nvSpPr>
          <p:cNvPr id="42" name="Text Box 73"/>
          <p:cNvSpPr txBox="1">
            <a:spLocks noChangeArrowheads="1"/>
          </p:cNvSpPr>
          <p:nvPr/>
        </p:nvSpPr>
        <p:spPr bwMode="auto">
          <a:xfrm>
            <a:off x="5833457" y="3901569"/>
            <a:ext cx="658924" cy="6463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1430" tIns="45716" rIns="91430" bIns="45716">
            <a:prstTxWarp prst="textNoShape">
              <a:avLst/>
            </a:prstTxWarp>
            <a:spAutoFit/>
          </a:bodyPr>
          <a:lstStyle/>
          <a:p>
            <a:r>
              <a:rPr lang="en-US" sz="3600" b="0" dirty="0">
                <a:latin typeface="Times New Roman"/>
                <a:cs typeface="Times New Roman"/>
              </a:rPr>
              <a:t>…</a:t>
            </a:r>
          </a:p>
        </p:txBody>
      </p:sp>
      <p:sp>
        <p:nvSpPr>
          <p:cNvPr id="44" name="Oval 43"/>
          <p:cNvSpPr/>
          <p:nvPr/>
        </p:nvSpPr>
        <p:spPr>
          <a:xfrm>
            <a:off x="773568" y="1441440"/>
            <a:ext cx="1529878" cy="339768"/>
          </a:xfrm>
          <a:prstGeom prst="ellipse">
            <a:avLst/>
          </a:prstGeom>
          <a:solidFill>
            <a:srgbClr val="FFFF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App 1</a:t>
            </a:r>
            <a:endParaRPr lang="en-US" dirty="0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sp>
        <p:nvSpPr>
          <p:cNvPr id="45" name="Oval 44"/>
          <p:cNvSpPr/>
          <p:nvPr/>
        </p:nvSpPr>
        <p:spPr>
          <a:xfrm>
            <a:off x="2830800" y="1448310"/>
            <a:ext cx="1529878" cy="339768"/>
          </a:xfrm>
          <a:prstGeom prst="ellipse">
            <a:avLst/>
          </a:prstGeom>
          <a:solidFill>
            <a:srgbClr val="FFFF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App 2</a:t>
            </a:r>
            <a:endParaRPr lang="en-US" dirty="0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sp>
        <p:nvSpPr>
          <p:cNvPr id="46" name="Oval 45"/>
          <p:cNvSpPr/>
          <p:nvPr/>
        </p:nvSpPr>
        <p:spPr>
          <a:xfrm>
            <a:off x="4888032" y="1455180"/>
            <a:ext cx="1529878" cy="339768"/>
          </a:xfrm>
          <a:prstGeom prst="ellipse">
            <a:avLst/>
          </a:prstGeom>
          <a:solidFill>
            <a:srgbClr val="FFFF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App 3</a:t>
            </a:r>
            <a:endParaRPr lang="en-US" dirty="0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sp>
        <p:nvSpPr>
          <p:cNvPr id="47" name="Oval 46"/>
          <p:cNvSpPr/>
          <p:nvPr/>
        </p:nvSpPr>
        <p:spPr>
          <a:xfrm>
            <a:off x="6945264" y="1462050"/>
            <a:ext cx="1529878" cy="339768"/>
          </a:xfrm>
          <a:prstGeom prst="ellipse">
            <a:avLst/>
          </a:prstGeom>
          <a:solidFill>
            <a:srgbClr val="FFFF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App 4</a:t>
            </a:r>
            <a:endParaRPr lang="en-US" dirty="0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grpSp>
        <p:nvGrpSpPr>
          <p:cNvPr id="43" name="Group 47"/>
          <p:cNvGrpSpPr/>
          <p:nvPr/>
        </p:nvGrpSpPr>
        <p:grpSpPr>
          <a:xfrm>
            <a:off x="1912536" y="3565437"/>
            <a:ext cx="2898284" cy="1111240"/>
            <a:chOff x="1912536" y="3565437"/>
            <a:chExt cx="2898284" cy="1111240"/>
          </a:xfrm>
        </p:grpSpPr>
        <p:sp>
          <p:nvSpPr>
            <p:cNvPr id="12" name="Rectangle 19"/>
            <p:cNvSpPr>
              <a:spLocks noChangeArrowheads="1"/>
            </p:cNvSpPr>
            <p:nvPr/>
          </p:nvSpPr>
          <p:spPr bwMode="auto">
            <a:xfrm rot="5400000">
              <a:off x="3195866" y="3846234"/>
              <a:ext cx="1111239" cy="549647"/>
            </a:xfrm>
            <a:prstGeom prst="rect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1430" tIns="45716" rIns="91430" bIns="45716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700" b="0">
                  <a:latin typeface="Times New Roman"/>
                  <a:ea typeface="Arial" charset="0"/>
                  <a:cs typeface="Times New Roman"/>
                </a:rPr>
                <a:t>UNIX FS</a:t>
              </a:r>
            </a:p>
          </p:txBody>
        </p:sp>
        <p:sp>
          <p:nvSpPr>
            <p:cNvPr id="13" name="Rectangle 20"/>
            <p:cNvSpPr>
              <a:spLocks noChangeArrowheads="1"/>
            </p:cNvSpPr>
            <p:nvPr/>
          </p:nvSpPr>
          <p:spPr bwMode="auto">
            <a:xfrm rot="5400000">
              <a:off x="2414618" y="3846234"/>
              <a:ext cx="1111239" cy="549646"/>
            </a:xfrm>
            <a:prstGeom prst="rect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1430" tIns="45716" rIns="91430" bIns="45716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700" b="0">
                  <a:latin typeface="Times New Roman"/>
                  <a:ea typeface="Arial" charset="0"/>
                  <a:cs typeface="Times New Roman"/>
                </a:rPr>
                <a:t>DOS FS</a:t>
              </a:r>
            </a:p>
          </p:txBody>
        </p:sp>
        <p:sp>
          <p:nvSpPr>
            <p:cNvPr id="14" name="Rectangle 21"/>
            <p:cNvSpPr>
              <a:spLocks noChangeArrowheads="1"/>
            </p:cNvSpPr>
            <p:nvPr/>
          </p:nvSpPr>
          <p:spPr bwMode="auto">
            <a:xfrm rot="5400000">
              <a:off x="1631739" y="3846234"/>
              <a:ext cx="1111239" cy="549646"/>
            </a:xfrm>
            <a:prstGeom prst="rect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1430" tIns="45716" rIns="91430" bIns="45716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700" b="0">
                  <a:latin typeface="Times New Roman"/>
                  <a:ea typeface="Arial" charset="0"/>
                  <a:cs typeface="Times New Roman"/>
                </a:rPr>
                <a:t>CD FS</a:t>
              </a:r>
            </a:p>
          </p:txBody>
        </p:sp>
        <p:sp>
          <p:nvSpPr>
            <p:cNvPr id="31" name="Rectangle 61"/>
            <p:cNvSpPr>
              <a:spLocks noChangeArrowheads="1"/>
            </p:cNvSpPr>
            <p:nvPr/>
          </p:nvSpPr>
          <p:spPr bwMode="auto">
            <a:xfrm rot="5400000">
              <a:off x="3980377" y="3846234"/>
              <a:ext cx="1111239" cy="549646"/>
            </a:xfrm>
            <a:prstGeom prst="rect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1430" tIns="45716" rIns="91430" bIns="45716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700" b="0">
                  <a:latin typeface="Times New Roman"/>
                  <a:ea typeface="Arial" charset="0"/>
                  <a:cs typeface="Times New Roman"/>
                </a:rPr>
                <a:t>EXT3 FS</a:t>
              </a:r>
            </a:p>
          </p:txBody>
        </p:sp>
      </p:grpSp>
      <p:sp>
        <p:nvSpPr>
          <p:cNvPr id="15" name="Rectangle 22"/>
          <p:cNvSpPr>
            <a:spLocks noChangeArrowheads="1"/>
          </p:cNvSpPr>
          <p:nvPr/>
        </p:nvSpPr>
        <p:spPr bwMode="auto">
          <a:xfrm>
            <a:off x="932304" y="4842234"/>
            <a:ext cx="4698908" cy="408876"/>
          </a:xfrm>
          <a:prstGeom prst="rect">
            <a:avLst/>
          </a:prstGeom>
          <a:solidFill>
            <a:srgbClr val="CC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2000" b="0" dirty="0" smtClean="0">
                <a:latin typeface="Times New Roman"/>
                <a:ea typeface="Arial" charset="0"/>
                <a:cs typeface="Times New Roman"/>
              </a:rPr>
              <a:t>Device independent block </a:t>
            </a:r>
            <a:r>
              <a:rPr lang="en-US" sz="2000" b="0" dirty="0">
                <a:latin typeface="Times New Roman"/>
                <a:ea typeface="Arial" charset="0"/>
                <a:cs typeface="Times New Roman"/>
              </a:rPr>
              <a:t>I/O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4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Device and Socket I/O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Devices are, well, devices</a:t>
            </a:r>
          </a:p>
          <a:p>
            <a:r>
              <a:rPr lang="en-US" dirty="0" smtClean="0"/>
              <a:t>Sockets are an IPC mechanism</a:t>
            </a:r>
          </a:p>
          <a:p>
            <a:r>
              <a:rPr lang="en-US" dirty="0" smtClean="0"/>
              <a:t>What are they doing in this description of file systems?</a:t>
            </a:r>
          </a:p>
          <a:p>
            <a:r>
              <a:rPr lang="en-US" dirty="0" smtClean="0"/>
              <a:t>Unix systems typically abstract them using the file interface</a:t>
            </a:r>
          </a:p>
          <a:p>
            <a:pPr lvl="1"/>
            <a:r>
              <a:rPr lang="en-US" dirty="0" smtClean="0"/>
              <a:t>Which allows file-type operations to be performed on them</a:t>
            </a:r>
            <a:endParaRPr lang="en-US" dirty="0"/>
          </a:p>
        </p:txBody>
      </p:sp>
      <p:sp>
        <p:nvSpPr>
          <p:cNvPr id="4" name="Cloud Callout 3"/>
          <p:cNvSpPr/>
          <p:nvPr/>
        </p:nvSpPr>
        <p:spPr>
          <a:xfrm>
            <a:off x="3730355" y="2076473"/>
            <a:ext cx="4206571" cy="2606272"/>
          </a:xfrm>
          <a:prstGeom prst="cloudCallou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noFill/>
                <a:latin typeface="Times New Roman"/>
                <a:cs typeface="Times New Roman"/>
              </a:rPr>
              <a:t>How can that be a good idea?  In general, most devices aren’t like actual files at all, and neither are IPC channels.  Why does it make sense to treat them as if they were?</a:t>
            </a:r>
            <a:endParaRPr lang="en-US" dirty="0">
              <a:noFill/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TextBox 50"/>
          <p:cNvSpPr txBox="1"/>
          <p:nvPr/>
        </p:nvSpPr>
        <p:spPr>
          <a:xfrm>
            <a:off x="11724" y="3248719"/>
            <a:ext cx="1281042" cy="1477328"/>
          </a:xfrm>
          <a:prstGeom prst="rect">
            <a:avLst/>
          </a:prstGeom>
          <a:solidFill>
            <a:srgbClr val="FFFFFF"/>
          </a:solidFill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/>
                <a:cs typeface="Times New Roman"/>
              </a:rPr>
              <a:t>A common internal interface for file systems</a:t>
            </a:r>
            <a:endParaRPr lang="en-US" dirty="0">
              <a:latin typeface="Times New Roman"/>
              <a:cs typeface="Times New Roman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44516" y="2289289"/>
            <a:ext cx="1122124" cy="923330"/>
          </a:xfrm>
          <a:prstGeom prst="rect">
            <a:avLst/>
          </a:prstGeom>
          <a:solidFill>
            <a:srgbClr val="FFFFFF"/>
          </a:solidFill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/>
                <a:cs typeface="Times New Roman"/>
              </a:rPr>
              <a:t>The file system API</a:t>
            </a:r>
            <a:endParaRPr lang="en-US" dirty="0">
              <a:latin typeface="Times New Roman"/>
              <a:cs typeface="Times New Roman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File Systems and the OS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1635967" y="502733"/>
            <a:ext cx="5904114" cy="740869"/>
          </a:xfrm>
          <a:prstGeom prst="roundRect">
            <a:avLst/>
          </a:prstGeom>
          <a:noFill/>
          <a:ln w="9525" cap="flat" cmpd="sng" algn="ctr">
            <a:solidFill>
              <a:srgbClr val="0D0D0D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AutoShape 55"/>
          <p:cNvSpPr>
            <a:spLocks noChangeArrowheads="1"/>
          </p:cNvSpPr>
          <p:nvPr/>
        </p:nvSpPr>
        <p:spPr bwMode="auto">
          <a:xfrm>
            <a:off x="3527224" y="5672528"/>
            <a:ext cx="862798" cy="526773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sz="1700" b="0">
              <a:latin typeface="Times New Roman"/>
              <a:ea typeface="Arial" charset="0"/>
              <a:cs typeface="Times New Roman"/>
            </a:endParaRPr>
          </a:p>
          <a:p>
            <a:pPr algn="ctr"/>
            <a:endParaRPr lang="en-US" sz="1700" b="0">
              <a:latin typeface="Times New Roman"/>
              <a:ea typeface="Arial" charset="0"/>
              <a:cs typeface="Times New Roman"/>
            </a:endParaRPr>
          </a:p>
          <a:p>
            <a:pPr algn="ctr"/>
            <a:endParaRPr lang="en-US" sz="1700" b="0">
              <a:latin typeface="Times New Roman"/>
              <a:ea typeface="Arial" charset="0"/>
              <a:cs typeface="Times New Roman"/>
            </a:endParaRPr>
          </a:p>
        </p:txBody>
      </p:sp>
      <p:sp>
        <p:nvSpPr>
          <p:cNvPr id="6" name="AutoShape 2"/>
          <p:cNvSpPr>
            <a:spLocks noChangeArrowheads="1"/>
          </p:cNvSpPr>
          <p:nvPr/>
        </p:nvSpPr>
        <p:spPr bwMode="auto">
          <a:xfrm>
            <a:off x="1012224" y="5686324"/>
            <a:ext cx="862798" cy="526773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sz="1700" b="0">
              <a:latin typeface="Times New Roman"/>
              <a:ea typeface="Arial" charset="0"/>
              <a:cs typeface="Times New Roman"/>
            </a:endParaRPr>
          </a:p>
        </p:txBody>
      </p:sp>
      <p:sp>
        <p:nvSpPr>
          <p:cNvPr id="7" name="AutoShape 3"/>
          <p:cNvSpPr>
            <a:spLocks noChangeArrowheads="1"/>
          </p:cNvSpPr>
          <p:nvPr/>
        </p:nvSpPr>
        <p:spPr bwMode="auto">
          <a:xfrm>
            <a:off x="932304" y="5745272"/>
            <a:ext cx="864429" cy="526773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sz="1700" b="0">
              <a:latin typeface="Times New Roman"/>
              <a:ea typeface="Arial" charset="0"/>
              <a:cs typeface="Times New Roman"/>
            </a:endParaRPr>
          </a:p>
        </p:txBody>
      </p:sp>
      <p:sp>
        <p:nvSpPr>
          <p:cNvPr id="8" name="AutoShape 4"/>
          <p:cNvSpPr>
            <a:spLocks noChangeArrowheads="1"/>
          </p:cNvSpPr>
          <p:nvPr/>
        </p:nvSpPr>
        <p:spPr bwMode="auto">
          <a:xfrm>
            <a:off x="2268093" y="5686324"/>
            <a:ext cx="862798" cy="526773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sz="1700" b="0">
              <a:latin typeface="Times New Roman"/>
              <a:ea typeface="Arial" charset="0"/>
              <a:cs typeface="Times New Roman"/>
            </a:endParaRPr>
          </a:p>
        </p:txBody>
      </p:sp>
      <p:sp>
        <p:nvSpPr>
          <p:cNvPr id="9" name="AutoShape 5"/>
          <p:cNvSpPr>
            <a:spLocks noChangeArrowheads="1"/>
          </p:cNvSpPr>
          <p:nvPr/>
        </p:nvSpPr>
        <p:spPr bwMode="auto">
          <a:xfrm>
            <a:off x="2188174" y="5745272"/>
            <a:ext cx="864429" cy="526773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sz="1700" b="0">
              <a:latin typeface="Times New Roman"/>
              <a:ea typeface="Arial" charset="0"/>
              <a:cs typeface="Times New Roman"/>
            </a:endParaRPr>
          </a:p>
        </p:txBody>
      </p:sp>
      <p:sp>
        <p:nvSpPr>
          <p:cNvPr id="10" name="AutoShape 7"/>
          <p:cNvSpPr>
            <a:spLocks noChangeArrowheads="1"/>
          </p:cNvSpPr>
          <p:nvPr/>
        </p:nvSpPr>
        <p:spPr bwMode="auto">
          <a:xfrm>
            <a:off x="3448936" y="5732730"/>
            <a:ext cx="862798" cy="526773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sz="1700" b="0">
              <a:latin typeface="Times New Roman"/>
              <a:ea typeface="Arial" charset="0"/>
              <a:cs typeface="Times New Roman"/>
            </a:endParaRPr>
          </a:p>
        </p:txBody>
      </p:sp>
      <p:sp>
        <p:nvSpPr>
          <p:cNvPr id="11" name="Rectangle 18"/>
          <p:cNvSpPr>
            <a:spLocks noChangeArrowheads="1"/>
          </p:cNvSpPr>
          <p:nvPr/>
        </p:nvSpPr>
        <p:spPr bwMode="auto">
          <a:xfrm>
            <a:off x="773568" y="1939968"/>
            <a:ext cx="7282411" cy="351182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2000" b="0">
                <a:latin typeface="Times New Roman"/>
                <a:ea typeface="Arial" charset="0"/>
                <a:cs typeface="Times New Roman"/>
              </a:rPr>
              <a:t>system calls</a:t>
            </a:r>
          </a:p>
        </p:txBody>
      </p:sp>
      <p:sp>
        <p:nvSpPr>
          <p:cNvPr id="12" name="Rectangle 19"/>
          <p:cNvSpPr>
            <a:spLocks noChangeArrowheads="1"/>
          </p:cNvSpPr>
          <p:nvPr/>
        </p:nvSpPr>
        <p:spPr bwMode="auto">
          <a:xfrm rot="5400000">
            <a:off x="3195866" y="3846234"/>
            <a:ext cx="1111239" cy="549647"/>
          </a:xfrm>
          <a:prstGeom prst="rect">
            <a:avLst/>
          </a:prstGeom>
          <a:solidFill>
            <a:srgbClr val="33CC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 b="0">
                <a:latin typeface="Times New Roman"/>
                <a:ea typeface="Arial" charset="0"/>
                <a:cs typeface="Times New Roman"/>
              </a:rPr>
              <a:t>UNIX FS</a:t>
            </a:r>
          </a:p>
        </p:txBody>
      </p:sp>
      <p:sp>
        <p:nvSpPr>
          <p:cNvPr id="13" name="Rectangle 20"/>
          <p:cNvSpPr>
            <a:spLocks noChangeArrowheads="1"/>
          </p:cNvSpPr>
          <p:nvPr/>
        </p:nvSpPr>
        <p:spPr bwMode="auto">
          <a:xfrm rot="5400000">
            <a:off x="2414618" y="3846234"/>
            <a:ext cx="1111239" cy="549646"/>
          </a:xfrm>
          <a:prstGeom prst="rect">
            <a:avLst/>
          </a:prstGeom>
          <a:solidFill>
            <a:srgbClr val="33CC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 b="0">
                <a:latin typeface="Times New Roman"/>
                <a:ea typeface="Arial" charset="0"/>
                <a:cs typeface="Times New Roman"/>
              </a:rPr>
              <a:t>DOS FS</a:t>
            </a:r>
          </a:p>
        </p:txBody>
      </p:sp>
      <p:sp>
        <p:nvSpPr>
          <p:cNvPr id="14" name="Rectangle 21"/>
          <p:cNvSpPr>
            <a:spLocks noChangeArrowheads="1"/>
          </p:cNvSpPr>
          <p:nvPr/>
        </p:nvSpPr>
        <p:spPr bwMode="auto">
          <a:xfrm rot="5400000">
            <a:off x="1631739" y="3846234"/>
            <a:ext cx="1111239" cy="549646"/>
          </a:xfrm>
          <a:prstGeom prst="rect">
            <a:avLst/>
          </a:prstGeom>
          <a:solidFill>
            <a:srgbClr val="33CC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 b="0">
                <a:latin typeface="Times New Roman"/>
                <a:ea typeface="Arial" charset="0"/>
                <a:cs typeface="Times New Roman"/>
              </a:rPr>
              <a:t>CD FS</a:t>
            </a:r>
          </a:p>
        </p:txBody>
      </p:sp>
      <p:sp>
        <p:nvSpPr>
          <p:cNvPr id="15" name="Rectangle 22"/>
          <p:cNvSpPr>
            <a:spLocks noChangeArrowheads="1"/>
          </p:cNvSpPr>
          <p:nvPr/>
        </p:nvSpPr>
        <p:spPr bwMode="auto">
          <a:xfrm>
            <a:off x="932304" y="4842234"/>
            <a:ext cx="4698908" cy="408876"/>
          </a:xfrm>
          <a:prstGeom prst="rect">
            <a:avLst/>
          </a:prstGeom>
          <a:solidFill>
            <a:srgbClr val="CC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2000" b="0" dirty="0" smtClean="0">
                <a:latin typeface="Times New Roman"/>
                <a:ea typeface="Arial" charset="0"/>
                <a:cs typeface="Times New Roman"/>
              </a:rPr>
              <a:t>Device independent block </a:t>
            </a:r>
            <a:r>
              <a:rPr lang="en-US" sz="2000" b="0" dirty="0">
                <a:latin typeface="Times New Roman"/>
                <a:ea typeface="Arial" charset="0"/>
                <a:cs typeface="Times New Roman"/>
              </a:rPr>
              <a:t>I/O</a:t>
            </a:r>
          </a:p>
        </p:txBody>
      </p:sp>
      <p:sp>
        <p:nvSpPr>
          <p:cNvPr id="16" name="AutoShape 31"/>
          <p:cNvSpPr>
            <a:spLocks noChangeArrowheads="1"/>
          </p:cNvSpPr>
          <p:nvPr/>
        </p:nvSpPr>
        <p:spPr bwMode="auto">
          <a:xfrm>
            <a:off x="855648" y="5804220"/>
            <a:ext cx="862798" cy="526773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 b="0">
                <a:latin typeface="Times New Roman"/>
                <a:ea typeface="Arial" charset="0"/>
                <a:cs typeface="Times New Roman"/>
              </a:rPr>
              <a:t>CD</a:t>
            </a:r>
          </a:p>
          <a:p>
            <a:pPr algn="ctr"/>
            <a:r>
              <a:rPr lang="en-US" sz="1700" b="0">
                <a:latin typeface="Times New Roman"/>
                <a:ea typeface="Arial" charset="0"/>
                <a:cs typeface="Times New Roman"/>
              </a:rPr>
              <a:t>drivers</a:t>
            </a:r>
          </a:p>
        </p:txBody>
      </p:sp>
      <p:sp>
        <p:nvSpPr>
          <p:cNvPr id="17" name="AutoShape 32"/>
          <p:cNvSpPr>
            <a:spLocks noChangeArrowheads="1"/>
          </p:cNvSpPr>
          <p:nvPr/>
        </p:nvSpPr>
        <p:spPr bwMode="auto">
          <a:xfrm>
            <a:off x="2111517" y="5804220"/>
            <a:ext cx="862798" cy="526773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 b="0">
                <a:latin typeface="Times New Roman"/>
                <a:ea typeface="Arial" charset="0"/>
                <a:cs typeface="Times New Roman"/>
              </a:rPr>
              <a:t>disk</a:t>
            </a:r>
          </a:p>
          <a:p>
            <a:pPr algn="ctr"/>
            <a:r>
              <a:rPr lang="en-US" sz="1700" b="0">
                <a:latin typeface="Times New Roman"/>
                <a:ea typeface="Arial" charset="0"/>
                <a:cs typeface="Times New Roman"/>
              </a:rPr>
              <a:t>drivers</a:t>
            </a:r>
          </a:p>
        </p:txBody>
      </p:sp>
      <p:sp>
        <p:nvSpPr>
          <p:cNvPr id="18" name="AutoShape 33"/>
          <p:cNvSpPr>
            <a:spLocks noChangeArrowheads="1"/>
          </p:cNvSpPr>
          <p:nvPr/>
        </p:nvSpPr>
        <p:spPr bwMode="auto">
          <a:xfrm>
            <a:off x="3364124" y="5804220"/>
            <a:ext cx="866060" cy="526773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 b="0">
                <a:latin typeface="Times New Roman"/>
                <a:ea typeface="Arial" charset="0"/>
                <a:cs typeface="Times New Roman"/>
              </a:rPr>
              <a:t>diskette</a:t>
            </a:r>
          </a:p>
          <a:p>
            <a:pPr algn="ctr"/>
            <a:r>
              <a:rPr lang="en-US" sz="1700" b="0">
                <a:latin typeface="Times New Roman"/>
                <a:ea typeface="Arial" charset="0"/>
                <a:cs typeface="Times New Roman"/>
              </a:rPr>
              <a:t>drivers</a:t>
            </a:r>
          </a:p>
        </p:txBody>
      </p:sp>
      <p:sp>
        <p:nvSpPr>
          <p:cNvPr id="19" name="Line 37"/>
          <p:cNvSpPr>
            <a:spLocks noChangeShapeType="1"/>
          </p:cNvSpPr>
          <p:nvPr/>
        </p:nvSpPr>
        <p:spPr bwMode="auto">
          <a:xfrm>
            <a:off x="855648" y="5409141"/>
            <a:ext cx="5560075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0" name="Text Box 38"/>
          <p:cNvSpPr txBox="1">
            <a:spLocks noChangeArrowheads="1"/>
          </p:cNvSpPr>
          <p:nvPr/>
        </p:nvSpPr>
        <p:spPr bwMode="auto">
          <a:xfrm>
            <a:off x="1168800" y="5311312"/>
            <a:ext cx="4150892" cy="4001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1430" tIns="45716" rIns="91430" bIns="45716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0">
                <a:latin typeface="Times New Roman"/>
                <a:ea typeface="Arial" charset="0"/>
                <a:cs typeface="Times New Roman"/>
              </a:rPr>
              <a:t>device driver interfaces (disk-ddi)</a:t>
            </a:r>
          </a:p>
        </p:txBody>
      </p:sp>
      <p:sp>
        <p:nvSpPr>
          <p:cNvPr id="21" name="Line 45"/>
          <p:cNvSpPr>
            <a:spLocks noChangeShapeType="1"/>
          </p:cNvSpPr>
          <p:nvPr/>
        </p:nvSpPr>
        <p:spPr bwMode="auto">
          <a:xfrm>
            <a:off x="2147399" y="4652846"/>
            <a:ext cx="0" cy="17684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2" name="Line 46"/>
          <p:cNvSpPr>
            <a:spLocks noChangeShapeType="1"/>
          </p:cNvSpPr>
          <p:nvPr/>
        </p:nvSpPr>
        <p:spPr bwMode="auto">
          <a:xfrm>
            <a:off x="2933541" y="4652846"/>
            <a:ext cx="0" cy="17684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3" name="Line 47"/>
          <p:cNvSpPr>
            <a:spLocks noChangeShapeType="1"/>
          </p:cNvSpPr>
          <p:nvPr/>
        </p:nvSpPr>
        <p:spPr bwMode="auto">
          <a:xfrm>
            <a:off x="3718051" y="4652846"/>
            <a:ext cx="0" cy="17684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4" name="Line 50"/>
          <p:cNvSpPr>
            <a:spLocks noChangeShapeType="1"/>
          </p:cNvSpPr>
          <p:nvPr/>
        </p:nvSpPr>
        <p:spPr bwMode="auto">
          <a:xfrm flipH="1">
            <a:off x="1403664" y="5251110"/>
            <a:ext cx="8154" cy="54307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5" name="Line 51"/>
          <p:cNvSpPr>
            <a:spLocks noChangeShapeType="1"/>
          </p:cNvSpPr>
          <p:nvPr/>
        </p:nvSpPr>
        <p:spPr bwMode="auto">
          <a:xfrm flipH="1">
            <a:off x="2656271" y="5251110"/>
            <a:ext cx="6524" cy="54307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6" name="AutoShape 56"/>
          <p:cNvSpPr>
            <a:spLocks noChangeArrowheads="1"/>
          </p:cNvSpPr>
          <p:nvPr/>
        </p:nvSpPr>
        <p:spPr bwMode="auto">
          <a:xfrm>
            <a:off x="4856488" y="5672528"/>
            <a:ext cx="862799" cy="526773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sz="1700" b="0">
              <a:latin typeface="Times New Roman"/>
              <a:ea typeface="Arial" charset="0"/>
              <a:cs typeface="Times New Roman"/>
            </a:endParaRPr>
          </a:p>
          <a:p>
            <a:pPr algn="ctr"/>
            <a:endParaRPr lang="en-US" sz="1700" b="0">
              <a:latin typeface="Times New Roman"/>
              <a:ea typeface="Arial" charset="0"/>
              <a:cs typeface="Times New Roman"/>
            </a:endParaRPr>
          </a:p>
          <a:p>
            <a:pPr algn="ctr"/>
            <a:endParaRPr lang="en-US" sz="1700" b="0">
              <a:latin typeface="Times New Roman"/>
              <a:ea typeface="Arial" charset="0"/>
              <a:cs typeface="Times New Roman"/>
            </a:endParaRPr>
          </a:p>
        </p:txBody>
      </p:sp>
      <p:sp>
        <p:nvSpPr>
          <p:cNvPr id="27" name="AutoShape 57"/>
          <p:cNvSpPr>
            <a:spLocks noChangeArrowheads="1"/>
          </p:cNvSpPr>
          <p:nvPr/>
        </p:nvSpPr>
        <p:spPr bwMode="auto">
          <a:xfrm>
            <a:off x="4778200" y="5732730"/>
            <a:ext cx="862799" cy="526773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sz="1700" b="0">
              <a:latin typeface="Times New Roman"/>
              <a:ea typeface="Arial" charset="0"/>
              <a:cs typeface="Times New Roman"/>
            </a:endParaRPr>
          </a:p>
        </p:txBody>
      </p:sp>
      <p:sp>
        <p:nvSpPr>
          <p:cNvPr id="28" name="AutoShape 58"/>
          <p:cNvSpPr>
            <a:spLocks noChangeArrowheads="1"/>
          </p:cNvSpPr>
          <p:nvPr/>
        </p:nvSpPr>
        <p:spPr bwMode="auto">
          <a:xfrm>
            <a:off x="4695019" y="5804220"/>
            <a:ext cx="864429" cy="526773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 b="0">
                <a:latin typeface="Times New Roman"/>
                <a:ea typeface="Arial" charset="0"/>
                <a:cs typeface="Times New Roman"/>
              </a:rPr>
              <a:t>flash</a:t>
            </a:r>
          </a:p>
          <a:p>
            <a:pPr algn="ctr"/>
            <a:r>
              <a:rPr lang="en-US" sz="1700" b="0">
                <a:latin typeface="Times New Roman"/>
                <a:ea typeface="Arial" charset="0"/>
                <a:cs typeface="Times New Roman"/>
              </a:rPr>
              <a:t>drivers</a:t>
            </a:r>
          </a:p>
        </p:txBody>
      </p:sp>
      <p:sp>
        <p:nvSpPr>
          <p:cNvPr id="29" name="Line 59"/>
          <p:cNvSpPr>
            <a:spLocks noChangeShapeType="1"/>
          </p:cNvSpPr>
          <p:nvPr/>
        </p:nvSpPr>
        <p:spPr bwMode="auto">
          <a:xfrm>
            <a:off x="3830590" y="5251110"/>
            <a:ext cx="0" cy="602026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30" name="Line 60"/>
          <p:cNvSpPr>
            <a:spLocks noChangeShapeType="1"/>
          </p:cNvSpPr>
          <p:nvPr/>
        </p:nvSpPr>
        <p:spPr bwMode="auto">
          <a:xfrm>
            <a:off x="5161485" y="5251110"/>
            <a:ext cx="0" cy="54307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31" name="Rectangle 61"/>
          <p:cNvSpPr>
            <a:spLocks noChangeArrowheads="1"/>
          </p:cNvSpPr>
          <p:nvPr/>
        </p:nvSpPr>
        <p:spPr bwMode="auto">
          <a:xfrm rot="5400000">
            <a:off x="3980377" y="3846234"/>
            <a:ext cx="1111239" cy="549646"/>
          </a:xfrm>
          <a:prstGeom prst="rect">
            <a:avLst/>
          </a:prstGeom>
          <a:solidFill>
            <a:srgbClr val="33CC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 b="0">
                <a:latin typeface="Times New Roman"/>
                <a:ea typeface="Arial" charset="0"/>
                <a:cs typeface="Times New Roman"/>
              </a:rPr>
              <a:t>EXT3 FS</a:t>
            </a:r>
          </a:p>
        </p:txBody>
      </p:sp>
      <p:sp>
        <p:nvSpPr>
          <p:cNvPr id="32" name="Line 62"/>
          <p:cNvSpPr>
            <a:spLocks noChangeShapeType="1"/>
          </p:cNvSpPr>
          <p:nvPr/>
        </p:nvSpPr>
        <p:spPr bwMode="auto">
          <a:xfrm>
            <a:off x="4574325" y="4652846"/>
            <a:ext cx="0" cy="17684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33" name="Rectangle 63"/>
          <p:cNvSpPr>
            <a:spLocks noChangeArrowheads="1"/>
          </p:cNvSpPr>
          <p:nvPr/>
        </p:nvSpPr>
        <p:spPr bwMode="auto">
          <a:xfrm>
            <a:off x="1403664" y="3181646"/>
            <a:ext cx="3916028" cy="302267"/>
          </a:xfrm>
          <a:prstGeom prst="rect">
            <a:avLst/>
          </a:prstGeom>
          <a:solidFill>
            <a:srgbClr val="33CC33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 b="0">
                <a:latin typeface="Times New Roman"/>
                <a:cs typeface="Times New Roman"/>
              </a:rPr>
              <a:t>virtual file system integration layer</a:t>
            </a:r>
          </a:p>
        </p:txBody>
      </p:sp>
      <p:sp>
        <p:nvSpPr>
          <p:cNvPr id="34" name="Rectangle 64"/>
          <p:cNvSpPr>
            <a:spLocks noChangeArrowheads="1"/>
          </p:cNvSpPr>
          <p:nvPr/>
        </p:nvSpPr>
        <p:spPr bwMode="auto">
          <a:xfrm>
            <a:off x="1403664" y="3483913"/>
            <a:ext cx="391440" cy="359962"/>
          </a:xfrm>
          <a:prstGeom prst="rect">
            <a:avLst/>
          </a:prstGeom>
          <a:solidFill>
            <a:srgbClr val="33CC33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35" name="Rectangle 65"/>
          <p:cNvSpPr>
            <a:spLocks noChangeArrowheads="1"/>
          </p:cNvSpPr>
          <p:nvPr/>
        </p:nvSpPr>
        <p:spPr bwMode="auto">
          <a:xfrm>
            <a:off x="4926621" y="3483913"/>
            <a:ext cx="393070" cy="359962"/>
          </a:xfrm>
          <a:prstGeom prst="rect">
            <a:avLst/>
          </a:prstGeom>
          <a:solidFill>
            <a:srgbClr val="33CC33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37" name="Rectangle 67"/>
          <p:cNvSpPr>
            <a:spLocks noChangeArrowheads="1"/>
          </p:cNvSpPr>
          <p:nvPr/>
        </p:nvSpPr>
        <p:spPr bwMode="auto">
          <a:xfrm>
            <a:off x="2888975" y="2421589"/>
            <a:ext cx="1252607" cy="602026"/>
          </a:xfrm>
          <a:prstGeom prst="rect">
            <a:avLst/>
          </a:prstGeom>
          <a:solidFill>
            <a:srgbClr val="66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 b="0">
                <a:latin typeface="Times New Roman"/>
                <a:cs typeface="Times New Roman"/>
              </a:rPr>
              <a:t>directory</a:t>
            </a:r>
          </a:p>
          <a:p>
            <a:pPr algn="ctr"/>
            <a:r>
              <a:rPr lang="en-US" sz="1700" b="0">
                <a:latin typeface="Times New Roman"/>
                <a:cs typeface="Times New Roman"/>
              </a:rPr>
              <a:t>operations</a:t>
            </a:r>
          </a:p>
        </p:txBody>
      </p:sp>
      <p:sp>
        <p:nvSpPr>
          <p:cNvPr id="38" name="Rectangle 68"/>
          <p:cNvSpPr>
            <a:spLocks noChangeArrowheads="1"/>
          </p:cNvSpPr>
          <p:nvPr/>
        </p:nvSpPr>
        <p:spPr bwMode="auto">
          <a:xfrm>
            <a:off x="4533021" y="2421589"/>
            <a:ext cx="3209806" cy="602026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 b="0">
                <a:latin typeface="Times New Roman"/>
                <a:cs typeface="Times New Roman"/>
              </a:rPr>
              <a:t>file</a:t>
            </a:r>
          </a:p>
          <a:p>
            <a:pPr algn="ctr"/>
            <a:r>
              <a:rPr lang="en-US" sz="1700" b="0">
                <a:latin typeface="Times New Roman"/>
                <a:cs typeface="Times New Roman"/>
              </a:rPr>
              <a:t>I/O</a:t>
            </a:r>
          </a:p>
        </p:txBody>
      </p:sp>
      <p:sp>
        <p:nvSpPr>
          <p:cNvPr id="39" name="Rectangle 69"/>
          <p:cNvSpPr>
            <a:spLocks noChangeArrowheads="1"/>
          </p:cNvSpPr>
          <p:nvPr/>
        </p:nvSpPr>
        <p:spPr bwMode="auto">
          <a:xfrm>
            <a:off x="5631213" y="3204222"/>
            <a:ext cx="1017743" cy="901784"/>
          </a:xfrm>
          <a:prstGeom prst="rect">
            <a:avLst/>
          </a:prstGeom>
          <a:solidFill>
            <a:srgbClr val="66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 b="0">
                <a:latin typeface="Times New Roman"/>
                <a:cs typeface="Times New Roman"/>
              </a:rPr>
              <a:t>device</a:t>
            </a:r>
          </a:p>
          <a:p>
            <a:pPr algn="ctr"/>
            <a:r>
              <a:rPr lang="en-US" sz="1700" b="0">
                <a:latin typeface="Times New Roman"/>
                <a:cs typeface="Times New Roman"/>
              </a:rPr>
              <a:t>I/O</a:t>
            </a:r>
          </a:p>
        </p:txBody>
      </p:sp>
      <p:sp>
        <p:nvSpPr>
          <p:cNvPr id="40" name="Rectangle 70"/>
          <p:cNvSpPr>
            <a:spLocks noChangeArrowheads="1"/>
          </p:cNvSpPr>
          <p:nvPr/>
        </p:nvSpPr>
        <p:spPr bwMode="auto">
          <a:xfrm>
            <a:off x="6883820" y="3204222"/>
            <a:ext cx="1017743" cy="901784"/>
          </a:xfrm>
          <a:prstGeom prst="rect">
            <a:avLst/>
          </a:prstGeom>
          <a:solidFill>
            <a:srgbClr val="CC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 b="0">
                <a:latin typeface="Times New Roman"/>
                <a:cs typeface="Times New Roman"/>
              </a:rPr>
              <a:t>socket</a:t>
            </a:r>
          </a:p>
          <a:p>
            <a:pPr algn="ctr"/>
            <a:r>
              <a:rPr lang="en-US" sz="1700" b="0">
                <a:latin typeface="Times New Roman"/>
                <a:cs typeface="Times New Roman"/>
              </a:rPr>
              <a:t>I/O</a:t>
            </a:r>
          </a:p>
        </p:txBody>
      </p:sp>
      <p:sp>
        <p:nvSpPr>
          <p:cNvPr id="41" name="Text Box 72"/>
          <p:cNvSpPr txBox="1">
            <a:spLocks noChangeArrowheads="1"/>
          </p:cNvSpPr>
          <p:nvPr/>
        </p:nvSpPr>
        <p:spPr bwMode="auto">
          <a:xfrm>
            <a:off x="7118684" y="3901569"/>
            <a:ext cx="658924" cy="6463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1430" tIns="45716" rIns="91430" bIns="45716">
            <a:prstTxWarp prst="textNoShape">
              <a:avLst/>
            </a:prstTxWarp>
            <a:spAutoFit/>
          </a:bodyPr>
          <a:lstStyle/>
          <a:p>
            <a:r>
              <a:rPr lang="en-US" sz="3600" b="0">
                <a:latin typeface="Times New Roman"/>
                <a:cs typeface="Times New Roman"/>
              </a:rPr>
              <a:t>…</a:t>
            </a:r>
          </a:p>
        </p:txBody>
      </p:sp>
      <p:sp>
        <p:nvSpPr>
          <p:cNvPr id="42" name="Text Box 73"/>
          <p:cNvSpPr txBox="1">
            <a:spLocks noChangeArrowheads="1"/>
          </p:cNvSpPr>
          <p:nvPr/>
        </p:nvSpPr>
        <p:spPr bwMode="auto">
          <a:xfrm>
            <a:off x="5833457" y="3901569"/>
            <a:ext cx="658924" cy="6463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1430" tIns="45716" rIns="91430" bIns="45716">
            <a:prstTxWarp prst="textNoShape">
              <a:avLst/>
            </a:prstTxWarp>
            <a:spAutoFit/>
          </a:bodyPr>
          <a:lstStyle/>
          <a:p>
            <a:r>
              <a:rPr lang="en-US" sz="3600" b="0" dirty="0">
                <a:latin typeface="Times New Roman"/>
                <a:cs typeface="Times New Roman"/>
              </a:rPr>
              <a:t>…</a:t>
            </a:r>
          </a:p>
        </p:txBody>
      </p:sp>
      <p:sp>
        <p:nvSpPr>
          <p:cNvPr id="44" name="Oval 43"/>
          <p:cNvSpPr/>
          <p:nvPr/>
        </p:nvSpPr>
        <p:spPr>
          <a:xfrm>
            <a:off x="773568" y="1441440"/>
            <a:ext cx="1529878" cy="339768"/>
          </a:xfrm>
          <a:prstGeom prst="ellipse">
            <a:avLst/>
          </a:prstGeom>
          <a:solidFill>
            <a:srgbClr val="FFFF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App 1</a:t>
            </a:r>
            <a:endParaRPr lang="en-US" dirty="0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sp>
        <p:nvSpPr>
          <p:cNvPr id="45" name="Oval 44"/>
          <p:cNvSpPr/>
          <p:nvPr/>
        </p:nvSpPr>
        <p:spPr>
          <a:xfrm>
            <a:off x="2830800" y="1448310"/>
            <a:ext cx="1529878" cy="339768"/>
          </a:xfrm>
          <a:prstGeom prst="ellipse">
            <a:avLst/>
          </a:prstGeom>
          <a:solidFill>
            <a:srgbClr val="FFFF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App 2</a:t>
            </a:r>
            <a:endParaRPr lang="en-US" dirty="0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sp>
        <p:nvSpPr>
          <p:cNvPr id="46" name="Oval 45"/>
          <p:cNvSpPr/>
          <p:nvPr/>
        </p:nvSpPr>
        <p:spPr>
          <a:xfrm>
            <a:off x="4888032" y="1455180"/>
            <a:ext cx="1529878" cy="339768"/>
          </a:xfrm>
          <a:prstGeom prst="ellipse">
            <a:avLst/>
          </a:prstGeom>
          <a:solidFill>
            <a:srgbClr val="FFFF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App 3</a:t>
            </a:r>
            <a:endParaRPr lang="en-US" dirty="0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sp>
        <p:nvSpPr>
          <p:cNvPr id="47" name="Oval 46"/>
          <p:cNvSpPr/>
          <p:nvPr/>
        </p:nvSpPr>
        <p:spPr>
          <a:xfrm>
            <a:off x="6945264" y="1462050"/>
            <a:ext cx="1529878" cy="339768"/>
          </a:xfrm>
          <a:prstGeom prst="ellipse">
            <a:avLst/>
          </a:prstGeom>
          <a:solidFill>
            <a:srgbClr val="FFFF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App 4</a:t>
            </a:r>
            <a:endParaRPr lang="en-US" dirty="0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sp>
        <p:nvSpPr>
          <p:cNvPr id="48" name="Rectangle 47"/>
          <p:cNvSpPr/>
          <p:nvPr/>
        </p:nvSpPr>
        <p:spPr>
          <a:xfrm>
            <a:off x="1010064" y="2362200"/>
            <a:ext cx="7045915" cy="762000"/>
          </a:xfrm>
          <a:prstGeom prst="rect">
            <a:avLst/>
          </a:prstGeom>
          <a:noFill/>
          <a:ln w="19050" cap="flat" cmpd="sng" algn="ctr">
            <a:solidFill>
              <a:schemeClr val="tx1"/>
            </a:solidFill>
            <a:prstDash val="sys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1142999" y="3102912"/>
            <a:ext cx="4416449" cy="859487"/>
          </a:xfrm>
          <a:prstGeom prst="rect">
            <a:avLst/>
          </a:prstGeom>
          <a:noFill/>
          <a:ln w="19050" cap="flat" cmpd="sng" algn="ctr">
            <a:solidFill>
              <a:schemeClr val="tx1"/>
            </a:solidFill>
            <a:prstDash val="sys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Rectangle 51"/>
          <p:cNvSpPr/>
          <p:nvPr/>
        </p:nvSpPr>
        <p:spPr>
          <a:xfrm>
            <a:off x="1692240" y="3493452"/>
            <a:ext cx="3469246" cy="1232595"/>
          </a:xfrm>
          <a:prstGeom prst="rect">
            <a:avLst/>
          </a:prstGeom>
          <a:noFill/>
          <a:ln w="19050" cap="flat" cmpd="sng" algn="ctr">
            <a:solidFill>
              <a:schemeClr val="tx1"/>
            </a:solidFill>
            <a:prstDash val="sys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TextBox 52"/>
          <p:cNvSpPr txBox="1"/>
          <p:nvPr/>
        </p:nvSpPr>
        <p:spPr>
          <a:xfrm>
            <a:off x="5777389" y="4158926"/>
            <a:ext cx="1281042" cy="923330"/>
          </a:xfrm>
          <a:prstGeom prst="rect">
            <a:avLst/>
          </a:prstGeom>
          <a:solidFill>
            <a:srgbClr val="FFFFFF"/>
          </a:solidFill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/>
                <a:cs typeface="Times New Roman"/>
              </a:rPr>
              <a:t>Some example file systems</a:t>
            </a:r>
          </a:p>
        </p:txBody>
      </p:sp>
      <p:sp>
        <p:nvSpPr>
          <p:cNvPr id="54" name="Rectangle 53"/>
          <p:cNvSpPr/>
          <p:nvPr/>
        </p:nvSpPr>
        <p:spPr>
          <a:xfrm>
            <a:off x="5559448" y="3124201"/>
            <a:ext cx="2496531" cy="1034726"/>
          </a:xfrm>
          <a:prstGeom prst="rect">
            <a:avLst/>
          </a:prstGeom>
          <a:noFill/>
          <a:ln w="19050" cap="flat" cmpd="sng" algn="ctr">
            <a:solidFill>
              <a:schemeClr val="tx1"/>
            </a:solidFill>
            <a:prstDash val="sys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TextBox 54"/>
          <p:cNvSpPr txBox="1"/>
          <p:nvPr/>
        </p:nvSpPr>
        <p:spPr>
          <a:xfrm>
            <a:off x="7107081" y="4218716"/>
            <a:ext cx="1281042" cy="1477328"/>
          </a:xfrm>
          <a:prstGeom prst="rect">
            <a:avLst/>
          </a:prstGeom>
          <a:solidFill>
            <a:srgbClr val="FFFFFF"/>
          </a:solidFill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/>
                <a:cs typeface="Times New Roman"/>
              </a:rPr>
              <a:t>Non-file system services that use the same API</a:t>
            </a:r>
          </a:p>
        </p:txBody>
      </p:sp>
      <p:sp>
        <p:nvSpPr>
          <p:cNvPr id="56" name="Rectangle 66"/>
          <p:cNvSpPr>
            <a:spLocks noChangeArrowheads="1"/>
          </p:cNvSpPr>
          <p:nvPr/>
        </p:nvSpPr>
        <p:spPr bwMode="auto">
          <a:xfrm>
            <a:off x="1091592" y="2421589"/>
            <a:ext cx="1405392" cy="602026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 dirty="0" smtClean="0">
                <a:latin typeface="Times New Roman"/>
                <a:cs typeface="Times New Roman"/>
              </a:rPr>
              <a:t>f</a:t>
            </a:r>
            <a:r>
              <a:rPr lang="en-US" sz="1700" b="0" dirty="0" smtClean="0">
                <a:latin typeface="Times New Roman"/>
                <a:cs typeface="Times New Roman"/>
              </a:rPr>
              <a:t>ile container</a:t>
            </a:r>
          </a:p>
          <a:p>
            <a:pPr algn="ctr"/>
            <a:r>
              <a:rPr lang="en-US" sz="1700" b="0" dirty="0">
                <a:latin typeface="Times New Roman"/>
                <a:cs typeface="Times New Roman"/>
              </a:rPr>
              <a:t>operations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0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3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6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000"/>
                            </p:stCondLst>
                            <p:childTnLst>
                              <p:par>
                                <p:cTn id="4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" grpId="0" animBg="1"/>
      <p:bldP spid="51" grpId="1" animBg="1"/>
      <p:bldP spid="49" grpId="0" animBg="1"/>
      <p:bldP spid="49" grpId="1" animBg="1"/>
      <p:bldP spid="48" grpId="0" animBg="1"/>
      <p:bldP spid="48" grpId="1" animBg="1"/>
      <p:bldP spid="50" grpId="0" animBg="1"/>
      <p:bldP spid="50" grpId="1" animBg="1"/>
      <p:bldP spid="52" grpId="0" animBg="1"/>
      <p:bldP spid="52" grpId="1" animBg="1"/>
      <p:bldP spid="53" grpId="0" animBg="1"/>
      <p:bldP spid="53" grpId="1" animBg="1"/>
      <p:bldP spid="54" grpId="0" animBg="1"/>
      <p:bldP spid="54" grpId="1" animBg="1"/>
      <p:bldP spid="55" grpId="0" animBg="1"/>
      <p:bldP spid="55" grpId="1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File Systems Control Structures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 smtClean="0"/>
              <a:t>A file is a named collection of information</a:t>
            </a:r>
          </a:p>
          <a:p>
            <a:r>
              <a:rPr lang="en-GB" sz="2800" dirty="0" smtClean="0"/>
              <a:t>Primary roles of file system:</a:t>
            </a:r>
          </a:p>
          <a:p>
            <a:pPr lvl="1"/>
            <a:r>
              <a:rPr lang="en-GB" sz="2400" dirty="0" smtClean="0"/>
              <a:t>To store and retrieve data</a:t>
            </a:r>
          </a:p>
          <a:p>
            <a:pPr lvl="1"/>
            <a:r>
              <a:rPr lang="en-GB" sz="2400" dirty="0" smtClean="0"/>
              <a:t>To manage the media/space where data is stored</a:t>
            </a:r>
          </a:p>
          <a:p>
            <a:r>
              <a:rPr lang="en-GB" sz="2800" dirty="0" smtClean="0"/>
              <a:t>Typical operations:</a:t>
            </a:r>
          </a:p>
          <a:p>
            <a:pPr lvl="1"/>
            <a:r>
              <a:rPr lang="en-GB" sz="2400" dirty="0" smtClean="0"/>
              <a:t>Where is the first block of this </a:t>
            </a:r>
            <a:r>
              <a:rPr lang="en-GB" sz="2400" dirty="0" smtClean="0"/>
              <a:t>file?</a:t>
            </a:r>
          </a:p>
          <a:p>
            <a:pPr lvl="1"/>
            <a:r>
              <a:rPr lang="en-GB" sz="2400" dirty="0" smtClean="0"/>
              <a:t>Where is the next block of this </a:t>
            </a:r>
            <a:r>
              <a:rPr lang="en-GB" sz="2400" dirty="0" smtClean="0"/>
              <a:t>file?</a:t>
            </a:r>
          </a:p>
          <a:p>
            <a:pPr lvl="1"/>
            <a:r>
              <a:rPr lang="en-GB" sz="2400" dirty="0" smtClean="0"/>
              <a:t>Where is block 35 of this </a:t>
            </a:r>
            <a:r>
              <a:rPr lang="en-GB" sz="2400" dirty="0" smtClean="0"/>
              <a:t>file?</a:t>
            </a:r>
          </a:p>
          <a:p>
            <a:pPr lvl="1"/>
            <a:r>
              <a:rPr lang="en-GB" sz="2400" dirty="0" smtClean="0"/>
              <a:t>Allocate a new block to the end of this file</a:t>
            </a:r>
          </a:p>
          <a:p>
            <a:pPr lvl="1"/>
            <a:r>
              <a:rPr lang="en-GB" sz="2400" dirty="0" smtClean="0"/>
              <a:t>Free all blocks associated with this file</a:t>
            </a:r>
          </a:p>
          <a:p>
            <a:endParaRPr lang="en-US" sz="2800" dirty="0"/>
          </a:p>
        </p:txBody>
      </p:sp>
      <p:sp>
        <p:nvSpPr>
          <p:cNvPr id="4" name="Rounded Rectangle 3"/>
          <p:cNvSpPr/>
          <p:nvPr/>
        </p:nvSpPr>
        <p:spPr>
          <a:xfrm>
            <a:off x="736437" y="502733"/>
            <a:ext cx="7544420" cy="740869"/>
          </a:xfrm>
          <a:prstGeom prst="roundRect">
            <a:avLst/>
          </a:prstGeom>
          <a:noFill/>
          <a:ln w="9525" cap="flat" cmpd="sng" algn="ctr">
            <a:solidFill>
              <a:srgbClr val="0D0D0D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Finding Data On Disks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0070"/>
            <a:ext cx="8229600" cy="4525963"/>
          </a:xfrm>
        </p:spPr>
        <p:txBody>
          <a:bodyPr/>
          <a:lstStyle/>
          <a:p>
            <a:r>
              <a:rPr lang="en-GB" dirty="0" smtClean="0"/>
              <a:t>Essentially a question of how you managed the space on your disk</a:t>
            </a:r>
          </a:p>
          <a:p>
            <a:r>
              <a:rPr lang="en-GB" dirty="0" smtClean="0"/>
              <a:t>Space management on disk is complex</a:t>
            </a:r>
          </a:p>
          <a:p>
            <a:pPr lvl="1"/>
            <a:r>
              <a:rPr lang="en-GB" dirty="0" smtClean="0"/>
              <a:t>There are millions of blocks and thousands of files</a:t>
            </a:r>
          </a:p>
          <a:p>
            <a:pPr lvl="1"/>
            <a:r>
              <a:rPr lang="en-GB" dirty="0" smtClean="0"/>
              <a:t>Files are continuously created and destroyed</a:t>
            </a:r>
          </a:p>
          <a:p>
            <a:pPr lvl="1"/>
            <a:r>
              <a:rPr lang="en-GB" dirty="0" smtClean="0"/>
              <a:t>Files can be extended after they have been </a:t>
            </a:r>
            <a:r>
              <a:rPr lang="en-GB" dirty="0" smtClean="0"/>
              <a:t>written</a:t>
            </a:r>
          </a:p>
          <a:p>
            <a:pPr lvl="1"/>
            <a:r>
              <a:rPr lang="en-GB" dirty="0" smtClean="0"/>
              <a:t>Data placement on disk has performance </a:t>
            </a:r>
            <a:r>
              <a:rPr lang="en-GB" dirty="0" smtClean="0"/>
              <a:t>effects</a:t>
            </a:r>
            <a:endParaRPr lang="en-GB" dirty="0" smtClean="0"/>
          </a:p>
          <a:p>
            <a:pPr lvl="1"/>
            <a:r>
              <a:rPr lang="en-GB" dirty="0" smtClean="0"/>
              <a:t>Poor management leads to poor performance</a:t>
            </a:r>
          </a:p>
          <a:p>
            <a:r>
              <a:rPr lang="en-GB" dirty="0" smtClean="0"/>
              <a:t>Must track the space assigned to each file</a:t>
            </a:r>
          </a:p>
          <a:p>
            <a:pPr lvl="1"/>
            <a:r>
              <a:rPr lang="en-GB" dirty="0" smtClean="0"/>
              <a:t>On-disk, master data structure for each file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On-Disk File Control Structures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73740"/>
            <a:ext cx="8229600" cy="4525963"/>
          </a:xfrm>
        </p:spPr>
        <p:txBody>
          <a:bodyPr/>
          <a:lstStyle/>
          <a:p>
            <a:r>
              <a:rPr lang="en-US" sz="2800" dirty="0" smtClean="0"/>
              <a:t>On-disk description of important attributes of  a file</a:t>
            </a:r>
          </a:p>
          <a:p>
            <a:pPr lvl="1"/>
            <a:r>
              <a:rPr lang="en-US" sz="2400" dirty="0" smtClean="0"/>
              <a:t>Particularly where its data is located</a:t>
            </a:r>
            <a:endParaRPr lang="en-US" dirty="0" smtClean="0"/>
          </a:p>
          <a:p>
            <a:r>
              <a:rPr lang="en-GB" sz="2800" dirty="0" smtClean="0"/>
              <a:t>Virtually all file systems have such data structures</a:t>
            </a:r>
          </a:p>
          <a:p>
            <a:pPr lvl="1"/>
            <a:r>
              <a:rPr lang="en-GB" sz="2400" dirty="0" smtClean="0"/>
              <a:t>Different implementations, performance &amp; abilities</a:t>
            </a:r>
          </a:p>
          <a:p>
            <a:pPr lvl="1"/>
            <a:r>
              <a:rPr lang="en-GB" sz="2400" dirty="0" smtClean="0"/>
              <a:t>Implementation can have profound effects on what the file system can do (well or at all)</a:t>
            </a:r>
          </a:p>
          <a:p>
            <a:r>
              <a:rPr lang="en-GB" sz="2800" dirty="0" smtClean="0"/>
              <a:t>A core design element of a file system</a:t>
            </a:r>
          </a:p>
          <a:p>
            <a:r>
              <a:rPr lang="en-GB" sz="2800" dirty="0" smtClean="0"/>
              <a:t>Paired with some kind of in-memory representation of the same information</a:t>
            </a:r>
            <a:endParaRPr lang="en-US" sz="2800" dirty="0" smtClean="0"/>
          </a:p>
          <a:p>
            <a:pPr lvl="1"/>
            <a:endParaRPr lang="en-US" sz="2400" dirty="0" smtClean="0"/>
          </a:p>
          <a:p>
            <a:pPr lvl="1"/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Basic File Control </a:t>
            </a:r>
            <a:br>
              <a:rPr lang="en-US" dirty="0" smtClean="0"/>
            </a:br>
            <a:r>
              <a:rPr lang="en-US" dirty="0" smtClean="0"/>
              <a:t>Structure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34050"/>
            <a:ext cx="8229600" cy="4525963"/>
          </a:xfrm>
        </p:spPr>
        <p:txBody>
          <a:bodyPr/>
          <a:lstStyle/>
          <a:p>
            <a:r>
              <a:rPr lang="en-US" dirty="0" smtClean="0"/>
              <a:t>A file typically consists of multiple data blocks</a:t>
            </a:r>
          </a:p>
          <a:p>
            <a:r>
              <a:rPr lang="en-US" dirty="0" smtClean="0"/>
              <a:t>The control structure must be able to find</a:t>
            </a:r>
            <a:r>
              <a:rPr lang="en-US" dirty="0" smtClean="0"/>
              <a:t> them</a:t>
            </a:r>
            <a:endParaRPr lang="en-US" dirty="0" smtClean="0"/>
          </a:p>
          <a:p>
            <a:r>
              <a:rPr lang="en-US" dirty="0" smtClean="0"/>
              <a:t>Preferably able to find any of them quickly</a:t>
            </a:r>
          </a:p>
          <a:p>
            <a:pPr lvl="1"/>
            <a:r>
              <a:rPr lang="en-US" dirty="0" smtClean="0"/>
              <a:t>I.e., shouldn’t need to read the entire file to find a block near the end</a:t>
            </a:r>
          </a:p>
          <a:p>
            <a:r>
              <a:rPr lang="en-US" dirty="0" smtClean="0"/>
              <a:t>Blocks can be changed</a:t>
            </a:r>
          </a:p>
          <a:p>
            <a:r>
              <a:rPr lang="en-US" dirty="0" smtClean="0"/>
              <a:t>New data can be added to the file </a:t>
            </a:r>
          </a:p>
          <a:p>
            <a:pPr lvl="1"/>
            <a:r>
              <a:rPr lang="en-US" dirty="0" smtClean="0"/>
              <a:t>Or old data </a:t>
            </a:r>
            <a:r>
              <a:rPr lang="en-US" dirty="0" smtClean="0"/>
              <a:t>deleted</a:t>
            </a:r>
          </a:p>
          <a:p>
            <a:r>
              <a:rPr lang="en-US" dirty="0" smtClean="0"/>
              <a:t>Files can be sparsely populated</a:t>
            </a:r>
            <a:endParaRPr lang="en-US" dirty="0"/>
          </a:p>
        </p:txBody>
      </p:sp>
      <p:sp>
        <p:nvSpPr>
          <p:cNvPr id="4" name="Cloud Callout 3"/>
          <p:cNvSpPr/>
          <p:nvPr/>
        </p:nvSpPr>
        <p:spPr>
          <a:xfrm>
            <a:off x="3968463" y="3307451"/>
            <a:ext cx="3756811" cy="2368902"/>
          </a:xfrm>
          <a:prstGeom prst="cloudCallou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noFill/>
                <a:latin typeface="Times New Roman"/>
                <a:cs typeface="Times New Roman"/>
              </a:rPr>
              <a:t>Why?  Most files we usually think of are continuous streams of bytes.  Why might some files have significant “holes”?</a:t>
            </a:r>
            <a:endParaRPr lang="en-US" dirty="0">
              <a:noFill/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In-Memory Representation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4980"/>
            <a:ext cx="8229600" cy="4525963"/>
          </a:xfrm>
        </p:spPr>
        <p:txBody>
          <a:bodyPr/>
          <a:lstStyle/>
          <a:p>
            <a:r>
              <a:rPr lang="en-US" dirty="0" smtClean="0"/>
              <a:t>There is an on-disk structure pointing to disk blocks (and holding other information)</a:t>
            </a:r>
          </a:p>
          <a:p>
            <a:r>
              <a:rPr lang="en-US" dirty="0" smtClean="0"/>
              <a:t>When file is opened, an in-memory structure is created</a:t>
            </a:r>
          </a:p>
          <a:p>
            <a:r>
              <a:rPr lang="en-US" dirty="0" smtClean="0"/>
              <a:t>Not an exact copy of the disk version</a:t>
            </a:r>
          </a:p>
          <a:p>
            <a:pPr lvl="1"/>
            <a:r>
              <a:rPr lang="en-US" dirty="0" smtClean="0"/>
              <a:t>The disk version points to disk blocks</a:t>
            </a:r>
          </a:p>
          <a:p>
            <a:pPr lvl="1"/>
            <a:r>
              <a:rPr lang="en-US" dirty="0" smtClean="0"/>
              <a:t>The in-memory version points to RAM pages</a:t>
            </a:r>
          </a:p>
          <a:p>
            <a:pPr lvl="2"/>
            <a:r>
              <a:rPr lang="en-US" dirty="0" smtClean="0"/>
              <a:t>Or indicates that the block isn’t in memory</a:t>
            </a:r>
          </a:p>
          <a:p>
            <a:pPr lvl="1"/>
            <a:r>
              <a:rPr lang="en-US" dirty="0" smtClean="0"/>
              <a:t>Also keeps track of which blocks are dirty and which aren’t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In-Memory Structures and Processes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if multiple processes have a given file open?</a:t>
            </a:r>
          </a:p>
          <a:p>
            <a:r>
              <a:rPr lang="en-US" dirty="0" smtClean="0"/>
              <a:t>Should they share one control structure or have one each?</a:t>
            </a:r>
          </a:p>
          <a:p>
            <a:r>
              <a:rPr lang="en-US" dirty="0" smtClean="0"/>
              <a:t>In-memory structures typically contain a cursor pointer</a:t>
            </a:r>
          </a:p>
          <a:p>
            <a:pPr lvl="1"/>
            <a:r>
              <a:rPr lang="en-US" dirty="0" smtClean="0"/>
              <a:t>Indicating how far into the file data has been read/written</a:t>
            </a:r>
          </a:p>
          <a:p>
            <a:r>
              <a:rPr lang="en-US" dirty="0" smtClean="0"/>
              <a:t>Sounds like that should be per-process . . 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Per-Process or Not?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7142"/>
            <a:ext cx="8229600" cy="4525963"/>
          </a:xfrm>
        </p:spPr>
        <p:txBody>
          <a:bodyPr/>
          <a:lstStyle/>
          <a:p>
            <a:r>
              <a:rPr lang="en-US" dirty="0" smtClean="0"/>
              <a:t>What if cooperating processes are working with the same file?</a:t>
            </a:r>
          </a:p>
          <a:p>
            <a:pPr lvl="1"/>
            <a:r>
              <a:rPr lang="en-US" dirty="0" smtClean="0"/>
              <a:t>They might want to share a cursor</a:t>
            </a:r>
          </a:p>
          <a:p>
            <a:r>
              <a:rPr lang="en-US" dirty="0" smtClean="0"/>
              <a:t>And how can we know when all processes are finished with an open file?</a:t>
            </a:r>
          </a:p>
          <a:p>
            <a:pPr lvl="1"/>
            <a:r>
              <a:rPr lang="en-US" dirty="0" smtClean="0"/>
              <a:t>So we can reclaim space used for its in-memory descriptor</a:t>
            </a:r>
          </a:p>
          <a:p>
            <a:r>
              <a:rPr lang="en-US" dirty="0" smtClean="0"/>
              <a:t>Implies a two-level solution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A structure shared by all 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A structure shared by cooperating processes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Unix Approach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6896693" y="5524888"/>
            <a:ext cx="1814923" cy="9762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prstTxWarp prst="textNoShape">
              <a:avLst/>
            </a:prstTxWarp>
            <a:spAutoFit/>
          </a:bodyPr>
          <a:lstStyle/>
          <a:p>
            <a:pPr algn="ctr"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723900" algn="l"/>
                <a:tab pos="1447800" algn="l"/>
                <a:tab pos="2171700" algn="l"/>
                <a:tab pos="2894013" algn="l"/>
                <a:tab pos="3619500" algn="l"/>
                <a:tab pos="4343400" algn="l"/>
                <a:tab pos="5067300" algn="l"/>
              </a:tabLst>
            </a:pPr>
            <a:r>
              <a:rPr lang="en-GB" sz="1700" dirty="0">
                <a:latin typeface="Times New Roman"/>
                <a:cs typeface="Times New Roman"/>
              </a:rPr>
              <a:t>O</a:t>
            </a:r>
            <a:r>
              <a:rPr lang="en-GB" sz="1700" b="0" dirty="0" smtClean="0">
                <a:solidFill>
                  <a:schemeClr val="tx1"/>
                </a:solidFill>
                <a:latin typeface="Times New Roman"/>
                <a:cs typeface="Times New Roman"/>
              </a:rPr>
              <a:t>n</a:t>
            </a:r>
            <a:r>
              <a:rPr lang="en-GB" sz="1700" b="0" dirty="0">
                <a:solidFill>
                  <a:schemeClr val="tx1"/>
                </a:solidFill>
                <a:latin typeface="Times New Roman"/>
                <a:cs typeface="Times New Roman"/>
              </a:rPr>
              <a:t>-disk file descriptors  </a:t>
            </a:r>
          </a:p>
          <a:p>
            <a:pPr algn="ctr"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723900" algn="l"/>
                <a:tab pos="1447800" algn="l"/>
                <a:tab pos="2171700" algn="l"/>
                <a:tab pos="2894013" algn="l"/>
                <a:tab pos="3619500" algn="l"/>
                <a:tab pos="4343400" algn="l"/>
                <a:tab pos="5067300" algn="l"/>
              </a:tabLst>
            </a:pPr>
            <a:r>
              <a:rPr lang="en-GB" sz="1700" b="0" dirty="0">
                <a:solidFill>
                  <a:schemeClr val="tx1"/>
                </a:solidFill>
                <a:latin typeface="Times New Roman"/>
                <a:cs typeface="Times New Roman"/>
              </a:rPr>
              <a:t>(UNIX </a:t>
            </a:r>
            <a:r>
              <a:rPr lang="en-GB" sz="1700" b="0" dirty="0" err="1">
                <a:solidFill>
                  <a:schemeClr val="tx1"/>
                </a:solidFill>
                <a:latin typeface="Times New Roman"/>
                <a:cs typeface="Times New Roman"/>
              </a:rPr>
              <a:t>struct</a:t>
            </a:r>
            <a:r>
              <a:rPr lang="en-GB" sz="1700" b="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en-GB" sz="1700" b="0" i="1" dirty="0" err="1">
                <a:solidFill>
                  <a:schemeClr val="tx1"/>
                </a:solidFill>
                <a:latin typeface="Times New Roman"/>
                <a:cs typeface="Times New Roman"/>
              </a:rPr>
              <a:t>dinode</a:t>
            </a:r>
            <a:r>
              <a:rPr lang="en-GB" sz="1700" b="0" dirty="0">
                <a:solidFill>
                  <a:schemeClr val="tx1"/>
                </a:solidFill>
                <a:latin typeface="Times New Roman"/>
                <a:cs typeface="Times New Roman"/>
              </a:rPr>
              <a:t>) </a:t>
            </a:r>
          </a:p>
        </p:txBody>
      </p:sp>
      <p:sp>
        <p:nvSpPr>
          <p:cNvPr id="5" name="Text Box 6"/>
          <p:cNvSpPr txBox="1">
            <a:spLocks noChangeArrowheads="1"/>
          </p:cNvSpPr>
          <p:nvPr/>
        </p:nvSpPr>
        <p:spPr bwMode="auto">
          <a:xfrm>
            <a:off x="6736055" y="1668944"/>
            <a:ext cx="2166937" cy="9762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prstTxWarp prst="textNoShape">
              <a:avLst/>
            </a:prstTxWarp>
            <a:spAutoFit/>
          </a:bodyPr>
          <a:lstStyle/>
          <a:p>
            <a:pPr algn="ctr"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723900" algn="l"/>
                <a:tab pos="1447800" algn="l"/>
                <a:tab pos="2171700" algn="l"/>
                <a:tab pos="2894013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7413" algn="l"/>
                <a:tab pos="7961313" algn="l"/>
              </a:tabLst>
            </a:pPr>
            <a:r>
              <a:rPr lang="en-GB" sz="1700" dirty="0">
                <a:latin typeface="Times New Roman"/>
                <a:cs typeface="Times New Roman"/>
              </a:rPr>
              <a:t>O</a:t>
            </a:r>
            <a:r>
              <a:rPr lang="en-GB" sz="1700" b="0" dirty="0" smtClean="0">
                <a:solidFill>
                  <a:schemeClr val="tx1"/>
                </a:solidFill>
                <a:latin typeface="Times New Roman"/>
                <a:cs typeface="Times New Roman"/>
              </a:rPr>
              <a:t>pen</a:t>
            </a:r>
            <a:r>
              <a:rPr lang="en-GB" sz="1700" b="0" dirty="0">
                <a:solidFill>
                  <a:schemeClr val="tx1"/>
                </a:solidFill>
                <a:latin typeface="Times New Roman"/>
                <a:cs typeface="Times New Roman"/>
              </a:rPr>
              <a:t>-file references </a:t>
            </a:r>
          </a:p>
          <a:p>
            <a:pPr algn="ctr"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723900" algn="l"/>
                <a:tab pos="1447800" algn="l"/>
                <a:tab pos="2171700" algn="l"/>
                <a:tab pos="2894013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7413" algn="l"/>
                <a:tab pos="7961313" algn="l"/>
              </a:tabLst>
            </a:pPr>
            <a:r>
              <a:rPr lang="en-GB" sz="1700" b="0" dirty="0">
                <a:solidFill>
                  <a:schemeClr val="tx1"/>
                </a:solidFill>
                <a:latin typeface="Times New Roman"/>
                <a:cs typeface="Times New Roman"/>
              </a:rPr>
              <a:t>(</a:t>
            </a:r>
            <a:r>
              <a:rPr lang="en-GB" sz="1700" b="0" i="1" dirty="0">
                <a:solidFill>
                  <a:schemeClr val="tx1"/>
                </a:solidFill>
                <a:latin typeface="Times New Roman"/>
                <a:cs typeface="Times New Roman"/>
              </a:rPr>
              <a:t>UNIX user file descriptor</a:t>
            </a:r>
            <a:r>
              <a:rPr lang="en-GB" sz="1700" b="0" dirty="0">
                <a:solidFill>
                  <a:schemeClr val="tx1"/>
                </a:solidFill>
                <a:latin typeface="Times New Roman"/>
                <a:cs typeface="Times New Roman"/>
              </a:rPr>
              <a:t>) </a:t>
            </a:r>
          </a:p>
          <a:p>
            <a:pPr algn="ctr"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723900" algn="l"/>
                <a:tab pos="1447800" algn="l"/>
                <a:tab pos="2171700" algn="l"/>
                <a:tab pos="2894013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7413" algn="l"/>
                <a:tab pos="7961313" algn="l"/>
              </a:tabLst>
            </a:pPr>
            <a:r>
              <a:rPr lang="en-GB" sz="1700" b="0" dirty="0">
                <a:solidFill>
                  <a:schemeClr val="tx1"/>
                </a:solidFill>
                <a:latin typeface="Times New Roman"/>
                <a:cs typeface="Times New Roman"/>
              </a:rPr>
              <a:t>in process descriptor</a:t>
            </a:r>
          </a:p>
        </p:txBody>
      </p:sp>
      <p:sp>
        <p:nvSpPr>
          <p:cNvPr id="6" name="AutoShape 7"/>
          <p:cNvSpPr>
            <a:spLocks noChangeArrowheads="1"/>
          </p:cNvSpPr>
          <p:nvPr/>
        </p:nvSpPr>
        <p:spPr bwMode="auto">
          <a:xfrm>
            <a:off x="773113" y="5862638"/>
            <a:ext cx="1047750" cy="585787"/>
          </a:xfrm>
          <a:prstGeom prst="roundRect">
            <a:avLst>
              <a:gd name="adj" fmla="val 269"/>
            </a:avLst>
          </a:prstGeom>
          <a:solidFill>
            <a:srgbClr val="3399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800" b="0">
                <a:latin typeface="Times New Roman"/>
                <a:cs typeface="Times New Roman"/>
              </a:rPr>
              <a:t>I-node</a:t>
            </a:r>
          </a:p>
        </p:txBody>
      </p:sp>
      <p:sp>
        <p:nvSpPr>
          <p:cNvPr id="7" name="AutoShape 8"/>
          <p:cNvSpPr>
            <a:spLocks noChangeArrowheads="1"/>
          </p:cNvSpPr>
          <p:nvPr/>
        </p:nvSpPr>
        <p:spPr bwMode="auto">
          <a:xfrm>
            <a:off x="2033588" y="5862638"/>
            <a:ext cx="1046162" cy="585787"/>
          </a:xfrm>
          <a:prstGeom prst="roundRect">
            <a:avLst>
              <a:gd name="adj" fmla="val 269"/>
            </a:avLst>
          </a:prstGeom>
          <a:solidFill>
            <a:srgbClr val="3399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800" b="0">
                <a:latin typeface="Times New Roman"/>
                <a:cs typeface="Times New Roman"/>
              </a:rPr>
              <a:t>I-node</a:t>
            </a:r>
          </a:p>
        </p:txBody>
      </p:sp>
      <p:sp>
        <p:nvSpPr>
          <p:cNvPr id="8" name="AutoShape 9"/>
          <p:cNvSpPr>
            <a:spLocks noChangeArrowheads="1"/>
          </p:cNvSpPr>
          <p:nvPr/>
        </p:nvSpPr>
        <p:spPr bwMode="auto">
          <a:xfrm>
            <a:off x="3328988" y="5862638"/>
            <a:ext cx="1047750" cy="585787"/>
          </a:xfrm>
          <a:prstGeom prst="roundRect">
            <a:avLst>
              <a:gd name="adj" fmla="val 269"/>
            </a:avLst>
          </a:prstGeom>
          <a:solidFill>
            <a:srgbClr val="3399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800" b="0">
                <a:latin typeface="Times New Roman"/>
                <a:cs typeface="Times New Roman"/>
              </a:rPr>
              <a:t>I-node</a:t>
            </a:r>
          </a:p>
        </p:txBody>
      </p:sp>
      <p:sp>
        <p:nvSpPr>
          <p:cNvPr id="9" name="AutoShape 10"/>
          <p:cNvSpPr>
            <a:spLocks noChangeArrowheads="1"/>
          </p:cNvSpPr>
          <p:nvPr/>
        </p:nvSpPr>
        <p:spPr bwMode="auto">
          <a:xfrm>
            <a:off x="4624388" y="5862638"/>
            <a:ext cx="1047750" cy="585787"/>
          </a:xfrm>
          <a:prstGeom prst="roundRect">
            <a:avLst>
              <a:gd name="adj" fmla="val 269"/>
            </a:avLst>
          </a:prstGeom>
          <a:solidFill>
            <a:srgbClr val="3399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800" b="0">
                <a:latin typeface="Times New Roman"/>
                <a:cs typeface="Times New Roman"/>
              </a:rPr>
              <a:t>I-node</a:t>
            </a:r>
          </a:p>
        </p:txBody>
      </p:sp>
      <p:sp>
        <p:nvSpPr>
          <p:cNvPr id="10" name="AutoShape 12"/>
          <p:cNvSpPr>
            <a:spLocks noChangeArrowheads="1"/>
          </p:cNvSpPr>
          <p:nvPr/>
        </p:nvSpPr>
        <p:spPr bwMode="auto">
          <a:xfrm>
            <a:off x="5984875" y="5862638"/>
            <a:ext cx="1047750" cy="585787"/>
          </a:xfrm>
          <a:prstGeom prst="roundRect">
            <a:avLst>
              <a:gd name="adj" fmla="val 269"/>
            </a:avLst>
          </a:prstGeom>
          <a:solidFill>
            <a:srgbClr val="3399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800" b="0">
                <a:latin typeface="Times New Roman"/>
                <a:cs typeface="Times New Roman"/>
              </a:rPr>
              <a:t>I-node</a:t>
            </a:r>
          </a:p>
        </p:txBody>
      </p:sp>
      <p:sp>
        <p:nvSpPr>
          <p:cNvPr id="11" name="AutoShape 13" descr="Wide downward diagonal"/>
          <p:cNvSpPr>
            <a:spLocks noChangeArrowheads="1"/>
          </p:cNvSpPr>
          <p:nvPr/>
        </p:nvSpPr>
        <p:spPr bwMode="auto">
          <a:xfrm>
            <a:off x="773113" y="4637088"/>
            <a:ext cx="1047750" cy="585787"/>
          </a:xfrm>
          <a:prstGeom prst="roundRect">
            <a:avLst>
              <a:gd name="adj" fmla="val 269"/>
            </a:avLst>
          </a:prstGeom>
          <a:solidFill>
            <a:schemeClr val="accent6">
              <a:lumMod val="60000"/>
              <a:lumOff val="40000"/>
            </a:schemeClr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800" b="0">
                <a:latin typeface="Times New Roman"/>
                <a:cs typeface="Times New Roman"/>
              </a:rPr>
              <a:t>I-node</a:t>
            </a:r>
          </a:p>
        </p:txBody>
      </p:sp>
      <p:sp>
        <p:nvSpPr>
          <p:cNvPr id="12" name="AutoShape 14" descr="Wide downward diagonal"/>
          <p:cNvSpPr>
            <a:spLocks noChangeArrowheads="1"/>
          </p:cNvSpPr>
          <p:nvPr/>
        </p:nvSpPr>
        <p:spPr bwMode="auto">
          <a:xfrm>
            <a:off x="2176463" y="4638675"/>
            <a:ext cx="1047750" cy="585788"/>
          </a:xfrm>
          <a:prstGeom prst="roundRect">
            <a:avLst>
              <a:gd name="adj" fmla="val 269"/>
            </a:avLst>
          </a:prstGeom>
          <a:solidFill>
            <a:schemeClr val="accent6">
              <a:lumMod val="60000"/>
              <a:lumOff val="40000"/>
            </a:schemeClr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800" b="0">
                <a:latin typeface="Times New Roman"/>
                <a:cs typeface="Times New Roman"/>
              </a:rPr>
              <a:t>I-node</a:t>
            </a:r>
          </a:p>
        </p:txBody>
      </p:sp>
      <p:sp>
        <p:nvSpPr>
          <p:cNvPr id="13" name="AutoShape 15" descr="Wide downward diagonal"/>
          <p:cNvSpPr>
            <a:spLocks noChangeArrowheads="1"/>
          </p:cNvSpPr>
          <p:nvPr/>
        </p:nvSpPr>
        <p:spPr bwMode="auto">
          <a:xfrm>
            <a:off x="3616325" y="4638675"/>
            <a:ext cx="1047750" cy="585788"/>
          </a:xfrm>
          <a:prstGeom prst="roundRect">
            <a:avLst>
              <a:gd name="adj" fmla="val 269"/>
            </a:avLst>
          </a:prstGeom>
          <a:solidFill>
            <a:schemeClr val="accent6">
              <a:lumMod val="60000"/>
              <a:lumOff val="40000"/>
            </a:schemeClr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800" b="0">
                <a:latin typeface="Times New Roman"/>
                <a:cs typeface="Times New Roman"/>
              </a:rPr>
              <a:t>I-node</a:t>
            </a:r>
          </a:p>
        </p:txBody>
      </p:sp>
      <p:sp>
        <p:nvSpPr>
          <p:cNvPr id="14" name="AutoShape 16" descr="Wide downward diagonal"/>
          <p:cNvSpPr>
            <a:spLocks noChangeArrowheads="1"/>
          </p:cNvSpPr>
          <p:nvPr/>
        </p:nvSpPr>
        <p:spPr bwMode="auto">
          <a:xfrm>
            <a:off x="5057775" y="4638675"/>
            <a:ext cx="1047750" cy="585788"/>
          </a:xfrm>
          <a:prstGeom prst="roundRect">
            <a:avLst>
              <a:gd name="adj" fmla="val 269"/>
            </a:avLst>
          </a:prstGeom>
          <a:solidFill>
            <a:schemeClr val="accent6">
              <a:lumMod val="60000"/>
              <a:lumOff val="40000"/>
            </a:schemeClr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800" b="0" dirty="0">
                <a:latin typeface="Times New Roman"/>
                <a:cs typeface="Times New Roman"/>
              </a:rPr>
              <a:t>I-node</a:t>
            </a:r>
          </a:p>
        </p:txBody>
      </p:sp>
      <p:sp>
        <p:nvSpPr>
          <p:cNvPr id="15" name="AutoShape 17"/>
          <p:cNvSpPr>
            <a:spLocks noChangeArrowheads="1"/>
          </p:cNvSpPr>
          <p:nvPr/>
        </p:nvSpPr>
        <p:spPr bwMode="auto">
          <a:xfrm>
            <a:off x="773113" y="3398838"/>
            <a:ext cx="1047750" cy="584200"/>
          </a:xfrm>
          <a:prstGeom prst="roundRect">
            <a:avLst>
              <a:gd name="adj" fmla="val 269"/>
            </a:avLst>
          </a:prstGeom>
          <a:solidFill>
            <a:srgbClr val="99FF99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1200" b="0">
                <a:latin typeface="Times New Roman"/>
                <a:cs typeface="Times New Roman"/>
              </a:rPr>
              <a:t>offset</a:t>
            </a:r>
          </a:p>
          <a:p>
            <a:r>
              <a:rPr lang="en-US" sz="1200" b="0">
                <a:latin typeface="Times New Roman"/>
                <a:cs typeface="Times New Roman"/>
              </a:rPr>
              <a:t>options</a:t>
            </a:r>
          </a:p>
          <a:p>
            <a:r>
              <a:rPr lang="en-US" sz="1200" b="0">
                <a:latin typeface="Times New Roman"/>
                <a:cs typeface="Times New Roman"/>
              </a:rPr>
              <a:t>I-node ptr</a:t>
            </a:r>
          </a:p>
        </p:txBody>
      </p:sp>
      <p:cxnSp>
        <p:nvCxnSpPr>
          <p:cNvPr id="16" name="AutoShape 22"/>
          <p:cNvCxnSpPr>
            <a:cxnSpLocks noChangeShapeType="1"/>
            <a:stCxn id="11" idx="2"/>
            <a:endCxn id="6" idx="0"/>
          </p:cNvCxnSpPr>
          <p:nvPr/>
        </p:nvCxnSpPr>
        <p:spPr bwMode="auto">
          <a:xfrm rot="5400000">
            <a:off x="977106" y="5542757"/>
            <a:ext cx="639763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lg" len="lg"/>
          </a:ln>
        </p:spPr>
      </p:cxnSp>
      <p:cxnSp>
        <p:nvCxnSpPr>
          <p:cNvPr id="17" name="AutoShape 23"/>
          <p:cNvCxnSpPr>
            <a:cxnSpLocks noChangeShapeType="1"/>
            <a:stCxn id="12" idx="2"/>
            <a:endCxn id="8" idx="0"/>
          </p:cNvCxnSpPr>
          <p:nvPr/>
        </p:nvCxnSpPr>
        <p:spPr bwMode="auto">
          <a:xfrm rot="16200000" flipH="1">
            <a:off x="2957513" y="4967288"/>
            <a:ext cx="638175" cy="1152525"/>
          </a:xfrm>
          <a:prstGeom prst="curvedConnector3">
            <a:avLst>
              <a:gd name="adj1" fmla="val 50000"/>
            </a:avLst>
          </a:prstGeom>
          <a:noFill/>
          <a:ln w="9525">
            <a:solidFill>
              <a:srgbClr val="000000"/>
            </a:solidFill>
            <a:round/>
            <a:headEnd/>
            <a:tailEnd type="triangle" w="lg" len="lg"/>
          </a:ln>
        </p:spPr>
      </p:cxnSp>
      <p:cxnSp>
        <p:nvCxnSpPr>
          <p:cNvPr id="18" name="AutoShape 24"/>
          <p:cNvCxnSpPr>
            <a:cxnSpLocks noChangeShapeType="1"/>
            <a:stCxn id="13" idx="2"/>
            <a:endCxn id="9" idx="0"/>
          </p:cNvCxnSpPr>
          <p:nvPr/>
        </p:nvCxnSpPr>
        <p:spPr bwMode="auto">
          <a:xfrm rot="16200000" flipH="1">
            <a:off x="4325144" y="5039519"/>
            <a:ext cx="638175" cy="1008063"/>
          </a:xfrm>
          <a:prstGeom prst="curvedConnector3">
            <a:avLst>
              <a:gd name="adj1" fmla="val 50000"/>
            </a:avLst>
          </a:prstGeom>
          <a:noFill/>
          <a:ln w="9525">
            <a:solidFill>
              <a:srgbClr val="000000"/>
            </a:solidFill>
            <a:round/>
            <a:headEnd/>
            <a:tailEnd type="triangle" w="lg" len="lg"/>
          </a:ln>
        </p:spPr>
      </p:cxnSp>
      <p:cxnSp>
        <p:nvCxnSpPr>
          <p:cNvPr id="19" name="AutoShape 25"/>
          <p:cNvCxnSpPr>
            <a:cxnSpLocks noChangeShapeType="1"/>
            <a:stCxn id="14" idx="2"/>
            <a:endCxn id="10" idx="0"/>
          </p:cNvCxnSpPr>
          <p:nvPr/>
        </p:nvCxnSpPr>
        <p:spPr bwMode="auto">
          <a:xfrm rot="16200000" flipH="1">
            <a:off x="5726112" y="5080001"/>
            <a:ext cx="638175" cy="927100"/>
          </a:xfrm>
          <a:prstGeom prst="curvedConnector3">
            <a:avLst>
              <a:gd name="adj1" fmla="val 50000"/>
            </a:avLst>
          </a:prstGeom>
          <a:noFill/>
          <a:ln w="9525">
            <a:solidFill>
              <a:srgbClr val="000000"/>
            </a:solidFill>
            <a:round/>
            <a:headEnd/>
            <a:tailEnd type="triangle" w="lg" len="lg"/>
          </a:ln>
        </p:spPr>
      </p:cxnSp>
      <p:cxnSp>
        <p:nvCxnSpPr>
          <p:cNvPr id="20" name="AutoShape 26"/>
          <p:cNvCxnSpPr>
            <a:cxnSpLocks noChangeShapeType="1"/>
            <a:stCxn id="15" idx="2"/>
            <a:endCxn id="11" idx="0"/>
          </p:cNvCxnSpPr>
          <p:nvPr/>
        </p:nvCxnSpPr>
        <p:spPr bwMode="auto">
          <a:xfrm rot="5400000">
            <a:off x="969963" y="4310063"/>
            <a:ext cx="654050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lg" len="lg"/>
          </a:ln>
        </p:spPr>
      </p:cxnSp>
      <p:cxnSp>
        <p:nvCxnSpPr>
          <p:cNvPr id="21" name="AutoShape 27"/>
          <p:cNvCxnSpPr>
            <a:cxnSpLocks noChangeShapeType="1"/>
            <a:stCxn id="45" idx="2"/>
            <a:endCxn id="12" idx="0"/>
          </p:cNvCxnSpPr>
          <p:nvPr/>
        </p:nvCxnSpPr>
        <p:spPr bwMode="auto">
          <a:xfrm rot="16200000" flipH="1">
            <a:off x="2366169" y="4304507"/>
            <a:ext cx="655637" cy="12700"/>
          </a:xfrm>
          <a:prstGeom prst="curvedConnector3">
            <a:avLst>
              <a:gd name="adj1" fmla="val 49880"/>
            </a:avLst>
          </a:prstGeom>
          <a:noFill/>
          <a:ln w="9525">
            <a:solidFill>
              <a:srgbClr val="000000"/>
            </a:solidFill>
            <a:round/>
            <a:headEnd/>
            <a:tailEnd type="triangle" w="lg" len="lg"/>
          </a:ln>
        </p:spPr>
      </p:cxnSp>
      <p:cxnSp>
        <p:nvCxnSpPr>
          <p:cNvPr id="22" name="AutoShape 28"/>
          <p:cNvCxnSpPr>
            <a:cxnSpLocks noChangeShapeType="1"/>
            <a:stCxn id="46" idx="2"/>
            <a:endCxn id="13" idx="0"/>
          </p:cNvCxnSpPr>
          <p:nvPr/>
        </p:nvCxnSpPr>
        <p:spPr bwMode="auto">
          <a:xfrm rot="16200000" flipH="1">
            <a:off x="3810000" y="4308476"/>
            <a:ext cx="655637" cy="4762"/>
          </a:xfrm>
          <a:prstGeom prst="curvedConnector3">
            <a:avLst>
              <a:gd name="adj1" fmla="val 49880"/>
            </a:avLst>
          </a:prstGeom>
          <a:noFill/>
          <a:ln w="9525">
            <a:solidFill>
              <a:srgbClr val="000000"/>
            </a:solidFill>
            <a:round/>
            <a:headEnd/>
            <a:tailEnd type="triangle" w="lg" len="lg"/>
          </a:ln>
        </p:spPr>
      </p:cxnSp>
      <p:cxnSp>
        <p:nvCxnSpPr>
          <p:cNvPr id="23" name="AutoShape 29"/>
          <p:cNvCxnSpPr>
            <a:cxnSpLocks noChangeShapeType="1"/>
            <a:stCxn id="47" idx="2"/>
            <a:endCxn id="14" idx="0"/>
          </p:cNvCxnSpPr>
          <p:nvPr/>
        </p:nvCxnSpPr>
        <p:spPr bwMode="auto">
          <a:xfrm rot="5400000">
            <a:off x="5254625" y="4310063"/>
            <a:ext cx="655637" cy="1588"/>
          </a:xfrm>
          <a:prstGeom prst="curvedConnector3">
            <a:avLst>
              <a:gd name="adj1" fmla="val 49880"/>
            </a:avLst>
          </a:prstGeom>
          <a:noFill/>
          <a:ln w="9525">
            <a:solidFill>
              <a:srgbClr val="000000"/>
            </a:solidFill>
            <a:round/>
            <a:headEnd/>
            <a:tailEnd type="triangle" w="lg" len="lg"/>
          </a:ln>
        </p:spPr>
      </p:cxnSp>
      <p:cxnSp>
        <p:nvCxnSpPr>
          <p:cNvPr id="24" name="AutoShape 30"/>
          <p:cNvCxnSpPr>
            <a:cxnSpLocks noChangeShapeType="1"/>
            <a:stCxn id="48" idx="2"/>
            <a:endCxn id="14" idx="0"/>
          </p:cNvCxnSpPr>
          <p:nvPr/>
        </p:nvCxnSpPr>
        <p:spPr bwMode="auto">
          <a:xfrm rot="5400000">
            <a:off x="5969000" y="3595688"/>
            <a:ext cx="655637" cy="1430338"/>
          </a:xfrm>
          <a:prstGeom prst="curvedConnector3">
            <a:avLst>
              <a:gd name="adj1" fmla="val 49880"/>
            </a:avLst>
          </a:prstGeom>
          <a:noFill/>
          <a:ln w="9525">
            <a:solidFill>
              <a:srgbClr val="000000"/>
            </a:solidFill>
            <a:round/>
            <a:headEnd/>
            <a:tailEnd type="triangle" w="lg" len="lg"/>
          </a:ln>
        </p:spPr>
      </p:cxnSp>
      <p:sp>
        <p:nvSpPr>
          <p:cNvPr id="25" name="AutoShape 31"/>
          <p:cNvSpPr>
            <a:spLocks noChangeArrowheads="1"/>
          </p:cNvSpPr>
          <p:nvPr/>
        </p:nvSpPr>
        <p:spPr bwMode="auto">
          <a:xfrm>
            <a:off x="714375" y="2108200"/>
            <a:ext cx="1022350" cy="149225"/>
          </a:xfrm>
          <a:prstGeom prst="roundRect">
            <a:avLst>
              <a:gd name="adj" fmla="val 1060"/>
            </a:avLst>
          </a:prstGeom>
          <a:solidFill>
            <a:srgbClr val="FFFF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200" b="0">
                <a:latin typeface="Times New Roman"/>
                <a:cs typeface="Times New Roman"/>
              </a:rPr>
              <a:t>stdout</a:t>
            </a:r>
          </a:p>
        </p:txBody>
      </p:sp>
      <p:sp>
        <p:nvSpPr>
          <p:cNvPr id="26" name="AutoShape 32"/>
          <p:cNvSpPr>
            <a:spLocks noChangeArrowheads="1"/>
          </p:cNvSpPr>
          <p:nvPr/>
        </p:nvSpPr>
        <p:spPr bwMode="auto">
          <a:xfrm>
            <a:off x="714375" y="2252663"/>
            <a:ext cx="1022350" cy="149225"/>
          </a:xfrm>
          <a:prstGeom prst="roundRect">
            <a:avLst>
              <a:gd name="adj" fmla="val 1060"/>
            </a:avLst>
          </a:prstGeom>
          <a:solidFill>
            <a:srgbClr val="FFFF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200" b="0">
                <a:latin typeface="Times New Roman"/>
                <a:cs typeface="Times New Roman"/>
              </a:rPr>
              <a:t>stderr</a:t>
            </a:r>
          </a:p>
        </p:txBody>
      </p:sp>
      <p:sp>
        <p:nvSpPr>
          <p:cNvPr id="27" name="AutoShape 33"/>
          <p:cNvSpPr>
            <a:spLocks noChangeArrowheads="1"/>
          </p:cNvSpPr>
          <p:nvPr/>
        </p:nvSpPr>
        <p:spPr bwMode="auto">
          <a:xfrm>
            <a:off x="714375" y="1965325"/>
            <a:ext cx="1022350" cy="149225"/>
          </a:xfrm>
          <a:prstGeom prst="roundRect">
            <a:avLst>
              <a:gd name="adj" fmla="val 1060"/>
            </a:avLst>
          </a:prstGeom>
          <a:solidFill>
            <a:srgbClr val="FFFF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200" b="0">
                <a:latin typeface="Times New Roman"/>
                <a:cs typeface="Times New Roman"/>
              </a:rPr>
              <a:t>stdin</a:t>
            </a:r>
          </a:p>
        </p:txBody>
      </p:sp>
      <p:sp>
        <p:nvSpPr>
          <p:cNvPr id="28" name="AutoShape 34"/>
          <p:cNvSpPr>
            <a:spLocks noChangeArrowheads="1"/>
          </p:cNvSpPr>
          <p:nvPr/>
        </p:nvSpPr>
        <p:spPr bwMode="auto">
          <a:xfrm>
            <a:off x="714375" y="2409825"/>
            <a:ext cx="1022350" cy="149225"/>
          </a:xfrm>
          <a:prstGeom prst="roundRect">
            <a:avLst>
              <a:gd name="adj" fmla="val 1060"/>
            </a:avLst>
          </a:prstGeom>
          <a:solidFill>
            <a:srgbClr val="FFFF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9" name="AutoShape 35"/>
          <p:cNvSpPr>
            <a:spLocks noChangeArrowheads="1"/>
          </p:cNvSpPr>
          <p:nvPr/>
        </p:nvSpPr>
        <p:spPr bwMode="auto">
          <a:xfrm>
            <a:off x="5467350" y="2108200"/>
            <a:ext cx="1020763" cy="149225"/>
          </a:xfrm>
          <a:prstGeom prst="roundRect">
            <a:avLst>
              <a:gd name="adj" fmla="val 1060"/>
            </a:avLst>
          </a:prstGeom>
          <a:solidFill>
            <a:srgbClr val="FFFF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200" b="0">
                <a:latin typeface="Times New Roman"/>
                <a:cs typeface="Times New Roman"/>
              </a:rPr>
              <a:t>stdout</a:t>
            </a:r>
          </a:p>
        </p:txBody>
      </p:sp>
      <p:sp>
        <p:nvSpPr>
          <p:cNvPr id="30" name="AutoShape 36"/>
          <p:cNvSpPr>
            <a:spLocks noChangeArrowheads="1"/>
          </p:cNvSpPr>
          <p:nvPr/>
        </p:nvSpPr>
        <p:spPr bwMode="auto">
          <a:xfrm>
            <a:off x="5467350" y="2252663"/>
            <a:ext cx="1020763" cy="149225"/>
          </a:xfrm>
          <a:prstGeom prst="roundRect">
            <a:avLst>
              <a:gd name="adj" fmla="val 1060"/>
            </a:avLst>
          </a:prstGeom>
          <a:solidFill>
            <a:srgbClr val="FFFF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200" b="0">
                <a:latin typeface="Times New Roman"/>
                <a:cs typeface="Times New Roman"/>
              </a:rPr>
              <a:t>stderr</a:t>
            </a:r>
          </a:p>
        </p:txBody>
      </p:sp>
      <p:sp>
        <p:nvSpPr>
          <p:cNvPr id="31" name="AutoShape 37"/>
          <p:cNvSpPr>
            <a:spLocks noChangeArrowheads="1"/>
          </p:cNvSpPr>
          <p:nvPr/>
        </p:nvSpPr>
        <p:spPr bwMode="auto">
          <a:xfrm>
            <a:off x="5467350" y="1965325"/>
            <a:ext cx="1020763" cy="149225"/>
          </a:xfrm>
          <a:prstGeom prst="roundRect">
            <a:avLst>
              <a:gd name="adj" fmla="val 1060"/>
            </a:avLst>
          </a:prstGeom>
          <a:solidFill>
            <a:srgbClr val="FFFF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200" b="0">
                <a:latin typeface="Times New Roman"/>
                <a:cs typeface="Times New Roman"/>
              </a:rPr>
              <a:t>stdin</a:t>
            </a:r>
          </a:p>
        </p:txBody>
      </p:sp>
      <p:sp>
        <p:nvSpPr>
          <p:cNvPr id="32" name="AutoShape 38"/>
          <p:cNvSpPr>
            <a:spLocks noChangeArrowheads="1"/>
          </p:cNvSpPr>
          <p:nvPr/>
        </p:nvSpPr>
        <p:spPr bwMode="auto">
          <a:xfrm>
            <a:off x="5467350" y="2409825"/>
            <a:ext cx="1020763" cy="149225"/>
          </a:xfrm>
          <a:prstGeom prst="roundRect">
            <a:avLst>
              <a:gd name="adj" fmla="val 1060"/>
            </a:avLst>
          </a:prstGeom>
          <a:solidFill>
            <a:srgbClr val="FFFF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cxnSp>
        <p:nvCxnSpPr>
          <p:cNvPr id="33" name="AutoShape 39"/>
          <p:cNvCxnSpPr>
            <a:cxnSpLocks noChangeShapeType="1"/>
            <a:stCxn id="27" idx="3"/>
          </p:cNvCxnSpPr>
          <p:nvPr/>
        </p:nvCxnSpPr>
        <p:spPr bwMode="auto">
          <a:xfrm>
            <a:off x="1736725" y="2039938"/>
            <a:ext cx="987425" cy="1338262"/>
          </a:xfrm>
          <a:prstGeom prst="curvedConnector2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lg" len="lg"/>
          </a:ln>
        </p:spPr>
      </p:cxnSp>
      <p:sp>
        <p:nvSpPr>
          <p:cNvPr id="34" name="AutoShape 40"/>
          <p:cNvSpPr>
            <a:spLocks noChangeArrowheads="1"/>
          </p:cNvSpPr>
          <p:nvPr/>
        </p:nvSpPr>
        <p:spPr bwMode="auto">
          <a:xfrm>
            <a:off x="3125788" y="2108200"/>
            <a:ext cx="1022350" cy="149225"/>
          </a:xfrm>
          <a:prstGeom prst="roundRect">
            <a:avLst>
              <a:gd name="adj" fmla="val 1060"/>
            </a:avLst>
          </a:prstGeom>
          <a:solidFill>
            <a:srgbClr val="FFFF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200" b="0">
                <a:latin typeface="Times New Roman"/>
                <a:cs typeface="Times New Roman"/>
              </a:rPr>
              <a:t>stdout</a:t>
            </a:r>
          </a:p>
        </p:txBody>
      </p:sp>
      <p:sp>
        <p:nvSpPr>
          <p:cNvPr id="35" name="AutoShape 41"/>
          <p:cNvSpPr>
            <a:spLocks noChangeArrowheads="1"/>
          </p:cNvSpPr>
          <p:nvPr/>
        </p:nvSpPr>
        <p:spPr bwMode="auto">
          <a:xfrm>
            <a:off x="3125788" y="2252663"/>
            <a:ext cx="1022350" cy="149225"/>
          </a:xfrm>
          <a:prstGeom prst="roundRect">
            <a:avLst>
              <a:gd name="adj" fmla="val 1060"/>
            </a:avLst>
          </a:prstGeom>
          <a:solidFill>
            <a:srgbClr val="FFFF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200" b="0">
                <a:latin typeface="Times New Roman"/>
                <a:cs typeface="Times New Roman"/>
              </a:rPr>
              <a:t>stderr</a:t>
            </a:r>
          </a:p>
        </p:txBody>
      </p:sp>
      <p:sp>
        <p:nvSpPr>
          <p:cNvPr id="36" name="AutoShape 42"/>
          <p:cNvSpPr>
            <a:spLocks noChangeArrowheads="1"/>
          </p:cNvSpPr>
          <p:nvPr/>
        </p:nvSpPr>
        <p:spPr bwMode="auto">
          <a:xfrm>
            <a:off x="3125788" y="1965325"/>
            <a:ext cx="1022350" cy="149225"/>
          </a:xfrm>
          <a:prstGeom prst="roundRect">
            <a:avLst>
              <a:gd name="adj" fmla="val 1060"/>
            </a:avLst>
          </a:prstGeom>
          <a:solidFill>
            <a:srgbClr val="FFFF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200" b="0">
                <a:latin typeface="Times New Roman"/>
                <a:cs typeface="Times New Roman"/>
              </a:rPr>
              <a:t>stdin</a:t>
            </a:r>
          </a:p>
        </p:txBody>
      </p:sp>
      <p:sp>
        <p:nvSpPr>
          <p:cNvPr id="37" name="AutoShape 43"/>
          <p:cNvSpPr>
            <a:spLocks noChangeArrowheads="1"/>
          </p:cNvSpPr>
          <p:nvPr/>
        </p:nvSpPr>
        <p:spPr bwMode="auto">
          <a:xfrm>
            <a:off x="3125788" y="2409825"/>
            <a:ext cx="1022350" cy="149225"/>
          </a:xfrm>
          <a:prstGeom prst="roundRect">
            <a:avLst>
              <a:gd name="adj" fmla="val 1060"/>
            </a:avLst>
          </a:prstGeom>
          <a:solidFill>
            <a:srgbClr val="FFFF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cxnSp>
        <p:nvCxnSpPr>
          <p:cNvPr id="38" name="AutoShape 44"/>
          <p:cNvCxnSpPr>
            <a:cxnSpLocks noChangeShapeType="1"/>
            <a:stCxn id="29" idx="3"/>
          </p:cNvCxnSpPr>
          <p:nvPr/>
        </p:nvCxnSpPr>
        <p:spPr bwMode="auto">
          <a:xfrm>
            <a:off x="6488113" y="2182813"/>
            <a:ext cx="557212" cy="1195387"/>
          </a:xfrm>
          <a:prstGeom prst="curvedConnector2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lg" len="lg"/>
          </a:ln>
        </p:spPr>
      </p:cxnSp>
      <p:cxnSp>
        <p:nvCxnSpPr>
          <p:cNvPr id="39" name="AutoShape 45"/>
          <p:cNvCxnSpPr>
            <a:cxnSpLocks noChangeShapeType="1"/>
            <a:stCxn id="30" idx="3"/>
          </p:cNvCxnSpPr>
          <p:nvPr/>
        </p:nvCxnSpPr>
        <p:spPr bwMode="auto">
          <a:xfrm>
            <a:off x="6488113" y="2327275"/>
            <a:ext cx="557212" cy="1050925"/>
          </a:xfrm>
          <a:prstGeom prst="curvedConnector2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lg" len="lg"/>
          </a:ln>
        </p:spPr>
      </p:cxnSp>
      <p:cxnSp>
        <p:nvCxnSpPr>
          <p:cNvPr id="40" name="AutoShape 46"/>
          <p:cNvCxnSpPr>
            <a:cxnSpLocks noChangeShapeType="1"/>
            <a:stCxn id="34" idx="3"/>
          </p:cNvCxnSpPr>
          <p:nvPr/>
        </p:nvCxnSpPr>
        <p:spPr bwMode="auto">
          <a:xfrm>
            <a:off x="4148138" y="2182813"/>
            <a:ext cx="1457325" cy="1195387"/>
          </a:xfrm>
          <a:prstGeom prst="curvedConnector2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lg" len="lg"/>
          </a:ln>
        </p:spPr>
      </p:cxnSp>
      <p:cxnSp>
        <p:nvCxnSpPr>
          <p:cNvPr id="41" name="AutoShape 47"/>
          <p:cNvCxnSpPr>
            <a:cxnSpLocks noChangeShapeType="1"/>
            <a:stCxn id="35" idx="3"/>
          </p:cNvCxnSpPr>
          <p:nvPr/>
        </p:nvCxnSpPr>
        <p:spPr bwMode="auto">
          <a:xfrm>
            <a:off x="4148138" y="2327275"/>
            <a:ext cx="1457325" cy="1050925"/>
          </a:xfrm>
          <a:prstGeom prst="curvedConnector2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lg" len="lg"/>
          </a:ln>
        </p:spPr>
      </p:cxnSp>
      <p:cxnSp>
        <p:nvCxnSpPr>
          <p:cNvPr id="42" name="AutoShape 48"/>
          <p:cNvCxnSpPr>
            <a:cxnSpLocks noChangeShapeType="1"/>
            <a:stCxn id="31" idx="1"/>
          </p:cNvCxnSpPr>
          <p:nvPr/>
        </p:nvCxnSpPr>
        <p:spPr bwMode="auto">
          <a:xfrm rot="10800000" flipV="1">
            <a:off x="4164013" y="2039938"/>
            <a:ext cx="1303337" cy="1338262"/>
          </a:xfrm>
          <a:prstGeom prst="curvedConnector2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lg" len="lg"/>
          </a:ln>
        </p:spPr>
      </p:cxnSp>
      <p:cxnSp>
        <p:nvCxnSpPr>
          <p:cNvPr id="43" name="AutoShape 49"/>
          <p:cNvCxnSpPr>
            <a:cxnSpLocks noChangeShapeType="1"/>
            <a:stCxn id="36" idx="1"/>
          </p:cNvCxnSpPr>
          <p:nvPr/>
        </p:nvCxnSpPr>
        <p:spPr bwMode="auto">
          <a:xfrm rot="10800000" flipV="1">
            <a:off x="2724150" y="2039938"/>
            <a:ext cx="401638" cy="1338262"/>
          </a:xfrm>
          <a:prstGeom prst="curvedConnector2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lg" len="lg"/>
          </a:ln>
        </p:spPr>
      </p:cxnSp>
      <p:cxnSp>
        <p:nvCxnSpPr>
          <p:cNvPr id="44" name="AutoShape 50"/>
          <p:cNvCxnSpPr>
            <a:cxnSpLocks noChangeShapeType="1"/>
            <a:stCxn id="25" idx="3"/>
            <a:endCxn id="15" idx="0"/>
          </p:cNvCxnSpPr>
          <p:nvPr/>
        </p:nvCxnSpPr>
        <p:spPr bwMode="auto">
          <a:xfrm flipH="1">
            <a:off x="1296988" y="2182813"/>
            <a:ext cx="439737" cy="1216025"/>
          </a:xfrm>
          <a:prstGeom prst="curvedConnector4">
            <a:avLst>
              <a:gd name="adj1" fmla="val -51986"/>
              <a:gd name="adj2" fmla="val 53005"/>
            </a:avLst>
          </a:prstGeom>
          <a:noFill/>
          <a:ln w="9525">
            <a:solidFill>
              <a:srgbClr val="000000"/>
            </a:solidFill>
            <a:round/>
            <a:headEnd/>
            <a:tailEnd type="triangle" w="lg" len="lg"/>
          </a:ln>
        </p:spPr>
      </p:cxnSp>
      <p:sp>
        <p:nvSpPr>
          <p:cNvPr id="45" name="AutoShape 51"/>
          <p:cNvSpPr>
            <a:spLocks noChangeArrowheads="1"/>
          </p:cNvSpPr>
          <p:nvPr/>
        </p:nvSpPr>
        <p:spPr bwMode="auto">
          <a:xfrm>
            <a:off x="2163763" y="3398838"/>
            <a:ext cx="1047750" cy="584200"/>
          </a:xfrm>
          <a:prstGeom prst="roundRect">
            <a:avLst>
              <a:gd name="adj" fmla="val 269"/>
            </a:avLst>
          </a:prstGeom>
          <a:solidFill>
            <a:srgbClr val="99FF99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1200" b="0">
                <a:latin typeface="Times New Roman"/>
                <a:cs typeface="Times New Roman"/>
              </a:rPr>
              <a:t>offset</a:t>
            </a:r>
          </a:p>
          <a:p>
            <a:r>
              <a:rPr lang="en-US" sz="1200" b="0">
                <a:latin typeface="Times New Roman"/>
                <a:cs typeface="Times New Roman"/>
              </a:rPr>
              <a:t>options</a:t>
            </a:r>
          </a:p>
          <a:p>
            <a:r>
              <a:rPr lang="en-US" sz="1200" b="0">
                <a:latin typeface="Times New Roman"/>
                <a:cs typeface="Times New Roman"/>
              </a:rPr>
              <a:t>I-node ptr</a:t>
            </a:r>
          </a:p>
        </p:txBody>
      </p:sp>
      <p:sp>
        <p:nvSpPr>
          <p:cNvPr id="46" name="AutoShape 52"/>
          <p:cNvSpPr>
            <a:spLocks noChangeArrowheads="1"/>
          </p:cNvSpPr>
          <p:nvPr/>
        </p:nvSpPr>
        <p:spPr bwMode="auto">
          <a:xfrm>
            <a:off x="3611563" y="3398838"/>
            <a:ext cx="1047750" cy="584200"/>
          </a:xfrm>
          <a:prstGeom prst="roundRect">
            <a:avLst>
              <a:gd name="adj" fmla="val 269"/>
            </a:avLst>
          </a:prstGeom>
          <a:solidFill>
            <a:srgbClr val="99FF99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1200" b="0">
                <a:latin typeface="Times New Roman"/>
                <a:cs typeface="Times New Roman"/>
              </a:rPr>
              <a:t>offset</a:t>
            </a:r>
          </a:p>
          <a:p>
            <a:r>
              <a:rPr lang="en-US" sz="1200" b="0">
                <a:latin typeface="Times New Roman"/>
                <a:cs typeface="Times New Roman"/>
              </a:rPr>
              <a:t>options</a:t>
            </a:r>
          </a:p>
          <a:p>
            <a:r>
              <a:rPr lang="en-US" sz="1200" b="0">
                <a:latin typeface="Times New Roman"/>
                <a:cs typeface="Times New Roman"/>
              </a:rPr>
              <a:t>I-node ptr</a:t>
            </a:r>
          </a:p>
        </p:txBody>
      </p:sp>
      <p:sp>
        <p:nvSpPr>
          <p:cNvPr id="47" name="AutoShape 53"/>
          <p:cNvSpPr>
            <a:spLocks noChangeArrowheads="1"/>
          </p:cNvSpPr>
          <p:nvPr/>
        </p:nvSpPr>
        <p:spPr bwMode="auto">
          <a:xfrm>
            <a:off x="5059363" y="3398838"/>
            <a:ext cx="1047750" cy="584200"/>
          </a:xfrm>
          <a:prstGeom prst="roundRect">
            <a:avLst>
              <a:gd name="adj" fmla="val 269"/>
            </a:avLst>
          </a:prstGeom>
          <a:solidFill>
            <a:srgbClr val="99FF99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1200" b="0">
                <a:latin typeface="Times New Roman"/>
                <a:cs typeface="Times New Roman"/>
              </a:rPr>
              <a:t>offset</a:t>
            </a:r>
          </a:p>
          <a:p>
            <a:r>
              <a:rPr lang="en-US" sz="1200" b="0">
                <a:latin typeface="Times New Roman"/>
                <a:cs typeface="Times New Roman"/>
              </a:rPr>
              <a:t>options</a:t>
            </a:r>
          </a:p>
          <a:p>
            <a:r>
              <a:rPr lang="en-US" sz="1200" b="0">
                <a:latin typeface="Times New Roman"/>
                <a:cs typeface="Times New Roman"/>
              </a:rPr>
              <a:t>I-node ptr</a:t>
            </a:r>
          </a:p>
        </p:txBody>
      </p:sp>
      <p:sp>
        <p:nvSpPr>
          <p:cNvPr id="48" name="AutoShape 54"/>
          <p:cNvSpPr>
            <a:spLocks noChangeArrowheads="1"/>
          </p:cNvSpPr>
          <p:nvPr/>
        </p:nvSpPr>
        <p:spPr bwMode="auto">
          <a:xfrm>
            <a:off x="6488113" y="3398838"/>
            <a:ext cx="1047750" cy="584200"/>
          </a:xfrm>
          <a:prstGeom prst="roundRect">
            <a:avLst>
              <a:gd name="adj" fmla="val 269"/>
            </a:avLst>
          </a:prstGeom>
          <a:solidFill>
            <a:srgbClr val="99FF99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1200" b="0">
                <a:latin typeface="Times New Roman"/>
                <a:cs typeface="Times New Roman"/>
              </a:rPr>
              <a:t>offset</a:t>
            </a:r>
          </a:p>
          <a:p>
            <a:r>
              <a:rPr lang="en-US" sz="1200" b="0">
                <a:latin typeface="Times New Roman"/>
                <a:cs typeface="Times New Roman"/>
              </a:rPr>
              <a:t>options</a:t>
            </a:r>
          </a:p>
          <a:p>
            <a:r>
              <a:rPr lang="en-US" sz="1200" b="0">
                <a:latin typeface="Times New Roman"/>
                <a:cs typeface="Times New Roman"/>
              </a:rPr>
              <a:t>I-node ptr</a:t>
            </a:r>
          </a:p>
        </p:txBody>
      </p:sp>
      <p:sp>
        <p:nvSpPr>
          <p:cNvPr id="49" name="Text Box 55"/>
          <p:cNvSpPr txBox="1">
            <a:spLocks noChangeArrowheads="1"/>
          </p:cNvSpPr>
          <p:nvPr/>
        </p:nvSpPr>
        <p:spPr bwMode="auto">
          <a:xfrm>
            <a:off x="6248890" y="4770438"/>
            <a:ext cx="2573945" cy="4896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prstTxWarp prst="textNoShape">
              <a:avLst/>
            </a:prstTxWarp>
            <a:spAutoFit/>
          </a:bodyPr>
          <a:lstStyle/>
          <a:p>
            <a:pPr algn="ctr"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723900" algn="l"/>
                <a:tab pos="1447800" algn="l"/>
                <a:tab pos="2171700" algn="l"/>
                <a:tab pos="2894013" algn="l"/>
                <a:tab pos="3619500" algn="l"/>
                <a:tab pos="4343400" algn="l"/>
                <a:tab pos="5067300" algn="l"/>
              </a:tabLst>
            </a:pPr>
            <a:r>
              <a:rPr lang="en-GB" sz="1700" dirty="0">
                <a:latin typeface="Times New Roman"/>
                <a:cs typeface="Times New Roman"/>
              </a:rPr>
              <a:t>I</a:t>
            </a:r>
            <a:r>
              <a:rPr lang="en-GB" sz="1700" b="0" dirty="0" smtClean="0">
                <a:solidFill>
                  <a:schemeClr val="tx1"/>
                </a:solidFill>
                <a:latin typeface="Times New Roman"/>
                <a:cs typeface="Times New Roman"/>
              </a:rPr>
              <a:t>n</a:t>
            </a:r>
            <a:r>
              <a:rPr lang="en-GB" sz="1700" b="0" dirty="0">
                <a:solidFill>
                  <a:schemeClr val="tx1"/>
                </a:solidFill>
                <a:latin typeface="Times New Roman"/>
                <a:cs typeface="Times New Roman"/>
              </a:rPr>
              <a:t>-memory file descriptors  </a:t>
            </a:r>
          </a:p>
          <a:p>
            <a:pPr algn="ctr"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723900" algn="l"/>
                <a:tab pos="1447800" algn="l"/>
                <a:tab pos="2171700" algn="l"/>
                <a:tab pos="2894013" algn="l"/>
                <a:tab pos="3619500" algn="l"/>
                <a:tab pos="4343400" algn="l"/>
                <a:tab pos="5067300" algn="l"/>
              </a:tabLst>
            </a:pPr>
            <a:r>
              <a:rPr lang="en-GB" sz="1700" b="0" dirty="0">
                <a:solidFill>
                  <a:schemeClr val="tx1"/>
                </a:solidFill>
                <a:latin typeface="Times New Roman"/>
                <a:cs typeface="Times New Roman"/>
              </a:rPr>
              <a:t>(UNIX </a:t>
            </a:r>
            <a:r>
              <a:rPr lang="en-GB" sz="1700" b="0" dirty="0" err="1">
                <a:solidFill>
                  <a:schemeClr val="tx1"/>
                </a:solidFill>
                <a:latin typeface="Times New Roman"/>
                <a:cs typeface="Times New Roman"/>
              </a:rPr>
              <a:t>struct</a:t>
            </a:r>
            <a:r>
              <a:rPr lang="en-GB" sz="1700" b="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en-GB" sz="1700" b="0" i="1" dirty="0" err="1">
                <a:solidFill>
                  <a:schemeClr val="tx1"/>
                </a:solidFill>
                <a:latin typeface="Times New Roman"/>
                <a:cs typeface="Times New Roman"/>
              </a:rPr>
              <a:t>inode</a:t>
            </a:r>
            <a:r>
              <a:rPr lang="en-GB" sz="1700" b="0" dirty="0">
                <a:solidFill>
                  <a:schemeClr val="tx1"/>
                </a:solidFill>
                <a:latin typeface="Times New Roman"/>
                <a:cs typeface="Times New Roman"/>
              </a:rPr>
              <a:t>) </a:t>
            </a:r>
          </a:p>
        </p:txBody>
      </p:sp>
      <p:sp>
        <p:nvSpPr>
          <p:cNvPr id="50" name="Text Box 56"/>
          <p:cNvSpPr txBox="1">
            <a:spLocks noChangeArrowheads="1"/>
          </p:cNvSpPr>
          <p:nvPr/>
        </p:nvSpPr>
        <p:spPr bwMode="auto">
          <a:xfrm>
            <a:off x="7645811" y="3368578"/>
            <a:ext cx="1214437" cy="7329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prstTxWarp prst="textNoShape">
              <a:avLst/>
            </a:prstTxWarp>
            <a:spAutoFit/>
          </a:bodyPr>
          <a:lstStyle/>
          <a:p>
            <a:pPr algn="ctr"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723900" algn="l"/>
                <a:tab pos="1447800" algn="l"/>
                <a:tab pos="2171700" algn="l"/>
                <a:tab pos="2894013" algn="l"/>
                <a:tab pos="3619500" algn="l"/>
                <a:tab pos="4343400" algn="l"/>
                <a:tab pos="5067300" algn="l"/>
              </a:tabLst>
            </a:pPr>
            <a:r>
              <a:rPr lang="en-GB" sz="1700" i="1" dirty="0">
                <a:latin typeface="Times New Roman"/>
                <a:cs typeface="Times New Roman"/>
              </a:rPr>
              <a:t>O</a:t>
            </a:r>
            <a:r>
              <a:rPr lang="en-GB" sz="1700" b="0" i="1" dirty="0" smtClean="0">
                <a:solidFill>
                  <a:schemeClr val="tx1"/>
                </a:solidFill>
                <a:latin typeface="Times New Roman"/>
                <a:cs typeface="Times New Roman"/>
              </a:rPr>
              <a:t>pen </a:t>
            </a:r>
            <a:r>
              <a:rPr lang="en-GB" sz="1700" b="0" i="1" dirty="0">
                <a:solidFill>
                  <a:schemeClr val="tx1"/>
                </a:solidFill>
                <a:latin typeface="Times New Roman"/>
                <a:cs typeface="Times New Roman"/>
              </a:rPr>
              <a:t>file instance</a:t>
            </a:r>
          </a:p>
          <a:p>
            <a:pPr algn="ctr"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723900" algn="l"/>
                <a:tab pos="1447800" algn="l"/>
                <a:tab pos="2171700" algn="l"/>
                <a:tab pos="2894013" algn="l"/>
                <a:tab pos="3619500" algn="l"/>
                <a:tab pos="4343400" algn="l"/>
                <a:tab pos="5067300" algn="l"/>
              </a:tabLst>
            </a:pPr>
            <a:r>
              <a:rPr lang="en-GB" sz="1700" b="0" i="1" dirty="0">
                <a:solidFill>
                  <a:schemeClr val="tx1"/>
                </a:solidFill>
                <a:latin typeface="Times New Roman"/>
                <a:cs typeface="Times New Roman"/>
              </a:rPr>
              <a:t>descriptors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555160" y="1135002"/>
            <a:ext cx="2531405" cy="70788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latin typeface="Times New Roman"/>
                <a:cs typeface="Times New Roman"/>
              </a:rPr>
              <a:t>Two processes can share one descriptor</a:t>
            </a:r>
            <a:endParaRPr lang="en-US" sz="2000" dirty="0">
              <a:latin typeface="Times New Roman"/>
              <a:cs typeface="Times New Roman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3882560" y="1203399"/>
            <a:ext cx="2531405" cy="70788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latin typeface="Times New Roman"/>
                <a:cs typeface="Times New Roman"/>
              </a:rPr>
              <a:t>Two descriptors can share one </a:t>
            </a:r>
            <a:r>
              <a:rPr lang="en-US" sz="2000" dirty="0" err="1" smtClean="0">
                <a:latin typeface="Times New Roman"/>
                <a:cs typeface="Times New Roman"/>
              </a:rPr>
              <a:t>inode</a:t>
            </a:r>
            <a:endParaRPr lang="en-US" sz="20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5" presetClass="emph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5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35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8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3000"/>
                            </p:stCondLst>
                            <p:childTnLst>
                              <p:par>
                                <p:cTn id="30" presetID="6" presetClass="emph" presetSubtype="0" accel="50000" decel="50000" fill="remove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1" dur="2000" fill="hold"/>
                                        <p:tgtEl>
                                          <p:spTgt spid="4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6" presetClass="emp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4" dur="2000" fill="hold"/>
                                        <p:tgtEl>
                                          <p:spTgt spid="4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2000"/>
                            </p:stCondLst>
                            <p:childTnLst>
                              <p:par>
                                <p:cTn id="46" presetID="6" presetClass="emph" presetSubtype="0" accel="50000" decel="5000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animScale>
                                      <p:cBhvr>
                                        <p:cTn id="47" dur="2000" fill="hold"/>
                                        <p:tgtEl>
                                          <p:spTgt spid="4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0"/>
                            </p:stCondLst>
                            <p:childTnLst>
                              <p:par>
                                <p:cTn id="49" presetID="6" presetClass="emp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50" dur="2000" fill="hold"/>
                                        <p:tgtEl>
                                          <p:spTgt spid="1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14" grpId="0" animBg="1"/>
      <p:bldP spid="45" grpId="0" animBg="1"/>
      <p:bldP spid="47" grpId="0" animBg="1"/>
      <p:bldP spid="48" grpId="0" animBg="1"/>
      <p:bldP spid="49" grpId="0"/>
      <p:bldP spid="50" grpId="0"/>
      <p:bldP spid="53" grpId="0" animBg="1"/>
      <p:bldP spid="53" grpId="1" animBg="1"/>
      <p:bldP spid="54" grpId="0" animBg="1"/>
      <p:bldP spid="54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File Systems and Layered Abstractions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At the top, apps think they are accessing files</a:t>
            </a:r>
          </a:p>
          <a:p>
            <a:r>
              <a:rPr lang="en-US" dirty="0" smtClean="0"/>
              <a:t>At the bottom, various block devices are reading and writing blocks</a:t>
            </a:r>
          </a:p>
          <a:p>
            <a:r>
              <a:rPr lang="en-US" dirty="0" smtClean="0"/>
              <a:t>There are multiple layers of abstraction in between</a:t>
            </a:r>
          </a:p>
          <a:p>
            <a:r>
              <a:rPr lang="en-US" dirty="0" smtClean="0"/>
              <a:t>Why?</a:t>
            </a:r>
          </a:p>
          <a:p>
            <a:r>
              <a:rPr lang="en-US" dirty="0" smtClean="0"/>
              <a:t>Why not translate directly from application file operations to devices’ block operations?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File System API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" name="AutoShape 55"/>
          <p:cNvSpPr>
            <a:spLocks noChangeArrowheads="1"/>
          </p:cNvSpPr>
          <p:nvPr/>
        </p:nvSpPr>
        <p:spPr bwMode="auto">
          <a:xfrm>
            <a:off x="3527224" y="5672528"/>
            <a:ext cx="862798" cy="526773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sz="1700" b="0">
              <a:latin typeface="Times New Roman"/>
              <a:ea typeface="Arial" charset="0"/>
              <a:cs typeface="Times New Roman"/>
            </a:endParaRPr>
          </a:p>
          <a:p>
            <a:pPr algn="ctr"/>
            <a:endParaRPr lang="en-US" sz="1700" b="0">
              <a:latin typeface="Times New Roman"/>
              <a:ea typeface="Arial" charset="0"/>
              <a:cs typeface="Times New Roman"/>
            </a:endParaRPr>
          </a:p>
          <a:p>
            <a:pPr algn="ctr"/>
            <a:endParaRPr lang="en-US" sz="1700" b="0">
              <a:latin typeface="Times New Roman"/>
              <a:ea typeface="Arial" charset="0"/>
              <a:cs typeface="Times New Roman"/>
            </a:endParaRPr>
          </a:p>
        </p:txBody>
      </p:sp>
      <p:sp>
        <p:nvSpPr>
          <p:cNvPr id="6" name="AutoShape 2"/>
          <p:cNvSpPr>
            <a:spLocks noChangeArrowheads="1"/>
          </p:cNvSpPr>
          <p:nvPr/>
        </p:nvSpPr>
        <p:spPr bwMode="auto">
          <a:xfrm>
            <a:off x="1012224" y="5686324"/>
            <a:ext cx="862798" cy="526773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sz="1700" b="0">
              <a:latin typeface="Times New Roman"/>
              <a:ea typeface="Arial" charset="0"/>
              <a:cs typeface="Times New Roman"/>
            </a:endParaRPr>
          </a:p>
        </p:txBody>
      </p:sp>
      <p:sp>
        <p:nvSpPr>
          <p:cNvPr id="7" name="AutoShape 3"/>
          <p:cNvSpPr>
            <a:spLocks noChangeArrowheads="1"/>
          </p:cNvSpPr>
          <p:nvPr/>
        </p:nvSpPr>
        <p:spPr bwMode="auto">
          <a:xfrm>
            <a:off x="932304" y="5745272"/>
            <a:ext cx="864429" cy="526773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sz="1700" b="0">
              <a:latin typeface="Times New Roman"/>
              <a:ea typeface="Arial" charset="0"/>
              <a:cs typeface="Times New Roman"/>
            </a:endParaRPr>
          </a:p>
        </p:txBody>
      </p:sp>
      <p:sp>
        <p:nvSpPr>
          <p:cNvPr id="8" name="AutoShape 4"/>
          <p:cNvSpPr>
            <a:spLocks noChangeArrowheads="1"/>
          </p:cNvSpPr>
          <p:nvPr/>
        </p:nvSpPr>
        <p:spPr bwMode="auto">
          <a:xfrm>
            <a:off x="2268093" y="5686324"/>
            <a:ext cx="862798" cy="526773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sz="1700" b="0">
              <a:latin typeface="Times New Roman"/>
              <a:ea typeface="Arial" charset="0"/>
              <a:cs typeface="Times New Roman"/>
            </a:endParaRPr>
          </a:p>
        </p:txBody>
      </p:sp>
      <p:sp>
        <p:nvSpPr>
          <p:cNvPr id="9" name="AutoShape 5"/>
          <p:cNvSpPr>
            <a:spLocks noChangeArrowheads="1"/>
          </p:cNvSpPr>
          <p:nvPr/>
        </p:nvSpPr>
        <p:spPr bwMode="auto">
          <a:xfrm>
            <a:off x="2188174" y="5745272"/>
            <a:ext cx="864429" cy="526773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sz="1700" b="0">
              <a:latin typeface="Times New Roman"/>
              <a:ea typeface="Arial" charset="0"/>
              <a:cs typeface="Times New Roman"/>
            </a:endParaRPr>
          </a:p>
        </p:txBody>
      </p:sp>
      <p:sp>
        <p:nvSpPr>
          <p:cNvPr id="10" name="AutoShape 7"/>
          <p:cNvSpPr>
            <a:spLocks noChangeArrowheads="1"/>
          </p:cNvSpPr>
          <p:nvPr/>
        </p:nvSpPr>
        <p:spPr bwMode="auto">
          <a:xfrm>
            <a:off x="3448936" y="5732730"/>
            <a:ext cx="862798" cy="526773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sz="1700" b="0">
              <a:latin typeface="Times New Roman"/>
              <a:ea typeface="Arial" charset="0"/>
              <a:cs typeface="Times New Roman"/>
            </a:endParaRPr>
          </a:p>
        </p:txBody>
      </p:sp>
      <p:sp>
        <p:nvSpPr>
          <p:cNvPr id="11" name="Rectangle 18"/>
          <p:cNvSpPr>
            <a:spLocks noChangeArrowheads="1"/>
          </p:cNvSpPr>
          <p:nvPr/>
        </p:nvSpPr>
        <p:spPr bwMode="auto">
          <a:xfrm>
            <a:off x="773568" y="1939968"/>
            <a:ext cx="7282411" cy="351182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2000" b="0">
                <a:latin typeface="Times New Roman"/>
                <a:ea typeface="Arial" charset="0"/>
                <a:cs typeface="Times New Roman"/>
              </a:rPr>
              <a:t>system calls</a:t>
            </a:r>
          </a:p>
        </p:txBody>
      </p:sp>
      <p:sp>
        <p:nvSpPr>
          <p:cNvPr id="12" name="Rectangle 19"/>
          <p:cNvSpPr>
            <a:spLocks noChangeArrowheads="1"/>
          </p:cNvSpPr>
          <p:nvPr/>
        </p:nvSpPr>
        <p:spPr bwMode="auto">
          <a:xfrm rot="5400000">
            <a:off x="3195866" y="3846234"/>
            <a:ext cx="1111239" cy="549647"/>
          </a:xfrm>
          <a:prstGeom prst="rect">
            <a:avLst/>
          </a:prstGeom>
          <a:solidFill>
            <a:srgbClr val="33CC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 b="0">
                <a:latin typeface="Times New Roman"/>
                <a:ea typeface="Arial" charset="0"/>
                <a:cs typeface="Times New Roman"/>
              </a:rPr>
              <a:t>UNIX FS</a:t>
            </a:r>
          </a:p>
        </p:txBody>
      </p:sp>
      <p:sp>
        <p:nvSpPr>
          <p:cNvPr id="13" name="Rectangle 20"/>
          <p:cNvSpPr>
            <a:spLocks noChangeArrowheads="1"/>
          </p:cNvSpPr>
          <p:nvPr/>
        </p:nvSpPr>
        <p:spPr bwMode="auto">
          <a:xfrm rot="5400000">
            <a:off x="2414618" y="3846234"/>
            <a:ext cx="1111239" cy="549646"/>
          </a:xfrm>
          <a:prstGeom prst="rect">
            <a:avLst/>
          </a:prstGeom>
          <a:solidFill>
            <a:srgbClr val="33CC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 b="0">
                <a:latin typeface="Times New Roman"/>
                <a:ea typeface="Arial" charset="0"/>
                <a:cs typeface="Times New Roman"/>
              </a:rPr>
              <a:t>DOS FS</a:t>
            </a:r>
          </a:p>
        </p:txBody>
      </p:sp>
      <p:sp>
        <p:nvSpPr>
          <p:cNvPr id="14" name="Rectangle 21"/>
          <p:cNvSpPr>
            <a:spLocks noChangeArrowheads="1"/>
          </p:cNvSpPr>
          <p:nvPr/>
        </p:nvSpPr>
        <p:spPr bwMode="auto">
          <a:xfrm rot="5400000">
            <a:off x="1631739" y="3846234"/>
            <a:ext cx="1111239" cy="549646"/>
          </a:xfrm>
          <a:prstGeom prst="rect">
            <a:avLst/>
          </a:prstGeom>
          <a:solidFill>
            <a:srgbClr val="33CC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 b="0">
                <a:latin typeface="Times New Roman"/>
                <a:ea typeface="Arial" charset="0"/>
                <a:cs typeface="Times New Roman"/>
              </a:rPr>
              <a:t>CD FS</a:t>
            </a:r>
          </a:p>
        </p:txBody>
      </p:sp>
      <p:sp>
        <p:nvSpPr>
          <p:cNvPr id="15" name="Rectangle 22"/>
          <p:cNvSpPr>
            <a:spLocks noChangeArrowheads="1"/>
          </p:cNvSpPr>
          <p:nvPr/>
        </p:nvSpPr>
        <p:spPr bwMode="auto">
          <a:xfrm>
            <a:off x="932304" y="4842234"/>
            <a:ext cx="4698908" cy="408876"/>
          </a:xfrm>
          <a:prstGeom prst="rect">
            <a:avLst/>
          </a:prstGeom>
          <a:solidFill>
            <a:srgbClr val="CC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2000" b="0" dirty="0" smtClean="0">
                <a:latin typeface="Times New Roman"/>
                <a:ea typeface="Arial" charset="0"/>
                <a:cs typeface="Times New Roman"/>
              </a:rPr>
              <a:t>Device independent block </a:t>
            </a:r>
            <a:r>
              <a:rPr lang="en-US" sz="2000" b="0" dirty="0">
                <a:latin typeface="Times New Roman"/>
                <a:ea typeface="Arial" charset="0"/>
                <a:cs typeface="Times New Roman"/>
              </a:rPr>
              <a:t>I/O</a:t>
            </a:r>
          </a:p>
        </p:txBody>
      </p:sp>
      <p:sp>
        <p:nvSpPr>
          <p:cNvPr id="16" name="AutoShape 31"/>
          <p:cNvSpPr>
            <a:spLocks noChangeArrowheads="1"/>
          </p:cNvSpPr>
          <p:nvPr/>
        </p:nvSpPr>
        <p:spPr bwMode="auto">
          <a:xfrm>
            <a:off x="855648" y="5804220"/>
            <a:ext cx="862798" cy="526773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 b="0">
                <a:latin typeface="Times New Roman"/>
                <a:ea typeface="Arial" charset="0"/>
                <a:cs typeface="Times New Roman"/>
              </a:rPr>
              <a:t>CD</a:t>
            </a:r>
          </a:p>
          <a:p>
            <a:pPr algn="ctr"/>
            <a:r>
              <a:rPr lang="en-US" sz="1700" b="0">
                <a:latin typeface="Times New Roman"/>
                <a:ea typeface="Arial" charset="0"/>
                <a:cs typeface="Times New Roman"/>
              </a:rPr>
              <a:t>drivers</a:t>
            </a:r>
          </a:p>
        </p:txBody>
      </p:sp>
      <p:sp>
        <p:nvSpPr>
          <p:cNvPr id="17" name="AutoShape 32"/>
          <p:cNvSpPr>
            <a:spLocks noChangeArrowheads="1"/>
          </p:cNvSpPr>
          <p:nvPr/>
        </p:nvSpPr>
        <p:spPr bwMode="auto">
          <a:xfrm>
            <a:off x="2111517" y="5804220"/>
            <a:ext cx="862798" cy="526773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 b="0">
                <a:latin typeface="Times New Roman"/>
                <a:ea typeface="Arial" charset="0"/>
                <a:cs typeface="Times New Roman"/>
              </a:rPr>
              <a:t>disk</a:t>
            </a:r>
          </a:p>
          <a:p>
            <a:pPr algn="ctr"/>
            <a:r>
              <a:rPr lang="en-US" sz="1700" b="0">
                <a:latin typeface="Times New Roman"/>
                <a:ea typeface="Arial" charset="0"/>
                <a:cs typeface="Times New Roman"/>
              </a:rPr>
              <a:t>drivers</a:t>
            </a:r>
          </a:p>
        </p:txBody>
      </p:sp>
      <p:sp>
        <p:nvSpPr>
          <p:cNvPr id="18" name="AutoShape 33"/>
          <p:cNvSpPr>
            <a:spLocks noChangeArrowheads="1"/>
          </p:cNvSpPr>
          <p:nvPr/>
        </p:nvSpPr>
        <p:spPr bwMode="auto">
          <a:xfrm>
            <a:off x="3364124" y="5804220"/>
            <a:ext cx="866060" cy="526773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 b="0">
                <a:latin typeface="Times New Roman"/>
                <a:ea typeface="Arial" charset="0"/>
                <a:cs typeface="Times New Roman"/>
              </a:rPr>
              <a:t>diskette</a:t>
            </a:r>
          </a:p>
          <a:p>
            <a:pPr algn="ctr"/>
            <a:r>
              <a:rPr lang="en-US" sz="1700" b="0">
                <a:latin typeface="Times New Roman"/>
                <a:ea typeface="Arial" charset="0"/>
                <a:cs typeface="Times New Roman"/>
              </a:rPr>
              <a:t>drivers</a:t>
            </a:r>
          </a:p>
        </p:txBody>
      </p:sp>
      <p:sp>
        <p:nvSpPr>
          <p:cNvPr id="19" name="Line 37"/>
          <p:cNvSpPr>
            <a:spLocks noChangeShapeType="1"/>
          </p:cNvSpPr>
          <p:nvPr/>
        </p:nvSpPr>
        <p:spPr bwMode="auto">
          <a:xfrm>
            <a:off x="855648" y="5409141"/>
            <a:ext cx="5560075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0" name="Text Box 38"/>
          <p:cNvSpPr txBox="1">
            <a:spLocks noChangeArrowheads="1"/>
          </p:cNvSpPr>
          <p:nvPr/>
        </p:nvSpPr>
        <p:spPr bwMode="auto">
          <a:xfrm>
            <a:off x="1168800" y="5311312"/>
            <a:ext cx="4150892" cy="4001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1430" tIns="45716" rIns="91430" bIns="45716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0">
                <a:latin typeface="Times New Roman"/>
                <a:ea typeface="Arial" charset="0"/>
                <a:cs typeface="Times New Roman"/>
              </a:rPr>
              <a:t>device driver interfaces (disk-ddi)</a:t>
            </a:r>
          </a:p>
        </p:txBody>
      </p:sp>
      <p:sp>
        <p:nvSpPr>
          <p:cNvPr id="21" name="Line 45"/>
          <p:cNvSpPr>
            <a:spLocks noChangeShapeType="1"/>
          </p:cNvSpPr>
          <p:nvPr/>
        </p:nvSpPr>
        <p:spPr bwMode="auto">
          <a:xfrm>
            <a:off x="2147399" y="4652846"/>
            <a:ext cx="0" cy="17684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2" name="Line 46"/>
          <p:cNvSpPr>
            <a:spLocks noChangeShapeType="1"/>
          </p:cNvSpPr>
          <p:nvPr/>
        </p:nvSpPr>
        <p:spPr bwMode="auto">
          <a:xfrm>
            <a:off x="2933541" y="4652846"/>
            <a:ext cx="0" cy="17684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3" name="Line 47"/>
          <p:cNvSpPr>
            <a:spLocks noChangeShapeType="1"/>
          </p:cNvSpPr>
          <p:nvPr/>
        </p:nvSpPr>
        <p:spPr bwMode="auto">
          <a:xfrm>
            <a:off x="3718051" y="4652846"/>
            <a:ext cx="0" cy="17684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4" name="Line 50"/>
          <p:cNvSpPr>
            <a:spLocks noChangeShapeType="1"/>
          </p:cNvSpPr>
          <p:nvPr/>
        </p:nvSpPr>
        <p:spPr bwMode="auto">
          <a:xfrm flipH="1">
            <a:off x="1403664" y="5251110"/>
            <a:ext cx="8154" cy="54307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5" name="Line 51"/>
          <p:cNvSpPr>
            <a:spLocks noChangeShapeType="1"/>
          </p:cNvSpPr>
          <p:nvPr/>
        </p:nvSpPr>
        <p:spPr bwMode="auto">
          <a:xfrm flipH="1">
            <a:off x="2656271" y="5251110"/>
            <a:ext cx="6524" cy="54307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6" name="AutoShape 56"/>
          <p:cNvSpPr>
            <a:spLocks noChangeArrowheads="1"/>
          </p:cNvSpPr>
          <p:nvPr/>
        </p:nvSpPr>
        <p:spPr bwMode="auto">
          <a:xfrm>
            <a:off x="4856488" y="5672528"/>
            <a:ext cx="862799" cy="526773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sz="1700" b="0">
              <a:latin typeface="Times New Roman"/>
              <a:ea typeface="Arial" charset="0"/>
              <a:cs typeface="Times New Roman"/>
            </a:endParaRPr>
          </a:p>
          <a:p>
            <a:pPr algn="ctr"/>
            <a:endParaRPr lang="en-US" sz="1700" b="0">
              <a:latin typeface="Times New Roman"/>
              <a:ea typeface="Arial" charset="0"/>
              <a:cs typeface="Times New Roman"/>
            </a:endParaRPr>
          </a:p>
          <a:p>
            <a:pPr algn="ctr"/>
            <a:endParaRPr lang="en-US" sz="1700" b="0">
              <a:latin typeface="Times New Roman"/>
              <a:ea typeface="Arial" charset="0"/>
              <a:cs typeface="Times New Roman"/>
            </a:endParaRPr>
          </a:p>
        </p:txBody>
      </p:sp>
      <p:sp>
        <p:nvSpPr>
          <p:cNvPr id="27" name="AutoShape 57"/>
          <p:cNvSpPr>
            <a:spLocks noChangeArrowheads="1"/>
          </p:cNvSpPr>
          <p:nvPr/>
        </p:nvSpPr>
        <p:spPr bwMode="auto">
          <a:xfrm>
            <a:off x="4778200" y="5732730"/>
            <a:ext cx="862799" cy="526773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sz="1700" b="0">
              <a:latin typeface="Times New Roman"/>
              <a:ea typeface="Arial" charset="0"/>
              <a:cs typeface="Times New Roman"/>
            </a:endParaRPr>
          </a:p>
        </p:txBody>
      </p:sp>
      <p:sp>
        <p:nvSpPr>
          <p:cNvPr id="28" name="AutoShape 58"/>
          <p:cNvSpPr>
            <a:spLocks noChangeArrowheads="1"/>
          </p:cNvSpPr>
          <p:nvPr/>
        </p:nvSpPr>
        <p:spPr bwMode="auto">
          <a:xfrm>
            <a:off x="4695019" y="5804220"/>
            <a:ext cx="864429" cy="526773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 b="0">
                <a:latin typeface="Times New Roman"/>
                <a:ea typeface="Arial" charset="0"/>
                <a:cs typeface="Times New Roman"/>
              </a:rPr>
              <a:t>flash</a:t>
            </a:r>
          </a:p>
          <a:p>
            <a:pPr algn="ctr"/>
            <a:r>
              <a:rPr lang="en-US" sz="1700" b="0">
                <a:latin typeface="Times New Roman"/>
                <a:ea typeface="Arial" charset="0"/>
                <a:cs typeface="Times New Roman"/>
              </a:rPr>
              <a:t>drivers</a:t>
            </a:r>
          </a:p>
        </p:txBody>
      </p:sp>
      <p:sp>
        <p:nvSpPr>
          <p:cNvPr id="29" name="Line 59"/>
          <p:cNvSpPr>
            <a:spLocks noChangeShapeType="1"/>
          </p:cNvSpPr>
          <p:nvPr/>
        </p:nvSpPr>
        <p:spPr bwMode="auto">
          <a:xfrm>
            <a:off x="3830590" y="5251110"/>
            <a:ext cx="0" cy="602026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30" name="Line 60"/>
          <p:cNvSpPr>
            <a:spLocks noChangeShapeType="1"/>
          </p:cNvSpPr>
          <p:nvPr/>
        </p:nvSpPr>
        <p:spPr bwMode="auto">
          <a:xfrm>
            <a:off x="5161485" y="5251110"/>
            <a:ext cx="0" cy="54307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31" name="Rectangle 61"/>
          <p:cNvSpPr>
            <a:spLocks noChangeArrowheads="1"/>
          </p:cNvSpPr>
          <p:nvPr/>
        </p:nvSpPr>
        <p:spPr bwMode="auto">
          <a:xfrm rot="5400000">
            <a:off x="3980377" y="3846234"/>
            <a:ext cx="1111239" cy="549646"/>
          </a:xfrm>
          <a:prstGeom prst="rect">
            <a:avLst/>
          </a:prstGeom>
          <a:solidFill>
            <a:srgbClr val="33CC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 b="0">
                <a:latin typeface="Times New Roman"/>
                <a:ea typeface="Arial" charset="0"/>
                <a:cs typeface="Times New Roman"/>
              </a:rPr>
              <a:t>EXT3 FS</a:t>
            </a:r>
          </a:p>
        </p:txBody>
      </p:sp>
      <p:sp>
        <p:nvSpPr>
          <p:cNvPr id="32" name="Line 62"/>
          <p:cNvSpPr>
            <a:spLocks noChangeShapeType="1"/>
          </p:cNvSpPr>
          <p:nvPr/>
        </p:nvSpPr>
        <p:spPr bwMode="auto">
          <a:xfrm>
            <a:off x="4574325" y="4652846"/>
            <a:ext cx="0" cy="17684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33" name="Rectangle 63"/>
          <p:cNvSpPr>
            <a:spLocks noChangeArrowheads="1"/>
          </p:cNvSpPr>
          <p:nvPr/>
        </p:nvSpPr>
        <p:spPr bwMode="auto">
          <a:xfrm>
            <a:off x="1403664" y="3181646"/>
            <a:ext cx="3916028" cy="302267"/>
          </a:xfrm>
          <a:prstGeom prst="rect">
            <a:avLst/>
          </a:prstGeom>
          <a:solidFill>
            <a:srgbClr val="33CC33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 b="0">
                <a:latin typeface="Times New Roman"/>
                <a:cs typeface="Times New Roman"/>
              </a:rPr>
              <a:t>virtual file system integration layer</a:t>
            </a:r>
          </a:p>
        </p:txBody>
      </p:sp>
      <p:sp>
        <p:nvSpPr>
          <p:cNvPr id="34" name="Rectangle 64"/>
          <p:cNvSpPr>
            <a:spLocks noChangeArrowheads="1"/>
          </p:cNvSpPr>
          <p:nvPr/>
        </p:nvSpPr>
        <p:spPr bwMode="auto">
          <a:xfrm>
            <a:off x="1403664" y="3483913"/>
            <a:ext cx="391440" cy="359962"/>
          </a:xfrm>
          <a:prstGeom prst="rect">
            <a:avLst/>
          </a:prstGeom>
          <a:solidFill>
            <a:srgbClr val="33CC33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35" name="Rectangle 65"/>
          <p:cNvSpPr>
            <a:spLocks noChangeArrowheads="1"/>
          </p:cNvSpPr>
          <p:nvPr/>
        </p:nvSpPr>
        <p:spPr bwMode="auto">
          <a:xfrm>
            <a:off x="4926621" y="3483913"/>
            <a:ext cx="393070" cy="359962"/>
          </a:xfrm>
          <a:prstGeom prst="rect">
            <a:avLst/>
          </a:prstGeom>
          <a:solidFill>
            <a:srgbClr val="33CC33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36" name="Rectangle 66"/>
          <p:cNvSpPr>
            <a:spLocks noChangeArrowheads="1"/>
          </p:cNvSpPr>
          <p:nvPr/>
        </p:nvSpPr>
        <p:spPr bwMode="auto">
          <a:xfrm>
            <a:off x="1012224" y="2421589"/>
            <a:ext cx="1405392" cy="602026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 dirty="0" smtClean="0">
                <a:latin typeface="Times New Roman"/>
                <a:cs typeface="Times New Roman"/>
              </a:rPr>
              <a:t>f</a:t>
            </a:r>
            <a:r>
              <a:rPr lang="en-US" sz="1700" b="0" dirty="0" smtClean="0">
                <a:latin typeface="Times New Roman"/>
                <a:cs typeface="Times New Roman"/>
              </a:rPr>
              <a:t>ile container</a:t>
            </a:r>
          </a:p>
          <a:p>
            <a:pPr algn="ctr"/>
            <a:r>
              <a:rPr lang="en-US" sz="1700" b="0" dirty="0">
                <a:latin typeface="Times New Roman"/>
                <a:cs typeface="Times New Roman"/>
              </a:rPr>
              <a:t>operations</a:t>
            </a:r>
          </a:p>
        </p:txBody>
      </p:sp>
      <p:sp>
        <p:nvSpPr>
          <p:cNvPr id="37" name="Rectangle 67"/>
          <p:cNvSpPr>
            <a:spLocks noChangeArrowheads="1"/>
          </p:cNvSpPr>
          <p:nvPr/>
        </p:nvSpPr>
        <p:spPr bwMode="auto">
          <a:xfrm>
            <a:off x="2888975" y="2421589"/>
            <a:ext cx="1252607" cy="602026"/>
          </a:xfrm>
          <a:prstGeom prst="rect">
            <a:avLst/>
          </a:prstGeom>
          <a:solidFill>
            <a:srgbClr val="66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 b="0">
                <a:latin typeface="Times New Roman"/>
                <a:cs typeface="Times New Roman"/>
              </a:rPr>
              <a:t>directory</a:t>
            </a:r>
          </a:p>
          <a:p>
            <a:pPr algn="ctr"/>
            <a:r>
              <a:rPr lang="en-US" sz="1700" b="0">
                <a:latin typeface="Times New Roman"/>
                <a:cs typeface="Times New Roman"/>
              </a:rPr>
              <a:t>operations</a:t>
            </a:r>
          </a:p>
        </p:txBody>
      </p:sp>
      <p:sp>
        <p:nvSpPr>
          <p:cNvPr id="38" name="Rectangle 68"/>
          <p:cNvSpPr>
            <a:spLocks noChangeArrowheads="1"/>
          </p:cNvSpPr>
          <p:nvPr/>
        </p:nvSpPr>
        <p:spPr bwMode="auto">
          <a:xfrm>
            <a:off x="4533021" y="2421589"/>
            <a:ext cx="3209806" cy="602026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 b="0">
                <a:latin typeface="Times New Roman"/>
                <a:cs typeface="Times New Roman"/>
              </a:rPr>
              <a:t>file</a:t>
            </a:r>
          </a:p>
          <a:p>
            <a:pPr algn="ctr"/>
            <a:r>
              <a:rPr lang="en-US" sz="1700" b="0">
                <a:latin typeface="Times New Roman"/>
                <a:cs typeface="Times New Roman"/>
              </a:rPr>
              <a:t>I/O</a:t>
            </a:r>
          </a:p>
        </p:txBody>
      </p:sp>
      <p:sp>
        <p:nvSpPr>
          <p:cNvPr id="39" name="Rectangle 69"/>
          <p:cNvSpPr>
            <a:spLocks noChangeArrowheads="1"/>
          </p:cNvSpPr>
          <p:nvPr/>
        </p:nvSpPr>
        <p:spPr bwMode="auto">
          <a:xfrm>
            <a:off x="5631213" y="3204222"/>
            <a:ext cx="1017743" cy="901784"/>
          </a:xfrm>
          <a:prstGeom prst="rect">
            <a:avLst/>
          </a:prstGeom>
          <a:solidFill>
            <a:srgbClr val="66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 b="0">
                <a:latin typeface="Times New Roman"/>
                <a:cs typeface="Times New Roman"/>
              </a:rPr>
              <a:t>device</a:t>
            </a:r>
          </a:p>
          <a:p>
            <a:pPr algn="ctr"/>
            <a:r>
              <a:rPr lang="en-US" sz="1700" b="0">
                <a:latin typeface="Times New Roman"/>
                <a:cs typeface="Times New Roman"/>
              </a:rPr>
              <a:t>I/O</a:t>
            </a:r>
          </a:p>
        </p:txBody>
      </p:sp>
      <p:sp>
        <p:nvSpPr>
          <p:cNvPr id="40" name="Rectangle 70"/>
          <p:cNvSpPr>
            <a:spLocks noChangeArrowheads="1"/>
          </p:cNvSpPr>
          <p:nvPr/>
        </p:nvSpPr>
        <p:spPr bwMode="auto">
          <a:xfrm>
            <a:off x="6883820" y="3204222"/>
            <a:ext cx="1017743" cy="901784"/>
          </a:xfrm>
          <a:prstGeom prst="rect">
            <a:avLst/>
          </a:prstGeom>
          <a:solidFill>
            <a:srgbClr val="CC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 b="0">
                <a:latin typeface="Times New Roman"/>
                <a:cs typeface="Times New Roman"/>
              </a:rPr>
              <a:t>socket</a:t>
            </a:r>
          </a:p>
          <a:p>
            <a:pPr algn="ctr"/>
            <a:r>
              <a:rPr lang="en-US" sz="1700" b="0">
                <a:latin typeface="Times New Roman"/>
                <a:cs typeface="Times New Roman"/>
              </a:rPr>
              <a:t>I/O</a:t>
            </a:r>
          </a:p>
        </p:txBody>
      </p:sp>
      <p:sp>
        <p:nvSpPr>
          <p:cNvPr id="41" name="Text Box 72"/>
          <p:cNvSpPr txBox="1">
            <a:spLocks noChangeArrowheads="1"/>
          </p:cNvSpPr>
          <p:nvPr/>
        </p:nvSpPr>
        <p:spPr bwMode="auto">
          <a:xfrm>
            <a:off x="7118684" y="3901569"/>
            <a:ext cx="658924" cy="6463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1430" tIns="45716" rIns="91430" bIns="45716">
            <a:prstTxWarp prst="textNoShape">
              <a:avLst/>
            </a:prstTxWarp>
            <a:spAutoFit/>
          </a:bodyPr>
          <a:lstStyle/>
          <a:p>
            <a:r>
              <a:rPr lang="en-US" sz="3600" b="0">
                <a:latin typeface="Times New Roman"/>
                <a:cs typeface="Times New Roman"/>
              </a:rPr>
              <a:t>…</a:t>
            </a:r>
          </a:p>
        </p:txBody>
      </p:sp>
      <p:sp>
        <p:nvSpPr>
          <p:cNvPr id="42" name="Text Box 73"/>
          <p:cNvSpPr txBox="1">
            <a:spLocks noChangeArrowheads="1"/>
          </p:cNvSpPr>
          <p:nvPr/>
        </p:nvSpPr>
        <p:spPr bwMode="auto">
          <a:xfrm>
            <a:off x="5833457" y="3901569"/>
            <a:ext cx="658924" cy="6463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1430" tIns="45716" rIns="91430" bIns="45716">
            <a:prstTxWarp prst="textNoShape">
              <a:avLst/>
            </a:prstTxWarp>
            <a:spAutoFit/>
          </a:bodyPr>
          <a:lstStyle/>
          <a:p>
            <a:r>
              <a:rPr lang="en-US" sz="3600" b="0" dirty="0">
                <a:latin typeface="Times New Roman"/>
                <a:cs typeface="Times New Roman"/>
              </a:rPr>
              <a:t>…</a:t>
            </a:r>
          </a:p>
        </p:txBody>
      </p:sp>
      <p:sp>
        <p:nvSpPr>
          <p:cNvPr id="44" name="Oval 43"/>
          <p:cNvSpPr/>
          <p:nvPr/>
        </p:nvSpPr>
        <p:spPr>
          <a:xfrm>
            <a:off x="773568" y="1441440"/>
            <a:ext cx="1529878" cy="339768"/>
          </a:xfrm>
          <a:prstGeom prst="ellipse">
            <a:avLst/>
          </a:prstGeom>
          <a:solidFill>
            <a:srgbClr val="FFFF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App 1</a:t>
            </a:r>
            <a:endParaRPr lang="en-US" dirty="0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sp>
        <p:nvSpPr>
          <p:cNvPr id="45" name="Oval 44"/>
          <p:cNvSpPr/>
          <p:nvPr/>
        </p:nvSpPr>
        <p:spPr>
          <a:xfrm>
            <a:off x="2830800" y="1448310"/>
            <a:ext cx="1529878" cy="339768"/>
          </a:xfrm>
          <a:prstGeom prst="ellipse">
            <a:avLst/>
          </a:prstGeom>
          <a:solidFill>
            <a:srgbClr val="FFFF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App 2</a:t>
            </a:r>
            <a:endParaRPr lang="en-US" dirty="0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sp>
        <p:nvSpPr>
          <p:cNvPr id="46" name="Oval 45"/>
          <p:cNvSpPr/>
          <p:nvPr/>
        </p:nvSpPr>
        <p:spPr>
          <a:xfrm>
            <a:off x="4888032" y="1455180"/>
            <a:ext cx="1529878" cy="339768"/>
          </a:xfrm>
          <a:prstGeom prst="ellipse">
            <a:avLst/>
          </a:prstGeom>
          <a:solidFill>
            <a:srgbClr val="FFFF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App 3</a:t>
            </a:r>
            <a:endParaRPr lang="en-US" dirty="0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sp>
        <p:nvSpPr>
          <p:cNvPr id="47" name="Oval 46"/>
          <p:cNvSpPr/>
          <p:nvPr/>
        </p:nvSpPr>
        <p:spPr>
          <a:xfrm>
            <a:off x="6945264" y="1462050"/>
            <a:ext cx="1529878" cy="339768"/>
          </a:xfrm>
          <a:prstGeom prst="ellipse">
            <a:avLst/>
          </a:prstGeom>
          <a:solidFill>
            <a:srgbClr val="FFFF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App 4</a:t>
            </a:r>
            <a:endParaRPr lang="en-US" dirty="0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cxnSp>
        <p:nvCxnSpPr>
          <p:cNvPr id="57" name="Straight Connector 56"/>
          <p:cNvCxnSpPr/>
          <p:nvPr/>
        </p:nvCxnSpPr>
        <p:spPr>
          <a:xfrm>
            <a:off x="457200" y="2355439"/>
            <a:ext cx="8017942" cy="1588"/>
          </a:xfrm>
          <a:prstGeom prst="line">
            <a:avLst/>
          </a:prstGeom>
          <a:ln w="57150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File System API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29760"/>
            <a:ext cx="8229600" cy="4525963"/>
          </a:xfrm>
        </p:spPr>
        <p:txBody>
          <a:bodyPr/>
          <a:lstStyle/>
          <a:p>
            <a:r>
              <a:rPr lang="en-US" sz="2800" dirty="0" smtClean="0"/>
              <a:t>Highly desirable to provide a single API to programmers and users for all files</a:t>
            </a:r>
          </a:p>
          <a:p>
            <a:r>
              <a:rPr lang="en-US" sz="2800" dirty="0" smtClean="0"/>
              <a:t>Regardless of how the file system underneath is actually implemented</a:t>
            </a:r>
          </a:p>
          <a:p>
            <a:r>
              <a:rPr lang="en-US" sz="2800" dirty="0" smtClean="0"/>
              <a:t>A requirement if one wants program portability</a:t>
            </a:r>
          </a:p>
          <a:p>
            <a:pPr lvl="1"/>
            <a:r>
              <a:rPr lang="en-US" sz="2400" dirty="0" smtClean="0"/>
              <a:t>Very bad if a program won’t work because there’s a different file system underneath</a:t>
            </a:r>
          </a:p>
          <a:p>
            <a:r>
              <a:rPr lang="en-US" sz="2800" dirty="0" smtClean="0"/>
              <a:t>Three categories of system calls here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File container operations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Directory operations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File I/O operations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File Container Operations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76840"/>
            <a:ext cx="8229600" cy="4525963"/>
          </a:xfrm>
        </p:spPr>
        <p:txBody>
          <a:bodyPr/>
          <a:lstStyle/>
          <a:p>
            <a:r>
              <a:rPr lang="en-GB" dirty="0" smtClean="0"/>
              <a:t>Standard file management system calls</a:t>
            </a:r>
          </a:p>
          <a:p>
            <a:pPr lvl="1"/>
            <a:r>
              <a:rPr lang="en-GB" dirty="0" smtClean="0"/>
              <a:t>Manipulate files as objects</a:t>
            </a:r>
          </a:p>
          <a:p>
            <a:pPr lvl="1"/>
            <a:r>
              <a:rPr lang="en-GB" dirty="0" smtClean="0"/>
              <a:t>These operations ignore the contents of the file</a:t>
            </a:r>
          </a:p>
          <a:p>
            <a:r>
              <a:rPr lang="en-GB" dirty="0" smtClean="0"/>
              <a:t>Implemented with standard file system methods</a:t>
            </a:r>
          </a:p>
          <a:p>
            <a:pPr lvl="1"/>
            <a:r>
              <a:rPr lang="en-GB" dirty="0" smtClean="0"/>
              <a:t>Get/set attributes, ownership, protection ...</a:t>
            </a:r>
          </a:p>
          <a:p>
            <a:pPr lvl="1"/>
            <a:r>
              <a:rPr lang="en-GB" dirty="0" smtClean="0"/>
              <a:t>Create/destroy files and directories</a:t>
            </a:r>
          </a:p>
          <a:p>
            <a:pPr lvl="1"/>
            <a:r>
              <a:rPr lang="en-GB" dirty="0" smtClean="0"/>
              <a:t>Create/destroy links</a:t>
            </a:r>
          </a:p>
          <a:p>
            <a:r>
              <a:rPr lang="en-GB" dirty="0" smtClean="0"/>
              <a:t>Real work happens in file system implementation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Directory Operations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0070"/>
            <a:ext cx="8229600" cy="4525963"/>
          </a:xfrm>
        </p:spPr>
        <p:txBody>
          <a:bodyPr/>
          <a:lstStyle/>
          <a:p>
            <a:r>
              <a:rPr lang="en-US" dirty="0" smtClean="0"/>
              <a:t>Directories provide the organization of a file system</a:t>
            </a:r>
          </a:p>
          <a:p>
            <a:pPr lvl="1"/>
            <a:r>
              <a:rPr lang="en-US" dirty="0" smtClean="0"/>
              <a:t>Typically hierarchical</a:t>
            </a:r>
          </a:p>
          <a:p>
            <a:pPr lvl="1"/>
            <a:r>
              <a:rPr lang="en-US" dirty="0" smtClean="0"/>
              <a:t>Sometimes with some extra wrinkles</a:t>
            </a:r>
          </a:p>
          <a:p>
            <a:r>
              <a:rPr lang="en-US" dirty="0" smtClean="0"/>
              <a:t>At the core, directories translate a name to a lower-level file pointer</a:t>
            </a:r>
          </a:p>
          <a:p>
            <a:r>
              <a:rPr lang="en-US" dirty="0" smtClean="0"/>
              <a:t>Operations tend to be related to that</a:t>
            </a:r>
          </a:p>
          <a:p>
            <a:pPr lvl="1"/>
            <a:r>
              <a:rPr lang="en-US" dirty="0" smtClean="0"/>
              <a:t>Find a file by name</a:t>
            </a:r>
          </a:p>
          <a:p>
            <a:pPr lvl="1"/>
            <a:r>
              <a:rPr lang="en-US" dirty="0" smtClean="0"/>
              <a:t>Create new name/file mapping</a:t>
            </a:r>
          </a:p>
          <a:p>
            <a:pPr lvl="1"/>
            <a:r>
              <a:rPr lang="en-US" dirty="0" smtClean="0"/>
              <a:t>List a set of known names</a:t>
            </a:r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File I/O Operations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 smtClean="0"/>
              <a:t>Open – map name into an open instance</a:t>
            </a:r>
          </a:p>
          <a:p>
            <a:r>
              <a:rPr lang="en-GB" sz="2800" dirty="0" smtClean="0"/>
              <a:t>Read data from file and write data to file</a:t>
            </a:r>
          </a:p>
          <a:p>
            <a:pPr lvl="1"/>
            <a:r>
              <a:rPr lang="en-GB" sz="2400" dirty="0" smtClean="0"/>
              <a:t>Implemented using logical block fetches</a:t>
            </a:r>
          </a:p>
          <a:p>
            <a:pPr lvl="1"/>
            <a:r>
              <a:rPr lang="en-GB" sz="2400" dirty="0" smtClean="0"/>
              <a:t>Copy data between user space and file buffer</a:t>
            </a:r>
          </a:p>
          <a:p>
            <a:pPr lvl="1"/>
            <a:r>
              <a:rPr lang="en-GB" sz="2400" dirty="0" smtClean="0"/>
              <a:t>Request file system to write back block when done</a:t>
            </a:r>
          </a:p>
          <a:p>
            <a:r>
              <a:rPr lang="en-GB" sz="2800" dirty="0" smtClean="0"/>
              <a:t>Seek</a:t>
            </a:r>
          </a:p>
          <a:p>
            <a:pPr lvl="1"/>
            <a:r>
              <a:rPr lang="en-GB" sz="2400" dirty="0" smtClean="0"/>
              <a:t>Change logical offset associated with open instance</a:t>
            </a:r>
          </a:p>
          <a:p>
            <a:r>
              <a:rPr lang="en-GB" sz="2800" dirty="0" smtClean="0"/>
              <a:t>Map file into address space</a:t>
            </a:r>
          </a:p>
          <a:p>
            <a:pPr lvl="1"/>
            <a:r>
              <a:rPr lang="en-GB" sz="2400" dirty="0" smtClean="0"/>
              <a:t>File block buffers are just pages of physical memory</a:t>
            </a:r>
          </a:p>
          <a:p>
            <a:pPr lvl="1"/>
            <a:r>
              <a:rPr lang="en-GB" sz="2400" dirty="0" smtClean="0"/>
              <a:t>Map into address space, page it to and from file system</a:t>
            </a:r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Rectangle 69"/>
          <p:cNvSpPr>
            <a:spLocks noChangeArrowheads="1"/>
          </p:cNvSpPr>
          <p:nvPr/>
        </p:nvSpPr>
        <p:spPr bwMode="auto">
          <a:xfrm>
            <a:off x="5631213" y="3204222"/>
            <a:ext cx="1017743" cy="901784"/>
          </a:xfrm>
          <a:prstGeom prst="rect">
            <a:avLst/>
          </a:prstGeom>
          <a:solidFill>
            <a:srgbClr val="66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 b="0">
                <a:latin typeface="Times New Roman"/>
                <a:cs typeface="Times New Roman"/>
              </a:rPr>
              <a:t>device</a:t>
            </a:r>
          </a:p>
          <a:p>
            <a:pPr algn="ctr"/>
            <a:r>
              <a:rPr lang="en-US" sz="1700" b="0">
                <a:latin typeface="Times New Roman"/>
                <a:cs typeface="Times New Roman"/>
              </a:rPr>
              <a:t>I/O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Virtual File System Layer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" name="AutoShape 55"/>
          <p:cNvSpPr>
            <a:spLocks noChangeArrowheads="1"/>
          </p:cNvSpPr>
          <p:nvPr/>
        </p:nvSpPr>
        <p:spPr bwMode="auto">
          <a:xfrm>
            <a:off x="3527224" y="5672528"/>
            <a:ext cx="862798" cy="526773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sz="1700" b="0">
              <a:latin typeface="Times New Roman"/>
              <a:ea typeface="Arial" charset="0"/>
              <a:cs typeface="Times New Roman"/>
            </a:endParaRPr>
          </a:p>
          <a:p>
            <a:pPr algn="ctr"/>
            <a:endParaRPr lang="en-US" sz="1700" b="0">
              <a:latin typeface="Times New Roman"/>
              <a:ea typeface="Arial" charset="0"/>
              <a:cs typeface="Times New Roman"/>
            </a:endParaRPr>
          </a:p>
          <a:p>
            <a:pPr algn="ctr"/>
            <a:endParaRPr lang="en-US" sz="1700" b="0">
              <a:latin typeface="Times New Roman"/>
              <a:ea typeface="Arial" charset="0"/>
              <a:cs typeface="Times New Roman"/>
            </a:endParaRPr>
          </a:p>
        </p:txBody>
      </p:sp>
      <p:sp>
        <p:nvSpPr>
          <p:cNvPr id="6" name="AutoShape 2"/>
          <p:cNvSpPr>
            <a:spLocks noChangeArrowheads="1"/>
          </p:cNvSpPr>
          <p:nvPr/>
        </p:nvSpPr>
        <p:spPr bwMode="auto">
          <a:xfrm>
            <a:off x="1012224" y="5686324"/>
            <a:ext cx="862798" cy="526773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sz="1700" b="0">
              <a:latin typeface="Times New Roman"/>
              <a:ea typeface="Arial" charset="0"/>
              <a:cs typeface="Times New Roman"/>
            </a:endParaRPr>
          </a:p>
        </p:txBody>
      </p:sp>
      <p:sp>
        <p:nvSpPr>
          <p:cNvPr id="7" name="AutoShape 3"/>
          <p:cNvSpPr>
            <a:spLocks noChangeArrowheads="1"/>
          </p:cNvSpPr>
          <p:nvPr/>
        </p:nvSpPr>
        <p:spPr bwMode="auto">
          <a:xfrm>
            <a:off x="932304" y="5745272"/>
            <a:ext cx="864429" cy="526773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sz="1700" b="0">
              <a:latin typeface="Times New Roman"/>
              <a:ea typeface="Arial" charset="0"/>
              <a:cs typeface="Times New Roman"/>
            </a:endParaRPr>
          </a:p>
        </p:txBody>
      </p:sp>
      <p:sp>
        <p:nvSpPr>
          <p:cNvPr id="8" name="AutoShape 4"/>
          <p:cNvSpPr>
            <a:spLocks noChangeArrowheads="1"/>
          </p:cNvSpPr>
          <p:nvPr/>
        </p:nvSpPr>
        <p:spPr bwMode="auto">
          <a:xfrm>
            <a:off x="2268093" y="5686324"/>
            <a:ext cx="862798" cy="526773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sz="1700" b="0">
              <a:latin typeface="Times New Roman"/>
              <a:ea typeface="Arial" charset="0"/>
              <a:cs typeface="Times New Roman"/>
            </a:endParaRPr>
          </a:p>
        </p:txBody>
      </p:sp>
      <p:sp>
        <p:nvSpPr>
          <p:cNvPr id="9" name="AutoShape 5"/>
          <p:cNvSpPr>
            <a:spLocks noChangeArrowheads="1"/>
          </p:cNvSpPr>
          <p:nvPr/>
        </p:nvSpPr>
        <p:spPr bwMode="auto">
          <a:xfrm>
            <a:off x="2188174" y="5745272"/>
            <a:ext cx="864429" cy="526773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sz="1700" b="0">
              <a:latin typeface="Times New Roman"/>
              <a:ea typeface="Arial" charset="0"/>
              <a:cs typeface="Times New Roman"/>
            </a:endParaRPr>
          </a:p>
        </p:txBody>
      </p:sp>
      <p:sp>
        <p:nvSpPr>
          <p:cNvPr id="10" name="AutoShape 7"/>
          <p:cNvSpPr>
            <a:spLocks noChangeArrowheads="1"/>
          </p:cNvSpPr>
          <p:nvPr/>
        </p:nvSpPr>
        <p:spPr bwMode="auto">
          <a:xfrm>
            <a:off x="3448936" y="5732730"/>
            <a:ext cx="862798" cy="526773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sz="1700" b="0">
              <a:latin typeface="Times New Roman"/>
              <a:ea typeface="Arial" charset="0"/>
              <a:cs typeface="Times New Roman"/>
            </a:endParaRPr>
          </a:p>
        </p:txBody>
      </p:sp>
      <p:sp>
        <p:nvSpPr>
          <p:cNvPr id="11" name="Rectangle 18"/>
          <p:cNvSpPr>
            <a:spLocks noChangeArrowheads="1"/>
          </p:cNvSpPr>
          <p:nvPr/>
        </p:nvSpPr>
        <p:spPr bwMode="auto">
          <a:xfrm>
            <a:off x="773568" y="1939968"/>
            <a:ext cx="7282411" cy="351182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2000" b="0">
                <a:latin typeface="Times New Roman"/>
                <a:ea typeface="Arial" charset="0"/>
                <a:cs typeface="Times New Roman"/>
              </a:rPr>
              <a:t>system calls</a:t>
            </a:r>
          </a:p>
        </p:txBody>
      </p:sp>
      <p:sp>
        <p:nvSpPr>
          <p:cNvPr id="12" name="Rectangle 19"/>
          <p:cNvSpPr>
            <a:spLocks noChangeArrowheads="1"/>
          </p:cNvSpPr>
          <p:nvPr/>
        </p:nvSpPr>
        <p:spPr bwMode="auto">
          <a:xfrm rot="5400000">
            <a:off x="3195866" y="3846234"/>
            <a:ext cx="1111239" cy="549647"/>
          </a:xfrm>
          <a:prstGeom prst="rect">
            <a:avLst/>
          </a:prstGeom>
          <a:solidFill>
            <a:srgbClr val="33CC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 b="0">
                <a:latin typeface="Times New Roman"/>
                <a:ea typeface="Arial" charset="0"/>
                <a:cs typeface="Times New Roman"/>
              </a:rPr>
              <a:t>UNIX FS</a:t>
            </a:r>
          </a:p>
        </p:txBody>
      </p:sp>
      <p:sp>
        <p:nvSpPr>
          <p:cNvPr id="13" name="Rectangle 20"/>
          <p:cNvSpPr>
            <a:spLocks noChangeArrowheads="1"/>
          </p:cNvSpPr>
          <p:nvPr/>
        </p:nvSpPr>
        <p:spPr bwMode="auto">
          <a:xfrm rot="5400000">
            <a:off x="2414618" y="3846234"/>
            <a:ext cx="1111239" cy="549646"/>
          </a:xfrm>
          <a:prstGeom prst="rect">
            <a:avLst/>
          </a:prstGeom>
          <a:solidFill>
            <a:srgbClr val="33CC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 b="0">
                <a:latin typeface="Times New Roman"/>
                <a:ea typeface="Arial" charset="0"/>
                <a:cs typeface="Times New Roman"/>
              </a:rPr>
              <a:t>DOS FS</a:t>
            </a:r>
          </a:p>
        </p:txBody>
      </p:sp>
      <p:sp>
        <p:nvSpPr>
          <p:cNvPr id="14" name="Rectangle 21"/>
          <p:cNvSpPr>
            <a:spLocks noChangeArrowheads="1"/>
          </p:cNvSpPr>
          <p:nvPr/>
        </p:nvSpPr>
        <p:spPr bwMode="auto">
          <a:xfrm rot="5400000">
            <a:off x="1631739" y="3846234"/>
            <a:ext cx="1111239" cy="549646"/>
          </a:xfrm>
          <a:prstGeom prst="rect">
            <a:avLst/>
          </a:prstGeom>
          <a:solidFill>
            <a:srgbClr val="33CC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 b="0">
                <a:latin typeface="Times New Roman"/>
                <a:ea typeface="Arial" charset="0"/>
                <a:cs typeface="Times New Roman"/>
              </a:rPr>
              <a:t>CD FS</a:t>
            </a:r>
          </a:p>
        </p:txBody>
      </p:sp>
      <p:sp>
        <p:nvSpPr>
          <p:cNvPr id="15" name="Rectangle 22"/>
          <p:cNvSpPr>
            <a:spLocks noChangeArrowheads="1"/>
          </p:cNvSpPr>
          <p:nvPr/>
        </p:nvSpPr>
        <p:spPr bwMode="auto">
          <a:xfrm>
            <a:off x="932304" y="4842234"/>
            <a:ext cx="4698908" cy="408876"/>
          </a:xfrm>
          <a:prstGeom prst="rect">
            <a:avLst/>
          </a:prstGeom>
          <a:solidFill>
            <a:srgbClr val="CC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2000" b="0" dirty="0" smtClean="0">
                <a:latin typeface="Times New Roman"/>
                <a:ea typeface="Arial" charset="0"/>
                <a:cs typeface="Times New Roman"/>
              </a:rPr>
              <a:t>Device independent block </a:t>
            </a:r>
            <a:r>
              <a:rPr lang="en-US" sz="2000" b="0" dirty="0">
                <a:latin typeface="Times New Roman"/>
                <a:ea typeface="Arial" charset="0"/>
                <a:cs typeface="Times New Roman"/>
              </a:rPr>
              <a:t>I/O</a:t>
            </a:r>
          </a:p>
        </p:txBody>
      </p:sp>
      <p:sp>
        <p:nvSpPr>
          <p:cNvPr id="16" name="AutoShape 31"/>
          <p:cNvSpPr>
            <a:spLocks noChangeArrowheads="1"/>
          </p:cNvSpPr>
          <p:nvPr/>
        </p:nvSpPr>
        <p:spPr bwMode="auto">
          <a:xfrm>
            <a:off x="855648" y="5804220"/>
            <a:ext cx="862798" cy="526773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 b="0">
                <a:latin typeface="Times New Roman"/>
                <a:ea typeface="Arial" charset="0"/>
                <a:cs typeface="Times New Roman"/>
              </a:rPr>
              <a:t>CD</a:t>
            </a:r>
          </a:p>
          <a:p>
            <a:pPr algn="ctr"/>
            <a:r>
              <a:rPr lang="en-US" sz="1700" b="0">
                <a:latin typeface="Times New Roman"/>
                <a:ea typeface="Arial" charset="0"/>
                <a:cs typeface="Times New Roman"/>
              </a:rPr>
              <a:t>drivers</a:t>
            </a:r>
          </a:p>
        </p:txBody>
      </p:sp>
      <p:sp>
        <p:nvSpPr>
          <p:cNvPr id="17" name="AutoShape 32"/>
          <p:cNvSpPr>
            <a:spLocks noChangeArrowheads="1"/>
          </p:cNvSpPr>
          <p:nvPr/>
        </p:nvSpPr>
        <p:spPr bwMode="auto">
          <a:xfrm>
            <a:off x="2111517" y="5804220"/>
            <a:ext cx="862798" cy="526773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 b="0">
                <a:latin typeface="Times New Roman"/>
                <a:ea typeface="Arial" charset="0"/>
                <a:cs typeface="Times New Roman"/>
              </a:rPr>
              <a:t>disk</a:t>
            </a:r>
          </a:p>
          <a:p>
            <a:pPr algn="ctr"/>
            <a:r>
              <a:rPr lang="en-US" sz="1700" b="0">
                <a:latin typeface="Times New Roman"/>
                <a:ea typeface="Arial" charset="0"/>
                <a:cs typeface="Times New Roman"/>
              </a:rPr>
              <a:t>drivers</a:t>
            </a:r>
          </a:p>
        </p:txBody>
      </p:sp>
      <p:sp>
        <p:nvSpPr>
          <p:cNvPr id="18" name="AutoShape 33"/>
          <p:cNvSpPr>
            <a:spLocks noChangeArrowheads="1"/>
          </p:cNvSpPr>
          <p:nvPr/>
        </p:nvSpPr>
        <p:spPr bwMode="auto">
          <a:xfrm>
            <a:off x="3364124" y="5804220"/>
            <a:ext cx="866060" cy="526773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 b="0">
                <a:latin typeface="Times New Roman"/>
                <a:ea typeface="Arial" charset="0"/>
                <a:cs typeface="Times New Roman"/>
              </a:rPr>
              <a:t>diskette</a:t>
            </a:r>
          </a:p>
          <a:p>
            <a:pPr algn="ctr"/>
            <a:r>
              <a:rPr lang="en-US" sz="1700" b="0">
                <a:latin typeface="Times New Roman"/>
                <a:ea typeface="Arial" charset="0"/>
                <a:cs typeface="Times New Roman"/>
              </a:rPr>
              <a:t>drivers</a:t>
            </a:r>
          </a:p>
        </p:txBody>
      </p:sp>
      <p:sp>
        <p:nvSpPr>
          <p:cNvPr id="19" name="Line 37"/>
          <p:cNvSpPr>
            <a:spLocks noChangeShapeType="1"/>
          </p:cNvSpPr>
          <p:nvPr/>
        </p:nvSpPr>
        <p:spPr bwMode="auto">
          <a:xfrm>
            <a:off x="855648" y="5409141"/>
            <a:ext cx="5560075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0" name="Text Box 38"/>
          <p:cNvSpPr txBox="1">
            <a:spLocks noChangeArrowheads="1"/>
          </p:cNvSpPr>
          <p:nvPr/>
        </p:nvSpPr>
        <p:spPr bwMode="auto">
          <a:xfrm>
            <a:off x="1168800" y="5311312"/>
            <a:ext cx="4150892" cy="4001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1430" tIns="45716" rIns="91430" bIns="45716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0">
                <a:latin typeface="Times New Roman"/>
                <a:ea typeface="Arial" charset="0"/>
                <a:cs typeface="Times New Roman"/>
              </a:rPr>
              <a:t>device driver interfaces (disk-ddi)</a:t>
            </a:r>
          </a:p>
        </p:txBody>
      </p:sp>
      <p:sp>
        <p:nvSpPr>
          <p:cNvPr id="21" name="Line 45"/>
          <p:cNvSpPr>
            <a:spLocks noChangeShapeType="1"/>
          </p:cNvSpPr>
          <p:nvPr/>
        </p:nvSpPr>
        <p:spPr bwMode="auto">
          <a:xfrm>
            <a:off x="2147399" y="4652846"/>
            <a:ext cx="0" cy="17684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2" name="Line 46"/>
          <p:cNvSpPr>
            <a:spLocks noChangeShapeType="1"/>
          </p:cNvSpPr>
          <p:nvPr/>
        </p:nvSpPr>
        <p:spPr bwMode="auto">
          <a:xfrm>
            <a:off x="2933541" y="4652846"/>
            <a:ext cx="0" cy="17684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3" name="Line 47"/>
          <p:cNvSpPr>
            <a:spLocks noChangeShapeType="1"/>
          </p:cNvSpPr>
          <p:nvPr/>
        </p:nvSpPr>
        <p:spPr bwMode="auto">
          <a:xfrm>
            <a:off x="3718051" y="4652846"/>
            <a:ext cx="0" cy="17684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4" name="Line 50"/>
          <p:cNvSpPr>
            <a:spLocks noChangeShapeType="1"/>
          </p:cNvSpPr>
          <p:nvPr/>
        </p:nvSpPr>
        <p:spPr bwMode="auto">
          <a:xfrm flipH="1">
            <a:off x="1403664" y="5251110"/>
            <a:ext cx="8154" cy="54307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5" name="Line 51"/>
          <p:cNvSpPr>
            <a:spLocks noChangeShapeType="1"/>
          </p:cNvSpPr>
          <p:nvPr/>
        </p:nvSpPr>
        <p:spPr bwMode="auto">
          <a:xfrm flipH="1">
            <a:off x="2656271" y="5251110"/>
            <a:ext cx="6524" cy="54307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6" name="AutoShape 56"/>
          <p:cNvSpPr>
            <a:spLocks noChangeArrowheads="1"/>
          </p:cNvSpPr>
          <p:nvPr/>
        </p:nvSpPr>
        <p:spPr bwMode="auto">
          <a:xfrm>
            <a:off x="4856488" y="5672528"/>
            <a:ext cx="862799" cy="526773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sz="1700" b="0">
              <a:latin typeface="Times New Roman"/>
              <a:ea typeface="Arial" charset="0"/>
              <a:cs typeface="Times New Roman"/>
            </a:endParaRPr>
          </a:p>
          <a:p>
            <a:pPr algn="ctr"/>
            <a:endParaRPr lang="en-US" sz="1700" b="0">
              <a:latin typeface="Times New Roman"/>
              <a:ea typeface="Arial" charset="0"/>
              <a:cs typeface="Times New Roman"/>
            </a:endParaRPr>
          </a:p>
          <a:p>
            <a:pPr algn="ctr"/>
            <a:endParaRPr lang="en-US" sz="1700" b="0">
              <a:latin typeface="Times New Roman"/>
              <a:ea typeface="Arial" charset="0"/>
              <a:cs typeface="Times New Roman"/>
            </a:endParaRPr>
          </a:p>
        </p:txBody>
      </p:sp>
      <p:sp>
        <p:nvSpPr>
          <p:cNvPr id="27" name="AutoShape 57"/>
          <p:cNvSpPr>
            <a:spLocks noChangeArrowheads="1"/>
          </p:cNvSpPr>
          <p:nvPr/>
        </p:nvSpPr>
        <p:spPr bwMode="auto">
          <a:xfrm>
            <a:off x="4778200" y="5732730"/>
            <a:ext cx="862799" cy="526773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sz="1700" b="0">
              <a:latin typeface="Times New Roman"/>
              <a:ea typeface="Arial" charset="0"/>
              <a:cs typeface="Times New Roman"/>
            </a:endParaRPr>
          </a:p>
        </p:txBody>
      </p:sp>
      <p:sp>
        <p:nvSpPr>
          <p:cNvPr id="28" name="AutoShape 58"/>
          <p:cNvSpPr>
            <a:spLocks noChangeArrowheads="1"/>
          </p:cNvSpPr>
          <p:nvPr/>
        </p:nvSpPr>
        <p:spPr bwMode="auto">
          <a:xfrm>
            <a:off x="4695019" y="5804220"/>
            <a:ext cx="864429" cy="526773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 b="0">
                <a:latin typeface="Times New Roman"/>
                <a:ea typeface="Arial" charset="0"/>
                <a:cs typeface="Times New Roman"/>
              </a:rPr>
              <a:t>flash</a:t>
            </a:r>
          </a:p>
          <a:p>
            <a:pPr algn="ctr"/>
            <a:r>
              <a:rPr lang="en-US" sz="1700" b="0">
                <a:latin typeface="Times New Roman"/>
                <a:ea typeface="Arial" charset="0"/>
                <a:cs typeface="Times New Roman"/>
              </a:rPr>
              <a:t>drivers</a:t>
            </a:r>
          </a:p>
        </p:txBody>
      </p:sp>
      <p:sp>
        <p:nvSpPr>
          <p:cNvPr id="29" name="Line 59"/>
          <p:cNvSpPr>
            <a:spLocks noChangeShapeType="1"/>
          </p:cNvSpPr>
          <p:nvPr/>
        </p:nvSpPr>
        <p:spPr bwMode="auto">
          <a:xfrm>
            <a:off x="3830590" y="5251110"/>
            <a:ext cx="0" cy="602026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30" name="Line 60"/>
          <p:cNvSpPr>
            <a:spLocks noChangeShapeType="1"/>
          </p:cNvSpPr>
          <p:nvPr/>
        </p:nvSpPr>
        <p:spPr bwMode="auto">
          <a:xfrm>
            <a:off x="5161485" y="5251110"/>
            <a:ext cx="0" cy="54307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31" name="Rectangle 61"/>
          <p:cNvSpPr>
            <a:spLocks noChangeArrowheads="1"/>
          </p:cNvSpPr>
          <p:nvPr/>
        </p:nvSpPr>
        <p:spPr bwMode="auto">
          <a:xfrm rot="5400000">
            <a:off x="3980377" y="3846234"/>
            <a:ext cx="1111239" cy="549646"/>
          </a:xfrm>
          <a:prstGeom prst="rect">
            <a:avLst/>
          </a:prstGeom>
          <a:solidFill>
            <a:srgbClr val="33CC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 b="0">
                <a:latin typeface="Times New Roman"/>
                <a:ea typeface="Arial" charset="0"/>
                <a:cs typeface="Times New Roman"/>
              </a:rPr>
              <a:t>EXT3 FS</a:t>
            </a:r>
          </a:p>
        </p:txBody>
      </p:sp>
      <p:sp>
        <p:nvSpPr>
          <p:cNvPr id="32" name="Line 62"/>
          <p:cNvSpPr>
            <a:spLocks noChangeShapeType="1"/>
          </p:cNvSpPr>
          <p:nvPr/>
        </p:nvSpPr>
        <p:spPr bwMode="auto">
          <a:xfrm>
            <a:off x="4574325" y="4652846"/>
            <a:ext cx="0" cy="17684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grpSp>
        <p:nvGrpSpPr>
          <p:cNvPr id="48" name="Group 47"/>
          <p:cNvGrpSpPr/>
          <p:nvPr/>
        </p:nvGrpSpPr>
        <p:grpSpPr>
          <a:xfrm>
            <a:off x="1403664" y="3181646"/>
            <a:ext cx="3916028" cy="662229"/>
            <a:chOff x="1403664" y="3181646"/>
            <a:chExt cx="3916028" cy="662229"/>
          </a:xfrm>
        </p:grpSpPr>
        <p:sp>
          <p:nvSpPr>
            <p:cNvPr id="33" name="Rectangle 63"/>
            <p:cNvSpPr>
              <a:spLocks noChangeArrowheads="1"/>
            </p:cNvSpPr>
            <p:nvPr/>
          </p:nvSpPr>
          <p:spPr bwMode="auto">
            <a:xfrm>
              <a:off x="1403664" y="3181646"/>
              <a:ext cx="3916028" cy="302267"/>
            </a:xfrm>
            <a:prstGeom prst="rect">
              <a:avLst/>
            </a:prstGeom>
            <a:solidFill>
              <a:srgbClr val="33CC33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lIns="91430" tIns="45716" rIns="91430" bIns="45716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700" b="0" dirty="0">
                  <a:latin typeface="Times New Roman"/>
                  <a:cs typeface="Times New Roman"/>
                </a:rPr>
                <a:t>virtual file system integration layer</a:t>
              </a:r>
            </a:p>
          </p:txBody>
        </p:sp>
        <p:sp>
          <p:nvSpPr>
            <p:cNvPr id="34" name="Rectangle 64"/>
            <p:cNvSpPr>
              <a:spLocks noChangeArrowheads="1"/>
            </p:cNvSpPr>
            <p:nvPr/>
          </p:nvSpPr>
          <p:spPr bwMode="auto">
            <a:xfrm>
              <a:off x="1403664" y="3483913"/>
              <a:ext cx="391440" cy="359962"/>
            </a:xfrm>
            <a:prstGeom prst="rect">
              <a:avLst/>
            </a:prstGeom>
            <a:solidFill>
              <a:srgbClr val="33CC33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>
                <a:latin typeface="Times New Roman"/>
                <a:cs typeface="Times New Roman"/>
              </a:endParaRPr>
            </a:p>
          </p:txBody>
        </p:sp>
        <p:sp>
          <p:nvSpPr>
            <p:cNvPr id="35" name="Rectangle 65"/>
            <p:cNvSpPr>
              <a:spLocks noChangeArrowheads="1"/>
            </p:cNvSpPr>
            <p:nvPr/>
          </p:nvSpPr>
          <p:spPr bwMode="auto">
            <a:xfrm>
              <a:off x="4926621" y="3483913"/>
              <a:ext cx="393070" cy="359962"/>
            </a:xfrm>
            <a:prstGeom prst="rect">
              <a:avLst/>
            </a:prstGeom>
            <a:solidFill>
              <a:srgbClr val="33CC33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>
                <a:latin typeface="Times New Roman"/>
                <a:cs typeface="Times New Roman"/>
              </a:endParaRPr>
            </a:p>
          </p:txBody>
        </p:sp>
      </p:grpSp>
      <p:sp>
        <p:nvSpPr>
          <p:cNvPr id="36" name="Rectangle 66"/>
          <p:cNvSpPr>
            <a:spLocks noChangeArrowheads="1"/>
          </p:cNvSpPr>
          <p:nvPr/>
        </p:nvSpPr>
        <p:spPr bwMode="auto">
          <a:xfrm>
            <a:off x="1012224" y="2421589"/>
            <a:ext cx="1405392" cy="602026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 dirty="0" smtClean="0">
                <a:latin typeface="Times New Roman"/>
                <a:cs typeface="Times New Roman"/>
              </a:rPr>
              <a:t>f</a:t>
            </a:r>
            <a:r>
              <a:rPr lang="en-US" sz="1700" b="0" dirty="0" smtClean="0">
                <a:latin typeface="Times New Roman"/>
                <a:cs typeface="Times New Roman"/>
              </a:rPr>
              <a:t>ile container</a:t>
            </a:r>
          </a:p>
          <a:p>
            <a:pPr algn="ctr"/>
            <a:r>
              <a:rPr lang="en-US" sz="1700" b="0" dirty="0">
                <a:latin typeface="Times New Roman"/>
                <a:cs typeface="Times New Roman"/>
              </a:rPr>
              <a:t>operations</a:t>
            </a:r>
          </a:p>
        </p:txBody>
      </p:sp>
      <p:sp>
        <p:nvSpPr>
          <p:cNvPr id="37" name="Rectangle 67"/>
          <p:cNvSpPr>
            <a:spLocks noChangeArrowheads="1"/>
          </p:cNvSpPr>
          <p:nvPr/>
        </p:nvSpPr>
        <p:spPr bwMode="auto">
          <a:xfrm>
            <a:off x="2888975" y="2421589"/>
            <a:ext cx="1252607" cy="602026"/>
          </a:xfrm>
          <a:prstGeom prst="rect">
            <a:avLst/>
          </a:prstGeom>
          <a:solidFill>
            <a:srgbClr val="66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 b="0">
                <a:latin typeface="Times New Roman"/>
                <a:cs typeface="Times New Roman"/>
              </a:rPr>
              <a:t>directory</a:t>
            </a:r>
          </a:p>
          <a:p>
            <a:pPr algn="ctr"/>
            <a:r>
              <a:rPr lang="en-US" sz="1700" b="0">
                <a:latin typeface="Times New Roman"/>
                <a:cs typeface="Times New Roman"/>
              </a:rPr>
              <a:t>operations</a:t>
            </a:r>
          </a:p>
        </p:txBody>
      </p:sp>
      <p:sp>
        <p:nvSpPr>
          <p:cNvPr id="38" name="Rectangle 68"/>
          <p:cNvSpPr>
            <a:spLocks noChangeArrowheads="1"/>
          </p:cNvSpPr>
          <p:nvPr/>
        </p:nvSpPr>
        <p:spPr bwMode="auto">
          <a:xfrm>
            <a:off x="4533021" y="2421589"/>
            <a:ext cx="3209806" cy="602026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 b="0">
                <a:latin typeface="Times New Roman"/>
                <a:cs typeface="Times New Roman"/>
              </a:rPr>
              <a:t>file</a:t>
            </a:r>
          </a:p>
          <a:p>
            <a:pPr algn="ctr"/>
            <a:r>
              <a:rPr lang="en-US" sz="1700" b="0">
                <a:latin typeface="Times New Roman"/>
                <a:cs typeface="Times New Roman"/>
              </a:rPr>
              <a:t>I/O</a:t>
            </a:r>
          </a:p>
        </p:txBody>
      </p:sp>
      <p:sp>
        <p:nvSpPr>
          <p:cNvPr id="40" name="Rectangle 70"/>
          <p:cNvSpPr>
            <a:spLocks noChangeArrowheads="1"/>
          </p:cNvSpPr>
          <p:nvPr/>
        </p:nvSpPr>
        <p:spPr bwMode="auto">
          <a:xfrm>
            <a:off x="6883820" y="3204222"/>
            <a:ext cx="1017743" cy="901784"/>
          </a:xfrm>
          <a:prstGeom prst="rect">
            <a:avLst/>
          </a:prstGeom>
          <a:solidFill>
            <a:srgbClr val="CC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 b="0">
                <a:latin typeface="Times New Roman"/>
                <a:cs typeface="Times New Roman"/>
              </a:rPr>
              <a:t>socket</a:t>
            </a:r>
          </a:p>
          <a:p>
            <a:pPr algn="ctr"/>
            <a:r>
              <a:rPr lang="en-US" sz="1700" b="0">
                <a:latin typeface="Times New Roman"/>
                <a:cs typeface="Times New Roman"/>
              </a:rPr>
              <a:t>I/O</a:t>
            </a:r>
          </a:p>
        </p:txBody>
      </p:sp>
      <p:sp>
        <p:nvSpPr>
          <p:cNvPr id="41" name="Text Box 72"/>
          <p:cNvSpPr txBox="1">
            <a:spLocks noChangeArrowheads="1"/>
          </p:cNvSpPr>
          <p:nvPr/>
        </p:nvSpPr>
        <p:spPr bwMode="auto">
          <a:xfrm>
            <a:off x="7118684" y="3901569"/>
            <a:ext cx="658924" cy="6463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1430" tIns="45716" rIns="91430" bIns="45716">
            <a:prstTxWarp prst="textNoShape">
              <a:avLst/>
            </a:prstTxWarp>
            <a:spAutoFit/>
          </a:bodyPr>
          <a:lstStyle/>
          <a:p>
            <a:r>
              <a:rPr lang="en-US" sz="3600" b="0">
                <a:latin typeface="Times New Roman"/>
                <a:cs typeface="Times New Roman"/>
              </a:rPr>
              <a:t>…</a:t>
            </a:r>
          </a:p>
        </p:txBody>
      </p:sp>
      <p:sp>
        <p:nvSpPr>
          <p:cNvPr id="42" name="Text Box 73"/>
          <p:cNvSpPr txBox="1">
            <a:spLocks noChangeArrowheads="1"/>
          </p:cNvSpPr>
          <p:nvPr/>
        </p:nvSpPr>
        <p:spPr bwMode="auto">
          <a:xfrm>
            <a:off x="5833457" y="3901569"/>
            <a:ext cx="658924" cy="6463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1430" tIns="45716" rIns="91430" bIns="45716">
            <a:prstTxWarp prst="textNoShape">
              <a:avLst/>
            </a:prstTxWarp>
            <a:spAutoFit/>
          </a:bodyPr>
          <a:lstStyle/>
          <a:p>
            <a:r>
              <a:rPr lang="en-US" sz="3600" b="0" dirty="0">
                <a:latin typeface="Times New Roman"/>
                <a:cs typeface="Times New Roman"/>
              </a:rPr>
              <a:t>…</a:t>
            </a:r>
          </a:p>
        </p:txBody>
      </p:sp>
      <p:sp>
        <p:nvSpPr>
          <p:cNvPr id="44" name="Oval 43"/>
          <p:cNvSpPr/>
          <p:nvPr/>
        </p:nvSpPr>
        <p:spPr>
          <a:xfrm>
            <a:off x="773568" y="1441440"/>
            <a:ext cx="1529878" cy="339768"/>
          </a:xfrm>
          <a:prstGeom prst="ellipse">
            <a:avLst/>
          </a:prstGeom>
          <a:solidFill>
            <a:srgbClr val="FFFF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App 1</a:t>
            </a:r>
            <a:endParaRPr lang="en-US" dirty="0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sp>
        <p:nvSpPr>
          <p:cNvPr id="45" name="Oval 44"/>
          <p:cNvSpPr/>
          <p:nvPr/>
        </p:nvSpPr>
        <p:spPr>
          <a:xfrm>
            <a:off x="2830800" y="1448310"/>
            <a:ext cx="1529878" cy="339768"/>
          </a:xfrm>
          <a:prstGeom prst="ellipse">
            <a:avLst/>
          </a:prstGeom>
          <a:solidFill>
            <a:srgbClr val="FFFF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App 2</a:t>
            </a:r>
            <a:endParaRPr lang="en-US" dirty="0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sp>
        <p:nvSpPr>
          <p:cNvPr id="46" name="Oval 45"/>
          <p:cNvSpPr/>
          <p:nvPr/>
        </p:nvSpPr>
        <p:spPr>
          <a:xfrm>
            <a:off x="4888032" y="1455180"/>
            <a:ext cx="1529878" cy="339768"/>
          </a:xfrm>
          <a:prstGeom prst="ellipse">
            <a:avLst/>
          </a:prstGeom>
          <a:solidFill>
            <a:srgbClr val="FFFF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App 3</a:t>
            </a:r>
            <a:endParaRPr lang="en-US" dirty="0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sp>
        <p:nvSpPr>
          <p:cNvPr id="47" name="Oval 46"/>
          <p:cNvSpPr/>
          <p:nvPr/>
        </p:nvSpPr>
        <p:spPr>
          <a:xfrm>
            <a:off x="6945264" y="1462050"/>
            <a:ext cx="1529878" cy="339768"/>
          </a:xfrm>
          <a:prstGeom prst="ellipse">
            <a:avLst/>
          </a:prstGeom>
          <a:solidFill>
            <a:srgbClr val="FFFF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App 4</a:t>
            </a:r>
            <a:endParaRPr lang="en-US" dirty="0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4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77312</TotalTime>
  <Words>2039</Words>
  <Application>Microsoft Macintosh PowerPoint</Application>
  <PresentationFormat>On-screen Show (4:3)</PresentationFormat>
  <Paragraphs>445</Paragraphs>
  <Slides>27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8" baseType="lpstr">
      <vt:lpstr>Default Theme</vt:lpstr>
      <vt:lpstr>Basics of File System Design</vt:lpstr>
      <vt:lpstr>File Systems and the OS</vt:lpstr>
      <vt:lpstr>File Systems and Layered Abstractions</vt:lpstr>
      <vt:lpstr>The File System API</vt:lpstr>
      <vt:lpstr>The File System API</vt:lpstr>
      <vt:lpstr>File Container Operations</vt:lpstr>
      <vt:lpstr>Directory Operations</vt:lpstr>
      <vt:lpstr>File I/O Operations</vt:lpstr>
      <vt:lpstr>The Virtual File System Layer</vt:lpstr>
      <vt:lpstr>The Virtual File System  (VFS) Layer</vt:lpstr>
      <vt:lpstr>The File System Layer</vt:lpstr>
      <vt:lpstr>The File Systems Layer</vt:lpstr>
      <vt:lpstr>Why Multiple File Systems?</vt:lpstr>
      <vt:lpstr>Device Independent Block I/O Layer</vt:lpstr>
      <vt:lpstr>File Systems and Block I/O Devices</vt:lpstr>
      <vt:lpstr>Why Device Independent  Block I/O?</vt:lpstr>
      <vt:lpstr>Why Do We Need That Cache?</vt:lpstr>
      <vt:lpstr>Devices, Sockets and File System API</vt:lpstr>
      <vt:lpstr>Device and Socket I/O</vt:lpstr>
      <vt:lpstr>File Systems Control Structures</vt:lpstr>
      <vt:lpstr>Finding Data On Disks</vt:lpstr>
      <vt:lpstr>On-Disk File Control Structures</vt:lpstr>
      <vt:lpstr>The Basic File Control  Structure Problem</vt:lpstr>
      <vt:lpstr>The In-Memory Representation</vt:lpstr>
      <vt:lpstr>In-Memory Structures and Processes</vt:lpstr>
      <vt:lpstr>Per-Process or Not?</vt:lpstr>
      <vt:lpstr>The Unix Approach</vt:lpstr>
    </vt:vector>
  </TitlesOfParts>
  <Company>UCLA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CS 111 On-Line MS Program Operating Systems  Peter Reiher </dc:title>
  <dc:creator>Peter Reiher</dc:creator>
  <cp:lastModifiedBy>Peter Reiher</cp:lastModifiedBy>
  <cp:revision>110</cp:revision>
  <dcterms:created xsi:type="dcterms:W3CDTF">2013-04-25T16:45:09Z</dcterms:created>
  <dcterms:modified xsi:type="dcterms:W3CDTF">2013-04-25T17:17:06Z</dcterms:modified>
</cp:coreProperties>
</file>