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Default Extension="pict" ContentType="image/pict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vml" ContentType="application/vnd.openxmlformats-officedocument.vmlDrawing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18" r:id="rId2"/>
    <p:sldId id="319" r:id="rId3"/>
    <p:sldId id="320" r:id="rId4"/>
    <p:sldId id="321" r:id="rId5"/>
    <p:sldId id="322" r:id="rId6"/>
    <p:sldId id="331" r:id="rId7"/>
    <p:sldId id="329" r:id="rId8"/>
    <p:sldId id="323" r:id="rId9"/>
    <p:sldId id="324" r:id="rId10"/>
    <p:sldId id="325" r:id="rId11"/>
    <p:sldId id="326" r:id="rId12"/>
    <p:sldId id="327" r:id="rId13"/>
    <p:sldId id="330" r:id="rId14"/>
    <p:sldId id="328" r:id="rId15"/>
    <p:sldId id="333" r:id="rId16"/>
    <p:sldId id="334" r:id="rId17"/>
    <p:sldId id="335" r:id="rId1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47" d="100"/>
          <a:sy n="47" d="100"/>
        </p:scale>
        <p:origin x="-10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4/22/13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4/22/13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12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3.png"/><Relationship Id="rId5" Type="http://schemas.openxmlformats.org/officeDocument/2006/relationships/image" Target="../media/image9.png"/><Relationship Id="rId6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3" Type="http://schemas.openxmlformats.org/officeDocument/2006/relationships/image" Target="../media/image11.png"/><Relationship Id="rId14" Type="http://schemas.openxmlformats.org/officeDocument/2006/relationships/image" Target="../media/image12.png"/><Relationship Id="rId15" Type="http://schemas.openxmlformats.org/officeDocument/2006/relationships/image" Target="../media/image13.png"/><Relationship Id="rId16" Type="http://schemas.openxmlformats.org/officeDocument/2006/relationships/image" Target="../media/image14.png"/><Relationship Id="rId17" Type="http://schemas.openxmlformats.org/officeDocument/2006/relationships/image" Target="../media/image15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Devices and Device Drivers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Abstractions?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Sounds like device drivers don’t offer a lot of opportunity to use abstractions</a:t>
            </a:r>
          </a:p>
          <a:p>
            <a:r>
              <a:rPr lang="en-US" dirty="0" smtClean="0"/>
              <a:t>Since each is specific to one piece of hardware</a:t>
            </a:r>
          </a:p>
          <a:p>
            <a:r>
              <a:rPr lang="en-US" dirty="0" smtClean="0"/>
              <a:t>But there are some useful similarities at higher levels</a:t>
            </a:r>
          </a:p>
          <a:p>
            <a:r>
              <a:rPr lang="en-US" dirty="0" smtClean="0"/>
              <a:t>We typically customize each device driver on top of a few powerful abstractions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Abstractions for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OS defines idealized device classes</a:t>
            </a:r>
          </a:p>
          <a:p>
            <a:pPr lvl="1"/>
            <a:r>
              <a:rPr lang="en-GB" dirty="0" smtClean="0"/>
              <a:t>Disk, display, printer, tape, network, serial ports </a:t>
            </a:r>
          </a:p>
          <a:p>
            <a:r>
              <a:rPr lang="en-GB" dirty="0" smtClean="0"/>
              <a:t>Classes define expected interfaces/</a:t>
            </a:r>
            <a:r>
              <a:rPr lang="en-GB" dirty="0" err="1" smtClean="0"/>
              <a:t>behavior</a:t>
            </a:r>
            <a:endParaRPr lang="en-GB" dirty="0" smtClean="0"/>
          </a:p>
          <a:p>
            <a:pPr lvl="1"/>
            <a:r>
              <a:rPr lang="en-GB" dirty="0" smtClean="0"/>
              <a:t>All drivers in class support standard methods</a:t>
            </a:r>
          </a:p>
          <a:p>
            <a:r>
              <a:rPr lang="en-GB" dirty="0" smtClean="0"/>
              <a:t>Device drivers implement standard </a:t>
            </a:r>
            <a:r>
              <a:rPr lang="en-GB" dirty="0" err="1" smtClean="0"/>
              <a:t>behavior</a:t>
            </a:r>
            <a:endParaRPr lang="en-GB" dirty="0" smtClean="0"/>
          </a:p>
          <a:p>
            <a:pPr lvl="1"/>
            <a:r>
              <a:rPr lang="en-GB" dirty="0" smtClean="0"/>
              <a:t>Make diverse devices fit into a common </a:t>
            </a:r>
            <a:r>
              <a:rPr lang="en-GB" dirty="0" err="1" smtClean="0"/>
              <a:t>mold</a:t>
            </a:r>
            <a:endParaRPr lang="en-GB" dirty="0" smtClean="0"/>
          </a:p>
          <a:p>
            <a:pPr lvl="1"/>
            <a:r>
              <a:rPr lang="en-GB" dirty="0" smtClean="0"/>
              <a:t>Protect applications from device eccentricities</a:t>
            </a:r>
          </a:p>
          <a:p>
            <a:r>
              <a:rPr lang="en-GB" dirty="0" smtClean="0"/>
              <a:t>Abstractions regularize and simplify the chaos of the world of devices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Driver Abstractions </a:t>
            </a:r>
            <a:br>
              <a:rPr lang="en-US" dirty="0" smtClean="0"/>
            </a:br>
            <a:r>
              <a:rPr lang="en-US" dirty="0" smtClean="0"/>
              <a:t>Help With?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Encapsulate knowledge of how to use the device</a:t>
            </a:r>
          </a:p>
          <a:p>
            <a:pPr lvl="1"/>
            <a:r>
              <a:rPr lang="en-GB" sz="2400" dirty="0" smtClean="0"/>
              <a:t>Map standard operations into operations on device</a:t>
            </a:r>
          </a:p>
          <a:p>
            <a:pPr lvl="1"/>
            <a:r>
              <a:rPr lang="en-GB" sz="2400" dirty="0" smtClean="0"/>
              <a:t>Map device states into standard object </a:t>
            </a:r>
            <a:r>
              <a:rPr lang="en-GB" sz="2400" dirty="0" err="1" smtClean="0"/>
              <a:t>behavior</a:t>
            </a:r>
            <a:endParaRPr lang="en-GB" sz="2400" dirty="0" smtClean="0"/>
          </a:p>
          <a:p>
            <a:pPr lvl="1"/>
            <a:r>
              <a:rPr lang="en-GB" sz="2400" dirty="0" smtClean="0"/>
              <a:t>Hide irrelevant </a:t>
            </a:r>
            <a:r>
              <a:rPr lang="en-GB" sz="2400" dirty="0" err="1" smtClean="0"/>
              <a:t>behavior</a:t>
            </a:r>
            <a:r>
              <a:rPr lang="en-GB" sz="2400" dirty="0" smtClean="0"/>
              <a:t> from users</a:t>
            </a:r>
          </a:p>
          <a:p>
            <a:pPr lvl="1"/>
            <a:r>
              <a:rPr lang="en-GB" sz="2400" dirty="0" smtClean="0"/>
              <a:t>Correctly coordinate device and application </a:t>
            </a:r>
            <a:r>
              <a:rPr lang="en-GB" sz="2400" dirty="0" err="1" smtClean="0"/>
              <a:t>behavior</a:t>
            </a:r>
            <a:endParaRPr lang="en-GB" sz="2400" dirty="0" smtClean="0"/>
          </a:p>
          <a:p>
            <a:r>
              <a:rPr lang="en-GB" sz="2800" dirty="0" smtClean="0"/>
              <a:t>Encapsulate knowledge of optimization</a:t>
            </a:r>
          </a:p>
          <a:p>
            <a:pPr lvl="1"/>
            <a:r>
              <a:rPr lang="en-GB" sz="2400" dirty="0" smtClean="0"/>
              <a:t>Efficiently perform standard operations on a device</a:t>
            </a:r>
          </a:p>
          <a:p>
            <a:r>
              <a:rPr lang="en-GB" sz="2800" dirty="0" smtClean="0"/>
              <a:t>Encapsulate fault handling</a:t>
            </a:r>
          </a:p>
          <a:p>
            <a:pPr lvl="1"/>
            <a:r>
              <a:rPr lang="en-GB" sz="2400" dirty="0" smtClean="0"/>
              <a:t>Understanding how to handle recoverable faults</a:t>
            </a:r>
          </a:p>
          <a:p>
            <a:pPr lvl="1"/>
            <a:r>
              <a:rPr lang="en-GB" sz="2400" dirty="0" smtClean="0"/>
              <a:t>Prevent device faults from becoming OS faults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on the Other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Devices typically connect to some standard type of bus</a:t>
            </a:r>
          </a:p>
          <a:p>
            <a:r>
              <a:rPr lang="en-US" dirty="0" smtClean="0"/>
              <a:t>Which requires the hardware to conform to that bus standard</a:t>
            </a:r>
          </a:p>
          <a:p>
            <a:r>
              <a:rPr lang="en-US" dirty="0" smtClean="0"/>
              <a:t>So driver interactions with the physical device are mediated through a standard</a:t>
            </a:r>
          </a:p>
          <a:p>
            <a:r>
              <a:rPr lang="en-US" dirty="0" smtClean="0"/>
              <a:t>Effectively providing an abstraction on the other side of the OS’ role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Device Drivers Fit </a:t>
            </a:r>
            <a:br>
              <a:rPr lang="en-US" dirty="0" smtClean="0"/>
            </a:br>
            <a:r>
              <a:rPr lang="en-US" dirty="0" smtClean="0"/>
              <a:t>Into a Modern 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may be a lot of them</a:t>
            </a:r>
          </a:p>
          <a:p>
            <a:r>
              <a:rPr lang="en-US" dirty="0" smtClean="0"/>
              <a:t>They are each pretty independent</a:t>
            </a:r>
          </a:p>
          <a:p>
            <a:r>
              <a:rPr lang="en-US" dirty="0" smtClean="0"/>
              <a:t>You may need to add new ones later</a:t>
            </a:r>
          </a:p>
          <a:p>
            <a:r>
              <a:rPr lang="en-US" dirty="0" smtClean="0"/>
              <a:t>So a pluggable model is typical</a:t>
            </a:r>
          </a:p>
          <a:p>
            <a:r>
              <a:rPr lang="en-US" dirty="0" smtClean="0"/>
              <a:t>OS provides capabilities to plug in particular drivers in well defined ways</a:t>
            </a:r>
          </a:p>
          <a:p>
            <a:r>
              <a:rPr lang="en-US" dirty="0" smtClean="0"/>
              <a:t>Then plug in the ones a given machine needs</a:t>
            </a:r>
          </a:p>
          <a:p>
            <a:r>
              <a:rPr lang="en-US" dirty="0" smtClean="0"/>
              <a:t>Making it easy to change or augment later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 Device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US" dirty="0" smtClean="0"/>
              <a:t>The interactions with the bus, down at the bottom, are pretty standard</a:t>
            </a:r>
          </a:p>
          <a:p>
            <a:pPr lvl="1"/>
            <a:r>
              <a:rPr lang="en-US" dirty="0" smtClean="0"/>
              <a:t>How you address devices on the bus, coordination of signaling and data transfers, etc.</a:t>
            </a:r>
          </a:p>
          <a:p>
            <a:pPr lvl="1"/>
            <a:r>
              <a:rPr lang="en-US" dirty="0" smtClean="0"/>
              <a:t>Not too dependent on the device itself</a:t>
            </a:r>
          </a:p>
          <a:p>
            <a:r>
              <a:rPr lang="en-US" dirty="0" smtClean="0"/>
              <a:t>The interactions with the applications, up at the top, are also pretty standard</a:t>
            </a:r>
          </a:p>
          <a:p>
            <a:pPr lvl="1"/>
            <a:r>
              <a:rPr lang="en-US" dirty="0" smtClean="0"/>
              <a:t>Typically using some file-oriented approach</a:t>
            </a:r>
          </a:p>
          <a:p>
            <a:r>
              <a:rPr lang="en-US" dirty="0" smtClean="0"/>
              <a:t>In between are some very device specific things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Pictorial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63584" y="1891862"/>
            <a:ext cx="1468331" cy="43658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App 1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82712" y="1885502"/>
            <a:ext cx="1468331" cy="43658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App 2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01840" y="1879142"/>
            <a:ext cx="1468331" cy="43658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App 3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615936" y="2632731"/>
            <a:ext cx="7850116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5936" y="1230868"/>
            <a:ext cx="18234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/>
                <a:cs typeface="Times New Roman"/>
              </a:rPr>
              <a:t>User space</a:t>
            </a: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2587198"/>
            <a:ext cx="124154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/>
                <a:cs typeface="Times New Roman"/>
              </a:rPr>
              <a:t>Kernel </a:t>
            </a:r>
          </a:p>
          <a:p>
            <a:r>
              <a:rPr lang="en-US" sz="2800" b="1" dirty="0" smtClean="0">
                <a:latin typeface="Times New Roman"/>
                <a:cs typeface="Times New Roman"/>
              </a:rPr>
              <a:t>space</a:t>
            </a:r>
            <a:endParaRPr lang="en-US" sz="2800" b="1" dirty="0">
              <a:latin typeface="Times New Roman"/>
              <a:cs typeface="Times New Roman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609600" y="4782861"/>
            <a:ext cx="7850116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3264" y="4803478"/>
            <a:ext cx="17536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/>
                <a:cs typeface="Times New Roman"/>
              </a:rPr>
              <a:t>Hardware</a:t>
            </a: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851146" y="3958878"/>
            <a:ext cx="2209111" cy="628702"/>
          </a:xfrm>
          <a:prstGeom prst="ellipse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USB bus controller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536261" y="3958878"/>
            <a:ext cx="2209111" cy="628702"/>
          </a:xfrm>
          <a:prstGeom prst="ellipse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PCI bus controller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5880171" y="5477136"/>
            <a:ext cx="2209111" cy="591560"/>
            <a:chOff x="5880171" y="5477136"/>
            <a:chExt cx="2209111" cy="591560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5880171" y="5477136"/>
              <a:ext cx="2209111" cy="1588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5820241" y="5768800"/>
              <a:ext cx="584465" cy="1588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6528217" y="5775670"/>
              <a:ext cx="584465" cy="1588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7275877" y="5769310"/>
              <a:ext cx="584465" cy="1588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457200" y="5245071"/>
            <a:ext cx="6337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USB 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bus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68133" y="5300238"/>
            <a:ext cx="5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PCI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bus</a:t>
            </a:r>
            <a:endParaRPr lang="en-US" dirty="0">
              <a:latin typeface="Times New Roman"/>
              <a:cs typeface="Times New Roman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841" y="6041217"/>
            <a:ext cx="531861" cy="19198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2876" y="5998183"/>
            <a:ext cx="385910" cy="36419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0085" y="5962857"/>
            <a:ext cx="459605" cy="459605"/>
          </a:xfrm>
          <a:prstGeom prst="rect">
            <a:avLst/>
          </a:prstGeom>
        </p:spPr>
      </p:pic>
      <p:grpSp>
        <p:nvGrpSpPr>
          <p:cNvPr id="48" name="Group 47"/>
          <p:cNvGrpSpPr/>
          <p:nvPr/>
        </p:nvGrpSpPr>
        <p:grpSpPr>
          <a:xfrm>
            <a:off x="1334841" y="5475548"/>
            <a:ext cx="2209111" cy="605358"/>
            <a:chOff x="1334841" y="5475548"/>
            <a:chExt cx="2209111" cy="605358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1334841" y="5475548"/>
              <a:ext cx="2209111" cy="1588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969329" y="5775160"/>
              <a:ext cx="584465" cy="1588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1295153" y="5767780"/>
              <a:ext cx="584465" cy="1588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1844393" y="5787880"/>
              <a:ext cx="584465" cy="1588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2406861" y="5781520"/>
              <a:ext cx="584465" cy="1588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2" name="Picture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6712" y="5906879"/>
            <a:ext cx="629934" cy="62993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42885" y="5955950"/>
            <a:ext cx="556717" cy="406425"/>
          </a:xfrm>
          <a:prstGeom prst="rect">
            <a:avLst/>
          </a:prstGeom>
        </p:spPr>
      </p:pic>
      <p:sp>
        <p:nvSpPr>
          <p:cNvPr id="35" name="Oval 34"/>
          <p:cNvSpPr/>
          <p:nvPr/>
        </p:nvSpPr>
        <p:spPr>
          <a:xfrm>
            <a:off x="2241655" y="2765027"/>
            <a:ext cx="303566" cy="1035091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2777667" y="2758667"/>
            <a:ext cx="303566" cy="1035091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13679" y="2752307"/>
            <a:ext cx="303566" cy="1035091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913259" y="2745947"/>
            <a:ext cx="303566" cy="1035091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6462499" y="2752817"/>
            <a:ext cx="303566" cy="1035091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7011739" y="2759687"/>
            <a:ext cx="303566" cy="1035091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233027" y="2897325"/>
            <a:ext cx="9538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Device</a:t>
            </a:r>
          </a:p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Drivers</a:t>
            </a:r>
            <a:endParaRPr lang="en-US" sz="2000" dirty="0">
              <a:latin typeface="Times New Roman"/>
              <a:cs typeface="Times New Roman"/>
            </a:endParaRPr>
          </a:p>
        </p:txBody>
      </p:sp>
      <p:cxnSp>
        <p:nvCxnSpPr>
          <p:cNvPr id="43" name="Straight Arrow Connector 42"/>
          <p:cNvCxnSpPr>
            <a:stCxn id="41" idx="1"/>
          </p:cNvCxnSpPr>
          <p:nvPr/>
        </p:nvCxnSpPr>
        <p:spPr>
          <a:xfrm rot="10800000">
            <a:off x="3697521" y="3251268"/>
            <a:ext cx="535506" cy="1588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stealth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41" idx="3"/>
          </p:cNvCxnSpPr>
          <p:nvPr/>
        </p:nvCxnSpPr>
        <p:spPr>
          <a:xfrm flipV="1">
            <a:off x="5186884" y="3244908"/>
            <a:ext cx="574255" cy="6360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stealth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5400000">
            <a:off x="3730062" y="3521524"/>
            <a:ext cx="509644" cy="4962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6200000" flipH="1">
            <a:off x="5152350" y="3541624"/>
            <a:ext cx="509644" cy="4962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6200000" flipH="1">
            <a:off x="2219952" y="2389640"/>
            <a:ext cx="929182" cy="490293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973939" y="1879142"/>
            <a:ext cx="8899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Times New Roman"/>
                <a:cs typeface="Times New Roman"/>
              </a:rPr>
              <a:t>System</a:t>
            </a:r>
          </a:p>
          <a:p>
            <a:pPr algn="ctr"/>
            <a:r>
              <a:rPr lang="en-US" b="1" dirty="0" smtClean="0">
                <a:latin typeface="Times New Roman"/>
                <a:cs typeface="Times New Roman"/>
              </a:rPr>
              <a:t>Call</a:t>
            </a:r>
            <a:endParaRPr lang="en-US" b="1" dirty="0">
              <a:latin typeface="Times New Roman"/>
              <a:cs typeface="Times New Roman"/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 rot="5400000">
            <a:off x="2465097" y="3800120"/>
            <a:ext cx="929184" cy="1588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072619" y="3592682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Times New Roman"/>
                <a:cs typeface="Times New Roman"/>
              </a:rPr>
              <a:t>Device</a:t>
            </a:r>
          </a:p>
          <a:p>
            <a:pPr algn="ctr"/>
            <a:r>
              <a:rPr lang="en-US" b="1" dirty="0" smtClean="0">
                <a:latin typeface="Times New Roman"/>
                <a:cs typeface="Times New Roman"/>
              </a:rPr>
              <a:t>Call</a:t>
            </a:r>
            <a:endParaRPr lang="en-US" b="1" dirty="0">
              <a:latin typeface="Times New Roman"/>
              <a:cs typeface="Times New Roman"/>
            </a:endParaRPr>
          </a:p>
        </p:txBody>
      </p:sp>
      <p:cxnSp>
        <p:nvCxnSpPr>
          <p:cNvPr id="57" name="Elbow Connector 56"/>
          <p:cNvCxnSpPr>
            <a:endCxn id="30" idx="0"/>
          </p:cNvCxnSpPr>
          <p:nvPr/>
        </p:nvCxnSpPr>
        <p:spPr>
          <a:xfrm rot="5400000">
            <a:off x="1652778" y="4722066"/>
            <a:ext cx="1759170" cy="793064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rgbClr val="00000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500"/>
                            </p:stCondLst>
                            <p:childTnLst>
                              <p:par>
                                <p:cTn id="68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0" grpId="0"/>
      <p:bldP spid="11" grpId="0"/>
      <p:bldP spid="13" grpId="0"/>
      <p:bldP spid="14" grpId="0" animBg="1"/>
      <p:bldP spid="15" grpId="0" animBg="1"/>
      <p:bldP spid="27" grpId="0"/>
      <p:bldP spid="28" grpId="0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1" grpId="1"/>
      <p:bldP spid="55" grpId="0"/>
      <p:bldP spid="55" grpId="1"/>
      <p:bldP spid="5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Drivers Vs. Core OS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1460"/>
            <a:ext cx="8229600" cy="4525963"/>
          </a:xfrm>
        </p:spPr>
        <p:txBody>
          <a:bodyPr/>
          <a:lstStyle/>
          <a:p>
            <a:r>
              <a:rPr lang="en-US" dirty="0" smtClean="0"/>
              <a:t>Device driver code </a:t>
            </a:r>
            <a:r>
              <a:rPr lang="en-US" u="sng" dirty="0" smtClean="0"/>
              <a:t>is</a:t>
            </a:r>
            <a:r>
              <a:rPr lang="en-US" dirty="0" smtClean="0"/>
              <a:t> in the OS, but . . .</a:t>
            </a:r>
          </a:p>
          <a:p>
            <a:r>
              <a:rPr lang="en-US" dirty="0" smtClean="0"/>
              <a:t>What belongs in core OS vs. a device driver?</a:t>
            </a:r>
          </a:p>
          <a:p>
            <a:r>
              <a:rPr lang="en-US" dirty="0" smtClean="0"/>
              <a:t>Common functionality belongs in the OS</a:t>
            </a:r>
          </a:p>
          <a:p>
            <a:pPr lvl="1"/>
            <a:r>
              <a:rPr lang="en-US" dirty="0" smtClean="0"/>
              <a:t>Caching</a:t>
            </a:r>
          </a:p>
          <a:p>
            <a:pPr lvl="1"/>
            <a:r>
              <a:rPr lang="en-US" dirty="0" smtClean="0"/>
              <a:t>File systems code not tied to a specific device</a:t>
            </a:r>
          </a:p>
          <a:p>
            <a:pPr lvl="1"/>
            <a:r>
              <a:rPr lang="en-US" dirty="0" smtClean="0"/>
              <a:t>Network protocols above physical/link layers</a:t>
            </a:r>
          </a:p>
          <a:p>
            <a:r>
              <a:rPr lang="en-US" dirty="0" smtClean="0"/>
              <a:t>Specialized functionality belongs in the drivers</a:t>
            </a:r>
          </a:p>
          <a:p>
            <a:pPr lvl="1"/>
            <a:r>
              <a:rPr lang="en-US" dirty="0" smtClean="0"/>
              <a:t>Things that differ in different pieces of hardware</a:t>
            </a:r>
          </a:p>
          <a:p>
            <a:pPr lvl="1"/>
            <a:r>
              <a:rPr lang="en-US" dirty="0" smtClean="0"/>
              <a:t>Things that only pertain to the particular piece of hardware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5235325" y="274638"/>
            <a:ext cx="3148971" cy="1904820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What if we’re building an embedded device?  Does the analysis change then?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role of devices</a:t>
            </a:r>
          </a:p>
          <a:p>
            <a:r>
              <a:rPr lang="en-US" dirty="0" smtClean="0"/>
              <a:t>Device drivers</a:t>
            </a:r>
          </a:p>
          <a:p>
            <a:r>
              <a:rPr lang="en-US" dirty="0" smtClean="0"/>
              <a:t>Classes of device driver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You’ve Got Your Computer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4300869" y="2781361"/>
          <a:ext cx="774498" cy="1199837"/>
        </p:xfrm>
        <a:graphic>
          <a:graphicData uri="http://schemas.openxmlformats.org/presentationml/2006/ole">
            <p:oleObj spid="_x0000_s18434" name="Clip" r:id="rId3" imgW="1157630" imgH="1790395" progId="">
              <p:embed/>
            </p:oleObj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0869" y="1600200"/>
            <a:ext cx="1406251" cy="10546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1763" y="4395597"/>
            <a:ext cx="1895357" cy="68415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795" y="3981198"/>
            <a:ext cx="680039" cy="4143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99210" y="3125610"/>
            <a:ext cx="721757" cy="6873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99210" y="4395597"/>
            <a:ext cx="898201" cy="7366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71795" y="4674152"/>
            <a:ext cx="571695" cy="91609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97225" y="3352007"/>
            <a:ext cx="709217" cy="4609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76446" y="3008313"/>
            <a:ext cx="1015844" cy="101584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876446" y="4807957"/>
            <a:ext cx="646575" cy="61018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34438" y="2702321"/>
            <a:ext cx="437357" cy="43735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034071" y="5322307"/>
            <a:ext cx="977900" cy="10287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003995" y="5210526"/>
            <a:ext cx="1140481" cy="114048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188655" y="4412013"/>
            <a:ext cx="1093796" cy="79851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114702" y="2023731"/>
            <a:ext cx="897269" cy="89726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71149" y="1423567"/>
            <a:ext cx="2405297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It’s got memory, a bus, a CPU or two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77154" y="1501993"/>
            <a:ext cx="2405297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But there’s usually a lot more to it than that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2" name="TextBox 21"/>
          <p:cNvSpPr txBox="1"/>
          <p:nvPr/>
        </p:nvSpPr>
        <p:spPr>
          <a:xfrm rot="20370269">
            <a:off x="1499810" y="3174542"/>
            <a:ext cx="6120711" cy="646331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Comic Sans MS"/>
                <a:cs typeface="Comic Sans MS"/>
              </a:rPr>
              <a:t>And who knows what else?</a:t>
            </a:r>
            <a:endParaRPr lang="en-US" sz="3600" b="1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3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12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" presetClass="entr" presetSubtype="2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" presetClass="entr" presetSubtype="8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" presetClass="entr" presetSubtype="12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500"/>
                            </p:stCondLst>
                            <p:childTnLst>
                              <p:par>
                                <p:cTn id="43" presetID="2" presetClass="entr" presetSubtype="9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" presetClass="entr" presetSubtype="4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500"/>
                            </p:stCondLst>
                            <p:childTnLst>
                              <p:par>
                                <p:cTn id="53" presetID="2" presetClass="entr" presetSubtype="3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58" presetID="2" presetClass="entr" presetSubtype="6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500"/>
                            </p:stCondLst>
                            <p:childTnLst>
                              <p:par>
                                <p:cTn id="63" presetID="2" presetClass="entr" presetSubtype="3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3000"/>
                            </p:stCondLst>
                            <p:childTnLst>
                              <p:par>
                                <p:cTn id="68" presetID="2" presetClass="entr" presetSubtype="8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4500"/>
                            </p:stCondLst>
                            <p:childTnLst>
                              <p:par>
                                <p:cTn id="73" presetID="2" presetClass="entr" presetSubtype="6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6000"/>
                            </p:stCondLst>
                            <p:childTnLst>
                              <p:par>
                                <p:cTn id="78" presetID="2" presetClass="entr" presetSubtype="12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7500"/>
                            </p:stCondLst>
                            <p:childTnLst>
                              <p:par>
                                <p:cTn id="83" presetID="2" presetClass="entr" presetSubtype="4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9000"/>
                            </p:stCondLst>
                            <p:childTnLst>
                              <p:par>
                                <p:cTn id="88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to the Wonderful </a:t>
            </a:r>
            <a:br>
              <a:rPr lang="en-US" dirty="0" smtClean="0"/>
            </a:br>
            <a:r>
              <a:rPr lang="en-US" dirty="0" smtClean="0"/>
              <a:t>World of Peripheral Devices!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computers typically have lots of devices attached to them</a:t>
            </a:r>
          </a:p>
          <a:p>
            <a:r>
              <a:rPr lang="en-US" dirty="0" smtClean="0"/>
              <a:t>Each device needs to have some code associated with it</a:t>
            </a:r>
          </a:p>
          <a:p>
            <a:pPr lvl="1"/>
            <a:r>
              <a:rPr lang="en-US" dirty="0" smtClean="0"/>
              <a:t>To perform whatever operations it does</a:t>
            </a:r>
          </a:p>
          <a:p>
            <a:pPr lvl="1"/>
            <a:r>
              <a:rPr lang="en-US" dirty="0" smtClean="0"/>
              <a:t>To integrate it with the rest of the system</a:t>
            </a:r>
          </a:p>
          <a:p>
            <a:r>
              <a:rPr lang="en-US" dirty="0" smtClean="0"/>
              <a:t>In modern commodity </a:t>
            </a:r>
            <a:r>
              <a:rPr lang="en-US" dirty="0" err="1" smtClean="0"/>
              <a:t>OSes</a:t>
            </a:r>
            <a:r>
              <a:rPr lang="en-US" dirty="0" smtClean="0"/>
              <a:t>, the code that handles these devices dwarfs the rest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Peripheral Device Code and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20"/>
            <a:ext cx="8229600" cy="4525963"/>
          </a:xfrm>
        </p:spPr>
        <p:txBody>
          <a:bodyPr/>
          <a:lstStyle/>
          <a:p>
            <a:r>
              <a:rPr lang="en-US" sz="2800" dirty="0" smtClean="0"/>
              <a:t>Why are peripheral devices the OS’ problem, anyway?</a:t>
            </a:r>
          </a:p>
          <a:p>
            <a:r>
              <a:rPr lang="en-US" sz="2800" dirty="0" smtClean="0"/>
              <a:t>Why can’t they be handled in user-level code?</a:t>
            </a:r>
          </a:p>
          <a:p>
            <a:r>
              <a:rPr lang="en-US" sz="2800" dirty="0" smtClean="0"/>
              <a:t>Maybe they sometimes can, but . . .</a:t>
            </a:r>
          </a:p>
          <a:p>
            <a:r>
              <a:rPr lang="en-US" sz="2800" dirty="0" smtClean="0"/>
              <a:t>Some of them are critical for system correctness</a:t>
            </a:r>
          </a:p>
          <a:p>
            <a:pPr lvl="1"/>
            <a:r>
              <a:rPr lang="en-US" sz="2400" dirty="0" smtClean="0"/>
              <a:t>E.g., the disk drive holding swap space</a:t>
            </a:r>
          </a:p>
          <a:p>
            <a:r>
              <a:rPr lang="en-US" sz="2800" dirty="0" smtClean="0"/>
              <a:t>Some of them must be shared among multiple processes</a:t>
            </a:r>
          </a:p>
          <a:p>
            <a:pPr lvl="1"/>
            <a:r>
              <a:rPr lang="en-US" sz="2400" dirty="0" smtClean="0"/>
              <a:t>Which is often rather complex</a:t>
            </a:r>
          </a:p>
          <a:p>
            <a:r>
              <a:rPr lang="en-US" sz="2800" dirty="0" smtClean="0"/>
              <a:t>Some of them are security-sensitive</a:t>
            </a:r>
          </a:p>
          <a:p>
            <a:r>
              <a:rPr lang="en-US" sz="2800" dirty="0" smtClean="0"/>
              <a:t>Perhaps more appropriate to put the code in the OS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the Device Driver Fits 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0380"/>
            <a:ext cx="8229600" cy="4525963"/>
          </a:xfrm>
        </p:spPr>
        <p:txBody>
          <a:bodyPr/>
          <a:lstStyle/>
          <a:p>
            <a:r>
              <a:rPr lang="en-US" dirty="0" smtClean="0"/>
              <a:t>At one end you have an application</a:t>
            </a:r>
          </a:p>
          <a:p>
            <a:pPr lvl="1"/>
            <a:r>
              <a:rPr lang="en-US" dirty="0" smtClean="0"/>
              <a:t>Like a web browser</a:t>
            </a:r>
          </a:p>
          <a:p>
            <a:r>
              <a:rPr lang="en-US" dirty="0" smtClean="0"/>
              <a:t>At the other end you have a very specific piece of hardware</a:t>
            </a:r>
          </a:p>
          <a:p>
            <a:pPr lvl="1"/>
            <a:r>
              <a:rPr lang="en-US" dirty="0" smtClean="0"/>
              <a:t>Like an Intel Gigabit CT PCI-E Network Adapter</a:t>
            </a:r>
          </a:p>
          <a:p>
            <a:r>
              <a:rPr lang="en-US" dirty="0" smtClean="0"/>
              <a:t>In between is the OS</a:t>
            </a:r>
          </a:p>
          <a:p>
            <a:r>
              <a:rPr lang="en-US" dirty="0" smtClean="0"/>
              <a:t>When the application sends a packet, the OS needs to invoke the proper driver</a:t>
            </a:r>
          </a:p>
          <a:p>
            <a:r>
              <a:rPr lang="en-US" dirty="0" smtClean="0"/>
              <a:t>Which feeds detailed instructions to the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Connecting Peripherals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820"/>
            <a:ext cx="8229600" cy="4525963"/>
          </a:xfrm>
        </p:spPr>
        <p:txBody>
          <a:bodyPr/>
          <a:lstStyle/>
          <a:p>
            <a:r>
              <a:rPr lang="en-US" dirty="0" smtClean="0"/>
              <a:t>Most peripheral devices don’t connect directly to the processor</a:t>
            </a:r>
          </a:p>
          <a:p>
            <a:pPr lvl="1"/>
            <a:r>
              <a:rPr lang="en-US" dirty="0" smtClean="0"/>
              <a:t>Or to the main bus</a:t>
            </a:r>
          </a:p>
          <a:p>
            <a:r>
              <a:rPr lang="en-US" dirty="0" smtClean="0"/>
              <a:t>They connect to a specialized peripheral bus</a:t>
            </a:r>
          </a:p>
          <a:p>
            <a:r>
              <a:rPr lang="en-US" dirty="0" smtClean="0"/>
              <a:t>Which, in turn, connects to the main bus</a:t>
            </a:r>
          </a:p>
          <a:p>
            <a:r>
              <a:rPr lang="en-US" dirty="0" smtClean="0"/>
              <a:t>Various types are common</a:t>
            </a:r>
          </a:p>
          <a:p>
            <a:pPr lvl="1"/>
            <a:r>
              <a:rPr lang="en-US" dirty="0" smtClean="0"/>
              <a:t>PCI</a:t>
            </a:r>
          </a:p>
          <a:p>
            <a:pPr lvl="1"/>
            <a:r>
              <a:rPr lang="en-US" dirty="0" smtClean="0"/>
              <a:t>USB</a:t>
            </a:r>
          </a:p>
          <a:p>
            <a:pPr lvl="1"/>
            <a:r>
              <a:rPr lang="en-US" dirty="0" smtClean="0"/>
              <a:t>Several others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5290"/>
            <a:ext cx="8229600" cy="4525963"/>
          </a:xfrm>
        </p:spPr>
        <p:txBody>
          <a:bodyPr/>
          <a:lstStyle/>
          <a:p>
            <a:r>
              <a:rPr lang="en-US" dirty="0" smtClean="0"/>
              <a:t>Generally, the code for these devices is pretty specific to them</a:t>
            </a:r>
          </a:p>
          <a:p>
            <a:r>
              <a:rPr lang="en-US" dirty="0" smtClean="0"/>
              <a:t>It’s basically code that </a:t>
            </a:r>
            <a:r>
              <a:rPr lang="en-US" i="1" dirty="0" smtClean="0"/>
              <a:t>drives </a:t>
            </a:r>
            <a:r>
              <a:rPr lang="en-US" dirty="0" smtClean="0"/>
              <a:t>the device </a:t>
            </a:r>
          </a:p>
          <a:p>
            <a:pPr lvl="1"/>
            <a:r>
              <a:rPr lang="en-US" dirty="0" smtClean="0"/>
              <a:t>Makes the device perform the operations it’s designed for</a:t>
            </a:r>
          </a:p>
          <a:p>
            <a:r>
              <a:rPr lang="en-US" dirty="0" smtClean="0"/>
              <a:t>So typically each system device is represented by its own piece of code</a:t>
            </a:r>
          </a:p>
          <a:p>
            <a:r>
              <a:rPr lang="en-US" dirty="0" smtClean="0"/>
              <a:t>The </a:t>
            </a:r>
            <a:r>
              <a:rPr lang="en-US" i="1" dirty="0" smtClean="0"/>
              <a:t>device driver</a:t>
            </a:r>
          </a:p>
          <a:p>
            <a:r>
              <a:rPr lang="en-US" dirty="0" smtClean="0"/>
              <a:t>A Linux 2.6 kernel had over 3200 of them . . .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773575" y="502733"/>
            <a:ext cx="3615650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Properties of </a:t>
            </a:r>
            <a:br>
              <a:rPr lang="en-US" dirty="0" smtClean="0"/>
            </a:br>
            <a:r>
              <a:rPr lang="en-US" dirty="0" smtClean="0"/>
              <a:t>Device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Highly specific to the particular device</a:t>
            </a:r>
          </a:p>
          <a:p>
            <a:r>
              <a:rPr lang="en-US" sz="2800" dirty="0" smtClean="0"/>
              <a:t>Inherently modular</a:t>
            </a:r>
          </a:p>
          <a:p>
            <a:r>
              <a:rPr lang="en-US" sz="2800" dirty="0" smtClean="0"/>
              <a:t>Usually interacts with the rest of the system in limited, well defined ways</a:t>
            </a:r>
          </a:p>
          <a:p>
            <a:r>
              <a:rPr lang="en-US" sz="2800" dirty="0" smtClean="0"/>
              <a:t>Their correctness is critical</a:t>
            </a:r>
          </a:p>
          <a:p>
            <a:pPr lvl="1"/>
            <a:r>
              <a:rPr lang="en-US" sz="2400" dirty="0" smtClean="0"/>
              <a:t>At least device behavior correctness </a:t>
            </a:r>
          </a:p>
          <a:p>
            <a:pPr lvl="1"/>
            <a:r>
              <a:rPr lang="en-US" sz="2400" dirty="0" smtClean="0"/>
              <a:t>Sometimes overall correctness</a:t>
            </a:r>
          </a:p>
          <a:p>
            <a:r>
              <a:rPr lang="en-US" sz="2800" dirty="0" smtClean="0"/>
              <a:t>Generally written by programmers who understand the device well</a:t>
            </a:r>
          </a:p>
          <a:p>
            <a:pPr lvl="1"/>
            <a:r>
              <a:rPr lang="en-US" sz="2400" dirty="0" smtClean="0"/>
              <a:t>But are not necessarily experts on systems issues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75502</TotalTime>
  <Words>922</Words>
  <Application>Microsoft Macintosh PowerPoint</Application>
  <PresentationFormat>On-screen Show (4:3)</PresentationFormat>
  <Paragraphs>138</Paragraphs>
  <Slides>17</Slides>
  <Notes>1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Default Theme</vt:lpstr>
      <vt:lpstr>Clip</vt:lpstr>
      <vt:lpstr>Devices and Device Drivers CS 111 On-Line MS Program Operating Systems  Peter Reiher </vt:lpstr>
      <vt:lpstr>Outline</vt:lpstr>
      <vt:lpstr>So You’ve Got Your Computer . . .</vt:lpstr>
      <vt:lpstr>Welcome to the Wonderful  World of Peripheral Devices!</vt:lpstr>
      <vt:lpstr>Peripheral Device Code and the OS</vt:lpstr>
      <vt:lpstr>Where the Device Driver Fits in</vt:lpstr>
      <vt:lpstr>Connecting Peripherals </vt:lpstr>
      <vt:lpstr>Device Drivers</vt:lpstr>
      <vt:lpstr>Typical Properties of  Device Drivers</vt:lpstr>
      <vt:lpstr>What About Abstractions?</vt:lpstr>
      <vt:lpstr>Using Abstractions for Devices</vt:lpstr>
      <vt:lpstr>What Can Driver Abstractions  Help With?</vt:lpstr>
      <vt:lpstr>Abstractions on the Other End</vt:lpstr>
      <vt:lpstr>How Do Device Drivers Fit  Into a Modern OS?</vt:lpstr>
      <vt:lpstr>Layering Device Drivers</vt:lpstr>
      <vt:lpstr>A Pictorial View</vt:lpstr>
      <vt:lpstr>Device Drivers Vs. Core OS Code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94</cp:revision>
  <dcterms:created xsi:type="dcterms:W3CDTF">2013-04-22T21:56:18Z</dcterms:created>
  <dcterms:modified xsi:type="dcterms:W3CDTF">2013-04-23T19:53:08Z</dcterms:modified>
</cp:coreProperties>
</file>