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pdf" ContentType="application/pd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3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  <p:sldId id="350" r:id="rId16"/>
    <p:sldId id="351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ABD7FF"/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>
        <p:scale>
          <a:sx n="100" d="100"/>
          <a:sy n="100" d="100"/>
        </p:scale>
        <p:origin x="-88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9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df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df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Detection and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deadlocks to occur</a:t>
            </a:r>
          </a:p>
          <a:p>
            <a:r>
              <a:rPr lang="en-US" dirty="0" smtClean="0"/>
              <a:t>Detect them once they have happened</a:t>
            </a:r>
          </a:p>
          <a:p>
            <a:pPr lvl="1"/>
            <a:r>
              <a:rPr lang="en-US" dirty="0" smtClean="0"/>
              <a:t>Preferably as soon as possible after they occur</a:t>
            </a:r>
          </a:p>
          <a:p>
            <a:r>
              <a:rPr lang="en-US" dirty="0" smtClean="0"/>
              <a:t>Do something to break the deadlock and allow someone to make progress</a:t>
            </a:r>
          </a:p>
          <a:p>
            <a:r>
              <a:rPr lang="en-US" dirty="0" smtClean="0"/>
              <a:t>Is this a good approach?</a:t>
            </a:r>
          </a:p>
          <a:p>
            <a:pPr lvl="1"/>
            <a:r>
              <a:rPr lang="en-US" dirty="0" smtClean="0"/>
              <a:t>Either in general or when you don’t want to avoid or prevent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65959" y="502733"/>
            <a:ext cx="779224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Pathfinder Priority 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purpose hardware running </a:t>
            </a:r>
            <a:r>
              <a:rPr lang="en-US" dirty="0" err="1" smtClean="0"/>
              <a:t>VxWorks</a:t>
            </a:r>
            <a:r>
              <a:rPr lang="en-US" dirty="0" smtClean="0"/>
              <a:t> real time OS</a:t>
            </a:r>
          </a:p>
          <a:p>
            <a:r>
              <a:rPr lang="en-US" dirty="0" smtClean="0"/>
              <a:t>Used preemptive priority scheduling	</a:t>
            </a:r>
          </a:p>
          <a:p>
            <a:pPr lvl="1"/>
            <a:r>
              <a:rPr lang="en-US" dirty="0" smtClean="0"/>
              <a:t>So a high priority task should get the processor </a:t>
            </a:r>
          </a:p>
          <a:p>
            <a:r>
              <a:rPr lang="en-US" dirty="0" smtClean="0"/>
              <a:t>Multiple components shared an “information bus”</a:t>
            </a:r>
          </a:p>
          <a:p>
            <a:pPr lvl="1"/>
            <a:r>
              <a:rPr lang="en-US" dirty="0" smtClean="0"/>
              <a:t>Used to communicate between components</a:t>
            </a:r>
          </a:p>
          <a:p>
            <a:pPr lvl="1"/>
            <a:r>
              <a:rPr lang="en-US" dirty="0" smtClean="0"/>
              <a:t>Essentially a shared memory region</a:t>
            </a:r>
          </a:p>
          <a:p>
            <a:pPr lvl="1"/>
            <a:r>
              <a:rPr lang="en-US" dirty="0" smtClean="0"/>
              <a:t>Protected by a </a:t>
            </a:r>
            <a:r>
              <a:rPr lang="en-US" dirty="0" err="1" smtClean="0"/>
              <a:t>mutex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Tale of Three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800" dirty="0" smtClean="0"/>
              <a:t>A high priority bus management task (at P1) needed to run frequently</a:t>
            </a:r>
          </a:p>
          <a:p>
            <a:pPr lvl="1"/>
            <a:r>
              <a:rPr lang="en-US" sz="2400" dirty="0" smtClean="0"/>
              <a:t>For brief periods, during which it locked the bus</a:t>
            </a:r>
          </a:p>
          <a:p>
            <a:r>
              <a:rPr lang="en-US" sz="2800" dirty="0" smtClean="0"/>
              <a:t>A low priority meteorological task (at P3) ran occasionally</a:t>
            </a:r>
          </a:p>
          <a:p>
            <a:pPr lvl="1"/>
            <a:r>
              <a:rPr lang="en-US" sz="2400" dirty="0" smtClean="0"/>
              <a:t>Also for brief periods, during which it locked the bus</a:t>
            </a:r>
          </a:p>
          <a:p>
            <a:r>
              <a:rPr lang="en-US" sz="2800" dirty="0" smtClean="0"/>
              <a:t>A medium priority communications task (at P2) ran rarely</a:t>
            </a:r>
          </a:p>
          <a:p>
            <a:pPr lvl="1"/>
            <a:r>
              <a:rPr lang="en-US" sz="2400" dirty="0" smtClean="0"/>
              <a:t>But for a long time when it ran</a:t>
            </a:r>
          </a:p>
          <a:p>
            <a:pPr lvl="1"/>
            <a:r>
              <a:rPr lang="en-US" sz="2400" dirty="0" smtClean="0"/>
              <a:t>But it didn’t use the bus, so it didn’t need the lock</a:t>
            </a:r>
          </a:p>
          <a:p>
            <a:r>
              <a:rPr lang="en-US" sz="2800" dirty="0" smtClean="0"/>
              <a:t>P1&gt;P2&gt;P3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Went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US" dirty="0" smtClean="0"/>
              <a:t>Rarely, the following happened:</a:t>
            </a:r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he meteorological task ran and acquired the lock</a:t>
            </a:r>
          </a:p>
          <a:p>
            <a:pPr lvl="1"/>
            <a:r>
              <a:rPr lang="en-US" dirty="0" smtClean="0"/>
              <a:t>And then the bus management task would run</a:t>
            </a:r>
          </a:p>
          <a:p>
            <a:pPr lvl="1"/>
            <a:r>
              <a:rPr lang="en-US" dirty="0" smtClean="0"/>
              <a:t>It would block waiting for the lock</a:t>
            </a:r>
          </a:p>
          <a:p>
            <a:pPr lvl="2"/>
            <a:r>
              <a:rPr lang="en-US" dirty="0" smtClean="0"/>
              <a:t>Don’t pre-empt low priority if you’re blocked anyway</a:t>
            </a:r>
          </a:p>
          <a:p>
            <a:r>
              <a:rPr lang="en-US" dirty="0" smtClean="0"/>
              <a:t>Since meteorological task was short, usually not a problem</a:t>
            </a:r>
          </a:p>
          <a:p>
            <a:r>
              <a:rPr lang="en-US" dirty="0" smtClean="0"/>
              <a:t>But if the long communications task woke up in that short interval, what would happen?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Priority Inversion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M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7200" y="1790700"/>
            <a:ext cx="635000" cy="4064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C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-1251347" y="3765153"/>
            <a:ext cx="4356894" cy="1588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91853" y="6126163"/>
            <a:ext cx="6661547" cy="1589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3058" y="2197100"/>
            <a:ext cx="677108" cy="251746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Priority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75100" y="6026152"/>
            <a:ext cx="103626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Time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10166" y="4191000"/>
            <a:ext cx="1116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ritannic Bold"/>
                <a:cs typeface="Britannic Bold"/>
              </a:rPr>
              <a:t>Lock Bus</a:t>
            </a:r>
            <a:endParaRPr lang="en-US" dirty="0">
              <a:latin typeface="Britannic Bold"/>
              <a:cs typeface="Britannic Bol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84920" y="3168134"/>
            <a:ext cx="1116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ritannic Bold"/>
                <a:cs typeface="Britannic Bold"/>
              </a:rPr>
              <a:t>Lock Bus</a:t>
            </a:r>
            <a:endParaRPr lang="en-US" dirty="0">
              <a:latin typeface="Britannic Bold"/>
              <a:cs typeface="Britannic Bold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739900" y="1790700"/>
            <a:ext cx="635000" cy="406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1018007" y="5007746"/>
            <a:ext cx="973092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1355748" y="2709284"/>
            <a:ext cx="973092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A6A6A6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M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pic>
        <p:nvPicPr>
          <p:cNvPr id="15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0400" y="5494292"/>
            <a:ext cx="378210" cy="45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3517900" y="2996569"/>
            <a:ext cx="2249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C is running, at P2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01256" y="4944408"/>
            <a:ext cx="5752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M can’t interrupt C, since it only has priority P3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17634" y="1600200"/>
            <a:ext cx="56881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B’s priority of P1 is higher than C’s, but B can’t run because it’s waiting on a lock held by M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92710" y="5306418"/>
            <a:ext cx="5752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M won’t release the lock until it runs again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20256" y="4267200"/>
            <a:ext cx="5752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But M won’t run again until C completes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62890" y="2307848"/>
            <a:ext cx="2570619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latin typeface="Times New Roman"/>
                <a:cs typeface="Times New Roman"/>
              </a:rPr>
              <a:t>RESULT?</a:t>
            </a:r>
            <a:endParaRPr lang="en-US" sz="4000" b="1" i="1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1956" y="2358648"/>
            <a:ext cx="843184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Times New Roman"/>
                <a:cs typeface="Times New Roman"/>
              </a:rPr>
              <a:t>A HIGH PRIORITY TASK DOESN’T RUN AND A LOW PRIORITY TASK DOES</a:t>
            </a:r>
            <a:endParaRPr lang="en-US" sz="3600" b="1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3" grpId="0"/>
      <p:bldP spid="14" grpId="0"/>
      <p:bldP spid="16" grpId="0"/>
      <p:bldP spid="16" grpId="1"/>
      <p:bldP spid="17" grpId="0"/>
      <p:bldP spid="17" grpId="1"/>
      <p:bldP spid="18" grpId="0" animBg="1"/>
      <p:bldP spid="22" grpId="1" animBg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Ultimate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watchdog timer would go off every so often</a:t>
            </a:r>
          </a:p>
          <a:p>
            <a:pPr lvl="1"/>
            <a:r>
              <a:rPr lang="en-US" dirty="0" smtClean="0"/>
              <a:t>At a high priority</a:t>
            </a:r>
          </a:p>
          <a:p>
            <a:pPr lvl="1"/>
            <a:r>
              <a:rPr lang="en-US" dirty="0" smtClean="0"/>
              <a:t>It didn’t need the bus</a:t>
            </a:r>
          </a:p>
          <a:p>
            <a:pPr lvl="1"/>
            <a:r>
              <a:rPr lang="en-US" dirty="0" smtClean="0"/>
              <a:t>A health monitoring mechanism</a:t>
            </a:r>
          </a:p>
          <a:p>
            <a:r>
              <a:rPr lang="en-US" dirty="0" smtClean="0"/>
              <a:t>If the bus management task hadn’t run for a long time, something was wrong</a:t>
            </a:r>
          </a:p>
          <a:p>
            <a:r>
              <a:rPr lang="en-US" dirty="0" smtClean="0"/>
              <a:t>So the watchdog code reset the system</a:t>
            </a:r>
          </a:p>
          <a:p>
            <a:r>
              <a:rPr lang="en-US" dirty="0" smtClean="0"/>
              <a:t>Every so often, the system would reboot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4600"/>
            <a:ext cx="8229600" cy="4525963"/>
          </a:xfrm>
        </p:spPr>
        <p:txBody>
          <a:bodyPr/>
          <a:lstStyle/>
          <a:p>
            <a:r>
              <a:rPr lang="en-US" sz="2800" dirty="0" smtClean="0"/>
              <a:t>This was a priority inversion</a:t>
            </a:r>
          </a:p>
          <a:p>
            <a:pPr lvl="1"/>
            <a:r>
              <a:rPr lang="en-US" sz="2400" dirty="0" smtClean="0"/>
              <a:t>The lower priority communications task ran before the higher priority bus management task</a:t>
            </a:r>
          </a:p>
          <a:p>
            <a:r>
              <a:rPr lang="en-US" sz="2800" dirty="0" smtClean="0"/>
              <a:t>That needed to be changed</a:t>
            </a:r>
          </a:p>
          <a:p>
            <a:r>
              <a:rPr lang="en-US" sz="2800" dirty="0" smtClean="0"/>
              <a:t>How?</a:t>
            </a:r>
          </a:p>
          <a:p>
            <a:r>
              <a:rPr lang="en-US" sz="2800" dirty="0" smtClean="0"/>
              <a:t>Temporarily increase the priority of the meteorological task</a:t>
            </a:r>
          </a:p>
          <a:p>
            <a:pPr lvl="1"/>
            <a:r>
              <a:rPr lang="en-US" sz="2400" dirty="0" smtClean="0"/>
              <a:t>While the high priority bus management task was block by it</a:t>
            </a:r>
          </a:p>
          <a:p>
            <a:pPr lvl="1"/>
            <a:r>
              <a:rPr lang="en-US" sz="2400" dirty="0" smtClean="0"/>
              <a:t>So the communications task wouldn’t preempt it</a:t>
            </a:r>
          </a:p>
          <a:p>
            <a:pPr lvl="1"/>
            <a:r>
              <a:rPr lang="en-US" sz="2400" i="1" dirty="0" smtClean="0"/>
              <a:t>Priority inheritance</a:t>
            </a:r>
            <a:r>
              <a:rPr lang="en-US" sz="2400" dirty="0" smtClean="0"/>
              <a:t>: a general solution to this kind of problem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14500" y="1790700"/>
            <a:ext cx="635000" cy="4064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Fix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rot="5400000" flipH="1" flipV="1">
            <a:off x="-1251347" y="3765153"/>
            <a:ext cx="4356894" cy="1588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491853" y="6126163"/>
            <a:ext cx="6661547" cy="1589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3058" y="2197100"/>
            <a:ext cx="677108" cy="251746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Priority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75100" y="6026152"/>
            <a:ext cx="103626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Time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14500" y="1790700"/>
            <a:ext cx="635000" cy="406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6200000" flipV="1">
            <a:off x="1355748" y="2709284"/>
            <a:ext cx="973092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84920" y="3276600"/>
            <a:ext cx="1116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ritannic Bold"/>
                <a:cs typeface="Britannic Bold"/>
              </a:rPr>
              <a:t>Lock Bus</a:t>
            </a:r>
            <a:endParaRPr lang="en-US" dirty="0">
              <a:latin typeface="Britannic Bold"/>
              <a:cs typeface="Britannic Bold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M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pic>
        <p:nvPicPr>
          <p:cNvPr id="10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0400" y="5494292"/>
            <a:ext cx="378210" cy="45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C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C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33059" y="1305982"/>
            <a:ext cx="37264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When M releases the lock it loses high priority</a:t>
            </a:r>
            <a:endParaRPr lang="en-US" sz="2800" dirty="0">
              <a:latin typeface="Times New Roman"/>
              <a:cs typeface="Times New Roman"/>
            </a:endParaRPr>
          </a:p>
        </p:txBody>
      </p:sp>
      <p:pic>
        <p:nvPicPr>
          <p:cNvPr id="19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212151" y="1998480"/>
            <a:ext cx="378210" cy="45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3639559" y="4559399"/>
            <a:ext cx="30914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B now gets the lock and unblocks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1956" y="2358648"/>
            <a:ext cx="843184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Times New Roman"/>
                <a:cs typeface="Times New Roman"/>
              </a:rPr>
              <a:t>Tasks run in proper priority order and Pathfinder can keep looking around!</a:t>
            </a:r>
            <a:endParaRPr lang="en-US" sz="3600" b="1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111E-6 L -0.00278 -0.5414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7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22222E-6 L -0.00139 -0.5365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6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-0.54144 L -0.00278 0.00023 " pathEditMode="relative" ptsTypes="AA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  <p:bldP spid="12" grpId="1" animBg="1"/>
      <p:bldP spid="15" grpId="0"/>
      <p:bldP spid="15" grpId="1"/>
      <p:bldP spid="11" grpId="0" animBg="1"/>
      <p:bldP spid="11" grpId="1" animBg="1"/>
      <p:bldP spid="16" grpId="0" animBg="1"/>
      <p:bldP spid="17" grpId="0" animBg="1"/>
      <p:bldP spid="18" grpId="0"/>
      <p:bldP spid="20" grpId="0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Deadlock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identify all resources that can be locked</a:t>
            </a:r>
          </a:p>
          <a:p>
            <a:r>
              <a:rPr lang="en-US" dirty="0" smtClean="0"/>
              <a:t>Need to maintain wait-for graph or equivalent structure</a:t>
            </a:r>
          </a:p>
          <a:p>
            <a:r>
              <a:rPr lang="en-US" dirty="0" smtClean="0"/>
              <a:t>When lock requested, structure is updated and checked for deadlock</a:t>
            </a:r>
          </a:p>
          <a:p>
            <a:pPr lvl="1"/>
            <a:r>
              <a:rPr lang="en-US" dirty="0" smtClean="0"/>
              <a:t>In which case, might it not be better just to reject the lock request?</a:t>
            </a:r>
          </a:p>
          <a:p>
            <a:pPr lvl="1"/>
            <a:r>
              <a:rPr lang="en-US" dirty="0" smtClean="0"/>
              <a:t>And not let the requester block?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Detection and Health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GB" sz="2800" dirty="0" smtClean="0"/>
              <a:t>Deadlock </a:t>
            </a:r>
            <a:r>
              <a:rPr lang="en-GB" sz="2800" dirty="0" smtClean="0"/>
              <a:t>detection seldom makes sense</a:t>
            </a:r>
            <a:endParaRPr lang="en-GB" sz="2800" dirty="0" smtClean="0"/>
          </a:p>
          <a:p>
            <a:pPr lvl="1"/>
            <a:r>
              <a:rPr lang="en-GB" sz="2400" dirty="0" smtClean="0"/>
              <a:t>It </a:t>
            </a:r>
            <a:r>
              <a:rPr lang="en-GB" sz="2400" dirty="0" smtClean="0"/>
              <a:t>is extremely complex to implement</a:t>
            </a:r>
            <a:endParaRPr lang="en-GB" sz="2400" dirty="0" smtClean="0"/>
          </a:p>
          <a:p>
            <a:pPr lvl="1"/>
            <a:r>
              <a:rPr lang="en-GB" sz="2400" dirty="0" smtClean="0"/>
              <a:t>Only </a:t>
            </a:r>
            <a:r>
              <a:rPr lang="en-GB" sz="2400" dirty="0" smtClean="0"/>
              <a:t>detects</a:t>
            </a:r>
            <a:r>
              <a:rPr lang="en-GB" sz="2400" dirty="0" smtClean="0"/>
              <a:t> “true deadlocks” </a:t>
            </a:r>
            <a:r>
              <a:rPr lang="en-GB" sz="2400" dirty="0" smtClean="0"/>
              <a:t>for a known </a:t>
            </a:r>
            <a:r>
              <a:rPr lang="en-GB" sz="2400" dirty="0" smtClean="0"/>
              <a:t>resources</a:t>
            </a:r>
          </a:p>
          <a:p>
            <a:pPr lvl="1"/>
            <a:r>
              <a:rPr lang="en-GB" sz="2400" dirty="0" smtClean="0"/>
              <a:t>Not always clear cut what you should do if you detect one</a:t>
            </a:r>
          </a:p>
          <a:p>
            <a:r>
              <a:rPr lang="en-GB" sz="2800" dirty="0" smtClean="0"/>
              <a:t>Service</a:t>
            </a:r>
            <a:r>
              <a:rPr lang="en-GB" sz="2800" dirty="0" smtClean="0"/>
              <a:t>/application</a:t>
            </a:r>
            <a:r>
              <a:rPr lang="en-GB" sz="2800" dirty="0" smtClean="0"/>
              <a:t> “health monitoring” makes more sense</a:t>
            </a:r>
          </a:p>
          <a:p>
            <a:pPr lvl="1"/>
            <a:r>
              <a:rPr lang="en-GB" sz="2400" dirty="0" smtClean="0"/>
              <a:t>Monitor </a:t>
            </a:r>
            <a:r>
              <a:rPr lang="en-GB" sz="2400" dirty="0" smtClean="0"/>
              <a:t>application progress/submit test transactions</a:t>
            </a:r>
            <a:endParaRPr lang="en-GB" sz="2400" dirty="0" smtClean="0"/>
          </a:p>
          <a:p>
            <a:pPr lvl="1"/>
            <a:r>
              <a:rPr lang="en-GB" sz="2400" dirty="0" smtClean="0"/>
              <a:t>If </a:t>
            </a:r>
            <a:r>
              <a:rPr lang="en-GB" sz="2400" dirty="0" smtClean="0"/>
              <a:t>response takes too long, declare service</a:t>
            </a:r>
            <a:r>
              <a:rPr lang="en-GB" sz="2400" dirty="0" smtClean="0"/>
              <a:t> “hung”</a:t>
            </a:r>
          </a:p>
          <a:p>
            <a:r>
              <a:rPr lang="en-GB" sz="2800" dirty="0" smtClean="0"/>
              <a:t>Health </a:t>
            </a:r>
            <a:r>
              <a:rPr lang="en-GB" sz="2800" dirty="0" smtClean="0"/>
              <a:t>monitoring is easy to implement</a:t>
            </a:r>
            <a:endParaRPr lang="en-GB" sz="2800" dirty="0" smtClean="0"/>
          </a:p>
          <a:p>
            <a:r>
              <a:rPr lang="en-GB" sz="2800" dirty="0" smtClean="0"/>
              <a:t>I</a:t>
            </a:r>
            <a:r>
              <a:rPr lang="en-GB" sz="2800" dirty="0" smtClean="0"/>
              <a:t>t </a:t>
            </a:r>
            <a:r>
              <a:rPr lang="en-GB" sz="2800" dirty="0" smtClean="0"/>
              <a:t>can detect a wide range of problems</a:t>
            </a:r>
            <a:endParaRPr lang="en-GB" sz="2800" dirty="0" smtClean="0"/>
          </a:p>
          <a:p>
            <a:pPr lvl="1"/>
            <a:r>
              <a:rPr lang="en-GB" sz="2400" dirty="0" smtClean="0"/>
              <a:t>Deadlocks</a:t>
            </a:r>
            <a:r>
              <a:rPr lang="en-GB" sz="2400" dirty="0" smtClean="0"/>
              <a:t>, live-locks, infinite loops &amp; waits, crashes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Problems Health Monitoring Can Handle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Live</a:t>
            </a:r>
            <a:r>
              <a:rPr lang="en-GB" sz="2800" dirty="0" smtClean="0"/>
              <a:t>-lock</a:t>
            </a:r>
            <a:endParaRPr lang="en-GB" sz="2800" dirty="0" smtClean="0"/>
          </a:p>
          <a:p>
            <a:pPr lvl="1"/>
            <a:r>
              <a:rPr lang="en-GB" sz="2400" dirty="0" smtClean="0"/>
              <a:t>Process </a:t>
            </a:r>
            <a:r>
              <a:rPr lang="en-GB" sz="2400" dirty="0" smtClean="0"/>
              <a:t>is running, but won't free R1 until it gets</a:t>
            </a:r>
            <a:r>
              <a:rPr lang="en-GB" sz="2400" dirty="0" smtClean="0"/>
              <a:t> message</a:t>
            </a:r>
          </a:p>
          <a:p>
            <a:pPr lvl="1"/>
            <a:r>
              <a:rPr lang="en-GB" sz="2400" dirty="0" smtClean="0"/>
              <a:t>Process </a:t>
            </a:r>
            <a:r>
              <a:rPr lang="en-GB" sz="2400" dirty="0" smtClean="0"/>
              <a:t>that will send the message is blocked for R1</a:t>
            </a:r>
          </a:p>
          <a:p>
            <a:r>
              <a:rPr lang="en-GB" sz="2800" dirty="0" smtClean="0"/>
              <a:t>Sleeping Beauty, waiting for “Prince Charming”</a:t>
            </a:r>
            <a:endParaRPr lang="en-GB" sz="2800" dirty="0" smtClean="0"/>
          </a:p>
          <a:p>
            <a:pPr lvl="1"/>
            <a:r>
              <a:rPr lang="en-GB" sz="2400" dirty="0" smtClean="0"/>
              <a:t>A </a:t>
            </a:r>
            <a:r>
              <a:rPr lang="en-GB" sz="2400" dirty="0" smtClean="0"/>
              <a:t>process is blocked, awaiting some completion</a:t>
            </a:r>
            <a:endParaRPr lang="en-GB" sz="2400" dirty="0" smtClean="0"/>
          </a:p>
          <a:p>
            <a:pPr lvl="1"/>
            <a:r>
              <a:rPr lang="en-GB" sz="2400" dirty="0" smtClean="0"/>
              <a:t>But</a:t>
            </a:r>
            <a:r>
              <a:rPr lang="en-GB" sz="2400" dirty="0" smtClean="0"/>
              <a:t>, for some reason, it will never happen</a:t>
            </a:r>
            <a:endParaRPr lang="en-GB" sz="2400" dirty="0" smtClean="0"/>
          </a:p>
          <a:p>
            <a:r>
              <a:rPr lang="en-GB" sz="2800" dirty="0" smtClean="0"/>
              <a:t>Neither </a:t>
            </a:r>
            <a:r>
              <a:rPr lang="en-GB" sz="2800" dirty="0" smtClean="0"/>
              <a:t>of these is a true deadlock</a:t>
            </a:r>
            <a:endParaRPr lang="en-GB" sz="2800" dirty="0" smtClean="0"/>
          </a:p>
          <a:p>
            <a:pPr lvl="1"/>
            <a:r>
              <a:rPr lang="en-GB" sz="2400" dirty="0" smtClean="0"/>
              <a:t>Wouldn't </a:t>
            </a:r>
            <a:r>
              <a:rPr lang="en-GB" sz="2400" dirty="0" smtClean="0"/>
              <a:t>be found by deadlock detection algorithm</a:t>
            </a:r>
            <a:endParaRPr lang="en-GB" sz="2400" dirty="0" smtClean="0"/>
          </a:p>
          <a:p>
            <a:pPr lvl="1"/>
            <a:r>
              <a:rPr lang="en-GB" sz="2400" dirty="0" smtClean="0"/>
              <a:t>Both </a:t>
            </a:r>
            <a:r>
              <a:rPr lang="en-GB" sz="2400" dirty="0" smtClean="0"/>
              <a:t>leave the system just as hung as a </a:t>
            </a:r>
            <a:r>
              <a:rPr lang="en-GB" sz="2400" dirty="0" smtClean="0"/>
              <a:t>deadlock</a:t>
            </a:r>
          </a:p>
          <a:p>
            <a:r>
              <a:rPr lang="en-GB" sz="2800" dirty="0" smtClean="0"/>
              <a:t>Health monitoring handles them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Monitor Process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r>
              <a:rPr lang="en-GB" dirty="0" smtClean="0"/>
              <a:t>Look </a:t>
            </a:r>
            <a:r>
              <a:rPr lang="en-GB" dirty="0" smtClean="0"/>
              <a:t>for obvious failures</a:t>
            </a:r>
            <a:endParaRPr lang="en-GB" dirty="0" smtClean="0"/>
          </a:p>
          <a:p>
            <a:pPr lvl="1"/>
            <a:r>
              <a:rPr lang="en-GB" dirty="0" smtClean="0"/>
              <a:t>Process </a:t>
            </a:r>
            <a:r>
              <a:rPr lang="en-GB" dirty="0" smtClean="0"/>
              <a:t>exits or core dumps</a:t>
            </a:r>
            <a:endParaRPr lang="en-GB" dirty="0" smtClean="0"/>
          </a:p>
          <a:p>
            <a:r>
              <a:rPr lang="en-GB" dirty="0" smtClean="0"/>
              <a:t>Passive </a:t>
            </a:r>
            <a:r>
              <a:rPr lang="en-GB" dirty="0" smtClean="0"/>
              <a:t>observation to detect hangs</a:t>
            </a:r>
            <a:endParaRPr lang="en-GB" dirty="0" smtClean="0"/>
          </a:p>
          <a:p>
            <a:pPr lvl="1"/>
            <a:r>
              <a:rPr lang="en-GB" dirty="0" smtClean="0"/>
              <a:t>Is </a:t>
            </a:r>
            <a:r>
              <a:rPr lang="en-GB" dirty="0" smtClean="0"/>
              <a:t>process consuming CPU time, or is it </a:t>
            </a:r>
            <a:r>
              <a:rPr lang="en-GB" dirty="0" smtClean="0"/>
              <a:t>blocked?</a:t>
            </a:r>
          </a:p>
          <a:p>
            <a:pPr lvl="1"/>
            <a:r>
              <a:rPr lang="en-GB" dirty="0" smtClean="0"/>
              <a:t>Is </a:t>
            </a:r>
            <a:r>
              <a:rPr lang="en-GB" dirty="0" smtClean="0"/>
              <a:t>process doing network and/or disk I/</a:t>
            </a:r>
            <a:r>
              <a:rPr lang="en-GB" dirty="0" smtClean="0"/>
              <a:t>O?</a:t>
            </a:r>
          </a:p>
          <a:p>
            <a:r>
              <a:rPr lang="en-GB" dirty="0" smtClean="0"/>
              <a:t>External </a:t>
            </a:r>
            <a:r>
              <a:rPr lang="en-GB" dirty="0" smtClean="0"/>
              <a:t>health monitoring</a:t>
            </a:r>
          </a:p>
          <a:p>
            <a:pPr lvl="1"/>
            <a:r>
              <a:rPr lang="en-GB" dirty="0" smtClean="0"/>
              <a:t>“Pings</a:t>
            </a:r>
            <a:r>
              <a:rPr lang="en-GB" dirty="0" smtClean="0"/>
              <a:t>”, null requests, standard test requests</a:t>
            </a:r>
            <a:endParaRPr lang="en-GB" dirty="0" smtClean="0"/>
          </a:p>
          <a:p>
            <a:r>
              <a:rPr lang="en-GB" dirty="0" smtClean="0"/>
              <a:t>Internal </a:t>
            </a:r>
            <a:r>
              <a:rPr lang="en-GB" dirty="0" smtClean="0"/>
              <a:t>instrumentation</a:t>
            </a:r>
            <a:endParaRPr lang="en-GB" dirty="0" smtClean="0"/>
          </a:p>
          <a:p>
            <a:pPr lvl="1"/>
            <a:r>
              <a:rPr lang="en-GB" dirty="0" smtClean="0"/>
              <a:t>White </a:t>
            </a:r>
            <a:r>
              <a:rPr lang="en-GB" dirty="0" smtClean="0"/>
              <a:t>box audits, exercisers, and monitoring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 With “Unhealthy”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Kill </a:t>
            </a:r>
            <a:r>
              <a:rPr lang="en-GB" sz="2400" dirty="0" smtClean="0"/>
              <a:t>and restart “all of the affected software”</a:t>
            </a:r>
            <a:endParaRPr lang="en-GB" sz="2400" dirty="0" smtClean="0"/>
          </a:p>
          <a:p>
            <a:r>
              <a:rPr lang="en-GB" sz="2400" dirty="0" smtClean="0"/>
              <a:t>How many and which processes </a:t>
            </a:r>
            <a:r>
              <a:rPr lang="en-GB" sz="2400" dirty="0" smtClean="0"/>
              <a:t>to kill?</a:t>
            </a:r>
            <a:endParaRPr lang="en-GB" sz="2400" dirty="0" smtClean="0"/>
          </a:p>
          <a:p>
            <a:pPr lvl="1"/>
            <a:r>
              <a:rPr lang="en-GB" sz="2400" dirty="0" smtClean="0"/>
              <a:t>As </a:t>
            </a:r>
            <a:r>
              <a:rPr lang="en-GB" sz="2400" dirty="0" smtClean="0"/>
              <a:t>many as necessary, but as few as possible</a:t>
            </a:r>
            <a:endParaRPr lang="en-GB" sz="2400" dirty="0" smtClean="0"/>
          </a:p>
          <a:p>
            <a:pPr lvl="1"/>
            <a:r>
              <a:rPr lang="en-GB" sz="2400" dirty="0" smtClean="0"/>
              <a:t>The </a:t>
            </a:r>
            <a:r>
              <a:rPr lang="en-GB" sz="2400" dirty="0" smtClean="0"/>
              <a:t>hung processes may not be the ones that are broken</a:t>
            </a:r>
            <a:endParaRPr lang="en-GB" sz="2400" dirty="0" smtClean="0"/>
          </a:p>
          <a:p>
            <a:r>
              <a:rPr lang="en-GB" sz="2400" dirty="0" smtClean="0"/>
              <a:t>How </a:t>
            </a:r>
            <a:r>
              <a:rPr lang="en-GB" sz="2400" dirty="0" smtClean="0"/>
              <a:t>will kills and restarts affect current clients?</a:t>
            </a:r>
            <a:endParaRPr lang="en-GB" sz="2400" dirty="0" smtClean="0"/>
          </a:p>
          <a:p>
            <a:pPr lvl="1"/>
            <a:r>
              <a:rPr lang="en-GB" sz="2400" dirty="0" smtClean="0"/>
              <a:t>That </a:t>
            </a:r>
            <a:r>
              <a:rPr lang="en-GB" sz="2400" dirty="0" smtClean="0"/>
              <a:t>depends on the service APIs and/or protocols</a:t>
            </a:r>
            <a:endParaRPr lang="en-GB" sz="2400" dirty="0" smtClean="0"/>
          </a:p>
          <a:p>
            <a:pPr lvl="1"/>
            <a:r>
              <a:rPr lang="en-GB" sz="2400" dirty="0" smtClean="0"/>
              <a:t>Apps </a:t>
            </a:r>
            <a:r>
              <a:rPr lang="en-GB" sz="2400" dirty="0" smtClean="0"/>
              <a:t>must be designed for cold/warm/partial restarts</a:t>
            </a:r>
          </a:p>
          <a:p>
            <a:r>
              <a:rPr lang="en-GB" sz="2400" dirty="0" smtClean="0"/>
              <a:t>Highly</a:t>
            </a:r>
            <a:r>
              <a:rPr lang="en-GB" sz="2400" dirty="0" smtClean="0"/>
              <a:t> available </a:t>
            </a:r>
            <a:r>
              <a:rPr lang="en-GB" sz="2400" dirty="0" smtClean="0"/>
              <a:t>systems define restart groups</a:t>
            </a:r>
            <a:endParaRPr lang="en-GB" sz="2400" dirty="0" smtClean="0"/>
          </a:p>
          <a:p>
            <a:pPr lvl="1"/>
            <a:r>
              <a:rPr lang="en-GB" sz="2400" dirty="0" smtClean="0"/>
              <a:t>Groups </a:t>
            </a:r>
            <a:r>
              <a:rPr lang="en-GB" sz="2400" dirty="0" smtClean="0"/>
              <a:t>of processes to be started/killed as a group</a:t>
            </a:r>
            <a:endParaRPr lang="en-GB" sz="2400" dirty="0" smtClean="0"/>
          </a:p>
          <a:p>
            <a:pPr lvl="1"/>
            <a:r>
              <a:rPr lang="en-GB" sz="2400" dirty="0" smtClean="0"/>
              <a:t>Define </a:t>
            </a:r>
            <a:r>
              <a:rPr lang="en-GB" sz="2400" dirty="0" smtClean="0"/>
              <a:t>inter-group dependencies (restart B after A)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Recovery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Retry </a:t>
            </a:r>
            <a:r>
              <a:rPr lang="en-GB" sz="2800" dirty="0" smtClean="0"/>
              <a:t>if possible ... but not forever</a:t>
            </a:r>
            <a:endParaRPr lang="en-GB" sz="2800" dirty="0" smtClean="0"/>
          </a:p>
          <a:p>
            <a:pPr lvl="1"/>
            <a:r>
              <a:rPr lang="en-GB" sz="2400" dirty="0" smtClean="0"/>
              <a:t>Client </a:t>
            </a:r>
            <a:r>
              <a:rPr lang="en-GB" sz="2400" dirty="0" smtClean="0"/>
              <a:t>should not be kept waiting indefinitely</a:t>
            </a:r>
            <a:endParaRPr lang="en-GB" sz="2400" dirty="0" smtClean="0"/>
          </a:p>
          <a:p>
            <a:pPr lvl="1"/>
            <a:r>
              <a:rPr lang="en-GB" sz="2400" dirty="0" smtClean="0"/>
              <a:t>Resources </a:t>
            </a:r>
            <a:r>
              <a:rPr lang="en-GB" sz="2400" dirty="0" smtClean="0"/>
              <a:t>are being held while waiting to retry</a:t>
            </a:r>
            <a:endParaRPr lang="en-GB" sz="2400" dirty="0" smtClean="0"/>
          </a:p>
          <a:p>
            <a:r>
              <a:rPr lang="en-GB" sz="2800" dirty="0" smtClean="0"/>
              <a:t>Roll</a:t>
            </a:r>
            <a:r>
              <a:rPr lang="en-GB" sz="2800" dirty="0" smtClean="0"/>
              <a:t>-back failed operations and return an error</a:t>
            </a:r>
            <a:endParaRPr lang="en-GB" sz="2800" dirty="0" smtClean="0"/>
          </a:p>
          <a:p>
            <a:r>
              <a:rPr lang="en-GB" sz="2800" dirty="0" smtClean="0"/>
              <a:t>Continue </a:t>
            </a:r>
            <a:r>
              <a:rPr lang="en-GB" sz="2800" dirty="0" smtClean="0"/>
              <a:t>with reduced capacity or functionality</a:t>
            </a:r>
            <a:endParaRPr lang="en-GB" sz="2800" dirty="0" smtClean="0"/>
          </a:p>
          <a:p>
            <a:pPr lvl="1"/>
            <a:r>
              <a:rPr lang="en-GB" sz="2400" dirty="0" smtClean="0"/>
              <a:t>Accept </a:t>
            </a:r>
            <a:r>
              <a:rPr lang="en-GB" sz="2400" dirty="0" smtClean="0"/>
              <a:t>requests you can handle, reject those you can't</a:t>
            </a:r>
            <a:endParaRPr lang="en-GB" sz="2400" dirty="0" smtClean="0"/>
          </a:p>
          <a:p>
            <a:r>
              <a:rPr lang="en-GB" sz="2800" dirty="0" smtClean="0"/>
              <a:t>Automatic </a:t>
            </a:r>
            <a:r>
              <a:rPr lang="en-GB" sz="2800" dirty="0" smtClean="0"/>
              <a:t>restarts (cold, warm, partial)</a:t>
            </a:r>
            <a:endParaRPr lang="en-GB" sz="2800" dirty="0" smtClean="0"/>
          </a:p>
          <a:p>
            <a:r>
              <a:rPr lang="en-GB" sz="2800" dirty="0" smtClean="0"/>
              <a:t>Escalation </a:t>
            </a:r>
            <a:r>
              <a:rPr lang="en-GB" sz="2800" dirty="0" smtClean="0"/>
              <a:t>mechanisms for failed recoveries</a:t>
            </a:r>
            <a:endParaRPr lang="en-GB" sz="2800" dirty="0" smtClean="0"/>
          </a:p>
          <a:p>
            <a:pPr lvl="1"/>
            <a:r>
              <a:rPr lang="en-GB" sz="2400" dirty="0" smtClean="0"/>
              <a:t>Restart </a:t>
            </a:r>
            <a:r>
              <a:rPr lang="en-GB" sz="2400" dirty="0" smtClean="0"/>
              <a:t>more groups, reboot more machines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Inversion and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Priority inversion isn’t necessarily deadlock, but it’s related</a:t>
            </a:r>
          </a:p>
          <a:p>
            <a:pPr lvl="1"/>
            <a:r>
              <a:rPr lang="en-GB" sz="2400" dirty="0" smtClean="0"/>
              <a:t>A low </a:t>
            </a:r>
            <a:r>
              <a:rPr lang="en-GB" sz="2400" dirty="0" smtClean="0"/>
              <a:t>priority process P1 has </a:t>
            </a:r>
            <a:r>
              <a:rPr lang="en-GB" sz="2400" dirty="0" err="1" smtClean="0"/>
              <a:t>mutex</a:t>
            </a:r>
            <a:r>
              <a:rPr lang="en-GB" sz="2400" dirty="0" smtClean="0"/>
              <a:t> M1 and is </a:t>
            </a:r>
            <a:r>
              <a:rPr lang="en-GB" sz="2400" dirty="0" err="1" smtClean="0"/>
              <a:t>preempted</a:t>
            </a:r>
            <a:endParaRPr lang="en-GB" sz="2400" dirty="0" smtClean="0"/>
          </a:p>
          <a:p>
            <a:pPr lvl="1"/>
            <a:r>
              <a:rPr lang="en-GB" sz="2400" dirty="0" smtClean="0"/>
              <a:t>A high </a:t>
            </a:r>
            <a:r>
              <a:rPr lang="en-GB" sz="2400" dirty="0" smtClean="0"/>
              <a:t>priority process P2</a:t>
            </a:r>
            <a:r>
              <a:rPr lang="en-GB" sz="2400" dirty="0" smtClean="0"/>
              <a:t> blocks </a:t>
            </a:r>
            <a:r>
              <a:rPr lang="en-GB" sz="2400" dirty="0" smtClean="0"/>
              <a:t>for </a:t>
            </a:r>
            <a:r>
              <a:rPr lang="en-GB" sz="2400" dirty="0" err="1" smtClean="0"/>
              <a:t>mutex</a:t>
            </a:r>
            <a:r>
              <a:rPr lang="en-GB" sz="2400" dirty="0" smtClean="0"/>
              <a:t> M1 </a:t>
            </a:r>
            <a:endParaRPr lang="en-GB" sz="2400" dirty="0" smtClean="0"/>
          </a:p>
          <a:p>
            <a:pPr lvl="1"/>
            <a:r>
              <a:rPr lang="en-GB" sz="2400" dirty="0" smtClean="0"/>
              <a:t>Process </a:t>
            </a:r>
            <a:r>
              <a:rPr lang="en-GB" sz="2400" dirty="0" smtClean="0"/>
              <a:t>P2</a:t>
            </a:r>
            <a:r>
              <a:rPr lang="en-GB" sz="2400" dirty="0" smtClean="0"/>
              <a:t> is </a:t>
            </a:r>
            <a:r>
              <a:rPr lang="en-GB" sz="2400" dirty="0" smtClean="0"/>
              <a:t>effectively reduced to priority of P1 </a:t>
            </a:r>
          </a:p>
          <a:p>
            <a:r>
              <a:rPr lang="en-GB" sz="2800" dirty="0" smtClean="0"/>
              <a:t>Solution: </a:t>
            </a:r>
            <a:r>
              <a:rPr lang="en-GB" sz="2800" dirty="0" err="1" smtClean="0"/>
              <a:t>mutex</a:t>
            </a:r>
            <a:r>
              <a:rPr lang="en-GB" sz="2800" dirty="0" smtClean="0"/>
              <a:t> priority inheritance</a:t>
            </a:r>
            <a:endParaRPr lang="en-GB" sz="2800" dirty="0" smtClean="0"/>
          </a:p>
          <a:p>
            <a:pPr lvl="1"/>
            <a:r>
              <a:rPr lang="en-GB" sz="2400" dirty="0" smtClean="0"/>
              <a:t>Check </a:t>
            </a:r>
            <a:r>
              <a:rPr lang="en-GB" sz="2400" dirty="0" smtClean="0"/>
              <a:t>for problem when blocking for </a:t>
            </a:r>
            <a:r>
              <a:rPr lang="en-GB" sz="2400" dirty="0" err="1" smtClean="0"/>
              <a:t>mutex</a:t>
            </a:r>
            <a:endParaRPr lang="en-GB" sz="2400" dirty="0" smtClean="0"/>
          </a:p>
          <a:p>
            <a:pPr lvl="1"/>
            <a:r>
              <a:rPr lang="en-GB" sz="2400" dirty="0" smtClean="0"/>
              <a:t>Compare </a:t>
            </a:r>
            <a:r>
              <a:rPr lang="en-GB" sz="2400" dirty="0" smtClean="0"/>
              <a:t>priority of current </a:t>
            </a:r>
            <a:r>
              <a:rPr lang="en-GB" sz="2400" dirty="0" err="1" smtClean="0"/>
              <a:t>mutex</a:t>
            </a:r>
            <a:r>
              <a:rPr lang="en-GB" sz="2400" dirty="0" smtClean="0"/>
              <a:t> owner with blocker</a:t>
            </a:r>
            <a:endParaRPr lang="en-GB" sz="2400" dirty="0" smtClean="0"/>
          </a:p>
          <a:p>
            <a:pPr lvl="1"/>
            <a:r>
              <a:rPr lang="en-GB" sz="2400" dirty="0" smtClean="0"/>
              <a:t>Temporarily </a:t>
            </a:r>
            <a:r>
              <a:rPr lang="en-GB" sz="2400" dirty="0" smtClean="0"/>
              <a:t>promote holder to blocker's priority</a:t>
            </a:r>
            <a:endParaRPr lang="en-GB" sz="2400" dirty="0" smtClean="0"/>
          </a:p>
          <a:p>
            <a:pPr lvl="1"/>
            <a:r>
              <a:rPr lang="en-GB" sz="2400" dirty="0" smtClean="0"/>
              <a:t>Return </a:t>
            </a:r>
            <a:r>
              <a:rPr lang="en-GB" sz="2400" dirty="0" smtClean="0"/>
              <a:t>to normal priority after </a:t>
            </a:r>
            <a:r>
              <a:rPr lang="en-GB" sz="2400" dirty="0" err="1" smtClean="0"/>
              <a:t>mutex</a:t>
            </a:r>
            <a:r>
              <a:rPr lang="en-GB" sz="2400" dirty="0" smtClean="0"/>
              <a:t> is released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818359" y="502733"/>
            <a:ext cx="748744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Inversion on 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65600"/>
            <a:ext cx="8229600" cy="1960563"/>
          </a:xfrm>
        </p:spPr>
        <p:txBody>
          <a:bodyPr/>
          <a:lstStyle/>
          <a:p>
            <a:r>
              <a:rPr lang="en-US" dirty="0" smtClean="0"/>
              <a:t>A real priority inversion problem occurred on the Mars Pathfinder rover</a:t>
            </a:r>
          </a:p>
          <a:p>
            <a:r>
              <a:rPr lang="en-US" dirty="0" smtClean="0"/>
              <a:t>Caused serious problems with system resets</a:t>
            </a:r>
          </a:p>
          <a:p>
            <a:r>
              <a:rPr lang="en-US" dirty="0" smtClean="0"/>
              <a:t>Difficult to find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417638"/>
            <a:ext cx="3200400" cy="25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46113</TotalTime>
  <Words>1086</Words>
  <Application>Microsoft Macintosh PowerPoint</Application>
  <PresentationFormat>On-screen Show (4:3)</PresentationFormat>
  <Paragraphs>153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Theme</vt:lpstr>
      <vt:lpstr>Deadlock Detection and Recovery</vt:lpstr>
      <vt:lpstr>Implementing Deadlock Detection</vt:lpstr>
      <vt:lpstr>Deadlock Detection and Health Monitoring</vt:lpstr>
      <vt:lpstr>Related Problems Health Monitoring Can Handle</vt:lpstr>
      <vt:lpstr>How To Monitor Process Health</vt:lpstr>
      <vt:lpstr>What To Do With “Unhealthy” Processes?</vt:lpstr>
      <vt:lpstr>Failure Recovery Methodology</vt:lpstr>
      <vt:lpstr>Priority Inversion and Deadlock</vt:lpstr>
      <vt:lpstr>Priority Inversion on Mars</vt:lpstr>
      <vt:lpstr>The Pathfinder Priority Inversion</vt:lpstr>
      <vt:lpstr>A Tale of Three Tasks</vt:lpstr>
      <vt:lpstr>What Went Wrong?</vt:lpstr>
      <vt:lpstr>The Priority Inversion at Work</vt:lpstr>
      <vt:lpstr>The Ultimate Effect</vt:lpstr>
      <vt:lpstr>Solving the Problem</vt:lpstr>
      <vt:lpstr>The Fix in Action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74</cp:revision>
  <dcterms:created xsi:type="dcterms:W3CDTF">2013-03-20T22:31:28Z</dcterms:created>
  <dcterms:modified xsi:type="dcterms:W3CDTF">2013-03-27T19:59:59Z</dcterms:modified>
</cp:coreProperties>
</file>