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20" r:id="rId2"/>
    <p:sldId id="321" r:id="rId3"/>
    <p:sldId id="322" r:id="rId4"/>
    <p:sldId id="323" r:id="rId5"/>
    <p:sldId id="324" r:id="rId6"/>
    <p:sldId id="327" r:id="rId7"/>
    <p:sldId id="328" r:id="rId8"/>
    <p:sldId id="325" r:id="rId9"/>
    <p:sldId id="326" r:id="rId10"/>
    <p:sldId id="329" r:id="rId11"/>
    <p:sldId id="330" r:id="rId12"/>
    <p:sldId id="331" r:id="rId13"/>
    <p:sldId id="332" r:id="rId14"/>
    <p:sldId id="333" r:id="rId15"/>
    <p:sldId id="334" r:id="rId16"/>
    <p:sldId id="335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ABD7FF"/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>
        <p:scale>
          <a:sx n="100" d="100"/>
          <a:sy n="100" d="100"/>
        </p:scale>
        <p:origin x="-880" y="-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Deadlock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Deadlock avoidance tries to ensure no lock ever causes deadlock</a:t>
            </a:r>
          </a:p>
          <a:p>
            <a:r>
              <a:rPr lang="en-GB" dirty="0" smtClean="0"/>
              <a:t>Deadlock prevention tries to assure that a particular lock doesn’t cause deadlock </a:t>
            </a:r>
          </a:p>
          <a:p>
            <a:r>
              <a:rPr lang="en-GB" dirty="0" smtClean="0"/>
              <a:t>By attacking one of the four necessary conditions for deadlock</a:t>
            </a:r>
          </a:p>
          <a:p>
            <a:r>
              <a:rPr lang="en-GB" dirty="0" smtClean="0"/>
              <a:t>If any one of these conditions doesn’t hold, no deadlock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151859" y="502733"/>
            <a:ext cx="4912005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of Breaking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problem – urban traffic gridlock</a:t>
            </a:r>
          </a:p>
          <a:p>
            <a:pPr lvl="1"/>
            <a:r>
              <a:rPr lang="en-GB" dirty="0" smtClean="0"/>
              <a:t>“Resource” is the ability to pass through intersection</a:t>
            </a:r>
          </a:p>
          <a:p>
            <a:pPr lvl="1"/>
            <a:r>
              <a:rPr lang="en-GB" dirty="0" smtClean="0"/>
              <a:t>Deadlock happens when nobody can get through</a:t>
            </a:r>
          </a:p>
          <a:p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36830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073400" y="5978525"/>
            <a:ext cx="2178050" cy="15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4238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Line 25"/>
          <p:cNvSpPr>
            <a:spLocks noChangeShapeType="1"/>
          </p:cNvSpPr>
          <p:nvPr/>
        </p:nvSpPr>
        <p:spPr bwMode="auto">
          <a:xfrm>
            <a:off x="5448300" y="2806700"/>
            <a:ext cx="0" cy="356232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 type="triangle"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Attack Approach 1 To Prevent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mutual exclusion</a:t>
            </a:r>
          </a:p>
          <a:p>
            <a:r>
              <a:rPr lang="en-US" dirty="0" smtClean="0"/>
              <a:t>Build overpass bridges for east/west traffic</a:t>
            </a:r>
            <a:endParaRPr lang="en-US" dirty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3725863" y="381791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725863" y="345119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727450" y="571814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5641975" y="381791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3338513" y="381791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V="1">
            <a:off x="5245100" y="319084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 flipV="1">
            <a:off x="5245100" y="571179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V="1">
            <a:off x="3733800" y="571179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5641975" y="319084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V="1">
            <a:off x="5641975" y="571179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3336925" y="571179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5645150" y="342897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5645150" y="378774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5645150" y="533450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5646738" y="5711269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3101974" y="5330266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3103562" y="5719736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H="1" flipV="1">
            <a:off x="2057401" y="3595660"/>
            <a:ext cx="1077912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3517900" y="2806700"/>
            <a:ext cx="0" cy="356232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V="1">
            <a:off x="3697288" y="3171798"/>
            <a:ext cx="1587" cy="247650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3336925" y="3171798"/>
            <a:ext cx="1588" cy="247650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3089275" y="3409923"/>
            <a:ext cx="231775" cy="1587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089275" y="3805210"/>
            <a:ext cx="231775" cy="1588"/>
          </a:xfrm>
          <a:prstGeom prst="line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3135313" y="3252760"/>
            <a:ext cx="784225" cy="760413"/>
            <a:chOff x="3135313" y="3227360"/>
            <a:chExt cx="784225" cy="760413"/>
          </a:xfrm>
        </p:grpSpPr>
        <p:sp>
          <p:nvSpPr>
            <p:cNvPr id="34" name="Parallelogram 33"/>
            <p:cNvSpPr/>
            <p:nvPr/>
          </p:nvSpPr>
          <p:spPr>
            <a:xfrm>
              <a:off x="3179763" y="3317848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Block Arc 30"/>
            <p:cNvSpPr/>
            <p:nvPr/>
          </p:nvSpPr>
          <p:spPr>
            <a:xfrm>
              <a:off x="3198813" y="32273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Block Arc 31"/>
            <p:cNvSpPr/>
            <p:nvPr/>
          </p:nvSpPr>
          <p:spPr>
            <a:xfrm>
              <a:off x="3135313" y="36210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002213" y="3252760"/>
            <a:ext cx="784225" cy="760413"/>
            <a:chOff x="3135313" y="3227360"/>
            <a:chExt cx="784225" cy="760413"/>
          </a:xfrm>
        </p:grpSpPr>
        <p:sp>
          <p:nvSpPr>
            <p:cNvPr id="40" name="Parallelogram 39"/>
            <p:cNvSpPr/>
            <p:nvPr/>
          </p:nvSpPr>
          <p:spPr>
            <a:xfrm>
              <a:off x="3179763" y="3317848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Block Arc 40"/>
            <p:cNvSpPr/>
            <p:nvPr/>
          </p:nvSpPr>
          <p:spPr>
            <a:xfrm>
              <a:off x="3198813" y="32273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Block Arc 41"/>
            <p:cNvSpPr/>
            <p:nvPr/>
          </p:nvSpPr>
          <p:spPr>
            <a:xfrm>
              <a:off x="3135313" y="36210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040313" y="5148235"/>
            <a:ext cx="784225" cy="760413"/>
            <a:chOff x="3135313" y="3227360"/>
            <a:chExt cx="784225" cy="760413"/>
          </a:xfrm>
        </p:grpSpPr>
        <p:sp>
          <p:nvSpPr>
            <p:cNvPr id="44" name="Parallelogram 43"/>
            <p:cNvSpPr/>
            <p:nvPr/>
          </p:nvSpPr>
          <p:spPr>
            <a:xfrm>
              <a:off x="3179763" y="3317848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Block Arc 44"/>
            <p:cNvSpPr/>
            <p:nvPr/>
          </p:nvSpPr>
          <p:spPr>
            <a:xfrm>
              <a:off x="3198813" y="32273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6" name="Block Arc 45"/>
            <p:cNvSpPr/>
            <p:nvPr/>
          </p:nvSpPr>
          <p:spPr>
            <a:xfrm>
              <a:off x="3135313" y="36210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179763" y="5148235"/>
            <a:ext cx="784225" cy="760413"/>
            <a:chOff x="3135313" y="3227360"/>
            <a:chExt cx="784225" cy="760413"/>
          </a:xfrm>
        </p:grpSpPr>
        <p:sp>
          <p:nvSpPr>
            <p:cNvPr id="48" name="Parallelogram 47"/>
            <p:cNvSpPr/>
            <p:nvPr/>
          </p:nvSpPr>
          <p:spPr>
            <a:xfrm>
              <a:off x="3179763" y="3317848"/>
              <a:ext cx="708025" cy="374650"/>
            </a:xfrm>
            <a:prstGeom prst="parallelogram">
              <a:avLst/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Block Arc 48"/>
            <p:cNvSpPr/>
            <p:nvPr/>
          </p:nvSpPr>
          <p:spPr>
            <a:xfrm>
              <a:off x="3198813" y="32273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chemeClr val="bg1">
                <a:lumMod val="6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Block Arc 49"/>
            <p:cNvSpPr/>
            <p:nvPr/>
          </p:nvSpPr>
          <p:spPr>
            <a:xfrm>
              <a:off x="3135313" y="3621060"/>
              <a:ext cx="720725" cy="366713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solidFill>
              <a:srgbClr val="A6A6A6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1" name="Line 24"/>
          <p:cNvSpPr>
            <a:spLocks noChangeShapeType="1"/>
          </p:cNvSpPr>
          <p:nvPr/>
        </p:nvSpPr>
        <p:spPr bwMode="auto">
          <a:xfrm flipH="1" flipV="1">
            <a:off x="5773738" y="3611536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4972050" y="3414183"/>
            <a:ext cx="812800" cy="21166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Line 24"/>
          <p:cNvSpPr>
            <a:spLocks noChangeShapeType="1"/>
          </p:cNvSpPr>
          <p:nvPr/>
        </p:nvSpPr>
        <p:spPr bwMode="auto">
          <a:xfrm flipH="1" flipV="1">
            <a:off x="3919538" y="3603597"/>
            <a:ext cx="1096962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3073400" y="3401483"/>
            <a:ext cx="812800" cy="21166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Line 24"/>
          <p:cNvSpPr>
            <a:spLocks noChangeShapeType="1"/>
          </p:cNvSpPr>
          <p:nvPr/>
        </p:nvSpPr>
        <p:spPr bwMode="auto">
          <a:xfrm flipH="1" flipV="1">
            <a:off x="2057401" y="5500660"/>
            <a:ext cx="1077912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Line 24"/>
          <p:cNvSpPr>
            <a:spLocks noChangeShapeType="1"/>
          </p:cNvSpPr>
          <p:nvPr/>
        </p:nvSpPr>
        <p:spPr bwMode="auto">
          <a:xfrm flipH="1" flipV="1">
            <a:off x="5773738" y="5516536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 type="triangle"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4972050" y="5319183"/>
            <a:ext cx="812800" cy="21166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Line 24"/>
          <p:cNvSpPr>
            <a:spLocks noChangeShapeType="1"/>
          </p:cNvSpPr>
          <p:nvPr/>
        </p:nvSpPr>
        <p:spPr bwMode="auto">
          <a:xfrm flipH="1" flipV="1">
            <a:off x="3919538" y="5508597"/>
            <a:ext cx="1096962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073400" y="5306483"/>
            <a:ext cx="812800" cy="211667"/>
          </a:xfrm>
          <a:custGeom>
            <a:avLst/>
            <a:gdLst>
              <a:gd name="connsiteX0" fmla="*/ 812800 w 812800"/>
              <a:gd name="connsiteY0" fmla="*/ 211667 h 211667"/>
              <a:gd name="connsiteX1" fmla="*/ 425450 w 812800"/>
              <a:gd name="connsiteY1" fmla="*/ 2117 h 211667"/>
              <a:gd name="connsiteX2" fmla="*/ 0 w 812800"/>
              <a:gd name="connsiteY2" fmla="*/ 198967 h 211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2800" h="211667">
                <a:moveTo>
                  <a:pt x="812800" y="211667"/>
                </a:moveTo>
                <a:cubicBezTo>
                  <a:pt x="686858" y="107950"/>
                  <a:pt x="560917" y="4234"/>
                  <a:pt x="425450" y="2117"/>
                </a:cubicBezTo>
                <a:cubicBezTo>
                  <a:pt x="289983" y="0"/>
                  <a:pt x="144991" y="99483"/>
                  <a:pt x="0" y="198967"/>
                </a:cubicBezTo>
              </a:path>
            </a:pathLst>
          </a:custGeom>
          <a:ln w="57150" cap="flat" cmpd="sng" algn="ctr">
            <a:solidFill>
              <a:schemeClr val="tx1"/>
            </a:solidFill>
            <a:prstDash val="dot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26" grpId="0" animBg="1"/>
      <p:bldP spid="27" grpId="0" animBg="1"/>
      <p:bldP spid="51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4" grpId="0" animBg="1"/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Attack Approach 2 To Prevent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it illegal to enter the intersection if you can’t exit it</a:t>
            </a:r>
          </a:p>
          <a:p>
            <a:pPr lvl="1"/>
            <a:r>
              <a:rPr lang="en-US" dirty="0" smtClean="0"/>
              <a:t>Thus, preventing “holding” of the intersection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7"/>
            <a:ext cx="1533525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4262438"/>
            <a:ext cx="1588" cy="150177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735388" y="5980113"/>
            <a:ext cx="1516062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4963" y="4238625"/>
            <a:ext cx="0" cy="149860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5700713" y="4064000"/>
            <a:ext cx="712787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5"/>
          <p:cNvSpPr>
            <a:spLocks noChangeShapeType="1"/>
          </p:cNvSpPr>
          <p:nvPr/>
        </p:nvSpPr>
        <p:spPr bwMode="auto">
          <a:xfrm>
            <a:off x="3529012" y="3289300"/>
            <a:ext cx="1588" cy="5984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6"/>
          <p:cNvSpPr>
            <a:spLocks noChangeShapeType="1"/>
          </p:cNvSpPr>
          <p:nvPr/>
        </p:nvSpPr>
        <p:spPr bwMode="auto">
          <a:xfrm>
            <a:off x="2565400" y="5980113"/>
            <a:ext cx="768350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V="1">
            <a:off x="5451475" y="6145212"/>
            <a:ext cx="1588" cy="4397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2 0.00255 L -0.34809 0.00255 " pathEditMode="relative" ptsTypes="AA">
                                      <p:cBhvr>
                                        <p:cTn id="3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11528 L -0.00278 0.25602 " pathEditMode="relative" ptsTypes="AA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29 -0.00162 L 0.34896 -0.00347 " pathEditMode="relative" ptsTypes="AA">
                                      <p:cBhvr>
                                        <p:cTn id="5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11435 L -0.00052 -0.32546 " pathEditMode="relative" ptsTypes="AA">
                                      <p:cBhvr>
                                        <p:cTn id="5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9" grpId="0" animBg="1"/>
      <p:bldP spid="30" grpId="0" animBg="1"/>
      <p:bldP spid="31" grpId="0" animBg="1"/>
      <p:bldP spid="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Attack Approach 3 To Prevent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preemption </a:t>
            </a:r>
          </a:p>
          <a:p>
            <a:pPr lvl="1"/>
            <a:r>
              <a:rPr lang="en-US" dirty="0" smtClean="0"/>
              <a:t>Force some car to pull over to the side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3530600" y="36830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3073400" y="5978525"/>
            <a:ext cx="2178050" cy="158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4238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367613" y="3824832"/>
            <a:ext cx="297921" cy="393169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ine 25"/>
          <p:cNvSpPr>
            <a:spLocks noChangeShapeType="1"/>
          </p:cNvSpPr>
          <p:nvPr/>
        </p:nvSpPr>
        <p:spPr bwMode="auto">
          <a:xfrm>
            <a:off x="3530525" y="3824832"/>
            <a:ext cx="0" cy="38735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non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 flipV="1">
            <a:off x="3711575" y="4071938"/>
            <a:ext cx="2152650" cy="7937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.00139 0.00046 C 0.00694 0.01134 0.01267 0.02222 0.01528 0.0375 C 0.01788 0.05278 0.01719 0.07222 0.01667 0.0919 " pathEditMode="relative" ptsTypes="aaA">
                                      <p:cBhvr>
                                        <p:cTn id="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22 -0.00787 L -0.35 -0.00787 " pathEditMode="relative" ptsTypes="AA">
                                      <p:cBhvr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4 -0.1449 L 0.00105 -0.38449 " pathEditMode="relative" ptsTypes="AA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84 0.00046 L 0.3809 0.0004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9000"/>
                            </p:stCondLst>
                            <p:childTnLst>
                              <p:par>
                                <p:cTn id="4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15208 L 0.00139 0.3669 " pathEditMode="relative" ptsTypes="AA">
                                      <p:cBhvr>
                                        <p:cTn id="4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31" grpId="0" animBg="1"/>
      <p:bldP spid="30" grpId="0" animBg="1"/>
      <p:bldP spid="30" grpId="1" animBg="1"/>
      <p:bldP spid="25" grpId="0" animBg="1"/>
      <p:bldP spid="25" grpId="1" animBg="1"/>
      <p:bldP spid="25" grpId="2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Attack Approach 4 To Prevent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Avoid circular dependencies by decreeing a totally ordered right of way</a:t>
            </a:r>
          </a:p>
          <a:p>
            <a:pPr lvl="1"/>
            <a:r>
              <a:rPr lang="en-US" dirty="0" smtClean="0"/>
              <a:t>E.g., North beats West beats South beats East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3725863" y="4254500"/>
            <a:ext cx="1524000" cy="1524000"/>
          </a:xfrm>
          <a:prstGeom prst="roundRect">
            <a:avLst>
              <a:gd name="adj" fmla="val 10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3725863" y="388778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3727450" y="6154738"/>
            <a:ext cx="15240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5641975" y="4254500"/>
            <a:ext cx="1588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3338513" y="4254500"/>
            <a:ext cx="1587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5245100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V="1">
            <a:off x="3697288" y="3627438"/>
            <a:ext cx="1587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V="1">
            <a:off x="52451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3733800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564197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 flipV="1">
            <a:off x="3336925" y="362743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V="1">
            <a:off x="564197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V="1">
            <a:off x="3336925" y="6148388"/>
            <a:ext cx="1588" cy="247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645150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5645150" y="4224338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5645150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5646738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3089275" y="3865563"/>
            <a:ext cx="2317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3089275" y="4260850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089275" y="57372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>
            <a:off x="3090863" y="6169025"/>
            <a:ext cx="2317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 flipV="1">
            <a:off x="5413375" y="3857625"/>
            <a:ext cx="1588" cy="2181225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4"/>
          <p:cNvSpPr>
            <a:spLocks noChangeShapeType="1"/>
          </p:cNvSpPr>
          <p:nvPr/>
        </p:nvSpPr>
        <p:spPr bwMode="auto">
          <a:xfrm flipH="1">
            <a:off x="5700713" y="4064000"/>
            <a:ext cx="712787" cy="7938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26"/>
          <p:cNvSpPr>
            <a:spLocks noChangeShapeType="1"/>
          </p:cNvSpPr>
          <p:nvPr/>
        </p:nvSpPr>
        <p:spPr bwMode="auto">
          <a:xfrm>
            <a:off x="2565400" y="5980113"/>
            <a:ext cx="768350" cy="0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25"/>
          <p:cNvSpPr>
            <a:spLocks noChangeShapeType="1"/>
          </p:cNvSpPr>
          <p:nvPr/>
        </p:nvSpPr>
        <p:spPr bwMode="auto">
          <a:xfrm>
            <a:off x="3530600" y="3924300"/>
            <a:ext cx="1588" cy="2081213"/>
          </a:xfrm>
          <a:prstGeom prst="line">
            <a:avLst/>
          </a:prstGeom>
          <a:noFill/>
          <a:ln w="72000">
            <a:solidFill>
              <a:srgbClr val="000000"/>
            </a:solidFill>
            <a:prstDash val="sysDot"/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-0.16042 L 0.00105 -0.44931 " pathEditMode="relative" ptsTypes="AA">
                                      <p:cBhvr>
                                        <p:cTn id="2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15209 L -0.00278 0.43172 " pathEditMode="relative" ptsTypes="AA">
                                      <p:cBhvr>
                                        <p:cTn id="2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11 0.00138 L -0.47344 -0.00047 " pathEditMode="relative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271 0.00394 L 0.46632 0.00394 " pathEditMode="relative" ptsTypes="AA">
                                      <p:cBhvr>
                                        <p:cTn id="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8" grpId="2" animBg="1"/>
      <p:bldP spid="30" grpId="0" animBg="1"/>
      <p:bldP spid="30" grpId="1" animBg="1"/>
      <p:bldP spid="30" grpId="2" animBg="1"/>
      <p:bldP spid="35" grpId="0" animBg="1"/>
      <p:bldP spid="35" grpId="1" animBg="1"/>
      <p:bldP spid="35" grpId="2" animBg="1"/>
      <p:bldP spid="36" grpId="0" animBg="1"/>
      <p:bldP spid="36" grpId="1" animBg="1"/>
      <p:bldP spid="36" grpId="2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Approach Should You 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There is no one universal solution to all deadlocks</a:t>
            </a:r>
          </a:p>
          <a:p>
            <a:pPr lvl="1"/>
            <a:r>
              <a:rPr lang="en-GB" sz="2400" dirty="0" smtClean="0"/>
              <a:t>Fortunately, we don't need one solution for all resources</a:t>
            </a:r>
          </a:p>
          <a:p>
            <a:pPr lvl="1"/>
            <a:r>
              <a:rPr lang="en-GB" sz="2400" dirty="0" smtClean="0"/>
              <a:t>We only need a solution for each resource</a:t>
            </a:r>
          </a:p>
          <a:p>
            <a:r>
              <a:rPr lang="en-GB" sz="2800" dirty="0" smtClean="0"/>
              <a:t>Solve each individual problem any way you can</a:t>
            </a:r>
          </a:p>
          <a:p>
            <a:pPr lvl="1"/>
            <a:r>
              <a:rPr lang="en-GB" sz="2400" dirty="0" smtClean="0"/>
              <a:t>Make resources sharable wherever possible</a:t>
            </a:r>
          </a:p>
          <a:p>
            <a:pPr lvl="1"/>
            <a:r>
              <a:rPr lang="en-GB" sz="2400" dirty="0" smtClean="0"/>
              <a:t>Use reservations for commodity resources</a:t>
            </a:r>
          </a:p>
          <a:p>
            <a:pPr lvl="1"/>
            <a:r>
              <a:rPr lang="en-GB" sz="2400" dirty="0" smtClean="0"/>
              <a:t>Ordered locking or no hold-and-block where possible</a:t>
            </a:r>
          </a:p>
          <a:p>
            <a:pPr lvl="1"/>
            <a:r>
              <a:rPr lang="en-GB" sz="2400" dirty="0" smtClean="0"/>
              <a:t>As a last resort, leases and lock breaking</a:t>
            </a:r>
          </a:p>
          <a:p>
            <a:r>
              <a:rPr lang="en-GB" sz="2800" dirty="0" smtClean="0"/>
              <a:t>OS must prevent deadlocks in all system services</a:t>
            </a:r>
          </a:p>
          <a:p>
            <a:pPr lvl="1"/>
            <a:r>
              <a:rPr lang="en-GB" sz="2400" dirty="0" smtClean="0"/>
              <a:t> Applications are responsible for their own </a:t>
            </a:r>
            <a:r>
              <a:rPr lang="en-GB" sz="2400" dirty="0" err="1" smtClean="0"/>
              <a:t>behavior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More Deadlock “Solution”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Ignore the problem</a:t>
            </a:r>
          </a:p>
          <a:p>
            <a:r>
              <a:rPr lang="en-US" dirty="0" smtClean="0"/>
              <a:t>In many cases, deadlocks are very improbable</a:t>
            </a:r>
          </a:p>
          <a:p>
            <a:r>
              <a:rPr lang="en-US" dirty="0" smtClean="0"/>
              <a:t>Doing anything to avoid or prevent them might be very expensive</a:t>
            </a:r>
          </a:p>
          <a:p>
            <a:r>
              <a:rPr lang="en-US" dirty="0" smtClean="0"/>
              <a:t>So just forget about them and hope for the best</a:t>
            </a:r>
          </a:p>
          <a:p>
            <a:r>
              <a:rPr lang="en-US" dirty="0" smtClean="0"/>
              <a:t>But what if the best doesn’t happen?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356100" y="2324100"/>
            <a:ext cx="3721100" cy="2095500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How dangerous would it really be to use this solution internally in an OS?  Would that ever be a good idea?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0788"/>
            <a:ext cx="8229600" cy="1143000"/>
          </a:xfrm>
        </p:spPr>
        <p:txBody>
          <a:bodyPr/>
          <a:lstStyle/>
          <a:p>
            <a:r>
              <a:rPr lang="en-US" dirty="0" smtClean="0"/>
              <a:t>Four Basic Conditions </a:t>
            </a:r>
            <a:br>
              <a:rPr lang="en-US" dirty="0" smtClean="0"/>
            </a:br>
            <a:r>
              <a:rPr lang="en-US" dirty="0" smtClean="0"/>
              <a:t>For Deadlocks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deadlock to occur, these conditions must hold: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Mutual exclusion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Incremental allocation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No pre-emption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Circular waiting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Deadlock requires mutual exclusion</a:t>
            </a:r>
          </a:p>
          <a:p>
            <a:pPr lvl="1"/>
            <a:r>
              <a:rPr lang="en-GB" dirty="0" smtClean="0"/>
              <a:t>P1 having the resource precludes P2 from getting it</a:t>
            </a:r>
          </a:p>
          <a:p>
            <a:r>
              <a:rPr lang="en-GB" dirty="0" smtClean="0"/>
              <a:t>You can't deadlock over a shareable resource</a:t>
            </a:r>
          </a:p>
          <a:p>
            <a:pPr lvl="1"/>
            <a:r>
              <a:rPr lang="en-GB" dirty="0" smtClean="0"/>
              <a:t>Perhaps maintained with atomic instructions</a:t>
            </a:r>
          </a:p>
          <a:p>
            <a:pPr lvl="1"/>
            <a:r>
              <a:rPr lang="en-GB" dirty="0" smtClean="0"/>
              <a:t>Even reader/writer locking can help</a:t>
            </a:r>
          </a:p>
          <a:p>
            <a:pPr lvl="2"/>
            <a:r>
              <a:rPr lang="en-GB" dirty="0" smtClean="0"/>
              <a:t>Readers can share, writers may be handled other ways</a:t>
            </a:r>
          </a:p>
          <a:p>
            <a:r>
              <a:rPr lang="en-GB" dirty="0" smtClean="0"/>
              <a:t>You can't deadlock on your private resources</a:t>
            </a:r>
          </a:p>
          <a:p>
            <a:pPr lvl="1"/>
            <a:r>
              <a:rPr lang="en-GB" dirty="0" smtClean="0"/>
              <a:t>Can we give each process its own private resource?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Incremental Allocation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pPr marL="717550" indent="-609600"/>
            <a:r>
              <a:rPr lang="en-GB" sz="2800" dirty="0" smtClean="0"/>
              <a:t>Deadlock requires you to block holding resources while you ask for others</a:t>
            </a:r>
          </a:p>
          <a:p>
            <a:pPr marL="717550" indent="-609600">
              <a:buFontTx/>
              <a:buAutoNum type="arabicPeriod"/>
            </a:pPr>
            <a:r>
              <a:rPr lang="en-GB" sz="2800" dirty="0" smtClean="0"/>
              <a:t>Allocate all of your resources in a single operation</a:t>
            </a:r>
          </a:p>
          <a:p>
            <a:pPr marL="1109663" lvl="1" indent="-533400"/>
            <a:r>
              <a:rPr lang="en-GB" sz="2400" dirty="0" smtClean="0"/>
              <a:t>If you can’t get everything, system returns failure and locks nothing</a:t>
            </a:r>
          </a:p>
          <a:p>
            <a:pPr marL="1109663" lvl="1" indent="-533400"/>
            <a:r>
              <a:rPr lang="en-GB" sz="2400" dirty="0" smtClean="0"/>
              <a:t>When you return, you have </a:t>
            </a:r>
            <a:r>
              <a:rPr lang="en-GB" sz="2400" u="sng" dirty="0" smtClean="0"/>
              <a:t>all or nothing</a:t>
            </a:r>
            <a:endParaRPr lang="en-GB" sz="2400" dirty="0" smtClean="0"/>
          </a:p>
          <a:p>
            <a:pPr marL="717550" indent="-609600">
              <a:buFontTx/>
              <a:buAutoNum type="arabicPeriod"/>
            </a:pPr>
            <a:r>
              <a:rPr lang="en-GB" sz="2800" dirty="0" smtClean="0"/>
              <a:t>Non-blocking requests</a:t>
            </a:r>
          </a:p>
          <a:p>
            <a:pPr marL="1109663" lvl="1" indent="-533400"/>
            <a:r>
              <a:rPr lang="en-GB" sz="2400" dirty="0" smtClean="0"/>
              <a:t>A request that can't be satisfied immediately will fail</a:t>
            </a:r>
          </a:p>
          <a:p>
            <a:pPr marL="717550" indent="-609600">
              <a:buFontTx/>
              <a:buAutoNum type="arabicPeriod"/>
            </a:pPr>
            <a:r>
              <a:rPr lang="en-GB" sz="2800" dirty="0" smtClean="0"/>
              <a:t>Disallow blocking while holding resources</a:t>
            </a:r>
          </a:p>
          <a:p>
            <a:pPr marL="1109663" lvl="1" indent="-533400"/>
            <a:r>
              <a:rPr lang="en-GB" sz="2400" dirty="0" smtClean="0"/>
              <a:t>You must release all held locks prior to blocking</a:t>
            </a:r>
          </a:p>
          <a:p>
            <a:pPr marL="1109663" lvl="1" indent="-533400"/>
            <a:r>
              <a:rPr lang="en-GB" sz="2400" dirty="0" smtClean="0"/>
              <a:t>Reacquire them again after you return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Releasing Locks Before 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Could be blocking for a reason not related to resource locking</a:t>
            </a:r>
          </a:p>
          <a:p>
            <a:r>
              <a:rPr lang="en-US" dirty="0" smtClean="0"/>
              <a:t>How can releasing locks before you block help?  </a:t>
            </a:r>
          </a:p>
          <a:p>
            <a:r>
              <a:rPr lang="en-US" dirty="0" smtClean="0"/>
              <a:t>Won’t the deadlock just occur when you attempt to reacquire them?</a:t>
            </a:r>
          </a:p>
          <a:p>
            <a:pPr lvl="1"/>
            <a:r>
              <a:rPr lang="en-US" dirty="0" smtClean="0"/>
              <a:t>When you reacquire them, you will be required to do so in a single all-or-none transaction</a:t>
            </a:r>
          </a:p>
          <a:p>
            <a:pPr lvl="1"/>
            <a:r>
              <a:rPr lang="en-US" dirty="0" smtClean="0"/>
              <a:t> Such a transaction does not involve hold-and-block, and so cannot result in a deadlock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No Pre-emption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Deadlock can be broken by resource confiscation</a:t>
            </a:r>
          </a:p>
          <a:p>
            <a:pPr lvl="1"/>
            <a:r>
              <a:rPr lang="en-GB" sz="2400" dirty="0" smtClean="0"/>
              <a:t>Resource “leases” with time-outs and “lock breaking”</a:t>
            </a:r>
          </a:p>
          <a:p>
            <a:pPr lvl="1"/>
            <a:r>
              <a:rPr lang="en-GB" sz="2400" dirty="0" smtClean="0"/>
              <a:t>Resource can be seized &amp; reallocated to new client</a:t>
            </a:r>
          </a:p>
          <a:p>
            <a:r>
              <a:rPr lang="en-GB" sz="2800" dirty="0" smtClean="0"/>
              <a:t>Revocation must be enforced</a:t>
            </a:r>
          </a:p>
          <a:p>
            <a:pPr lvl="1"/>
            <a:r>
              <a:rPr lang="en-GB" sz="2400" dirty="0" smtClean="0"/>
              <a:t>Invalidate previous owner's resource handle</a:t>
            </a:r>
          </a:p>
          <a:p>
            <a:pPr lvl="1"/>
            <a:r>
              <a:rPr lang="en-GB" sz="2400" dirty="0" smtClean="0"/>
              <a:t>If revocation is not possible, kill previous owner</a:t>
            </a:r>
          </a:p>
          <a:p>
            <a:r>
              <a:rPr lang="en-GB" sz="2800" dirty="0" smtClean="0"/>
              <a:t>Some resources may be damaged by lock breaking</a:t>
            </a:r>
          </a:p>
          <a:p>
            <a:pPr lvl="1"/>
            <a:r>
              <a:rPr lang="en-GB" sz="2400" dirty="0" smtClean="0"/>
              <a:t>Previous owner was in the middle of critical section</a:t>
            </a:r>
          </a:p>
          <a:p>
            <a:pPr lvl="1"/>
            <a:r>
              <a:rPr lang="en-GB" sz="2400" dirty="0" smtClean="0"/>
              <a:t>May need mechanisms to audit/repair resource</a:t>
            </a:r>
          </a:p>
          <a:p>
            <a:r>
              <a:rPr lang="en-GB" sz="2800" dirty="0" smtClean="0"/>
              <a:t>Resources must be designed with revocation in mind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Can The OS “Seize” a Resource?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it can revoke access by invalidating a process’ resource handle</a:t>
            </a:r>
          </a:p>
          <a:p>
            <a:pPr lvl="1"/>
            <a:r>
              <a:rPr lang="en-US" dirty="0" smtClean="0"/>
              <a:t>If process has to use a system service to access the resource, that service can no longer honor requests</a:t>
            </a:r>
            <a:endParaRPr lang="en-US" i="1" dirty="0" smtClean="0"/>
          </a:p>
          <a:p>
            <a:r>
              <a:rPr lang="en-US" dirty="0" smtClean="0"/>
              <a:t>When is it not possible to revoke a process’ access to a resource?</a:t>
            </a:r>
          </a:p>
          <a:p>
            <a:pPr lvl="1"/>
            <a:r>
              <a:rPr lang="en-US" dirty="0" smtClean="0"/>
              <a:t>If the process has direct access to the object</a:t>
            </a:r>
          </a:p>
          <a:p>
            <a:pPr lvl="2"/>
            <a:r>
              <a:rPr lang="en-US" dirty="0" smtClean="0"/>
              <a:t>E.g., the object is part of the process’ address space </a:t>
            </a:r>
          </a:p>
          <a:p>
            <a:pPr lvl="2"/>
            <a:r>
              <a:rPr lang="en-US" dirty="0" smtClean="0"/>
              <a:t>Revoking access requires destroying  the address space </a:t>
            </a:r>
          </a:p>
          <a:p>
            <a:pPr lvl="2"/>
            <a:r>
              <a:rPr lang="en-US" dirty="0" smtClean="0"/>
              <a:t>Usually killing the process.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 Circular 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GB" dirty="0" smtClean="0"/>
              <a:t>Use </a:t>
            </a:r>
            <a:r>
              <a:rPr lang="en-GB" i="1" dirty="0" smtClean="0"/>
              <a:t>total resource ordering</a:t>
            </a:r>
          </a:p>
          <a:p>
            <a:pPr lvl="1"/>
            <a:r>
              <a:rPr lang="en-GB" dirty="0" smtClean="0"/>
              <a:t>All requesters allocate resources in same order</a:t>
            </a:r>
          </a:p>
          <a:p>
            <a:pPr lvl="1"/>
            <a:r>
              <a:rPr lang="en-GB" dirty="0" smtClean="0"/>
              <a:t>First allocate R1 and then R2 afterwards</a:t>
            </a:r>
          </a:p>
          <a:p>
            <a:pPr lvl="1"/>
            <a:r>
              <a:rPr lang="en-GB" dirty="0" smtClean="0"/>
              <a:t>Someone else may have R2 but he doesn't need R1</a:t>
            </a:r>
          </a:p>
          <a:p>
            <a:r>
              <a:rPr lang="en-GB" dirty="0" smtClean="0"/>
              <a:t>Assumes we know how to order the resources</a:t>
            </a:r>
          </a:p>
          <a:p>
            <a:pPr lvl="1"/>
            <a:r>
              <a:rPr lang="en-GB" dirty="0" smtClean="0"/>
              <a:t>Order by resource type (e.g. groups before members)</a:t>
            </a:r>
          </a:p>
          <a:p>
            <a:pPr lvl="1"/>
            <a:r>
              <a:rPr lang="en-GB" dirty="0" smtClean="0"/>
              <a:t>Order by relationship (e.g. parents before children)</a:t>
            </a:r>
          </a:p>
          <a:p>
            <a:r>
              <a:rPr lang="en-GB" dirty="0" smtClean="0"/>
              <a:t>May require a </a:t>
            </a:r>
            <a:r>
              <a:rPr lang="en-GB" i="1" dirty="0" smtClean="0"/>
              <a:t>lock dance</a:t>
            </a:r>
          </a:p>
          <a:p>
            <a:pPr lvl="1"/>
            <a:r>
              <a:rPr lang="en-GB" dirty="0" smtClean="0"/>
              <a:t> Release R2, allocate R1, reacquire  R2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Dances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28"/>
          <p:cNvSpPr>
            <a:spLocks noChangeArrowheads="1"/>
          </p:cNvSpPr>
          <p:nvPr/>
        </p:nvSpPr>
        <p:spPr bwMode="auto">
          <a:xfrm>
            <a:off x="4468823" y="1227735"/>
            <a:ext cx="1062038" cy="265457"/>
          </a:xfrm>
          <a:prstGeom prst="roundRect">
            <a:avLst>
              <a:gd name="adj" fmla="val 194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endParaRPr lang="en-US" sz="18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AutoShape 16"/>
          <p:cNvSpPr>
            <a:spLocks noChangeArrowheads="1"/>
          </p:cNvSpPr>
          <p:nvPr/>
        </p:nvSpPr>
        <p:spPr bwMode="auto">
          <a:xfrm>
            <a:off x="4468823" y="1227113"/>
            <a:ext cx="1062038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Times New Roman"/>
                <a:cs typeface="Times New Roman"/>
              </a:rPr>
              <a:t>buffer</a:t>
            </a:r>
          </a:p>
        </p:txBody>
      </p:sp>
      <p:sp>
        <p:nvSpPr>
          <p:cNvPr id="6" name="AutoShape 27"/>
          <p:cNvSpPr>
            <a:spLocks noChangeArrowheads="1"/>
          </p:cNvSpPr>
          <p:nvPr/>
        </p:nvSpPr>
        <p:spPr bwMode="auto">
          <a:xfrm>
            <a:off x="820748" y="1230910"/>
            <a:ext cx="1420813" cy="265457"/>
          </a:xfrm>
          <a:prstGeom prst="roundRect">
            <a:avLst>
              <a:gd name="adj" fmla="val 324"/>
            </a:avLst>
          </a:prstGeom>
          <a:solidFill>
            <a:srgbClr val="FF9933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endParaRPr lang="en-US" sz="18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AutoShape 26"/>
          <p:cNvSpPr>
            <a:spLocks noChangeArrowheads="1"/>
          </p:cNvSpPr>
          <p:nvPr/>
        </p:nvSpPr>
        <p:spPr bwMode="auto">
          <a:xfrm>
            <a:off x="819161" y="1230910"/>
            <a:ext cx="1420812" cy="265457"/>
          </a:xfrm>
          <a:prstGeom prst="roundRect">
            <a:avLst>
              <a:gd name="adj" fmla="val 324"/>
            </a:avLst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endParaRPr lang="en-US" sz="18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AutoShape 3"/>
          <p:cNvSpPr>
            <a:spLocks noChangeArrowheads="1"/>
          </p:cNvSpPr>
          <p:nvPr/>
        </p:nvSpPr>
        <p:spPr bwMode="auto">
          <a:xfrm>
            <a:off x="819161" y="1227113"/>
            <a:ext cx="1420812" cy="269875"/>
          </a:xfrm>
          <a:prstGeom prst="roundRect">
            <a:avLst>
              <a:gd name="adj" fmla="val 32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800">
                <a:solidFill>
                  <a:schemeClr val="tx1"/>
                </a:solidFill>
                <a:latin typeface="Times New Roman"/>
                <a:cs typeface="Times New Roman"/>
              </a:rPr>
              <a:t>list head</a:t>
            </a:r>
          </a:p>
        </p:txBody>
      </p:sp>
      <p:sp>
        <p:nvSpPr>
          <p:cNvPr id="9" name="Rectangle 14"/>
          <p:cNvSpPr txBox="1">
            <a:spLocks noChangeArrowheads="1"/>
          </p:cNvSpPr>
          <p:nvPr/>
        </p:nvSpPr>
        <p:spPr bwMode="auto">
          <a:xfrm>
            <a:off x="508011" y="3306738"/>
            <a:ext cx="387985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To find a desired buffer: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read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lock list head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search for desired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lock desired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unlock list head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return (locked) buffer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0" name="Rectangle 15"/>
          <p:cNvSpPr txBox="1">
            <a:spLocks noChangeArrowheads="1"/>
          </p:cNvSpPr>
          <p:nvPr/>
        </p:nvSpPr>
        <p:spPr bwMode="auto">
          <a:xfrm>
            <a:off x="4278362" y="3306738"/>
            <a:ext cx="4778375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To delete a (locked) buffer from list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unlock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write lock list head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search for desired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lock desired buffer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remove from list</a:t>
            </a:r>
          </a:p>
          <a:p>
            <a:pPr marL="342900" marR="0" lvl="0" indent="-342900" algn="l" defTabSz="4572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charset="0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	unlock list head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2792423" y="1227113"/>
            <a:ext cx="1062038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Times New Roman"/>
                <a:cs typeface="Times New Roman"/>
              </a:rPr>
              <a:t>buffer</a:t>
            </a:r>
          </a:p>
        </p:txBody>
      </p:sp>
      <p:sp>
        <p:nvSpPr>
          <p:cNvPr id="12" name="AutoShape 17"/>
          <p:cNvSpPr>
            <a:spLocks noChangeArrowheads="1"/>
          </p:cNvSpPr>
          <p:nvPr/>
        </p:nvSpPr>
        <p:spPr bwMode="auto">
          <a:xfrm>
            <a:off x="6221423" y="1227113"/>
            <a:ext cx="1062038" cy="269875"/>
          </a:xfrm>
          <a:prstGeom prst="roundRect">
            <a:avLst>
              <a:gd name="adj" fmla="val 194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>
                <a:solidFill>
                  <a:schemeClr val="tx1"/>
                </a:solidFill>
                <a:latin typeface="Times New Roman"/>
                <a:cs typeface="Times New Roman"/>
              </a:rPr>
              <a:t>buffer</a:t>
            </a:r>
          </a:p>
        </p:txBody>
      </p:sp>
      <p:cxnSp>
        <p:nvCxnSpPr>
          <p:cNvPr id="13" name="AutoShape 18"/>
          <p:cNvCxnSpPr>
            <a:cxnSpLocks noChangeShapeType="1"/>
            <a:stCxn id="8" idx="3"/>
            <a:endCxn id="11" idx="1"/>
          </p:cNvCxnSpPr>
          <p:nvPr/>
        </p:nvCxnSpPr>
        <p:spPr bwMode="auto">
          <a:xfrm>
            <a:off x="2239973" y="1362050"/>
            <a:ext cx="5524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9"/>
          <p:cNvCxnSpPr>
            <a:cxnSpLocks noChangeShapeType="1"/>
            <a:stCxn id="11" idx="3"/>
            <a:endCxn id="5" idx="1"/>
          </p:cNvCxnSpPr>
          <p:nvPr/>
        </p:nvCxnSpPr>
        <p:spPr bwMode="auto">
          <a:xfrm>
            <a:off x="3854461" y="1362050"/>
            <a:ext cx="6143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20"/>
          <p:cNvCxnSpPr>
            <a:cxnSpLocks noChangeShapeType="1"/>
            <a:stCxn id="5" idx="3"/>
            <a:endCxn id="12" idx="1"/>
          </p:cNvCxnSpPr>
          <p:nvPr/>
        </p:nvCxnSpPr>
        <p:spPr bwMode="auto">
          <a:xfrm>
            <a:off x="5530861" y="1362050"/>
            <a:ext cx="6905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" name="AutoShape 21"/>
          <p:cNvCxnSpPr>
            <a:cxnSpLocks noChangeShapeType="1"/>
            <a:stCxn id="12" idx="3"/>
          </p:cNvCxnSpPr>
          <p:nvPr/>
        </p:nvCxnSpPr>
        <p:spPr bwMode="auto">
          <a:xfrm flipV="1">
            <a:off x="7283461" y="1358875"/>
            <a:ext cx="690562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Text Box 23"/>
          <p:cNvSpPr txBox="1">
            <a:spLocks noChangeArrowheads="1"/>
          </p:cNvSpPr>
          <p:nvPr/>
        </p:nvSpPr>
        <p:spPr bwMode="auto">
          <a:xfrm>
            <a:off x="501661" y="1706538"/>
            <a:ext cx="350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 dirty="0">
                <a:latin typeface="Times New Roman"/>
                <a:cs typeface="Times New Roman"/>
              </a:rPr>
              <a:t>list head</a:t>
            </a:r>
            <a:r>
              <a:rPr lang="en-US" sz="1800" dirty="0">
                <a:latin typeface="Times New Roman"/>
                <a:cs typeface="Times New Roman"/>
              </a:rPr>
              <a:t> must be locked for searching, adding &amp; deleting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4997461" y="1706538"/>
            <a:ext cx="396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u="sng" dirty="0">
                <a:latin typeface="Times New Roman"/>
                <a:cs typeface="Times New Roman"/>
              </a:rPr>
              <a:t>individual buffers</a:t>
            </a:r>
            <a:r>
              <a:rPr lang="en-US" sz="1800" dirty="0">
                <a:latin typeface="Times New Roman"/>
                <a:cs typeface="Times New Roman"/>
              </a:rPr>
              <a:t> must be locked to perform I/O &amp; other operations</a:t>
            </a:r>
          </a:p>
        </p:txBody>
      </p:sp>
      <p:sp>
        <p:nvSpPr>
          <p:cNvPr id="19" name="Text Box 25"/>
          <p:cNvSpPr txBox="1">
            <a:spLocks noChangeArrowheads="1"/>
          </p:cNvSpPr>
          <p:nvPr/>
        </p:nvSpPr>
        <p:spPr bwMode="auto">
          <a:xfrm>
            <a:off x="1949461" y="2392338"/>
            <a:ext cx="5410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latin typeface="Times New Roman"/>
                <a:cs typeface="Times New Roman"/>
              </a:rPr>
              <a:t>To avoid deadlock, we must always lock the </a:t>
            </a:r>
            <a:r>
              <a:rPr lang="en-US" sz="1800" u="sng" dirty="0">
                <a:latin typeface="Times New Roman"/>
                <a:cs typeface="Times New Roman"/>
              </a:rPr>
              <a:t>list head</a:t>
            </a:r>
            <a:r>
              <a:rPr lang="en-US" sz="1800" dirty="0">
                <a:latin typeface="Times New Roman"/>
                <a:cs typeface="Times New Roman"/>
              </a:rPr>
              <a:t> before we lock an </a:t>
            </a:r>
            <a:r>
              <a:rPr lang="en-US" sz="1800" u="sng" dirty="0">
                <a:latin typeface="Times New Roman"/>
                <a:cs typeface="Times New Roman"/>
              </a:rPr>
              <a:t>individual buffer</a:t>
            </a:r>
            <a:r>
              <a:rPr lang="en-US" sz="1800" dirty="0">
                <a:latin typeface="Times New Roman"/>
                <a:cs typeface="Times New Roman"/>
              </a:rPr>
              <a:t>.</a:t>
            </a:r>
          </a:p>
        </p:txBody>
      </p:sp>
      <p:cxnSp>
        <p:nvCxnSpPr>
          <p:cNvPr id="20" name="AutoShape 29"/>
          <p:cNvCxnSpPr>
            <a:cxnSpLocks noChangeShapeType="1"/>
            <a:stCxn id="11" idx="3"/>
            <a:endCxn id="12" idx="1"/>
          </p:cNvCxnSpPr>
          <p:nvPr/>
        </p:nvCxnSpPr>
        <p:spPr bwMode="auto">
          <a:xfrm>
            <a:off x="3854461" y="1362050"/>
            <a:ext cx="23669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32" presetClass="emph" presetSubtype="0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54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5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6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" fill="hold"/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3" presetID="26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9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5" grpId="0" animBg="1"/>
      <p:bldP spid="5" grpId="1"/>
      <p:bldP spid="5" grpId="2" animBg="1"/>
      <p:bldP spid="5" grpId="3" animBg="1"/>
      <p:bldP spid="6" grpId="0" animBg="1"/>
      <p:bldP spid="6" grpId="1" animBg="1"/>
      <p:bldP spid="7" grpId="0" animBg="1"/>
      <p:bldP spid="7" grpId="1" animBg="1"/>
      <p:bldP spid="11" grpId="0" animBg="1"/>
      <p:bldP spid="11" grpId="1" animBg="1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46050</TotalTime>
  <Words>942</Words>
  <Application>Microsoft Macintosh PowerPoint</Application>
  <PresentationFormat>On-screen Show (4:3)</PresentationFormat>
  <Paragraphs>123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Theme</vt:lpstr>
      <vt:lpstr>Deadlock Prevention</vt:lpstr>
      <vt:lpstr>Four Basic Conditions  For Deadlocks</vt:lpstr>
      <vt:lpstr>1. Mutual Exclusion</vt:lpstr>
      <vt:lpstr>2. Incremental Allocation  </vt:lpstr>
      <vt:lpstr>Releasing Locks Before Blocking</vt:lpstr>
      <vt:lpstr>3. No Pre-emption  </vt:lpstr>
      <vt:lpstr>When Can The OS “Seize” a Resource?</vt:lpstr>
      <vt:lpstr>4.  Circular Dependencies</vt:lpstr>
      <vt:lpstr>Lock Dances</vt:lpstr>
      <vt:lpstr>An Example of Breaking Deadlocks</vt:lpstr>
      <vt:lpstr>Using Attack Approach 1 To Prevent Deadlock</vt:lpstr>
      <vt:lpstr>Using Attack Approach 2 To Prevent Deadlock</vt:lpstr>
      <vt:lpstr>Using Attack Approach 3 To Prevent Deadlock</vt:lpstr>
      <vt:lpstr>Using Attack Approach 4 To Prevent Deadlock</vt:lpstr>
      <vt:lpstr>Which Approach Should You Use?</vt:lpstr>
      <vt:lpstr>One More Deadlock “Solution”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73</cp:revision>
  <dcterms:created xsi:type="dcterms:W3CDTF">2013-03-26T19:21:56Z</dcterms:created>
  <dcterms:modified xsi:type="dcterms:W3CDTF">2013-03-27T19:11:03Z</dcterms:modified>
</cp:coreProperties>
</file>