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18" r:id="rId2"/>
    <p:sldId id="319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7" d="100"/>
          <a:sy n="97" d="100"/>
        </p:scale>
        <p:origin x="-9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Synchronization and Deadlock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Require System Calls for User Level Sync Operations?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Mutual exclusion operations likely involve the blocking and unblocking of threads</a:t>
            </a:r>
          </a:p>
          <a:p>
            <a:pPr lvl="1"/>
            <a:r>
              <a:rPr lang="en-GB" dirty="0" smtClean="0"/>
              <a:t>These are controlled by the operating system</a:t>
            </a:r>
          </a:p>
          <a:p>
            <a:r>
              <a:rPr lang="en-GB" dirty="0" smtClean="0"/>
              <a:t>Critical sections in the implementations of those operations must be protected </a:t>
            </a:r>
          </a:p>
          <a:p>
            <a:pPr lvl="1"/>
            <a:r>
              <a:rPr lang="en-GB" dirty="0" smtClean="0"/>
              <a:t>From interrupts or SMP parallelism</a:t>
            </a:r>
          </a:p>
          <a:p>
            <a:r>
              <a:rPr lang="en-GB" dirty="0" smtClean="0"/>
              <a:t>The OS already has powerful serialization mechanisms </a:t>
            </a:r>
          </a:p>
          <a:p>
            <a:pPr lvl="1"/>
            <a:r>
              <a:rPr lang="en-GB" dirty="0" smtClean="0"/>
              <a:t>It is easier to build on top of these</a:t>
            </a:r>
          </a:p>
          <a:p>
            <a:pPr lvl="1">
              <a:buFont typeface="Symbol" charset="2"/>
              <a:buNone/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Performance More Important for Kernel Sync?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Multi-threaded execution in user mode is rare </a:t>
            </a:r>
          </a:p>
          <a:p>
            <a:pPr lvl="1"/>
            <a:r>
              <a:rPr lang="en-GB" dirty="0" smtClean="0"/>
              <a:t>High resource contention even rarer </a:t>
            </a:r>
          </a:p>
          <a:p>
            <a:pPr lvl="1"/>
            <a:r>
              <a:rPr lang="en-GB" dirty="0" smtClean="0"/>
              <a:t>So performance problems with user-mode serialization are extremely rare</a:t>
            </a:r>
          </a:p>
          <a:p>
            <a:r>
              <a:rPr lang="en-GB" dirty="0" smtClean="0"/>
              <a:t>The OS, on the other hand, is always running multiple concurrent threads</a:t>
            </a:r>
          </a:p>
          <a:p>
            <a:r>
              <a:rPr lang="en-GB" dirty="0" smtClean="0"/>
              <a:t>The OS also includes many high use resources </a:t>
            </a:r>
          </a:p>
          <a:p>
            <a:r>
              <a:rPr lang="en-GB" dirty="0" smtClean="0"/>
              <a:t>Avoiding resource contention is key to achieving good multi-processor scalability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Why Provide Multiple Sync Primitives?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If performance (and correctness) is so vital in OS sync, why not do it once?</a:t>
            </a:r>
          </a:p>
          <a:p>
            <a:pPr lvl="1"/>
            <a:r>
              <a:rPr lang="en-US" sz="2400" dirty="0" smtClean="0"/>
              <a:t>Quick and right</a:t>
            </a:r>
          </a:p>
          <a:p>
            <a:r>
              <a:rPr lang="en-GB" sz="2800" dirty="0" smtClean="0"/>
              <a:t>Multiple types of locking operation lead to better performance</a:t>
            </a:r>
          </a:p>
          <a:p>
            <a:pPr lvl="1"/>
            <a:r>
              <a:rPr lang="en-GB" sz="2400" dirty="0" smtClean="0"/>
              <a:t>Least restrictive locking discipline (e.g. reader/writer locks) can greatly reduce resource contention</a:t>
            </a:r>
          </a:p>
          <a:p>
            <a:pPr lvl="1"/>
            <a:r>
              <a:rPr lang="en-GB" sz="2400" dirty="0" smtClean="0"/>
              <a:t>Choosing exactly when and which locks are obtained and released can minimize the time spent in the critical section </a:t>
            </a:r>
          </a:p>
          <a:p>
            <a:pPr lvl="1"/>
            <a:r>
              <a:rPr lang="en-GB" sz="2400" dirty="0" smtClean="0"/>
              <a:t>Lessening the danger of deadlocks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Unix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use is very specific to particular Unix implementation</a:t>
            </a:r>
          </a:p>
          <a:p>
            <a:pPr lvl="1"/>
            <a:r>
              <a:rPr lang="en-US" dirty="0" smtClean="0"/>
              <a:t>Linux makes extensive use of semaphores internally</a:t>
            </a:r>
          </a:p>
          <a:p>
            <a:r>
              <a:rPr lang="en-US" dirty="0" smtClean="0"/>
              <a:t>But all Unix systems provide some user-level synchronization primitives</a:t>
            </a:r>
          </a:p>
          <a:p>
            <a:pPr lvl="1"/>
            <a:r>
              <a:rPr lang="en-US" dirty="0" smtClean="0"/>
              <a:t>Including Linux</a:t>
            </a:r>
          </a:p>
          <a:p>
            <a:pPr lvl="1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34963" y="499548"/>
            <a:ext cx="7870775" cy="704364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User Synchronization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0510"/>
            <a:ext cx="8229600" cy="4525963"/>
          </a:xfrm>
        </p:spPr>
        <p:txBody>
          <a:bodyPr/>
          <a:lstStyle/>
          <a:p>
            <a:r>
              <a:rPr lang="en-GB" sz="2800" dirty="0" smtClean="0"/>
              <a:t>Semaphores</a:t>
            </a:r>
          </a:p>
          <a:p>
            <a:pPr lvl="1"/>
            <a:r>
              <a:rPr lang="en-GB" sz="2400" dirty="0" smtClean="0"/>
              <a:t>Mostly supporting a </a:t>
            </a:r>
            <a:r>
              <a:rPr lang="en-GB" sz="2400" dirty="0" err="1" smtClean="0"/>
              <a:t>Posix</a:t>
            </a:r>
            <a:r>
              <a:rPr lang="en-GB" sz="2400" dirty="0" smtClean="0"/>
              <a:t> standard interface</a:t>
            </a:r>
          </a:p>
          <a:p>
            <a:pPr lvl="1"/>
            <a:r>
              <a:rPr lang="en-GB" sz="2400" dirty="0" err="1" smtClean="0"/>
              <a:t>sem_open</a:t>
            </a:r>
            <a:r>
              <a:rPr lang="en-GB" sz="2400" dirty="0" smtClean="0"/>
              <a:t>, </a:t>
            </a:r>
            <a:r>
              <a:rPr lang="en-GB" sz="2400" dirty="0" err="1" smtClean="0"/>
              <a:t>sem_close</a:t>
            </a:r>
            <a:r>
              <a:rPr lang="en-GB" sz="2400" dirty="0" smtClean="0"/>
              <a:t>, </a:t>
            </a:r>
            <a:r>
              <a:rPr lang="en-GB" sz="2400" dirty="0" err="1" smtClean="0"/>
              <a:t>sem_post</a:t>
            </a:r>
            <a:r>
              <a:rPr lang="en-GB" sz="2400" dirty="0" smtClean="0"/>
              <a:t>, </a:t>
            </a:r>
            <a:r>
              <a:rPr lang="en-GB" sz="2400" dirty="0" err="1" smtClean="0"/>
              <a:t>sem_wait</a:t>
            </a:r>
            <a:endParaRPr lang="en-GB" sz="2400" dirty="0" smtClean="0"/>
          </a:p>
          <a:p>
            <a:r>
              <a:rPr lang="en-GB" sz="2800" dirty="0" smtClean="0"/>
              <a:t>Mutual exclusion file creation (O_EXCL)</a:t>
            </a:r>
          </a:p>
          <a:p>
            <a:r>
              <a:rPr lang="en-GB" sz="2800" dirty="0" smtClean="0"/>
              <a:t>Advisory file locking (flock)</a:t>
            </a:r>
          </a:p>
          <a:p>
            <a:pPr lvl="1"/>
            <a:r>
              <a:rPr lang="en-GB" sz="2400" dirty="0" smtClean="0"/>
              <a:t>Shared/exclusive, blocking/non-blocking</a:t>
            </a:r>
          </a:p>
          <a:p>
            <a:r>
              <a:rPr lang="en-GB" sz="2800" dirty="0" smtClean="0"/>
              <a:t>Enforced record locking (</a:t>
            </a:r>
            <a:r>
              <a:rPr lang="en-GB" sz="2800" dirty="0" err="1" smtClean="0"/>
              <a:t>lockf</a:t>
            </a:r>
            <a:r>
              <a:rPr lang="en-GB" sz="2800" dirty="0" smtClean="0"/>
              <a:t>)</a:t>
            </a:r>
          </a:p>
          <a:p>
            <a:pPr lvl="1"/>
            <a:r>
              <a:rPr lang="en-GB" sz="2400" dirty="0" smtClean="0"/>
              <a:t>Locks a contiguous region of a file</a:t>
            </a:r>
          </a:p>
          <a:p>
            <a:pPr lvl="1"/>
            <a:r>
              <a:rPr lang="en-GB" sz="2400" dirty="0" smtClean="0"/>
              <a:t>Lock/unlock/test, blocking/non-blocking</a:t>
            </a:r>
          </a:p>
          <a:p>
            <a:r>
              <a:rPr lang="en-GB" sz="2800" dirty="0" smtClean="0"/>
              <a:t>All blocks can be aborted by a timer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Asynchronous Completions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Most events are associated with open files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Normal files and devices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Network or inter-process communication ports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Users can specify blocking or non-blocking use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Non-blocking returns if no data is yet available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Poll if a logical channel is ready or would block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Select the first of </a:t>
            </a:r>
            <a:r>
              <a:rPr lang="en-GB" sz="2400" i="1" dirty="0" err="1" smtClean="0"/>
              <a:t>n</a:t>
            </a:r>
            <a:r>
              <a:rPr lang="en-GB" sz="2400" i="1" dirty="0" smtClean="0"/>
              <a:t> </a:t>
            </a:r>
            <a:r>
              <a:rPr lang="en-GB" sz="2400" dirty="0" smtClean="0"/>
              <a:t>channels to become ready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Users can also yield and wait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E.g., for the termination of a child process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Signal will awaken a process from any blockage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E.g., alarm clock signal after specified time interval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in Linux and other Unix systems</a:t>
            </a:r>
          </a:p>
          <a:p>
            <a:r>
              <a:rPr lang="en-US" dirty="0" smtClean="0"/>
              <a:t>Used in multithreaded programs</a:t>
            </a:r>
          </a:p>
          <a:p>
            <a:r>
              <a:rPr lang="en-US" dirty="0" smtClean="0"/>
              <a:t>One thread creates and starts a </a:t>
            </a:r>
            <a:r>
              <a:rPr lang="en-US" smtClean="0"/>
              <a:t>completion event</a:t>
            </a:r>
          </a:p>
          <a:p>
            <a:r>
              <a:rPr lang="en-US" dirty="0" smtClean="0"/>
              <a:t>Another thread calls a routine to wait on that completion event</a:t>
            </a:r>
          </a:p>
          <a:p>
            <a:r>
              <a:rPr lang="en-US" dirty="0" smtClean="0"/>
              <a:t>The thread that completes it makes another call</a:t>
            </a:r>
          </a:p>
          <a:p>
            <a:pPr lvl="1"/>
            <a:r>
              <a:rPr lang="en-US" dirty="0" smtClean="0"/>
              <a:t>Which results in the waiting thread being woken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Windows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Windows includes many synchronization methods</a:t>
            </a:r>
          </a:p>
          <a:p>
            <a:pPr lvl="1"/>
            <a:r>
              <a:rPr lang="en-US" dirty="0" smtClean="0"/>
              <a:t>File locking</a:t>
            </a:r>
          </a:p>
          <a:p>
            <a:pPr lvl="1"/>
            <a:r>
              <a:rPr lang="en-US" dirty="0" smtClean="0"/>
              <a:t>Other synchronization primitives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99028" y="314328"/>
            <a:ext cx="5304522" cy="128587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File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By default, Windows applications have exclusive access to files they open</a:t>
            </a:r>
          </a:p>
          <a:p>
            <a:pPr lvl="1"/>
            <a:r>
              <a:rPr lang="en-US" dirty="0" smtClean="0"/>
              <a:t>Can allow sharing</a:t>
            </a:r>
          </a:p>
          <a:p>
            <a:r>
              <a:rPr lang="en-US" dirty="0" smtClean="0"/>
              <a:t>For shared files, byte range locking provided</a:t>
            </a:r>
          </a:p>
          <a:p>
            <a:pPr lvl="1"/>
            <a:r>
              <a:rPr lang="en-US" dirty="0" smtClean="0"/>
              <a:t>Applications can specify ranges of bytes in the file to lock</a:t>
            </a:r>
          </a:p>
          <a:p>
            <a:pPr lvl="2"/>
            <a:r>
              <a:rPr lang="en-US" dirty="0" smtClean="0"/>
              <a:t>Shared or exclusive locking</a:t>
            </a:r>
          </a:p>
          <a:p>
            <a:pPr lvl="1"/>
            <a:r>
              <a:rPr lang="en-US" dirty="0" smtClean="0"/>
              <a:t>Windows file systems treat locks as mandatory</a:t>
            </a:r>
          </a:p>
          <a:p>
            <a:pPr lvl="1"/>
            <a:r>
              <a:rPr lang="en-US" dirty="0" smtClean="0"/>
              <a:t>Other applications using file mapping treat them as advisory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Windows Synchronization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wide range</a:t>
            </a:r>
          </a:p>
          <a:p>
            <a:pPr lvl="1"/>
            <a:r>
              <a:rPr lang="en-US" dirty="0" err="1" smtClean="0"/>
              <a:t>Mutexes</a:t>
            </a:r>
            <a:r>
              <a:rPr lang="en-US" dirty="0" smtClean="0"/>
              <a:t> (of several kinds)</a:t>
            </a:r>
          </a:p>
          <a:p>
            <a:pPr lvl="1"/>
            <a:r>
              <a:rPr lang="en-US" dirty="0" smtClean="0"/>
              <a:t>Critical regions (and guarded regions, which are less protected)</a:t>
            </a:r>
          </a:p>
          <a:p>
            <a:pPr lvl="1"/>
            <a:r>
              <a:rPr lang="en-US" dirty="0" smtClean="0"/>
              <a:t>Event-based synchronization</a:t>
            </a:r>
          </a:p>
          <a:p>
            <a:pPr lvl="2"/>
            <a:r>
              <a:rPr lang="en-US" dirty="0" smtClean="0"/>
              <a:t>E.g., waiting for an event to complete</a:t>
            </a:r>
          </a:p>
          <a:p>
            <a:pPr lvl="1"/>
            <a:r>
              <a:rPr lang="en-US" dirty="0" smtClean="0"/>
              <a:t>Semaphores</a:t>
            </a:r>
          </a:p>
          <a:p>
            <a:pPr lvl="1"/>
            <a:r>
              <a:rPr lang="en-US" dirty="0" smtClean="0"/>
              <a:t>Spin locks (several kinds)</a:t>
            </a:r>
          </a:p>
          <a:p>
            <a:pPr lvl="1"/>
            <a:r>
              <a:rPr lang="en-US" dirty="0" smtClean="0"/>
              <a:t>Timers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Other synchronization primitives</a:t>
            </a:r>
          </a:p>
          <a:p>
            <a:r>
              <a:rPr lang="en-US" dirty="0" smtClean="0"/>
              <a:t>Synchronization mechanisms in real operating systems</a:t>
            </a:r>
          </a:p>
          <a:p>
            <a:r>
              <a:rPr lang="en-US" dirty="0" smtClean="0"/>
              <a:t>Deadlocks:</a:t>
            </a:r>
          </a:p>
          <a:p>
            <a:pPr lvl="1"/>
            <a:r>
              <a:rPr lang="en-US" dirty="0" smtClean="0"/>
              <a:t>What are they and why are they important?</a:t>
            </a:r>
          </a:p>
          <a:p>
            <a:pPr lvl="1"/>
            <a:r>
              <a:rPr lang="en-US" dirty="0" smtClean="0"/>
              <a:t>Deadlock avoidance, prevention, detection and recovery</a:t>
            </a:r>
          </a:p>
          <a:p>
            <a:r>
              <a:rPr lang="en-US" dirty="0" smtClean="0"/>
              <a:t>Related synchronization problems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Important </a:t>
            </a:r>
            <a:br>
              <a:rPr lang="en-US" dirty="0" smtClean="0"/>
            </a:br>
            <a:r>
              <a:rPr lang="en-US" dirty="0" smtClean="0"/>
              <a:t>Synchronization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</a:p>
          <a:p>
            <a:r>
              <a:rPr lang="en-US" dirty="0" err="1" smtClean="0"/>
              <a:t>Mutexes</a:t>
            </a:r>
            <a:endParaRPr lang="en-US" dirty="0" smtClean="0"/>
          </a:p>
          <a:p>
            <a:r>
              <a:rPr lang="en-US" dirty="0" smtClean="0"/>
              <a:t>Monitors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83136" y="327558"/>
            <a:ext cx="6627333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sz="2800" dirty="0" smtClean="0"/>
              <a:t>Counters for sequence </a:t>
            </a:r>
            <a:r>
              <a:rPr lang="en-US" sz="2800" dirty="0" err="1" smtClean="0"/>
              <a:t>coord</a:t>
            </a:r>
            <a:r>
              <a:rPr lang="en-US" sz="2800" dirty="0" smtClean="0"/>
              <a:t>. and mutual exclusion</a:t>
            </a:r>
          </a:p>
          <a:p>
            <a:r>
              <a:rPr lang="en-US" sz="2800" dirty="0" smtClean="0"/>
              <a:t>Can be binary counters or more general</a:t>
            </a:r>
          </a:p>
          <a:p>
            <a:pPr lvl="1"/>
            <a:r>
              <a:rPr lang="en-US" sz="2400" dirty="0" smtClean="0"/>
              <a:t>E.g., if you have multiple copies of the resource</a:t>
            </a:r>
          </a:p>
          <a:p>
            <a:r>
              <a:rPr lang="en-US" sz="2800" dirty="0" smtClean="0"/>
              <a:t>Call </a:t>
            </a:r>
            <a:r>
              <a:rPr lang="en-US" sz="2800" dirty="0" smtClean="0">
                <a:latin typeface="Courier New"/>
                <a:cs typeface="Courier New"/>
              </a:rPr>
              <a:t>wait()</a:t>
            </a:r>
            <a:r>
              <a:rPr lang="en-US" sz="2800" dirty="0" smtClean="0"/>
              <a:t> on the semaphore to obtain exclusive access to a critical section</a:t>
            </a:r>
          </a:p>
          <a:p>
            <a:pPr lvl="1"/>
            <a:r>
              <a:rPr lang="en-US" sz="2400" dirty="0" smtClean="0"/>
              <a:t>For binary semaphores, you wait till whoever had it signals they are done</a:t>
            </a:r>
          </a:p>
          <a:p>
            <a:r>
              <a:rPr lang="en-US" sz="2800" dirty="0" smtClean="0"/>
              <a:t>Call </a:t>
            </a:r>
            <a:r>
              <a:rPr lang="en-US" sz="2800" dirty="0" smtClean="0">
                <a:latin typeface="Courier New"/>
                <a:cs typeface="Courier New"/>
              </a:rPr>
              <a:t>signal()</a:t>
            </a:r>
            <a:r>
              <a:rPr lang="en-US" sz="2800" dirty="0" smtClean="0"/>
              <a:t> when you’re done</a:t>
            </a:r>
          </a:p>
          <a:p>
            <a:r>
              <a:rPr lang="en-US" sz="2800" dirty="0" smtClean="0"/>
              <a:t>For sequence coordination, signal on a shared semaphore when you finish first step</a:t>
            </a:r>
          </a:p>
          <a:p>
            <a:pPr lvl="1"/>
            <a:r>
              <a:rPr lang="en-US" sz="2400" dirty="0" smtClean="0"/>
              <a:t>Wait before you do second step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synchronization construct to serialize access to a critical section</a:t>
            </a:r>
          </a:p>
          <a:p>
            <a:r>
              <a:rPr lang="en-US" dirty="0" smtClean="0"/>
              <a:t>Typically implemented using semaphores</a:t>
            </a:r>
          </a:p>
          <a:p>
            <a:r>
              <a:rPr lang="en-US" dirty="0" err="1" smtClean="0"/>
              <a:t>Mutexes</a:t>
            </a:r>
            <a:r>
              <a:rPr lang="en-US" dirty="0" smtClean="0"/>
              <a:t> are one per critical section</a:t>
            </a:r>
          </a:p>
          <a:p>
            <a:pPr lvl="1"/>
            <a:r>
              <a:rPr lang="en-US" dirty="0" smtClean="0"/>
              <a:t>Unlike semaphores, which protect multiple copies of a resource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GB" sz="2800" dirty="0" smtClean="0"/>
              <a:t>An object oriented synchronization primitive</a:t>
            </a:r>
          </a:p>
          <a:p>
            <a:pPr lvl="1"/>
            <a:r>
              <a:rPr lang="en-GB" sz="2400" dirty="0" smtClean="0"/>
              <a:t>Sort of very OO </a:t>
            </a:r>
            <a:r>
              <a:rPr lang="en-GB" sz="2400" dirty="0" err="1" smtClean="0"/>
              <a:t>mutexes</a:t>
            </a:r>
            <a:endParaRPr lang="en-GB" sz="2400" dirty="0" smtClean="0"/>
          </a:p>
          <a:p>
            <a:pPr lvl="1"/>
            <a:r>
              <a:rPr lang="en-GB" sz="2400" dirty="0" smtClean="0"/>
              <a:t>Exclusion requirements depend on object/methods</a:t>
            </a:r>
          </a:p>
          <a:p>
            <a:pPr lvl="1"/>
            <a:r>
              <a:rPr lang="en-GB" sz="2400" dirty="0" smtClean="0"/>
              <a:t>Implementation should be encapsulated in object</a:t>
            </a:r>
          </a:p>
          <a:p>
            <a:pPr lvl="1"/>
            <a:r>
              <a:rPr lang="en-GB" sz="2400" dirty="0" smtClean="0"/>
              <a:t>Clients shouldn't need to know the exclusion rules</a:t>
            </a:r>
          </a:p>
          <a:p>
            <a:r>
              <a:rPr lang="en-GB" sz="2800" dirty="0" smtClean="0"/>
              <a:t>A monitor is not merely a lock</a:t>
            </a:r>
          </a:p>
          <a:p>
            <a:pPr lvl="1"/>
            <a:r>
              <a:rPr lang="en-GB" sz="2400" dirty="0" smtClean="0"/>
              <a:t>It is an object class, with instances, state, and methods</a:t>
            </a:r>
          </a:p>
          <a:p>
            <a:pPr lvl="1"/>
            <a:r>
              <a:rPr lang="en-GB" sz="2400" dirty="0" smtClean="0"/>
              <a:t>All object methods protected by a semaphore</a:t>
            </a:r>
          </a:p>
          <a:p>
            <a:r>
              <a:rPr lang="en-GB" sz="2800" dirty="0" smtClean="0"/>
              <a:t>Monitors have some very nice properties</a:t>
            </a:r>
          </a:p>
          <a:p>
            <a:pPr lvl="1"/>
            <a:r>
              <a:rPr lang="en-GB" sz="2400" dirty="0" smtClean="0"/>
              <a:t>Easy to use for clients, hides unnecessary details</a:t>
            </a:r>
          </a:p>
          <a:p>
            <a:pPr lvl="1"/>
            <a:r>
              <a:rPr lang="en-GB" sz="2400" dirty="0" smtClean="0"/>
              <a:t>High confidence of  adequate protection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in Real World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3430"/>
            <a:ext cx="8229600" cy="4525963"/>
          </a:xfrm>
        </p:spPr>
        <p:txBody>
          <a:bodyPr/>
          <a:lstStyle/>
          <a:p>
            <a:r>
              <a:rPr lang="en-GB" dirty="0" smtClean="0"/>
              <a:t>How is this kind of synchronization handled in typical modern operating systems?</a:t>
            </a:r>
          </a:p>
          <a:p>
            <a:r>
              <a:rPr lang="en-GB" dirty="0" smtClean="0"/>
              <a:t>In the kernel itself?</a:t>
            </a:r>
          </a:p>
          <a:p>
            <a:r>
              <a:rPr lang="en-GB" dirty="0" smtClean="0"/>
              <a:t>In user-level OS features?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39208" y="327558"/>
            <a:ext cx="7249054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Mode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dirty="0" smtClean="0"/>
              <a:t>Performance is a major concern</a:t>
            </a:r>
          </a:p>
          <a:p>
            <a:pPr lvl="1"/>
            <a:r>
              <a:rPr lang="en-GB" dirty="0" smtClean="0"/>
              <a:t>Many different types of exclusion are available</a:t>
            </a:r>
          </a:p>
          <a:p>
            <a:pPr lvl="2"/>
            <a:r>
              <a:rPr lang="en-GB" dirty="0" smtClean="0"/>
              <a:t>Shared/exclusive, interrupt-safe, SMP-safe</a:t>
            </a:r>
          </a:p>
          <a:p>
            <a:pPr lvl="2"/>
            <a:r>
              <a:rPr lang="en-GB" dirty="0" smtClean="0"/>
              <a:t>Choose type best suited to the resource and situation</a:t>
            </a:r>
          </a:p>
          <a:p>
            <a:pPr lvl="1"/>
            <a:r>
              <a:rPr lang="en-GB" dirty="0" smtClean="0"/>
              <a:t>Implementations are in machine language</a:t>
            </a:r>
          </a:p>
          <a:p>
            <a:pPr lvl="2"/>
            <a:r>
              <a:rPr lang="en-GB" dirty="0" smtClean="0"/>
              <a:t>Carefully coded for optimum performance</a:t>
            </a:r>
          </a:p>
          <a:p>
            <a:pPr lvl="2"/>
            <a:r>
              <a:rPr lang="en-GB" dirty="0" smtClean="0"/>
              <a:t>Extensive use of atomic instructions</a:t>
            </a:r>
          </a:p>
          <a:p>
            <a:r>
              <a:rPr lang="en-GB" dirty="0" smtClean="0"/>
              <a:t>Imposes a greater burden on the callers</a:t>
            </a:r>
          </a:p>
          <a:p>
            <a:pPr lvl="1"/>
            <a:r>
              <a:rPr lang="en-GB" dirty="0" smtClean="0"/>
              <a:t>Most locking is explicit and </a:t>
            </a:r>
            <a:r>
              <a:rPr lang="en-GB" u="sng" dirty="0" smtClean="0"/>
              <a:t>advisory</a:t>
            </a:r>
          </a:p>
          <a:p>
            <a:pPr lvl="1"/>
            <a:r>
              <a:rPr lang="en-GB" dirty="0" smtClean="0"/>
              <a:t>Caller expected to know and follow locking rules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7150"/>
            <a:ext cx="8229600" cy="4525963"/>
          </a:xfrm>
        </p:spPr>
        <p:txBody>
          <a:bodyPr/>
          <a:lstStyle/>
          <a:p>
            <a:r>
              <a:rPr lang="en-GB" dirty="0" smtClean="0"/>
              <a:t>Simplicity and ease of use of great importance</a:t>
            </a:r>
          </a:p>
          <a:p>
            <a:pPr lvl="1"/>
            <a:r>
              <a:rPr lang="en-GB" dirty="0" smtClean="0"/>
              <a:t>Conservative, enforced, one-size-fits-all locking</a:t>
            </a:r>
          </a:p>
          <a:p>
            <a:pPr lvl="2"/>
            <a:r>
              <a:rPr lang="en-GB" dirty="0" smtClean="0"/>
              <a:t>E.g., exclusive use, block until available</a:t>
            </a:r>
          </a:p>
          <a:p>
            <a:pPr lvl="1"/>
            <a:r>
              <a:rPr lang="en-GB" dirty="0" smtClean="0"/>
              <a:t>Implicitly associated with protected system objects</a:t>
            </a:r>
          </a:p>
          <a:p>
            <a:pPr lvl="2"/>
            <a:r>
              <a:rPr lang="en-GB" dirty="0" smtClean="0"/>
              <a:t>E.g., files, processes, message queues, events, etc.</a:t>
            </a:r>
          </a:p>
          <a:p>
            <a:pPr lvl="2"/>
            <a:r>
              <a:rPr lang="en-GB" dirty="0" smtClean="0"/>
              <a:t>System calls automatically serialize all operations</a:t>
            </a:r>
          </a:p>
          <a:p>
            <a:r>
              <a:rPr lang="en-GB" dirty="0" smtClean="0"/>
              <a:t>Explicit serialization is only rarely used</a:t>
            </a:r>
          </a:p>
          <a:p>
            <a:pPr lvl="1"/>
            <a:r>
              <a:rPr lang="en-GB" dirty="0" smtClean="0"/>
              <a:t>To protect shared resources in multi-threaded apps</a:t>
            </a:r>
          </a:p>
          <a:p>
            <a:pPr lvl="1"/>
            <a:r>
              <a:rPr lang="en-GB" dirty="0" smtClean="0"/>
              <a:t>Simpler </a:t>
            </a:r>
            <a:r>
              <a:rPr lang="en-GB" dirty="0" err="1" smtClean="0"/>
              <a:t>behavior</a:t>
            </a:r>
            <a:r>
              <a:rPr lang="en-GB" dirty="0" smtClean="0"/>
              <a:t> than kernel-mode</a:t>
            </a:r>
          </a:p>
          <a:p>
            <a:pPr lvl="1"/>
            <a:r>
              <a:rPr lang="en-GB" dirty="0" smtClean="0"/>
              <a:t>Typically implemented via system calls into the OS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45745</TotalTime>
  <Words>1015</Words>
  <Application>Microsoft Macintosh PowerPoint</Application>
  <PresentationFormat>On-screen Show (4:3)</PresentationFormat>
  <Paragraphs>143</Paragraphs>
  <Slides>19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Theme</vt:lpstr>
      <vt:lpstr>Synchronization and Deadlock CS 111 On-Line MS Program Operating Systems  Peter Reiher </vt:lpstr>
      <vt:lpstr>Outline</vt:lpstr>
      <vt:lpstr>Other Important  Synchronization Primitives</vt:lpstr>
      <vt:lpstr>Semaphores</vt:lpstr>
      <vt:lpstr>Mutexes</vt:lpstr>
      <vt:lpstr>Monitors</vt:lpstr>
      <vt:lpstr>Synchronization in Real World Operating Systems</vt:lpstr>
      <vt:lpstr>Kernel Mode Synchronization</vt:lpstr>
      <vt:lpstr>User Mode Synchronization</vt:lpstr>
      <vt:lpstr>Why Require System Calls for User Level Sync Operations?</vt:lpstr>
      <vt:lpstr>Why Is Performance More Important for Kernel Sync?</vt:lpstr>
      <vt:lpstr>So Why Provide Multiple Sync Primitives?</vt:lpstr>
      <vt:lpstr>Case Study: Unix Synchronization</vt:lpstr>
      <vt:lpstr>Unix User Synchronization Mechanisms</vt:lpstr>
      <vt:lpstr>Unix Asynchronous Completions</vt:lpstr>
      <vt:lpstr>Completion Events</vt:lpstr>
      <vt:lpstr>Case Study: Windows Synchronization</vt:lpstr>
      <vt:lpstr>Windows File Locking</vt:lpstr>
      <vt:lpstr>Other Windows Synchronization Primitives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58</cp:revision>
  <dcterms:created xsi:type="dcterms:W3CDTF">2013-03-26T23:44:09Z</dcterms:created>
  <dcterms:modified xsi:type="dcterms:W3CDTF">2013-03-27T18:45:26Z</dcterms:modified>
</cp:coreProperties>
</file>