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17.xml" ContentType="application/vnd.openxmlformats-officedocument.presentationml.slide+xml"/>
  <Override PartName="/ppt/theme/theme3.xml" ContentType="application/vnd.openxmlformats-officedocument.them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334" r:id="rId2"/>
    <p:sldId id="335" r:id="rId3"/>
    <p:sldId id="337" r:id="rId4"/>
    <p:sldId id="336" r:id="rId5"/>
    <p:sldId id="321" r:id="rId6"/>
    <p:sldId id="322" r:id="rId7"/>
    <p:sldId id="323" r:id="rId8"/>
    <p:sldId id="326" r:id="rId9"/>
    <p:sldId id="324" r:id="rId10"/>
    <p:sldId id="325" r:id="rId11"/>
    <p:sldId id="327" r:id="rId12"/>
    <p:sldId id="328" r:id="rId13"/>
    <p:sldId id="329" r:id="rId14"/>
    <p:sldId id="330" r:id="rId15"/>
    <p:sldId id="331" r:id="rId16"/>
    <p:sldId id="332" r:id="rId17"/>
    <p:sldId id="333" r:id="rId18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-128"/>
        <a:cs typeface="ＭＳ Ｐゴシック" charset="-128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FDDDC5"/>
    <a:srgbClr val="FFA83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1420" autoAdjust="0"/>
  </p:normalViewPr>
  <p:slideViewPr>
    <p:cSldViewPr snapToGrid="0" snapToObjects="1">
      <p:cViewPr varScale="1">
        <p:scale>
          <a:sx n="96" d="100"/>
          <a:sy n="96" d="100"/>
        </p:scale>
        <p:origin x="-100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printerSettings" Target="printerSettings/printerSettings1.bin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37F7607-8AA4-B842-A5B0-85C1885566DE}" type="datetimeFigureOut">
              <a:rPr lang="en-US" smtClean="0"/>
              <a:pPr/>
              <a:t>3/18/13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174529-E9FF-DD45-A1E1-9AE5BBE5EAE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7BF8-B90F-EC4F-8623-DE2330790225}" type="datetimeFigureOut">
              <a:rPr lang="en-US" smtClean="0"/>
              <a:pPr/>
              <a:t>3/18/13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1E4DDF-0BE8-B44D-A687-4BF2505A719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39A981-F631-6C4A-86DB-307E6383E623}" type="datetime1">
              <a:rPr lang="en-US" smtClean="0"/>
              <a:pPr>
                <a:defRPr/>
              </a:pPr>
              <a:t>3/18/13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320DD2-9AC7-B240-8439-1898C20C429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46EC38-4D31-2140-9931-D5E726EF7D3D}" type="datetime1">
              <a:rPr lang="en-US" smtClean="0"/>
              <a:pPr>
                <a:defRPr/>
              </a:pPr>
              <a:t>3/18/13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F3B397-9863-974C-9E75-B66FE458739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47BC0C-7003-E94A-804F-54184BF50984}" type="datetime1">
              <a:rPr lang="en-US" smtClean="0"/>
              <a:pPr>
                <a:defRPr/>
              </a:pPr>
              <a:t>3/18/13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E7C3A0-C6A5-184E-9AB8-67C259CC114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C65804-5B58-034F-A3DB-4CECB6DAC7FB}" type="datetime1">
              <a:rPr lang="en-US" smtClean="0"/>
              <a:pPr>
                <a:defRPr/>
              </a:pPr>
              <a:t>3/18/13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018A7C-687B-BE4F-84FE-0A7FB4E2EDA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01522B3-B141-814F-8D8A-F6B0FA2B162F}" type="datetime1">
              <a:rPr lang="en-US" smtClean="0"/>
              <a:pPr>
                <a:defRPr/>
              </a:pPr>
              <a:t>3/18/13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E84620-9411-7A41-BDFE-46E36283A32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9D0BDD-213E-954F-94A2-56F86D9FBDD9}" type="datetime1">
              <a:rPr lang="en-US" smtClean="0"/>
              <a:pPr>
                <a:defRPr/>
              </a:pPr>
              <a:t>3/18/13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92E417-E1B4-1644-AA5E-08B3C161F27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8C729DD-0AC1-8446-A7E7-2EA7DFEFC0B8}" type="datetime1">
              <a:rPr lang="en-US" smtClean="0"/>
              <a:pPr>
                <a:defRPr/>
              </a:pPr>
              <a:t>3/18/13</a:t>
            </a:fld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CEFE53-6511-CC46-9EB0-088D5AA225D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DEDBE-692C-744D-A80D-82742EE06E44}" type="datetime1">
              <a:rPr lang="en-US" smtClean="0"/>
              <a:pPr>
                <a:defRPr/>
              </a:pPr>
              <a:t>3/18/13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3AA0B7-898E-6849-B106-FA8F92BD0AC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54258B-B662-424E-993C-09FB0781EA91}" type="datetime1">
              <a:rPr lang="en-US" smtClean="0"/>
              <a:pPr>
                <a:defRPr/>
              </a:pPr>
              <a:t>3/18/13</a:t>
            </a:fld>
            <a:endParaRPr lang="en-US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FC738C-B1BF-D74D-9E8E-E80F125B959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891CE8-11C5-144F-8C0A-6B1192B9AA31}" type="datetime1">
              <a:rPr lang="en-US" smtClean="0"/>
              <a:pPr>
                <a:defRPr/>
              </a:pPr>
              <a:t>3/18/13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E7D5A-5759-A749-9DF2-8883836C016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9F5D738-D4A0-DC48-A21B-E749BF07505E}" type="datetime1">
              <a:rPr lang="en-US" smtClean="0"/>
              <a:pPr>
                <a:defRPr/>
              </a:pPr>
              <a:t>3/18/13</a:t>
            </a:fld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221797F-D4AC-5249-8143-180C49B06D26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AutoShape 8"/>
          <p:cNvSpPr>
            <a:spLocks noChangeArrowheads="1"/>
          </p:cNvSpPr>
          <p:nvPr userDrawn="1"/>
        </p:nvSpPr>
        <p:spPr bwMode="auto">
          <a:xfrm>
            <a:off x="387350" y="274638"/>
            <a:ext cx="8445500" cy="6272212"/>
          </a:xfrm>
          <a:prstGeom prst="roundRect">
            <a:avLst>
              <a:gd name="adj" fmla="val 12486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>
            <a:prstTxWarp prst="textNoShape">
              <a:avLst/>
            </a:prstTxWarp>
          </a:bodyPr>
          <a:lstStyle/>
          <a:p>
            <a:pPr>
              <a:defRPr/>
            </a:pPr>
            <a:endParaRPr lang="en-US" dirty="0">
              <a:latin typeface="Courier New" pitchFamily="-107" charset="0"/>
            </a:endParaRPr>
          </a:p>
        </p:txBody>
      </p:sp>
      <p:sp useBgFill="1">
        <p:nvSpPr>
          <p:cNvPr id="8" name="Rectangle 9"/>
          <p:cNvSpPr>
            <a:spLocks noChangeArrowheads="1"/>
          </p:cNvSpPr>
          <p:nvPr userDrawn="1"/>
        </p:nvSpPr>
        <p:spPr bwMode="auto">
          <a:xfrm>
            <a:off x="8213725" y="6218238"/>
            <a:ext cx="771220" cy="462307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 smtClean="0">
                <a:latin typeface="Times New Roman" pitchFamily="-107" charset="0"/>
              </a:rPr>
              <a:t>Lecture</a:t>
            </a:r>
            <a:r>
              <a:rPr lang="en-US" sz="1200" baseline="0" dirty="0" smtClean="0">
                <a:latin typeface="Times New Roman" pitchFamily="-107" charset="0"/>
              </a:rPr>
              <a:t> 8 </a:t>
            </a:r>
            <a:endParaRPr lang="en-US" sz="1200" dirty="0" smtClean="0">
              <a:latin typeface="Times New Roman" pitchFamily="-107" charset="0"/>
            </a:endParaRPr>
          </a:p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Page </a:t>
            </a:r>
            <a:fld id="{8DEFEB2B-9FA0-4F4D-A070-42F5B2E48911}" type="slidenum">
              <a:rPr lang="en-US" sz="1200" smtClean="0">
                <a:latin typeface="Times New Roman" pitchFamily="-107" charset="0"/>
              </a:rPr>
              <a:pPr>
                <a:defRPr/>
              </a:pPr>
              <a:t>‹#›</a:t>
            </a:fld>
            <a:endParaRPr lang="en-US" sz="1200" dirty="0">
              <a:latin typeface="Times New Roman" pitchFamily="-107" charset="0"/>
            </a:endParaRPr>
          </a:p>
        </p:txBody>
      </p:sp>
      <p:sp useBgFill="1">
        <p:nvSpPr>
          <p:cNvPr id="10" name="Rectangle 10"/>
          <p:cNvSpPr>
            <a:spLocks noChangeArrowheads="1"/>
          </p:cNvSpPr>
          <p:nvPr userDrawn="1"/>
        </p:nvSpPr>
        <p:spPr bwMode="auto">
          <a:xfrm>
            <a:off x="974725" y="6446838"/>
            <a:ext cx="1089366" cy="277641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>
            <a:prstTxWarp prst="textNoShape">
              <a:avLst/>
            </a:prstTxWarp>
            <a:spAutoFit/>
          </a:bodyPr>
          <a:lstStyle/>
          <a:p>
            <a:pPr>
              <a:defRPr/>
            </a:pPr>
            <a:r>
              <a:rPr lang="en-US" sz="1200" dirty="0">
                <a:latin typeface="Times New Roman" pitchFamily="-107" charset="0"/>
              </a:rPr>
              <a:t>CS</a:t>
            </a:r>
            <a:r>
              <a:rPr lang="en-US" sz="1200" dirty="0" smtClean="0">
                <a:latin typeface="Times New Roman" pitchFamily="-107" charset="0"/>
              </a:rPr>
              <a:t> 111 </a:t>
            </a:r>
            <a:r>
              <a:rPr lang="en-US" sz="1200" dirty="0">
                <a:latin typeface="Times New Roman" pitchFamily="-107" charset="0"/>
              </a:rPr>
              <a:t>Online 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Times New Roman"/>
          <a:ea typeface="ＭＳ Ｐゴシック" charset="-128"/>
          <a:cs typeface="Times New Roman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Important </a:t>
            </a:r>
            <a:br>
              <a:rPr lang="en-US" dirty="0" smtClean="0"/>
            </a:br>
            <a:r>
              <a:rPr lang="en-US" dirty="0" smtClean="0"/>
              <a:t>Synchronization Primitives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Semaphores</a:t>
            </a:r>
          </a:p>
          <a:p>
            <a:r>
              <a:rPr lang="en-US" dirty="0" err="1" smtClean="0"/>
              <a:t>Mutexes</a:t>
            </a:r>
            <a:endParaRPr lang="en-US" dirty="0" smtClean="0"/>
          </a:p>
          <a:p>
            <a:r>
              <a:rPr lang="en-US" dirty="0" smtClean="0"/>
              <a:t>Monitors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1283136" y="327558"/>
            <a:ext cx="6627333" cy="1272642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 Why Provide Multiple Sync Primitives?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If performance (and correctness) is so vital in OS sync, why not do it once?</a:t>
            </a:r>
          </a:p>
          <a:p>
            <a:pPr lvl="1"/>
            <a:r>
              <a:rPr lang="en-US" sz="2400" dirty="0" smtClean="0"/>
              <a:t>Quick and right</a:t>
            </a:r>
          </a:p>
          <a:p>
            <a:r>
              <a:rPr lang="en-GB" sz="2800" dirty="0" smtClean="0"/>
              <a:t>M</a:t>
            </a:r>
            <a:r>
              <a:rPr lang="en-GB" sz="2800" dirty="0" smtClean="0"/>
              <a:t>ultiple </a:t>
            </a:r>
            <a:r>
              <a:rPr lang="en-GB" sz="2800" dirty="0" smtClean="0"/>
              <a:t>types of locking operation</a:t>
            </a:r>
            <a:r>
              <a:rPr lang="en-GB" sz="2800" dirty="0" smtClean="0"/>
              <a:t> lead </a:t>
            </a:r>
            <a:r>
              <a:rPr lang="en-GB" sz="2800" dirty="0" smtClean="0"/>
              <a:t>to better </a:t>
            </a:r>
            <a:r>
              <a:rPr lang="en-GB" sz="2800" dirty="0" smtClean="0"/>
              <a:t>performance</a:t>
            </a:r>
          </a:p>
          <a:p>
            <a:pPr lvl="1"/>
            <a:r>
              <a:rPr lang="en-GB" sz="2400" dirty="0" smtClean="0"/>
              <a:t>Least restrictive </a:t>
            </a:r>
            <a:r>
              <a:rPr lang="en-GB" sz="2400" dirty="0" smtClean="0"/>
              <a:t>locking discipline (e.g. reader/writer locks) can greatly reduce resource </a:t>
            </a:r>
            <a:r>
              <a:rPr lang="en-GB" sz="2400" dirty="0" smtClean="0"/>
              <a:t>contention</a:t>
            </a:r>
          </a:p>
          <a:p>
            <a:pPr lvl="1"/>
            <a:r>
              <a:rPr lang="en-GB" sz="2400" dirty="0" smtClean="0"/>
              <a:t>Choosing exactly </a:t>
            </a:r>
            <a:r>
              <a:rPr lang="en-GB" sz="2400" dirty="0" smtClean="0"/>
              <a:t>when and which </a:t>
            </a:r>
            <a:r>
              <a:rPr lang="en-GB" sz="2400" dirty="0" smtClean="0"/>
              <a:t>locks are obtained and released can minimize the time spent in the critical section</a:t>
            </a:r>
            <a:r>
              <a:rPr lang="en-GB" sz="2400" dirty="0" smtClean="0"/>
              <a:t> </a:t>
            </a:r>
          </a:p>
          <a:p>
            <a:pPr lvl="1"/>
            <a:r>
              <a:rPr lang="en-GB" sz="2400" dirty="0" smtClean="0"/>
              <a:t>Lessening the </a:t>
            </a:r>
            <a:r>
              <a:rPr lang="en-GB" sz="2400" dirty="0" smtClean="0"/>
              <a:t>danger of </a:t>
            </a:r>
            <a:r>
              <a:rPr lang="en-GB" sz="2400" dirty="0" smtClean="0"/>
              <a:t>deadlocks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Unix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Internal use is very specific to particular Unix implementation</a:t>
            </a:r>
          </a:p>
          <a:p>
            <a:pPr lvl="1"/>
            <a:r>
              <a:rPr lang="en-US" dirty="0" smtClean="0"/>
              <a:t>Linux makes extensive use of semaphores internally</a:t>
            </a:r>
          </a:p>
          <a:p>
            <a:r>
              <a:rPr lang="en-US" dirty="0" smtClean="0"/>
              <a:t>But all Unix systems provide some user-level synchronization primitives</a:t>
            </a:r>
          </a:p>
          <a:p>
            <a:pPr lvl="1"/>
            <a:r>
              <a:rPr lang="en-US" dirty="0" smtClean="0"/>
              <a:t>Including Linux</a:t>
            </a:r>
          </a:p>
          <a:p>
            <a:pPr lvl="1"/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634963" y="499548"/>
            <a:ext cx="7870775" cy="704364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User Synchronization Mechanisms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60510"/>
            <a:ext cx="8229600" cy="4525963"/>
          </a:xfrm>
        </p:spPr>
        <p:txBody>
          <a:bodyPr/>
          <a:lstStyle/>
          <a:p>
            <a:r>
              <a:rPr lang="en-GB" sz="2800" dirty="0" smtClean="0"/>
              <a:t>Semaphores</a:t>
            </a:r>
          </a:p>
          <a:p>
            <a:pPr lvl="1"/>
            <a:r>
              <a:rPr lang="en-GB" sz="2400" dirty="0" smtClean="0"/>
              <a:t>Mostly supporting a </a:t>
            </a:r>
            <a:r>
              <a:rPr lang="en-GB" sz="2400" dirty="0" err="1" smtClean="0"/>
              <a:t>Posix</a:t>
            </a:r>
            <a:r>
              <a:rPr lang="en-GB" sz="2400" dirty="0" smtClean="0"/>
              <a:t> standard interface</a:t>
            </a:r>
          </a:p>
          <a:p>
            <a:pPr lvl="1"/>
            <a:r>
              <a:rPr lang="en-GB" sz="2400" dirty="0" err="1" smtClean="0"/>
              <a:t>sem_open</a:t>
            </a:r>
            <a:r>
              <a:rPr lang="en-GB" sz="2400" dirty="0" smtClean="0"/>
              <a:t>, </a:t>
            </a:r>
            <a:r>
              <a:rPr lang="en-GB" sz="2400" dirty="0" err="1" smtClean="0"/>
              <a:t>sem_close</a:t>
            </a:r>
            <a:r>
              <a:rPr lang="en-GB" sz="2400" dirty="0" smtClean="0"/>
              <a:t>, </a:t>
            </a:r>
            <a:r>
              <a:rPr lang="en-GB" sz="2400" dirty="0" err="1" smtClean="0"/>
              <a:t>sem_post</a:t>
            </a:r>
            <a:r>
              <a:rPr lang="en-GB" sz="2400" dirty="0" smtClean="0"/>
              <a:t>, </a:t>
            </a:r>
            <a:r>
              <a:rPr lang="en-GB" sz="2400" dirty="0" err="1" smtClean="0"/>
              <a:t>sem_wait</a:t>
            </a:r>
            <a:endParaRPr lang="en-GB" sz="2400" dirty="0" smtClean="0"/>
          </a:p>
          <a:p>
            <a:r>
              <a:rPr lang="en-GB" sz="2800" dirty="0" smtClean="0"/>
              <a:t>Mutual exclusion file creation (O_EXCL)</a:t>
            </a:r>
          </a:p>
          <a:p>
            <a:r>
              <a:rPr lang="en-GB" sz="2800" dirty="0" smtClean="0"/>
              <a:t>Advisory </a:t>
            </a:r>
            <a:r>
              <a:rPr lang="en-GB" sz="2800" dirty="0" smtClean="0"/>
              <a:t>file locking (flock)</a:t>
            </a:r>
            <a:endParaRPr lang="en-GB" sz="2800" dirty="0" smtClean="0"/>
          </a:p>
          <a:p>
            <a:pPr lvl="1"/>
            <a:r>
              <a:rPr lang="en-GB" sz="2400" dirty="0" smtClean="0"/>
              <a:t>Shared</a:t>
            </a:r>
            <a:r>
              <a:rPr lang="en-GB" sz="2400" dirty="0" smtClean="0"/>
              <a:t>/exclusive, blocking/non-blocking</a:t>
            </a:r>
            <a:endParaRPr lang="en-GB" sz="2400" dirty="0" smtClean="0"/>
          </a:p>
          <a:p>
            <a:r>
              <a:rPr lang="en-GB" sz="2800" dirty="0" smtClean="0"/>
              <a:t>Enforced </a:t>
            </a:r>
            <a:r>
              <a:rPr lang="en-GB" sz="2800" dirty="0" smtClean="0"/>
              <a:t>record locking (</a:t>
            </a:r>
            <a:r>
              <a:rPr lang="en-GB" sz="2800" dirty="0" err="1" smtClean="0"/>
              <a:t>lockf</a:t>
            </a:r>
            <a:r>
              <a:rPr lang="en-GB" sz="2800" dirty="0" smtClean="0"/>
              <a:t>)</a:t>
            </a:r>
            <a:endParaRPr lang="en-GB" sz="2800" dirty="0" smtClean="0"/>
          </a:p>
          <a:p>
            <a:pPr lvl="1"/>
            <a:r>
              <a:rPr lang="en-GB" sz="2400" dirty="0" smtClean="0"/>
              <a:t>Locks </a:t>
            </a:r>
            <a:r>
              <a:rPr lang="en-GB" sz="2400" dirty="0" smtClean="0"/>
              <a:t>a contiguous region of a file</a:t>
            </a:r>
            <a:endParaRPr lang="en-GB" sz="2400" dirty="0" smtClean="0"/>
          </a:p>
          <a:p>
            <a:pPr lvl="1"/>
            <a:r>
              <a:rPr lang="en-GB" sz="2400" dirty="0" smtClean="0"/>
              <a:t>Lock</a:t>
            </a:r>
            <a:r>
              <a:rPr lang="en-GB" sz="2400" dirty="0" smtClean="0"/>
              <a:t>/unlock/test, blocking/non-blocking</a:t>
            </a:r>
            <a:endParaRPr lang="en-GB" sz="2400" dirty="0" smtClean="0"/>
          </a:p>
          <a:p>
            <a:r>
              <a:rPr lang="en-GB" sz="2800" dirty="0" smtClean="0"/>
              <a:t>All </a:t>
            </a:r>
            <a:r>
              <a:rPr lang="en-GB" sz="2800" dirty="0" smtClean="0"/>
              <a:t>blocks can be aborted by a timer</a:t>
            </a:r>
          </a:p>
          <a:p>
            <a:endParaRPr lang="en-US" sz="2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Unix Asynchronous Completions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83000"/>
              </a:lnSpc>
            </a:pPr>
            <a:r>
              <a:rPr lang="en-GB" sz="2800" dirty="0" smtClean="0"/>
              <a:t>Most events are associated with open files</a:t>
            </a:r>
            <a:endParaRPr lang="en-GB" sz="2800" dirty="0" smtClean="0"/>
          </a:p>
          <a:p>
            <a:pPr lvl="1">
              <a:lnSpc>
                <a:spcPct val="83000"/>
              </a:lnSpc>
            </a:pPr>
            <a:r>
              <a:rPr lang="en-GB" sz="2400" dirty="0" smtClean="0"/>
              <a:t>Normal </a:t>
            </a:r>
            <a:r>
              <a:rPr lang="en-GB" sz="2400" dirty="0" smtClean="0"/>
              <a:t>files and devices</a:t>
            </a:r>
            <a:endParaRPr lang="en-GB" sz="2400" dirty="0" smtClean="0"/>
          </a:p>
          <a:p>
            <a:pPr lvl="1">
              <a:lnSpc>
                <a:spcPct val="83000"/>
              </a:lnSpc>
            </a:pPr>
            <a:r>
              <a:rPr lang="en-GB" sz="2400" dirty="0" smtClean="0"/>
              <a:t>Network </a:t>
            </a:r>
            <a:r>
              <a:rPr lang="en-GB" sz="2400" dirty="0" smtClean="0"/>
              <a:t>or inter-process communication ports</a:t>
            </a:r>
            <a:endParaRPr lang="en-GB" sz="2400" dirty="0" smtClean="0"/>
          </a:p>
          <a:p>
            <a:pPr>
              <a:lnSpc>
                <a:spcPct val="83000"/>
              </a:lnSpc>
            </a:pPr>
            <a:r>
              <a:rPr lang="en-GB" sz="2800" dirty="0" smtClean="0"/>
              <a:t>U</a:t>
            </a:r>
            <a:r>
              <a:rPr lang="en-GB" sz="2800" dirty="0" smtClean="0"/>
              <a:t>sers </a:t>
            </a:r>
            <a:r>
              <a:rPr lang="en-GB" sz="2800" dirty="0" smtClean="0"/>
              <a:t>can specify blocking or non-blocking use</a:t>
            </a:r>
            <a:endParaRPr lang="en-GB" sz="2800" dirty="0" smtClean="0"/>
          </a:p>
          <a:p>
            <a:pPr lvl="1">
              <a:lnSpc>
                <a:spcPct val="83000"/>
              </a:lnSpc>
            </a:pPr>
            <a:r>
              <a:rPr lang="en-GB" sz="2400" dirty="0" smtClean="0"/>
              <a:t>Non</a:t>
            </a:r>
            <a:r>
              <a:rPr lang="en-GB" sz="2400" dirty="0" smtClean="0"/>
              <a:t>-blocking returns if no data is yet available</a:t>
            </a:r>
            <a:endParaRPr lang="en-GB" sz="2400" dirty="0" smtClean="0"/>
          </a:p>
          <a:p>
            <a:pPr lvl="1">
              <a:lnSpc>
                <a:spcPct val="83000"/>
              </a:lnSpc>
            </a:pPr>
            <a:r>
              <a:rPr lang="en-GB" sz="2400" dirty="0" smtClean="0"/>
              <a:t>Poll </a:t>
            </a:r>
            <a:r>
              <a:rPr lang="en-GB" sz="2400" dirty="0" smtClean="0"/>
              <a:t>if a logical channel is ready or would block</a:t>
            </a:r>
            <a:endParaRPr lang="en-GB" sz="2400" dirty="0" smtClean="0"/>
          </a:p>
          <a:p>
            <a:pPr lvl="1">
              <a:lnSpc>
                <a:spcPct val="83000"/>
              </a:lnSpc>
            </a:pPr>
            <a:r>
              <a:rPr lang="en-GB" sz="2400" dirty="0" smtClean="0"/>
              <a:t>Select </a:t>
            </a:r>
            <a:r>
              <a:rPr lang="en-GB" sz="2400" dirty="0" smtClean="0"/>
              <a:t>the first of </a:t>
            </a:r>
            <a:r>
              <a:rPr lang="en-GB" sz="2400" i="1" dirty="0" err="1" smtClean="0"/>
              <a:t>n</a:t>
            </a:r>
            <a:r>
              <a:rPr lang="en-GB" sz="2400" i="1" dirty="0" smtClean="0"/>
              <a:t> </a:t>
            </a:r>
            <a:r>
              <a:rPr lang="en-GB" sz="2400" dirty="0" smtClean="0"/>
              <a:t>channels to become ready</a:t>
            </a:r>
            <a:endParaRPr lang="en-GB" sz="2400" dirty="0" smtClean="0"/>
          </a:p>
          <a:p>
            <a:pPr>
              <a:lnSpc>
                <a:spcPct val="83000"/>
              </a:lnSpc>
            </a:pPr>
            <a:r>
              <a:rPr lang="en-GB" sz="2800" dirty="0" smtClean="0"/>
              <a:t>Users </a:t>
            </a:r>
            <a:r>
              <a:rPr lang="en-GB" sz="2800" dirty="0" smtClean="0"/>
              <a:t>can also yield and wait</a:t>
            </a:r>
            <a:endParaRPr lang="en-GB" sz="2800" dirty="0" smtClean="0"/>
          </a:p>
          <a:p>
            <a:pPr lvl="1">
              <a:lnSpc>
                <a:spcPct val="83000"/>
              </a:lnSpc>
            </a:pPr>
            <a:r>
              <a:rPr lang="en-GB" sz="2400" dirty="0" smtClean="0"/>
              <a:t>E.g., </a:t>
            </a:r>
            <a:r>
              <a:rPr lang="en-GB" sz="2400" dirty="0" smtClean="0"/>
              <a:t>for the termination of a child process</a:t>
            </a:r>
            <a:endParaRPr lang="en-GB" sz="2400" dirty="0" smtClean="0"/>
          </a:p>
          <a:p>
            <a:pPr>
              <a:lnSpc>
                <a:spcPct val="83000"/>
              </a:lnSpc>
            </a:pPr>
            <a:r>
              <a:rPr lang="en-GB" sz="2800" dirty="0" smtClean="0"/>
              <a:t>Signal </a:t>
            </a:r>
            <a:r>
              <a:rPr lang="en-GB" sz="2800" dirty="0" smtClean="0"/>
              <a:t>will awaken a process from any blockage</a:t>
            </a:r>
            <a:endParaRPr lang="en-GB" sz="2800" dirty="0" smtClean="0"/>
          </a:p>
          <a:p>
            <a:pPr lvl="1">
              <a:lnSpc>
                <a:spcPct val="83000"/>
              </a:lnSpc>
            </a:pPr>
            <a:r>
              <a:rPr lang="en-GB" sz="2400" dirty="0" smtClean="0"/>
              <a:t>E.g., </a:t>
            </a:r>
            <a:r>
              <a:rPr lang="en-GB" sz="2400" dirty="0" smtClean="0"/>
              <a:t>alarm clock signal after specified time interval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Completion Events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Available in Linux and other Unix systems</a:t>
            </a:r>
          </a:p>
          <a:p>
            <a:r>
              <a:rPr lang="en-US" dirty="0" smtClean="0"/>
              <a:t>Used in multithreaded programs</a:t>
            </a:r>
          </a:p>
          <a:p>
            <a:r>
              <a:rPr lang="en-US" dirty="0" smtClean="0"/>
              <a:t>One thread creates and starts a completion</a:t>
            </a:r>
          </a:p>
          <a:p>
            <a:r>
              <a:rPr lang="en-US" dirty="0" smtClean="0"/>
              <a:t>Another thread calls a routine to wait on that completion event</a:t>
            </a:r>
          </a:p>
          <a:p>
            <a:r>
              <a:rPr lang="en-US" dirty="0" smtClean="0"/>
              <a:t>The thread that completes it makes another call</a:t>
            </a:r>
          </a:p>
          <a:p>
            <a:pPr lvl="1"/>
            <a:r>
              <a:rPr lang="en-US" dirty="0" smtClean="0"/>
              <a:t>Which results in the waiting thread being woken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Case Study: Windows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Windows includes many synchronization methods</a:t>
            </a:r>
          </a:p>
          <a:p>
            <a:pPr lvl="1"/>
            <a:r>
              <a:rPr lang="en-US" dirty="0" smtClean="0"/>
              <a:t>File locking</a:t>
            </a:r>
          </a:p>
          <a:p>
            <a:pPr lvl="1"/>
            <a:r>
              <a:rPr lang="en-US" dirty="0" smtClean="0"/>
              <a:t>Other synchronization primitives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1799028" y="314328"/>
            <a:ext cx="5304522" cy="1285872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dash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Windows File Locking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1130"/>
            <a:ext cx="8229600" cy="4525963"/>
          </a:xfrm>
        </p:spPr>
        <p:txBody>
          <a:bodyPr/>
          <a:lstStyle/>
          <a:p>
            <a:r>
              <a:rPr lang="en-US" dirty="0" smtClean="0"/>
              <a:t>By default, Windows applications have exclusive access to files they open</a:t>
            </a:r>
          </a:p>
          <a:p>
            <a:pPr lvl="1"/>
            <a:r>
              <a:rPr lang="en-US" dirty="0" smtClean="0"/>
              <a:t>Can allow sharing</a:t>
            </a:r>
          </a:p>
          <a:p>
            <a:r>
              <a:rPr lang="en-US" dirty="0" smtClean="0"/>
              <a:t>For shared files, byte range locking provided</a:t>
            </a:r>
          </a:p>
          <a:p>
            <a:pPr lvl="1"/>
            <a:r>
              <a:rPr lang="en-US" dirty="0" smtClean="0"/>
              <a:t>Applications can specify ranges of bytes in the file to lock</a:t>
            </a:r>
          </a:p>
          <a:p>
            <a:pPr lvl="2"/>
            <a:r>
              <a:rPr lang="en-US" dirty="0" smtClean="0"/>
              <a:t>Shared or exclusive locking</a:t>
            </a:r>
          </a:p>
          <a:p>
            <a:pPr lvl="1"/>
            <a:r>
              <a:rPr lang="en-US" dirty="0" smtClean="0"/>
              <a:t>Windows file systems treat locks as mandatory</a:t>
            </a:r>
          </a:p>
          <a:p>
            <a:pPr lvl="1"/>
            <a:r>
              <a:rPr lang="en-US" dirty="0" smtClean="0"/>
              <a:t>Other applications using file mapping treat them as advisory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Other Windows Synchronization Primitives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wide range</a:t>
            </a:r>
          </a:p>
          <a:p>
            <a:pPr lvl="1"/>
            <a:r>
              <a:rPr lang="en-US" dirty="0" err="1" smtClean="0"/>
              <a:t>Mutexes</a:t>
            </a:r>
            <a:r>
              <a:rPr lang="en-US" dirty="0" smtClean="0"/>
              <a:t> (of several kinds)</a:t>
            </a:r>
          </a:p>
          <a:p>
            <a:pPr lvl="1"/>
            <a:r>
              <a:rPr lang="en-US" dirty="0" smtClean="0"/>
              <a:t>Critical regions (and guarded regions, which are less protected)</a:t>
            </a:r>
          </a:p>
          <a:p>
            <a:pPr lvl="1"/>
            <a:r>
              <a:rPr lang="en-US" dirty="0" smtClean="0"/>
              <a:t>Event-based synchronization</a:t>
            </a:r>
          </a:p>
          <a:p>
            <a:pPr lvl="2"/>
            <a:r>
              <a:rPr lang="en-US" dirty="0" smtClean="0"/>
              <a:t>E.g., waiting for an event to complete</a:t>
            </a:r>
          </a:p>
          <a:p>
            <a:pPr lvl="1"/>
            <a:r>
              <a:rPr lang="en-US" dirty="0" smtClean="0"/>
              <a:t>Semaphores</a:t>
            </a:r>
          </a:p>
          <a:p>
            <a:pPr lvl="1"/>
            <a:r>
              <a:rPr lang="en-US" dirty="0" smtClean="0"/>
              <a:t>Spin locks (several kinds)</a:t>
            </a:r>
          </a:p>
          <a:p>
            <a:pPr lvl="1"/>
            <a:r>
              <a:rPr lang="en-US" dirty="0" smtClean="0"/>
              <a:t>Timers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Semaphores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6530"/>
            <a:ext cx="8229600" cy="4525963"/>
          </a:xfrm>
        </p:spPr>
        <p:txBody>
          <a:bodyPr/>
          <a:lstStyle/>
          <a:p>
            <a:r>
              <a:rPr lang="en-US" sz="2800" dirty="0" smtClean="0"/>
              <a:t>Counters for sequence </a:t>
            </a:r>
            <a:r>
              <a:rPr lang="en-US" sz="2800" dirty="0" err="1" smtClean="0"/>
              <a:t>coord</a:t>
            </a:r>
            <a:r>
              <a:rPr lang="en-US" sz="2800" dirty="0" smtClean="0"/>
              <a:t>. and mutual exclusion</a:t>
            </a:r>
          </a:p>
          <a:p>
            <a:r>
              <a:rPr lang="en-US" sz="2800" dirty="0" smtClean="0"/>
              <a:t>Can be binary counters or more general</a:t>
            </a:r>
          </a:p>
          <a:p>
            <a:pPr lvl="1"/>
            <a:r>
              <a:rPr lang="en-US" sz="2400" dirty="0" smtClean="0"/>
              <a:t>E.g., if you have multiple copies of the resource</a:t>
            </a:r>
          </a:p>
          <a:p>
            <a:r>
              <a:rPr lang="en-US" sz="2800" dirty="0" smtClean="0"/>
              <a:t>Call wait() on the semaphore to obtain exclusive access to a critical section</a:t>
            </a:r>
          </a:p>
          <a:p>
            <a:pPr lvl="1"/>
            <a:r>
              <a:rPr lang="en-US" sz="2400" dirty="0" smtClean="0"/>
              <a:t>For binary semaphores, you wait till whoever had it signals they are done</a:t>
            </a:r>
          </a:p>
          <a:p>
            <a:r>
              <a:rPr lang="en-US" sz="2800" dirty="0" smtClean="0"/>
              <a:t>Call signal() when you’re done</a:t>
            </a:r>
          </a:p>
          <a:p>
            <a:r>
              <a:rPr lang="en-US" sz="2800" dirty="0" smtClean="0"/>
              <a:t>For sequence coordination, signal on a shared semaphore when you finish first step</a:t>
            </a:r>
          </a:p>
          <a:p>
            <a:pPr lvl="1"/>
            <a:r>
              <a:rPr lang="en-US" sz="2400" dirty="0" smtClean="0"/>
              <a:t>Wait before you do second step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Mutexes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synchronization construct to serialize access to a critical section</a:t>
            </a:r>
          </a:p>
          <a:p>
            <a:r>
              <a:rPr lang="en-US" dirty="0" smtClean="0"/>
              <a:t>Typically implemented using semaphores</a:t>
            </a:r>
          </a:p>
          <a:p>
            <a:r>
              <a:rPr lang="en-US" dirty="0" err="1" smtClean="0"/>
              <a:t>Mutexes</a:t>
            </a:r>
            <a:r>
              <a:rPr lang="en-US" dirty="0" smtClean="0"/>
              <a:t> are one per critical section</a:t>
            </a:r>
          </a:p>
          <a:p>
            <a:pPr lvl="1"/>
            <a:r>
              <a:rPr lang="en-US" dirty="0" smtClean="0"/>
              <a:t>Unlike semaphores, which protect multiple copies of a resource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Monitors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910"/>
            <a:ext cx="8229600" cy="4525963"/>
          </a:xfrm>
        </p:spPr>
        <p:txBody>
          <a:bodyPr/>
          <a:lstStyle/>
          <a:p>
            <a:r>
              <a:rPr lang="en-GB" sz="2800" dirty="0" smtClean="0"/>
              <a:t>An object oriented synchronization primitive</a:t>
            </a:r>
          </a:p>
          <a:p>
            <a:pPr lvl="1"/>
            <a:r>
              <a:rPr lang="en-GB" sz="2400" dirty="0" smtClean="0"/>
              <a:t>Sort of very OO </a:t>
            </a:r>
            <a:r>
              <a:rPr lang="en-GB" sz="2400" dirty="0" err="1" smtClean="0"/>
              <a:t>mutexes</a:t>
            </a:r>
            <a:endParaRPr lang="en-GB" sz="2400" dirty="0" smtClean="0"/>
          </a:p>
          <a:p>
            <a:pPr lvl="1"/>
            <a:r>
              <a:rPr lang="en-GB" sz="2400" dirty="0" smtClean="0"/>
              <a:t>Exclusion </a:t>
            </a:r>
            <a:r>
              <a:rPr lang="en-GB" sz="2400" dirty="0" smtClean="0"/>
              <a:t>requirements depend on object/methods</a:t>
            </a:r>
            <a:endParaRPr lang="en-GB" sz="2400" dirty="0" smtClean="0"/>
          </a:p>
          <a:p>
            <a:pPr lvl="1"/>
            <a:r>
              <a:rPr lang="en-GB" sz="2400" dirty="0" smtClean="0"/>
              <a:t>Implementation </a:t>
            </a:r>
            <a:r>
              <a:rPr lang="en-GB" sz="2400" dirty="0" smtClean="0"/>
              <a:t>should be encapsulated in object</a:t>
            </a:r>
            <a:endParaRPr lang="en-GB" sz="2400" dirty="0" smtClean="0"/>
          </a:p>
          <a:p>
            <a:pPr lvl="1"/>
            <a:r>
              <a:rPr lang="en-GB" sz="2400" dirty="0" smtClean="0"/>
              <a:t>Clients </a:t>
            </a:r>
            <a:r>
              <a:rPr lang="en-GB" sz="2400" dirty="0" smtClean="0"/>
              <a:t>shouldn't need to know the exclusion rules</a:t>
            </a:r>
            <a:endParaRPr lang="en-GB" sz="2400" dirty="0" smtClean="0"/>
          </a:p>
          <a:p>
            <a:r>
              <a:rPr lang="en-GB" sz="2800" dirty="0" smtClean="0"/>
              <a:t>A </a:t>
            </a:r>
            <a:r>
              <a:rPr lang="en-GB" sz="2800" dirty="0" smtClean="0"/>
              <a:t>monitor is not merely a lock</a:t>
            </a:r>
            <a:endParaRPr lang="en-GB" sz="2800" dirty="0" smtClean="0"/>
          </a:p>
          <a:p>
            <a:pPr lvl="1"/>
            <a:r>
              <a:rPr lang="en-GB" sz="2400" dirty="0" smtClean="0"/>
              <a:t>It </a:t>
            </a:r>
            <a:r>
              <a:rPr lang="en-GB" sz="2400" dirty="0" smtClean="0"/>
              <a:t>is an object class, with instances, state, and methods</a:t>
            </a:r>
            <a:endParaRPr lang="en-GB" sz="2400" dirty="0" smtClean="0"/>
          </a:p>
          <a:p>
            <a:pPr lvl="1"/>
            <a:r>
              <a:rPr lang="en-GB" sz="2400" dirty="0" smtClean="0"/>
              <a:t>All </a:t>
            </a:r>
            <a:r>
              <a:rPr lang="en-GB" sz="2400" dirty="0" smtClean="0"/>
              <a:t>object methods protected by a semaphore</a:t>
            </a:r>
            <a:endParaRPr lang="en-GB" sz="2400" dirty="0" smtClean="0"/>
          </a:p>
          <a:p>
            <a:r>
              <a:rPr lang="en-GB" sz="2800" dirty="0" smtClean="0"/>
              <a:t>Monitors </a:t>
            </a:r>
            <a:r>
              <a:rPr lang="en-GB" sz="2800" dirty="0" smtClean="0"/>
              <a:t>have some very nice properties</a:t>
            </a:r>
            <a:endParaRPr lang="en-GB" sz="2800" dirty="0" smtClean="0"/>
          </a:p>
          <a:p>
            <a:pPr lvl="1"/>
            <a:r>
              <a:rPr lang="en-GB" sz="2400" dirty="0" smtClean="0"/>
              <a:t>Easy </a:t>
            </a:r>
            <a:r>
              <a:rPr lang="en-GB" sz="2400" dirty="0" smtClean="0"/>
              <a:t>to use for clients, hides unnecessary details</a:t>
            </a:r>
            <a:endParaRPr lang="en-GB" sz="2400" dirty="0" smtClean="0"/>
          </a:p>
          <a:p>
            <a:pPr lvl="1"/>
            <a:r>
              <a:rPr lang="en-GB" sz="2400" dirty="0" smtClean="0"/>
              <a:t>High </a:t>
            </a:r>
            <a:r>
              <a:rPr lang="en-GB" sz="2400" dirty="0" smtClean="0"/>
              <a:t>confidence of  adequate protection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Synchronization in Real World Operating Systems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13430"/>
            <a:ext cx="8229600" cy="4525963"/>
          </a:xfrm>
        </p:spPr>
        <p:txBody>
          <a:bodyPr/>
          <a:lstStyle/>
          <a:p>
            <a:r>
              <a:rPr lang="en-GB" dirty="0" smtClean="0"/>
              <a:t>How is this kind of synchronization handled in typical modern operating systems?</a:t>
            </a:r>
          </a:p>
          <a:p>
            <a:r>
              <a:rPr lang="en-GB" dirty="0" smtClean="0"/>
              <a:t>In the kernel itself?</a:t>
            </a:r>
          </a:p>
          <a:p>
            <a:r>
              <a:rPr lang="en-GB" dirty="0" smtClean="0"/>
              <a:t>In user-level OS features?</a:t>
            </a:r>
            <a:endParaRPr lang="en-US" dirty="0"/>
          </a:p>
        </p:txBody>
      </p:sp>
      <p:sp>
        <p:nvSpPr>
          <p:cNvPr id="4" name="Rounded Rectangle 3"/>
          <p:cNvSpPr/>
          <p:nvPr/>
        </p:nvSpPr>
        <p:spPr>
          <a:xfrm>
            <a:off x="939208" y="327558"/>
            <a:ext cx="7249054" cy="1272642"/>
          </a:xfrm>
          <a:prstGeom prst="roundRect">
            <a:avLst/>
          </a:prstGeom>
          <a:noFill/>
          <a:ln w="9525" cap="flat" cmpd="sng" algn="ctr">
            <a:solidFill>
              <a:srgbClr val="0D0D0D"/>
            </a:solidFill>
            <a:prstDash val="solid"/>
            <a:round/>
            <a:headEnd type="none" w="med" len="med"/>
            <a:tailEnd type="none" w="med" len="me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Kernel Mode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r>
              <a:rPr lang="en-GB" dirty="0" smtClean="0"/>
              <a:t>Performance is a major concern</a:t>
            </a:r>
          </a:p>
          <a:p>
            <a:pPr lvl="1"/>
            <a:r>
              <a:rPr lang="en-GB" dirty="0" smtClean="0"/>
              <a:t>Many </a:t>
            </a:r>
            <a:r>
              <a:rPr lang="en-GB" dirty="0" smtClean="0"/>
              <a:t>different types of exclusion are available</a:t>
            </a:r>
            <a:endParaRPr lang="en-GB" dirty="0" smtClean="0"/>
          </a:p>
          <a:p>
            <a:pPr lvl="2"/>
            <a:r>
              <a:rPr lang="en-GB" dirty="0" smtClean="0"/>
              <a:t>Shared</a:t>
            </a:r>
            <a:r>
              <a:rPr lang="en-GB" dirty="0" smtClean="0"/>
              <a:t>/exclusive, interrupt-safe, SMP-safe</a:t>
            </a:r>
            <a:endParaRPr lang="en-GB" dirty="0" smtClean="0"/>
          </a:p>
          <a:p>
            <a:pPr lvl="2"/>
            <a:r>
              <a:rPr lang="en-GB" dirty="0" smtClean="0"/>
              <a:t>Choose </a:t>
            </a:r>
            <a:r>
              <a:rPr lang="en-GB" dirty="0" smtClean="0"/>
              <a:t>type best suited to the resource and situation</a:t>
            </a:r>
            <a:endParaRPr lang="en-GB" dirty="0" smtClean="0"/>
          </a:p>
          <a:p>
            <a:pPr lvl="1"/>
            <a:r>
              <a:rPr lang="en-GB" dirty="0" smtClean="0"/>
              <a:t>Implementations </a:t>
            </a:r>
            <a:r>
              <a:rPr lang="en-GB" dirty="0" smtClean="0"/>
              <a:t>are in machine language</a:t>
            </a:r>
            <a:endParaRPr lang="en-GB" dirty="0" smtClean="0"/>
          </a:p>
          <a:p>
            <a:pPr lvl="2"/>
            <a:r>
              <a:rPr lang="en-GB" dirty="0" smtClean="0"/>
              <a:t>Carefully </a:t>
            </a:r>
            <a:r>
              <a:rPr lang="en-GB" dirty="0" smtClean="0"/>
              <a:t>coded for optimum performance</a:t>
            </a:r>
            <a:endParaRPr lang="en-GB" dirty="0" smtClean="0"/>
          </a:p>
          <a:p>
            <a:pPr lvl="2"/>
            <a:r>
              <a:rPr lang="en-GB" dirty="0" smtClean="0"/>
              <a:t>Extensive </a:t>
            </a:r>
            <a:r>
              <a:rPr lang="en-GB" dirty="0" smtClean="0"/>
              <a:t>use of atomic instructions</a:t>
            </a:r>
            <a:endParaRPr lang="en-GB" dirty="0" smtClean="0"/>
          </a:p>
          <a:p>
            <a:r>
              <a:rPr lang="en-GB" dirty="0" smtClean="0"/>
              <a:t>I</a:t>
            </a:r>
            <a:r>
              <a:rPr lang="en-GB" dirty="0" smtClean="0"/>
              <a:t>mposes </a:t>
            </a:r>
            <a:r>
              <a:rPr lang="en-GB" dirty="0" smtClean="0"/>
              <a:t>a greater burden on the callers</a:t>
            </a:r>
            <a:endParaRPr lang="en-GB" dirty="0" smtClean="0"/>
          </a:p>
          <a:p>
            <a:pPr lvl="1"/>
            <a:r>
              <a:rPr lang="en-GB" dirty="0" smtClean="0"/>
              <a:t>Most </a:t>
            </a:r>
            <a:r>
              <a:rPr lang="en-GB" dirty="0" smtClean="0"/>
              <a:t>locking is explicit and </a:t>
            </a:r>
            <a:r>
              <a:rPr lang="en-GB" u="sng" dirty="0" smtClean="0"/>
              <a:t>advisory</a:t>
            </a:r>
            <a:endParaRPr lang="en-GB" u="sng" dirty="0" smtClean="0"/>
          </a:p>
          <a:p>
            <a:pPr lvl="1"/>
            <a:r>
              <a:rPr lang="en-GB" dirty="0" smtClean="0"/>
              <a:t>Caller expected </a:t>
            </a:r>
            <a:r>
              <a:rPr lang="en-GB" dirty="0" smtClean="0"/>
              <a:t>to know and follow locking rules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User Mode Synchronization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37150"/>
            <a:ext cx="8229600" cy="4525963"/>
          </a:xfrm>
        </p:spPr>
        <p:txBody>
          <a:bodyPr/>
          <a:lstStyle/>
          <a:p>
            <a:r>
              <a:rPr lang="en-GB" dirty="0" smtClean="0"/>
              <a:t>S</a:t>
            </a:r>
            <a:r>
              <a:rPr lang="en-GB" dirty="0" smtClean="0"/>
              <a:t>implicity </a:t>
            </a:r>
            <a:r>
              <a:rPr lang="en-GB" dirty="0" smtClean="0"/>
              <a:t>and ease of </a:t>
            </a:r>
            <a:r>
              <a:rPr lang="en-GB" dirty="0" smtClean="0"/>
              <a:t>use of great importance</a:t>
            </a:r>
          </a:p>
          <a:p>
            <a:pPr lvl="1"/>
            <a:r>
              <a:rPr lang="en-GB" dirty="0" smtClean="0"/>
              <a:t>Conservative</a:t>
            </a:r>
            <a:r>
              <a:rPr lang="en-GB" dirty="0" smtClean="0"/>
              <a:t>, enforced, one-size-</a:t>
            </a:r>
            <a:r>
              <a:rPr lang="en-GB" dirty="0" smtClean="0"/>
              <a:t>fits-all </a:t>
            </a:r>
            <a:r>
              <a:rPr lang="en-GB" dirty="0" smtClean="0"/>
              <a:t>locking</a:t>
            </a:r>
            <a:endParaRPr lang="en-GB" dirty="0" smtClean="0"/>
          </a:p>
          <a:p>
            <a:pPr lvl="2"/>
            <a:r>
              <a:rPr lang="en-GB" dirty="0" smtClean="0"/>
              <a:t>E.g., </a:t>
            </a:r>
            <a:r>
              <a:rPr lang="en-GB" dirty="0" smtClean="0"/>
              <a:t>exclusive use, block until </a:t>
            </a:r>
            <a:r>
              <a:rPr lang="en-GB" dirty="0" smtClean="0"/>
              <a:t>available</a:t>
            </a:r>
          </a:p>
          <a:p>
            <a:pPr lvl="1"/>
            <a:r>
              <a:rPr lang="en-GB" dirty="0" smtClean="0"/>
              <a:t>Implicitly </a:t>
            </a:r>
            <a:r>
              <a:rPr lang="en-GB" dirty="0" smtClean="0"/>
              <a:t>associated with protected system objects</a:t>
            </a:r>
            <a:endParaRPr lang="en-GB" dirty="0" smtClean="0"/>
          </a:p>
          <a:p>
            <a:pPr lvl="2"/>
            <a:r>
              <a:rPr lang="en-GB" dirty="0" smtClean="0"/>
              <a:t>E.g., </a:t>
            </a:r>
            <a:r>
              <a:rPr lang="en-GB" dirty="0" smtClean="0"/>
              <a:t>files, processes, message queues, events, etc.</a:t>
            </a:r>
            <a:endParaRPr lang="en-GB" dirty="0" smtClean="0"/>
          </a:p>
          <a:p>
            <a:pPr lvl="2"/>
            <a:r>
              <a:rPr lang="en-GB" dirty="0" smtClean="0"/>
              <a:t>System </a:t>
            </a:r>
            <a:r>
              <a:rPr lang="en-GB" dirty="0" smtClean="0"/>
              <a:t>calls automatically serialize all operations</a:t>
            </a:r>
            <a:endParaRPr lang="en-GB" dirty="0" smtClean="0"/>
          </a:p>
          <a:p>
            <a:r>
              <a:rPr lang="en-GB" dirty="0" smtClean="0"/>
              <a:t>Explicit </a:t>
            </a:r>
            <a:r>
              <a:rPr lang="en-GB" dirty="0" smtClean="0"/>
              <a:t>serialization is only rarely used</a:t>
            </a:r>
            <a:endParaRPr lang="en-GB" dirty="0" smtClean="0"/>
          </a:p>
          <a:p>
            <a:pPr lvl="1"/>
            <a:r>
              <a:rPr lang="en-GB" dirty="0" smtClean="0"/>
              <a:t>To </a:t>
            </a:r>
            <a:r>
              <a:rPr lang="en-GB" dirty="0" smtClean="0"/>
              <a:t>protect shared resources in multi-threaded apps</a:t>
            </a:r>
            <a:endParaRPr lang="en-GB" dirty="0" smtClean="0"/>
          </a:p>
          <a:p>
            <a:pPr lvl="1"/>
            <a:r>
              <a:rPr lang="en-GB" dirty="0" smtClean="0"/>
              <a:t>Simpler </a:t>
            </a:r>
            <a:r>
              <a:rPr lang="en-GB" dirty="0" err="1" smtClean="0"/>
              <a:t>behavior</a:t>
            </a:r>
            <a:r>
              <a:rPr lang="en-GB" dirty="0" smtClean="0"/>
              <a:t> than </a:t>
            </a:r>
            <a:r>
              <a:rPr lang="en-GB" dirty="0" smtClean="0"/>
              <a:t>kernel-mode</a:t>
            </a:r>
            <a:endParaRPr lang="en-GB" dirty="0" smtClean="0"/>
          </a:p>
          <a:p>
            <a:pPr lvl="1"/>
            <a:r>
              <a:rPr lang="en-GB" dirty="0" smtClean="0"/>
              <a:t>Typically </a:t>
            </a:r>
            <a:r>
              <a:rPr lang="en-GB" dirty="0" smtClean="0"/>
              <a:t>implemented via system calls into the OS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Require System Calls for User Level Sync Operations?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Mutual </a:t>
            </a:r>
            <a:r>
              <a:rPr lang="en-GB" dirty="0" smtClean="0"/>
              <a:t>exclusion operations</a:t>
            </a:r>
            <a:r>
              <a:rPr lang="en-GB" dirty="0" smtClean="0"/>
              <a:t> likely </a:t>
            </a:r>
            <a:r>
              <a:rPr lang="en-GB" dirty="0" smtClean="0"/>
              <a:t>involve the blocking and unblocking of </a:t>
            </a:r>
            <a:r>
              <a:rPr lang="en-GB" dirty="0" smtClean="0"/>
              <a:t>threads</a:t>
            </a:r>
          </a:p>
          <a:p>
            <a:pPr lvl="1"/>
            <a:r>
              <a:rPr lang="en-GB" dirty="0" smtClean="0"/>
              <a:t>T</a:t>
            </a:r>
            <a:r>
              <a:rPr lang="en-GB" dirty="0" smtClean="0"/>
              <a:t>hese </a:t>
            </a:r>
            <a:r>
              <a:rPr lang="en-GB" dirty="0" smtClean="0"/>
              <a:t>are controlled by the operating </a:t>
            </a:r>
            <a:r>
              <a:rPr lang="en-GB" dirty="0" smtClean="0"/>
              <a:t>system</a:t>
            </a:r>
          </a:p>
          <a:p>
            <a:r>
              <a:rPr lang="en-GB" dirty="0" smtClean="0"/>
              <a:t>Critical </a:t>
            </a:r>
            <a:r>
              <a:rPr lang="en-GB" dirty="0" smtClean="0"/>
              <a:t>sections in the implementations of those operations</a:t>
            </a:r>
            <a:r>
              <a:rPr lang="en-GB" dirty="0" smtClean="0"/>
              <a:t> must </a:t>
            </a:r>
            <a:r>
              <a:rPr lang="en-GB" dirty="0" smtClean="0"/>
              <a:t>be protected</a:t>
            </a:r>
            <a:r>
              <a:rPr lang="en-GB" dirty="0" smtClean="0"/>
              <a:t> </a:t>
            </a:r>
          </a:p>
          <a:p>
            <a:pPr lvl="1"/>
            <a:r>
              <a:rPr lang="en-GB" dirty="0" smtClean="0"/>
              <a:t>F</a:t>
            </a:r>
            <a:r>
              <a:rPr lang="en-GB" dirty="0" smtClean="0"/>
              <a:t>rom </a:t>
            </a:r>
            <a:r>
              <a:rPr lang="en-GB" dirty="0" smtClean="0"/>
              <a:t>interrupts or SMP </a:t>
            </a:r>
            <a:r>
              <a:rPr lang="en-GB" dirty="0" smtClean="0"/>
              <a:t>parallelism</a:t>
            </a:r>
          </a:p>
          <a:p>
            <a:r>
              <a:rPr lang="en-GB" dirty="0" smtClean="0"/>
              <a:t>The OS already has powerful serialization </a:t>
            </a:r>
            <a:r>
              <a:rPr lang="en-GB" dirty="0" smtClean="0"/>
              <a:t>mechanisms </a:t>
            </a:r>
          </a:p>
          <a:p>
            <a:pPr lvl="1"/>
            <a:r>
              <a:rPr lang="en-GB" dirty="0" smtClean="0"/>
              <a:t>I</a:t>
            </a:r>
            <a:r>
              <a:rPr lang="en-GB" dirty="0" smtClean="0"/>
              <a:t>t </a:t>
            </a:r>
            <a:r>
              <a:rPr lang="en-GB" dirty="0" smtClean="0"/>
              <a:t>is easier to build on top of </a:t>
            </a:r>
            <a:r>
              <a:rPr lang="en-GB" dirty="0" smtClean="0"/>
              <a:t>these</a:t>
            </a:r>
          </a:p>
          <a:p>
            <a:pPr lvl="1">
              <a:buFont typeface="Symbol" charset="2"/>
              <a:buNone/>
            </a:pPr>
            <a:endParaRPr lang="en-GB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Is Performance More Important for Kernel Sync?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Multi</a:t>
            </a:r>
            <a:r>
              <a:rPr lang="en-GB" dirty="0" smtClean="0"/>
              <a:t>-threaded execution in user mode is </a:t>
            </a:r>
            <a:r>
              <a:rPr lang="en-GB" dirty="0" smtClean="0"/>
              <a:t>rare </a:t>
            </a:r>
          </a:p>
          <a:p>
            <a:pPr lvl="1"/>
            <a:r>
              <a:rPr lang="en-GB" dirty="0" smtClean="0"/>
              <a:t>H</a:t>
            </a:r>
            <a:r>
              <a:rPr lang="en-GB" dirty="0" smtClean="0"/>
              <a:t>igh </a:t>
            </a:r>
            <a:r>
              <a:rPr lang="en-GB" dirty="0" smtClean="0"/>
              <a:t>resource contention even </a:t>
            </a:r>
            <a:r>
              <a:rPr lang="en-GB" dirty="0" smtClean="0"/>
              <a:t>rarer </a:t>
            </a:r>
          </a:p>
          <a:p>
            <a:pPr lvl="1"/>
            <a:r>
              <a:rPr lang="en-GB" dirty="0" smtClean="0"/>
              <a:t>So performance </a:t>
            </a:r>
            <a:r>
              <a:rPr lang="en-GB" dirty="0" smtClean="0"/>
              <a:t>problems with user-mode serialization are extremely </a:t>
            </a:r>
            <a:r>
              <a:rPr lang="en-GB" dirty="0" smtClean="0"/>
              <a:t>rare</a:t>
            </a:r>
          </a:p>
          <a:p>
            <a:r>
              <a:rPr lang="en-GB" dirty="0" smtClean="0"/>
              <a:t>The OS, on the other hand, is always running multiple concurrent threads</a:t>
            </a:r>
          </a:p>
          <a:p>
            <a:r>
              <a:rPr lang="en-GB" dirty="0" smtClean="0"/>
              <a:t>The </a:t>
            </a:r>
            <a:r>
              <a:rPr lang="en-GB" dirty="0" smtClean="0"/>
              <a:t>OS</a:t>
            </a:r>
            <a:r>
              <a:rPr lang="en-GB" dirty="0" smtClean="0"/>
              <a:t> also includes </a:t>
            </a:r>
            <a:r>
              <a:rPr lang="en-GB" dirty="0" smtClean="0"/>
              <a:t>many high use </a:t>
            </a:r>
            <a:r>
              <a:rPr lang="en-GB" dirty="0" smtClean="0"/>
              <a:t>resources </a:t>
            </a:r>
          </a:p>
          <a:p>
            <a:r>
              <a:rPr lang="en-GB" dirty="0" smtClean="0"/>
              <a:t>Avoiding </a:t>
            </a:r>
            <a:r>
              <a:rPr lang="en-GB" dirty="0" smtClean="0"/>
              <a:t>resource contention is key to achieving good multi-processor </a:t>
            </a:r>
            <a:r>
              <a:rPr lang="en-GB" dirty="0" smtClean="0"/>
              <a:t>scalability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Theme.thmx</Template>
  <TotalTime>38997</TotalTime>
  <Words>961</Words>
  <Application>Microsoft Macintosh PowerPoint</Application>
  <PresentationFormat>On-screen Show (4:3)</PresentationFormat>
  <Paragraphs>133</Paragraphs>
  <Slides>17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Default Theme</vt:lpstr>
      <vt:lpstr>Other Important  Synchronization Primitives</vt:lpstr>
      <vt:lpstr>Semaphores</vt:lpstr>
      <vt:lpstr>Mutexes</vt:lpstr>
      <vt:lpstr>Monitors</vt:lpstr>
      <vt:lpstr>Synchronization in Real World Operating Systems</vt:lpstr>
      <vt:lpstr>Kernel Mode Synchronization</vt:lpstr>
      <vt:lpstr>User Mode Synchronization</vt:lpstr>
      <vt:lpstr>Why Require System Calls for User Level Sync Operations?</vt:lpstr>
      <vt:lpstr>Why Is Performance More Important for Kernel Sync?</vt:lpstr>
      <vt:lpstr>So Why Provide Multiple Sync Primitives?</vt:lpstr>
      <vt:lpstr>Case Study: Unix Synchronization</vt:lpstr>
      <vt:lpstr>Unix User Synchronization Mechanisms</vt:lpstr>
      <vt:lpstr>Unix Asynchronous Completions</vt:lpstr>
      <vt:lpstr>Completion Events</vt:lpstr>
      <vt:lpstr>Case Study: Windows Synchronization</vt:lpstr>
      <vt:lpstr>Windows File Locking</vt:lpstr>
      <vt:lpstr>Other Windows Synchronization Primitives</vt:lpstr>
    </vt:vector>
  </TitlesOfParts>
  <Company>UCLA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CS 111 On-Line MS Program Operating Systems  Peter Reiher </dc:title>
  <dc:creator>Peter Reiher</dc:creator>
  <cp:lastModifiedBy>Peter Reiher</cp:lastModifiedBy>
  <cp:revision>65</cp:revision>
  <dcterms:created xsi:type="dcterms:W3CDTF">2013-03-18T21:54:31Z</dcterms:created>
  <dcterms:modified xsi:type="dcterms:W3CDTF">2013-03-22T19:53:37Z</dcterms:modified>
</cp:coreProperties>
</file>