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21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  <p:sldId id="346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GB" sz="2800" dirty="0" smtClean="0"/>
              <a:t>Create a synchronization object</a:t>
            </a:r>
          </a:p>
          <a:p>
            <a:pPr lvl="1"/>
            <a:r>
              <a:rPr lang="en-GB" sz="2400" dirty="0" smtClean="0"/>
              <a:t>Associated it with a critical section</a:t>
            </a:r>
          </a:p>
          <a:p>
            <a:pPr lvl="1"/>
            <a:r>
              <a:rPr lang="en-GB" sz="2400" dirty="0" smtClean="0"/>
              <a:t>Of</a:t>
            </a:r>
            <a:r>
              <a:rPr lang="en-GB" sz="2400" dirty="0" smtClean="0"/>
              <a:t> a size that an </a:t>
            </a:r>
            <a:r>
              <a:rPr lang="en-GB" sz="2400" dirty="0" smtClean="0"/>
              <a:t>atomic instruction can manage</a:t>
            </a:r>
          </a:p>
          <a:p>
            <a:r>
              <a:rPr lang="en-GB" sz="2800" dirty="0" smtClean="0"/>
              <a:t>Lock the object to seize the critical section</a:t>
            </a:r>
          </a:p>
          <a:p>
            <a:pPr lvl="1"/>
            <a:r>
              <a:rPr lang="en-GB" sz="2400" dirty="0" smtClean="0"/>
              <a:t>If critical section is free, lock operation succeeds</a:t>
            </a:r>
          </a:p>
          <a:p>
            <a:pPr lvl="1"/>
            <a:r>
              <a:rPr lang="en-GB" sz="2400" dirty="0" smtClean="0"/>
              <a:t>If critical section is already in use, lock operation fails</a:t>
            </a:r>
          </a:p>
          <a:p>
            <a:pPr lvl="2"/>
            <a:r>
              <a:rPr lang="en-GB" sz="2000" dirty="0" smtClean="0"/>
              <a:t>It may fail immediately</a:t>
            </a:r>
          </a:p>
          <a:p>
            <a:pPr lvl="2"/>
            <a:r>
              <a:rPr lang="en-GB" sz="2000" dirty="0" smtClean="0"/>
              <a:t>It may block until the critical section is free again</a:t>
            </a:r>
          </a:p>
          <a:p>
            <a:r>
              <a:rPr lang="en-GB" sz="2800" dirty="0" smtClean="0"/>
              <a:t>Unlock the object to release critical section</a:t>
            </a:r>
          </a:p>
          <a:p>
            <a:pPr lvl="1"/>
            <a:r>
              <a:rPr lang="en-GB" sz="2400" dirty="0" smtClean="0"/>
              <a:t>Subsequent lock attempts can now succeed</a:t>
            </a:r>
          </a:p>
          <a:p>
            <a:pPr lvl="1"/>
            <a:r>
              <a:rPr lang="en-GB" sz="2400" dirty="0" smtClean="0"/>
              <a:t>May unblock a sleeping waiter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59341" y="502733"/>
            <a:ext cx="558231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Solution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GB" i="1" dirty="0" smtClean="0"/>
              <a:t>Completion blocks</a:t>
            </a:r>
          </a:p>
          <a:p>
            <a:r>
              <a:rPr lang="en-GB" dirty="0" smtClean="0"/>
              <a:t>Create a synchronization object</a:t>
            </a:r>
          </a:p>
          <a:p>
            <a:pPr lvl="1"/>
            <a:r>
              <a:rPr lang="en-GB" dirty="0" smtClean="0"/>
              <a:t>Associate that object with a resource or request</a:t>
            </a:r>
          </a:p>
          <a:p>
            <a:r>
              <a:rPr lang="en-GB" dirty="0" smtClean="0"/>
              <a:t>Requester blocks awaiting event on that object</a:t>
            </a:r>
          </a:p>
          <a:p>
            <a:pPr lvl="1"/>
            <a:r>
              <a:rPr lang="en-GB" dirty="0" smtClean="0"/>
              <a:t>Yield the CPU until awaited event happens</a:t>
            </a:r>
          </a:p>
          <a:p>
            <a:r>
              <a:rPr lang="en-GB" dirty="0" smtClean="0"/>
              <a:t>Upon completion, the event is “posted”</a:t>
            </a:r>
          </a:p>
          <a:p>
            <a:pPr lvl="1"/>
            <a:r>
              <a:rPr lang="en-GB" dirty="0" smtClean="0"/>
              <a:t>Thread that notices/causes event posts the object</a:t>
            </a:r>
          </a:p>
          <a:p>
            <a:r>
              <a:rPr lang="en-GB" dirty="0" smtClean="0"/>
              <a:t>Posting event to object unblocks the waiter</a:t>
            </a:r>
          </a:p>
          <a:p>
            <a:pPr lvl="1"/>
            <a:r>
              <a:rPr lang="en-GB" dirty="0" smtClean="0"/>
              <a:t>Requester is dispatched, and processes the event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and Unblocking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Exactly as discussed in scheduling lecture</a:t>
            </a:r>
          </a:p>
          <a:p>
            <a:r>
              <a:rPr lang="en-GB" dirty="0" smtClean="0"/>
              <a:t>Blocking</a:t>
            </a:r>
          </a:p>
          <a:p>
            <a:pPr lvl="1"/>
            <a:r>
              <a:rPr lang="en-GB" dirty="0" smtClean="0"/>
              <a:t>Remove specified process from the “ready” queue</a:t>
            </a:r>
          </a:p>
          <a:p>
            <a:pPr lvl="1"/>
            <a:r>
              <a:rPr lang="en-GB" dirty="0" smtClean="0"/>
              <a:t>Yield the CPU (let scheduler run someone else)</a:t>
            </a:r>
          </a:p>
          <a:p>
            <a:r>
              <a:rPr lang="en-GB" dirty="0" smtClean="0"/>
              <a:t>Unblocking</a:t>
            </a:r>
          </a:p>
          <a:p>
            <a:pPr lvl="1"/>
            <a:r>
              <a:rPr lang="en-GB" dirty="0" smtClean="0"/>
              <a:t>Return specified process to the “ready” queue</a:t>
            </a:r>
          </a:p>
          <a:p>
            <a:pPr lvl="1"/>
            <a:r>
              <a:rPr lang="en-GB" dirty="0" smtClean="0"/>
              <a:t>Inform scheduler of wakeup (possible </a:t>
            </a:r>
            <a:r>
              <a:rPr lang="en-GB" dirty="0" err="1" smtClean="0"/>
              <a:t>preemption</a:t>
            </a:r>
            <a:r>
              <a:rPr lang="en-GB" dirty="0" smtClean="0"/>
              <a:t>)</a:t>
            </a:r>
          </a:p>
          <a:p>
            <a:r>
              <a:rPr lang="en-GB" dirty="0" smtClean="0"/>
              <a:t>Only trick is arranging to be unblocked</a:t>
            </a:r>
          </a:p>
          <a:p>
            <a:pPr lvl="1"/>
            <a:r>
              <a:rPr lang="en-GB" dirty="0" smtClean="0"/>
              <a:t>Because it is so embarrassing to sleep forever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Unblocking and Synchronization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GB" sz="2800" dirty="0" smtClean="0"/>
              <a:t>Easy if only one thread is blocked on the object</a:t>
            </a:r>
          </a:p>
          <a:p>
            <a:r>
              <a:rPr lang="en-GB" sz="2800" dirty="0" smtClean="0"/>
              <a:t>If multiple blocked threads, who should we unblock?</a:t>
            </a:r>
          </a:p>
          <a:p>
            <a:pPr lvl="1"/>
            <a:r>
              <a:rPr lang="en-GB" sz="2400" dirty="0" smtClean="0"/>
              <a:t>Everyone who is blocked?</a:t>
            </a:r>
          </a:p>
          <a:p>
            <a:pPr lvl="1"/>
            <a:r>
              <a:rPr lang="en-GB" sz="2400" dirty="0" smtClean="0"/>
              <a:t>One waiter, chosen at random?</a:t>
            </a:r>
          </a:p>
          <a:p>
            <a:pPr lvl="1"/>
            <a:r>
              <a:rPr lang="en-GB" sz="2400" dirty="0" smtClean="0"/>
              <a:t>The next thread in line on a FIFO queue?</a:t>
            </a:r>
          </a:p>
          <a:p>
            <a:r>
              <a:rPr lang="en-GB" sz="2800" dirty="0" smtClean="0"/>
              <a:t>Depends on the resource</a:t>
            </a:r>
          </a:p>
          <a:p>
            <a:pPr lvl="1"/>
            <a:r>
              <a:rPr lang="en-GB" sz="2400" dirty="0" smtClean="0"/>
              <a:t>Can multiple threads use it concurrently?</a:t>
            </a:r>
          </a:p>
          <a:p>
            <a:pPr lvl="1"/>
            <a:r>
              <a:rPr lang="en-GB" sz="2400" dirty="0" smtClean="0"/>
              <a:t>If not, awaking multiple threads is wasteful</a:t>
            </a:r>
          </a:p>
          <a:p>
            <a:r>
              <a:rPr lang="en-GB" sz="2800" dirty="0" smtClean="0"/>
              <a:t>Depends on policy</a:t>
            </a:r>
          </a:p>
          <a:p>
            <a:pPr lvl="1"/>
            <a:r>
              <a:rPr lang="en-GB" sz="2400" dirty="0" smtClean="0"/>
              <a:t>Should scheduling priority be used?</a:t>
            </a:r>
          </a:p>
          <a:p>
            <a:pPr lvl="1"/>
            <a:r>
              <a:rPr lang="en-GB" sz="2400" dirty="0" smtClean="0"/>
              <a:t>Consider possibility of starvation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Thundering Herd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8520"/>
            <a:ext cx="8229600" cy="4525963"/>
          </a:xfrm>
        </p:spPr>
        <p:txBody>
          <a:bodyPr/>
          <a:lstStyle/>
          <a:p>
            <a:r>
              <a:rPr lang="en-US" sz="2800" dirty="0" smtClean="0"/>
              <a:t>What if a large number of threads are blocked on a single resource?</a:t>
            </a:r>
          </a:p>
          <a:p>
            <a:r>
              <a:rPr lang="en-US" sz="2800" dirty="0" smtClean="0"/>
              <a:t>When the thread holding that resource unblocks, you wake them all up</a:t>
            </a:r>
          </a:p>
          <a:p>
            <a:r>
              <a:rPr lang="en-US" sz="2800" dirty="0" smtClean="0"/>
              <a:t>They contend for the resource and one gets it</a:t>
            </a:r>
          </a:p>
          <a:p>
            <a:r>
              <a:rPr lang="en-US" sz="2800" dirty="0" smtClean="0"/>
              <a:t>The rest get put to sleep</a:t>
            </a:r>
          </a:p>
          <a:p>
            <a:r>
              <a:rPr lang="en-US" sz="2800" dirty="0" smtClean="0"/>
              <a:t>And eventually it happens again</a:t>
            </a:r>
          </a:p>
          <a:p>
            <a:r>
              <a:rPr lang="en-US" sz="2800" dirty="0" smtClean="0"/>
              <a:t>But waking and sleeping many threads is expensive itself</a:t>
            </a:r>
          </a:p>
          <a:p>
            <a:r>
              <a:rPr lang="en-US" sz="2800" dirty="0" smtClean="0"/>
              <a:t>If this happens a lot, poor performance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Possible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sleep/wakeup race condition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109015"/>
            <a:ext cx="38816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void sleep( </a:t>
            </a:r>
            <a:r>
              <a:rPr lang="en-GB" sz="1600" dirty="0" err="1" smtClean="0">
                <a:latin typeface="Courier New"/>
                <a:cs typeface="Courier New"/>
              </a:rPr>
              <a:t>eventp</a:t>
            </a:r>
            <a:r>
              <a:rPr lang="en-GB" sz="1600" dirty="0" smtClean="0">
                <a:latin typeface="Courier New"/>
                <a:cs typeface="Courier New"/>
              </a:rPr>
              <a:t> *</a:t>
            </a:r>
            <a:r>
              <a:rPr lang="en-GB" sz="1600" dirty="0" err="1" smtClean="0">
                <a:latin typeface="Courier New"/>
                <a:cs typeface="Courier New"/>
              </a:rPr>
              <a:t>e</a:t>
            </a:r>
            <a:r>
              <a:rPr lang="en-GB" sz="1600" dirty="0" smtClean="0">
                <a:latin typeface="Courier New"/>
                <a:cs typeface="Courier New"/>
              </a:rPr>
              <a:t>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while(e</a:t>
            </a:r>
            <a:r>
              <a:rPr lang="en-GB" sz="1600" dirty="0" smtClean="0">
                <a:latin typeface="Courier New"/>
                <a:cs typeface="Courier New"/>
              </a:rPr>
              <a:t>-&gt;posted == FALSE) {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latin typeface="Courier New"/>
                <a:cs typeface="Courier New"/>
              </a:rPr>
              <a:t>add_to_queue</a:t>
            </a:r>
            <a:r>
              <a:rPr lang="en-GB" sz="1400" dirty="0" smtClean="0">
                <a:latin typeface="Courier New"/>
                <a:cs typeface="Courier New"/>
              </a:rPr>
              <a:t>( &amp;</a:t>
            </a:r>
            <a:r>
              <a:rPr lang="en-GB" sz="1400" dirty="0" err="1" smtClean="0">
                <a:latin typeface="Courier New"/>
                <a:cs typeface="Courier New"/>
              </a:rPr>
              <a:t>e</a:t>
            </a:r>
            <a:r>
              <a:rPr lang="en-GB" sz="1400" dirty="0" smtClean="0">
                <a:latin typeface="Courier New"/>
                <a:cs typeface="Courier New"/>
              </a:rPr>
              <a:t>-&gt;queue, </a:t>
            </a:r>
            <a:r>
              <a:rPr lang="en-GB" sz="1400" dirty="0" err="1" smtClean="0">
                <a:latin typeface="Courier New"/>
                <a:cs typeface="Courier New"/>
              </a:rPr>
              <a:t>myproc</a:t>
            </a:r>
            <a:r>
              <a:rPr lang="en-GB" sz="1400" dirty="0" smtClean="0">
                <a:latin typeface="Courier New"/>
                <a:cs typeface="Courier New"/>
              </a:rPr>
              <a:t> );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latin typeface="Courier New"/>
                <a:cs typeface="Courier New"/>
              </a:rPr>
              <a:t>myproc</a:t>
            </a:r>
            <a:r>
              <a:rPr lang="en-GB" sz="1400" dirty="0" smtClean="0">
                <a:latin typeface="Courier New"/>
                <a:cs typeface="Courier New"/>
              </a:rPr>
              <a:t>-&gt;</a:t>
            </a:r>
            <a:r>
              <a:rPr lang="en-GB" sz="1400" dirty="0" err="1" smtClean="0">
                <a:latin typeface="Courier New"/>
                <a:cs typeface="Courier New"/>
              </a:rPr>
              <a:t>runstate</a:t>
            </a:r>
            <a:r>
              <a:rPr lang="en-GB" sz="1400" dirty="0" smtClean="0">
                <a:latin typeface="Courier New"/>
                <a:cs typeface="Courier New"/>
              </a:rPr>
              <a:t> </a:t>
            </a:r>
            <a:r>
              <a:rPr lang="en-GB" sz="1400" dirty="0" smtClean="0">
                <a:latin typeface="Courier New"/>
                <a:cs typeface="Courier New"/>
              </a:rPr>
              <a:t>|= BLOCKED;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smtClean="0">
                <a:latin typeface="Courier New"/>
                <a:cs typeface="Courier New"/>
              </a:rPr>
              <a:t>yield();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38853" y="3089425"/>
            <a:ext cx="4347947" cy="3262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void wakeup( </a:t>
            </a:r>
            <a:r>
              <a:rPr lang="en-US" sz="1600" dirty="0" err="1" smtClean="0">
                <a:latin typeface="Courier New"/>
                <a:cs typeface="Courier New"/>
              </a:rPr>
              <a:t>eventp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latin typeface="Courier New"/>
                <a:cs typeface="Courier New"/>
              </a:rPr>
              <a:t>e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struct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proce</a:t>
            </a:r>
            <a:r>
              <a:rPr lang="en-US" sz="1600" dirty="0" smtClean="0"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e</a:t>
            </a:r>
            <a:r>
              <a:rPr lang="en-US" sz="1600" dirty="0" smtClean="0">
                <a:latin typeface="Courier New"/>
                <a:cs typeface="Courier New"/>
              </a:rPr>
              <a:t>-&gt;posted = TRUE;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get_from_queue(&amp;e</a:t>
            </a:r>
            <a:r>
              <a:rPr lang="en-US" sz="1600" dirty="0" smtClean="0">
                <a:latin typeface="Courier New"/>
                <a:cs typeface="Courier New"/>
              </a:rPr>
              <a:t>-&gt; queue);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if (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     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-&gt;</a:t>
            </a:r>
            <a:r>
              <a:rPr lang="en-US" sz="1600" dirty="0" err="1" smtClean="0">
                <a:latin typeface="Courier New"/>
                <a:cs typeface="Courier New"/>
              </a:rPr>
              <a:t>runstate</a:t>
            </a:r>
            <a:r>
              <a:rPr lang="en-US" sz="1600" dirty="0" smtClean="0">
                <a:latin typeface="Courier New"/>
                <a:cs typeface="Courier New"/>
              </a:rPr>
              <a:t> &amp;= ~BLOCKED;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     </a:t>
            </a:r>
            <a:r>
              <a:rPr lang="en-US" sz="1600" dirty="0" err="1" smtClean="0">
                <a:latin typeface="Courier New"/>
                <a:cs typeface="Courier New"/>
              </a:rPr>
              <a:t>resched</a:t>
            </a:r>
            <a:r>
              <a:rPr lang="en-US" sz="1600" dirty="0" smtClean="0">
                <a:latin typeface="Courier New"/>
                <a:cs typeface="Courier New"/>
              </a:rPr>
              <a:t>();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}  /* if !</a:t>
            </a:r>
            <a:r>
              <a:rPr lang="en-US" sz="1600" dirty="0" err="1" smtClean="0">
                <a:latin typeface="Courier New"/>
                <a:cs typeface="Courier New"/>
              </a:rPr>
              <a:t>p</a:t>
            </a:r>
            <a:r>
              <a:rPr lang="en-US" sz="1600" dirty="0" smtClean="0">
                <a:latin typeface="Courier New"/>
                <a:cs typeface="Courier New"/>
              </a:rPr>
              <a:t>, nobody’s waiting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4639" y="2520966"/>
            <a:ext cx="3270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Consider this sleep code: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7967" y="2527836"/>
            <a:ext cx="3026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And this wakeup code: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55009" y="5967412"/>
            <a:ext cx="38943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What’s the problem with this?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Sleep/Wakeup Race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say thread B is using a resource and thread A needs to get it</a:t>
            </a:r>
          </a:p>
          <a:p>
            <a:r>
              <a:rPr lang="en-US" dirty="0" smtClean="0"/>
              <a:t>So thread A will call </a:t>
            </a:r>
            <a:r>
              <a:rPr lang="en-US" sz="2800" dirty="0" smtClean="0">
                <a:latin typeface="Courier New"/>
                <a:cs typeface="Courier New"/>
              </a:rPr>
              <a:t>sleep()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Meanwhile, thread B finishes using the resource</a:t>
            </a:r>
          </a:p>
          <a:p>
            <a:pPr lvl="1"/>
            <a:r>
              <a:rPr lang="en-US" dirty="0" smtClean="0"/>
              <a:t>So thread B will call </a:t>
            </a:r>
            <a:r>
              <a:rPr lang="en-US" sz="2400" dirty="0" smtClean="0">
                <a:latin typeface="Courier New"/>
                <a:cs typeface="Courier New"/>
              </a:rPr>
              <a:t>wakeup()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No other threads are waiting for the resource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Race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6921" y="1600200"/>
            <a:ext cx="32629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void sleep( </a:t>
            </a: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eventp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*</a:t>
            </a: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) {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32865" y="2003970"/>
            <a:ext cx="35091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while(e</a:t>
            </a: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-&gt;posted == FALSE) {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1001" y="2301900"/>
            <a:ext cx="32629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void wakeup(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eventp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) {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717" y="2573370"/>
            <a:ext cx="2154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struct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proce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0609" y="2963910"/>
            <a:ext cx="2277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-&gt;posted = TRUE;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4273" y="3195690"/>
            <a:ext cx="40017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get_from_queue(&amp;e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-&gt; queue);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57937" y="3493620"/>
            <a:ext cx="11697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if (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) {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1601" y="3884160"/>
            <a:ext cx="424797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 }  /* if !</a:t>
            </a:r>
            <a:r>
              <a:rPr lang="en-US" sz="16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p</a:t>
            </a:r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, nobody’s waiting */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99535" y="3369124"/>
            <a:ext cx="3830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Nope, nobody’s in the queue!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549" y="4379010"/>
            <a:ext cx="38478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add_to_queue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( &amp;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-&gt;queue, 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myproc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 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13" y="4650480"/>
            <a:ext cx="30936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myproc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-&gt;</a:t>
            </a:r>
            <a:r>
              <a:rPr lang="en-GB" sz="1400" dirty="0" err="1" smtClean="0">
                <a:solidFill>
                  <a:srgbClr val="0000FF"/>
                </a:solidFill>
                <a:latin typeface="Courier New"/>
                <a:cs typeface="Courier New"/>
              </a:rPr>
              <a:t>runsate</a:t>
            </a: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 |= BLOCKED;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105" y="4895490"/>
            <a:ext cx="1700606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 dirty="0" smtClean="0">
                <a:solidFill>
                  <a:srgbClr val="0000FF"/>
                </a:solidFill>
                <a:latin typeface="Courier New"/>
                <a:cs typeface="Courier New"/>
              </a:rPr>
              <a:t>yield();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 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 dirty="0" smtClean="0">
                <a:solidFill>
                  <a:srgbClr val="0000FF"/>
                </a:solidFill>
                <a:latin typeface="Courier New"/>
                <a:cs typeface="Courier New"/>
              </a:rPr>
              <a:t>   }</a:t>
            </a:r>
            <a:endParaRPr lang="en-US" sz="140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51001" y="1707921"/>
            <a:ext cx="3538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Yep, somebody’s locked it!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47696" y="1100118"/>
            <a:ext cx="185178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A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4884" y="1106988"/>
            <a:ext cx="18531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B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432319" y="5053773"/>
            <a:ext cx="1802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The effect? 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90828" y="5570123"/>
            <a:ext cx="31265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Thread A is sleeping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31176" y="5576993"/>
            <a:ext cx="3959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But there’s no one to wake him up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32865" y="2409621"/>
            <a:ext cx="3146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9757" y="3911481"/>
            <a:ext cx="31462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2" grpId="1"/>
      <p:bldP spid="13" grpId="0"/>
      <p:bldP spid="14" grpId="0"/>
      <p:bldP spid="15" grpId="0"/>
      <p:bldP spid="16" grpId="1"/>
      <p:bldP spid="16" grpId="2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3" grpId="1"/>
      <p:bldP spid="23" grpId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clearly a critical section in </a:t>
            </a:r>
            <a:r>
              <a:rPr lang="en-GB" sz="2800" dirty="0" smtClean="0">
                <a:latin typeface="Courier New"/>
                <a:cs typeface="Courier New"/>
              </a:rPr>
              <a:t>sleep()</a:t>
            </a:r>
            <a:endParaRPr lang="en-GB" dirty="0" smtClean="0">
              <a:latin typeface="Courier New"/>
              <a:cs typeface="Courier New"/>
            </a:endParaRPr>
          </a:p>
          <a:p>
            <a:pPr lvl="1"/>
            <a:r>
              <a:rPr lang="en-GB" dirty="0" smtClean="0"/>
              <a:t>Starting before we test the posted flag</a:t>
            </a:r>
          </a:p>
          <a:p>
            <a:pPr lvl="1"/>
            <a:r>
              <a:rPr lang="en-GB" dirty="0" smtClean="0"/>
              <a:t>Ending after we put ourselves on the notify list</a:t>
            </a:r>
            <a:endParaRPr lang="en-GB" dirty="0" smtClean="0"/>
          </a:p>
          <a:p>
            <a:r>
              <a:rPr lang="en-GB" dirty="0" smtClean="0"/>
              <a:t>During this section, w</a:t>
            </a:r>
            <a:r>
              <a:rPr lang="en-GB" dirty="0" smtClean="0"/>
              <a:t>e </a:t>
            </a:r>
            <a:r>
              <a:rPr lang="en-GB" dirty="0" smtClean="0"/>
              <a:t>need to prevent</a:t>
            </a:r>
          </a:p>
          <a:p>
            <a:pPr lvl="1"/>
            <a:r>
              <a:rPr lang="en-GB" dirty="0" smtClean="0"/>
              <a:t>Wakeups of the event</a:t>
            </a:r>
          </a:p>
          <a:p>
            <a:pPr lvl="1"/>
            <a:r>
              <a:rPr lang="en-GB" dirty="0" smtClean="0"/>
              <a:t>Other people waiting on the event</a:t>
            </a:r>
          </a:p>
          <a:p>
            <a:r>
              <a:rPr lang="en-GB" dirty="0" smtClean="0"/>
              <a:t>This is a mutual-exclusion problem</a:t>
            </a:r>
          </a:p>
          <a:p>
            <a:pPr lvl="1"/>
            <a:r>
              <a:rPr lang="en-GB" dirty="0" smtClean="0"/>
              <a:t>Fortunately, we already know how to solve those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Combine mutual exclusion and (optional) waiting</a:t>
            </a:r>
          </a:p>
          <a:p>
            <a:r>
              <a:rPr lang="en-GB" dirty="0" smtClean="0"/>
              <a:t>Operations implemented safely</a:t>
            </a:r>
          </a:p>
          <a:p>
            <a:pPr lvl="1"/>
            <a:r>
              <a:rPr lang="en-GB" dirty="0" smtClean="0"/>
              <a:t>With atomic instructions</a:t>
            </a:r>
          </a:p>
          <a:p>
            <a:pPr lvl="1"/>
            <a:r>
              <a:rPr lang="en-GB" dirty="0" smtClean="0"/>
              <a:t>With interrupt disables</a:t>
            </a:r>
          </a:p>
          <a:p>
            <a:r>
              <a:rPr lang="en-GB" dirty="0" smtClean="0"/>
              <a:t>Exclusion policies (one-only, read-write)</a:t>
            </a:r>
          </a:p>
          <a:p>
            <a:r>
              <a:rPr lang="en-GB" dirty="0" smtClean="0"/>
              <a:t>Waiting policies (FCFS, priority, all-at-once)</a:t>
            </a:r>
          </a:p>
          <a:p>
            <a:r>
              <a:rPr lang="en-GB" dirty="0" smtClean="0"/>
              <a:t>Additional operations (queue length, revoke)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GB" dirty="0" smtClean="0"/>
              <a:t>The riddle of parallel multi-tasking:</a:t>
            </a:r>
          </a:p>
          <a:p>
            <a:pPr lvl="1"/>
            <a:r>
              <a:rPr lang="en-GB" dirty="0" smtClean="0"/>
              <a:t>If one task is blocked, CPU runs another</a:t>
            </a:r>
          </a:p>
          <a:p>
            <a:pPr lvl="1"/>
            <a:r>
              <a:rPr lang="en-GB" dirty="0" smtClean="0"/>
              <a:t>But concurrent use of shared resources is difficult</a:t>
            </a:r>
          </a:p>
          <a:p>
            <a:pPr lvl="1"/>
            <a:r>
              <a:rPr lang="en-GB" dirty="0" smtClean="0"/>
              <a:t>Critical sections serialize tasks, eliminating parallelism</a:t>
            </a:r>
          </a:p>
          <a:p>
            <a:r>
              <a:rPr lang="en-GB" dirty="0" smtClean="0"/>
              <a:t>What if everyone needs to share one resource?</a:t>
            </a:r>
          </a:p>
          <a:p>
            <a:pPr lvl="1"/>
            <a:r>
              <a:rPr lang="en-GB" dirty="0" smtClean="0"/>
              <a:t>One process gets the resource</a:t>
            </a:r>
          </a:p>
          <a:p>
            <a:pPr lvl="1"/>
            <a:r>
              <a:rPr lang="en-GB" dirty="0" smtClean="0"/>
              <a:t>Other processes get in line behind him</a:t>
            </a:r>
          </a:p>
          <a:p>
            <a:pPr lvl="1"/>
            <a:r>
              <a:rPr lang="en-GB" dirty="0" smtClean="0"/>
              <a:t>Parallelism is eliminated;  B runs after A finishes</a:t>
            </a:r>
          </a:p>
          <a:p>
            <a:pPr lvl="1"/>
            <a:r>
              <a:rPr lang="en-GB" dirty="0" smtClean="0"/>
              <a:t>That resource becomes a bottle-neck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20741" y="502733"/>
            <a:ext cx="424627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Atomic Instructions to Implement a 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C implementation of test and set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34465" y="2381366"/>
            <a:ext cx="526380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err="1" smtClean="0">
                <a:latin typeface="Courier New"/>
                <a:cs typeface="Courier New"/>
              </a:rPr>
              <a:t>bool</a:t>
            </a:r>
            <a:r>
              <a:rPr lang="en-GB" sz="2200" dirty="0" smtClean="0">
                <a:latin typeface="Courier New"/>
                <a:cs typeface="Courier New"/>
              </a:rPr>
              <a:t> </a:t>
            </a:r>
            <a:r>
              <a:rPr lang="en-GB" sz="2200" dirty="0" err="1" smtClean="0">
                <a:latin typeface="Courier New"/>
                <a:cs typeface="Courier New"/>
              </a:rPr>
              <a:t>getlock</a:t>
            </a:r>
            <a:r>
              <a:rPr lang="en-GB" sz="2200" dirty="0" smtClean="0">
                <a:latin typeface="Courier New"/>
                <a:cs typeface="Courier New"/>
              </a:rPr>
              <a:t>( lock *</a:t>
            </a:r>
            <a:r>
              <a:rPr lang="en-GB" sz="2200" dirty="0" err="1" smtClean="0">
                <a:latin typeface="Courier New"/>
                <a:cs typeface="Courier New"/>
              </a:rPr>
              <a:t>lockp</a:t>
            </a:r>
            <a:r>
              <a:rPr lang="en-GB" sz="2200" dirty="0" smtClean="0">
                <a:latin typeface="Courier New"/>
                <a:cs typeface="Courier New"/>
              </a:rPr>
              <a:t>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if (</a:t>
            </a:r>
            <a:r>
              <a:rPr lang="en-GB" sz="2200" dirty="0" err="1" smtClean="0">
                <a:latin typeface="Courier New"/>
                <a:cs typeface="Courier New"/>
              </a:rPr>
              <a:t>TS(lockp</a:t>
            </a:r>
            <a:r>
              <a:rPr lang="en-GB" sz="2200" dirty="0" smtClean="0">
                <a:latin typeface="Courier New"/>
                <a:cs typeface="Courier New"/>
              </a:rPr>
              <a:t>) == 0 )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return( TRUE);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else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return( FALSE);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void </a:t>
            </a:r>
            <a:r>
              <a:rPr lang="en-GB" sz="2200" dirty="0" err="1" smtClean="0">
                <a:latin typeface="Courier New"/>
                <a:cs typeface="Courier New"/>
              </a:rPr>
              <a:t>freelock</a:t>
            </a:r>
            <a:r>
              <a:rPr lang="en-GB" sz="2200" dirty="0" smtClean="0">
                <a:latin typeface="Courier New"/>
                <a:cs typeface="Courier New"/>
              </a:rPr>
              <a:t>( lock *</a:t>
            </a:r>
            <a:r>
              <a:rPr lang="en-GB" sz="2200" dirty="0" err="1" smtClean="0">
                <a:latin typeface="Courier New"/>
                <a:cs typeface="Courier New"/>
              </a:rPr>
              <a:t>lockp</a:t>
            </a:r>
            <a:r>
              <a:rPr lang="en-GB" sz="2200" dirty="0" smtClean="0">
                <a:latin typeface="Courier New"/>
                <a:cs typeface="Courier New"/>
              </a:rPr>
              <a:t>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*</a:t>
            </a:r>
            <a:r>
              <a:rPr lang="en-GB" sz="2200" dirty="0" err="1" smtClean="0">
                <a:latin typeface="Courier New"/>
                <a:cs typeface="Courier New"/>
              </a:rPr>
              <a:t>lockp</a:t>
            </a:r>
            <a:r>
              <a:rPr lang="en-GB" sz="2200" dirty="0" smtClean="0">
                <a:latin typeface="Courier New"/>
                <a:cs typeface="Courier New"/>
              </a:rPr>
              <a:t> = 0;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}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It Isn’t </a:t>
            </a:r>
            <a:r>
              <a:rPr lang="en-US" u="sng" dirty="0" smtClean="0"/>
              <a:t>That</a:t>
            </a:r>
            <a:r>
              <a:rPr lang="en-US" dirty="0" smtClean="0"/>
              <a:t> Bad?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5600"/>
            <a:ext cx="8229600" cy="4525963"/>
          </a:xfrm>
        </p:spPr>
        <p:txBody>
          <a:bodyPr/>
          <a:lstStyle/>
          <a:p>
            <a:r>
              <a:rPr lang="en-US" sz="2800" dirty="0" smtClean="0"/>
              <a:t>Say each thread is only somewhat likely to need a resource</a:t>
            </a:r>
          </a:p>
          <a:p>
            <a:r>
              <a:rPr lang="en-GB" sz="2800" dirty="0" smtClean="0"/>
              <a:t>Consider the following system</a:t>
            </a:r>
          </a:p>
          <a:p>
            <a:pPr lvl="1"/>
            <a:r>
              <a:rPr lang="en-GB" sz="2400" dirty="0" smtClean="0"/>
              <a:t>Ten processes, each runs once per second</a:t>
            </a:r>
          </a:p>
          <a:p>
            <a:pPr lvl="1"/>
            <a:r>
              <a:rPr lang="en-GB" sz="2400" dirty="0" smtClean="0"/>
              <a:t>One resource they all use 5% of time (5ms/sec)</a:t>
            </a:r>
          </a:p>
          <a:p>
            <a:pPr lvl="1"/>
            <a:r>
              <a:rPr lang="en-GB" sz="2400" dirty="0" smtClean="0"/>
              <a:t>Half of all time slices end with a </a:t>
            </a:r>
            <a:r>
              <a:rPr lang="en-GB" sz="2400" dirty="0" err="1" smtClean="0"/>
              <a:t>preemption</a:t>
            </a:r>
            <a:endParaRPr lang="en-GB" sz="2400" dirty="0" smtClean="0"/>
          </a:p>
          <a:p>
            <a:r>
              <a:rPr lang="en-GB" sz="2800" dirty="0" smtClean="0"/>
              <a:t>Chances of </a:t>
            </a:r>
            <a:r>
              <a:rPr lang="en-GB" sz="2800" dirty="0" err="1" smtClean="0"/>
              <a:t>preemption</a:t>
            </a:r>
            <a:r>
              <a:rPr lang="en-GB" sz="2800" dirty="0" smtClean="0"/>
              <a:t> while in critical section</a:t>
            </a:r>
          </a:p>
          <a:p>
            <a:pPr lvl="1"/>
            <a:r>
              <a:rPr lang="en-GB" sz="2400" dirty="0" smtClean="0"/>
              <a:t>Per slice: 2.5%, per sec: 22%, over 10 sec: 92% </a:t>
            </a:r>
          </a:p>
          <a:p>
            <a:r>
              <a:rPr lang="en-GB" sz="2800" dirty="0" smtClean="0"/>
              <a:t>Chances a 2nd process will need resource</a:t>
            </a:r>
          </a:p>
          <a:p>
            <a:pPr lvl="1"/>
            <a:r>
              <a:rPr lang="en-GB" sz="2400" dirty="0" smtClean="0"/>
              <a:t>5% in next time slice, 37% in next second</a:t>
            </a:r>
          </a:p>
          <a:p>
            <a:r>
              <a:rPr lang="en-GB" sz="2800" dirty="0" smtClean="0"/>
              <a:t>But once this happens, a line forms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Convoys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2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All processes regularly need the resource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But now there is a waiting line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Nobody can “just use the resource”, must get in line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The delay becomes </a:t>
            </a:r>
            <a:r>
              <a:rPr lang="en-GB" u="sng" dirty="0" smtClean="0"/>
              <a:t>much</a:t>
            </a:r>
            <a:r>
              <a:rPr lang="en-GB" dirty="0" smtClean="0"/>
              <a:t> longer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We don’t just wait a few </a:t>
            </a:r>
            <a:r>
              <a:rPr lang="en-GB" dirty="0" err="1" smtClean="0">
                <a:latin typeface="Symbol" charset="2"/>
              </a:rPr>
              <a:t>m</a:t>
            </a:r>
            <a:r>
              <a:rPr lang="en-GB" dirty="0" smtClean="0">
                <a:latin typeface="Symbol" charset="2"/>
              </a:rPr>
              <a:t>-</a:t>
            </a:r>
            <a:r>
              <a:rPr lang="en-GB" dirty="0" smtClean="0"/>
              <a:t>sec until resource is free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We must wait until everyone in front of us finishes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And while we wait, more people get into the line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Delays rise, throughput falls, parallelism ceases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Not merely a theoretical transient response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Convoy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793893" y="1571058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1793893" y="5457258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38215" y="3018858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 dirty="0">
                <a:latin typeface="Arial" charset="0"/>
              </a:rPr>
              <a:t>throughput 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32293" y="5441383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Arial" charset="0"/>
              </a:rPr>
              <a:t>offered load</a:t>
            </a:r>
            <a:endParaRPr lang="en-US" sz="2000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793893" y="2028258"/>
            <a:ext cx="3429000" cy="3429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795980" y="2028258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0FF00"/>
                </a:solidFill>
                <a:latin typeface="Arial" charset="0"/>
              </a:rPr>
              <a:t>ideal</a:t>
            </a:r>
            <a:endParaRPr lang="en-US" sz="2000">
              <a:solidFill>
                <a:srgbClr val="00FF00"/>
              </a:solidFill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75218" y="3704658"/>
            <a:ext cx="989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3300"/>
                </a:solidFill>
                <a:latin typeface="Arial" charset="0"/>
              </a:rPr>
              <a:t>convoy</a:t>
            </a:r>
            <a:endParaRPr lang="en-US" sz="2000">
              <a:solidFill>
                <a:srgbClr val="FF3300"/>
              </a:solidFill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222893" y="2028258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793893" y="3095058"/>
            <a:ext cx="3200400" cy="2362200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200" y="336"/>
              </a:cxn>
              <a:cxn ang="0">
                <a:pos x="2016" y="0"/>
              </a:cxn>
            </a:cxnLst>
            <a:rect l="0" t="0" r="r" b="b"/>
            <a:pathLst>
              <a:path w="2016" h="1488">
                <a:moveTo>
                  <a:pt x="0" y="1488"/>
                </a:moveTo>
                <a:cubicBezTo>
                  <a:pt x="432" y="1036"/>
                  <a:pt x="864" y="584"/>
                  <a:pt x="1200" y="336"/>
                </a:cubicBezTo>
                <a:cubicBezTo>
                  <a:pt x="1536" y="88"/>
                  <a:pt x="1776" y="44"/>
                  <a:pt x="201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4994293" y="3095058"/>
            <a:ext cx="0" cy="1981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994293" y="5076258"/>
            <a:ext cx="213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Contention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Eliminate </a:t>
            </a:r>
            <a:r>
              <a:rPr lang="en-GB" dirty="0" smtClean="0"/>
              <a:t>the critical section entirely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Eliminate shared resource, use atomic instructions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Eliminate </a:t>
            </a:r>
            <a:r>
              <a:rPr lang="en-GB" dirty="0" err="1" smtClean="0"/>
              <a:t>preemption</a:t>
            </a:r>
            <a:r>
              <a:rPr lang="en-GB" dirty="0" smtClean="0"/>
              <a:t> during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By disabling interrupts … not always an option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lingering time in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Minimize amount of code in critical section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Reduce likelihood of blocking in critical section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Reduce frequency of critical section entry 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Reduce use of the serialized resource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Spread requests out over more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Approach Based 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Smarter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Reads and writes are not equally common</a:t>
            </a:r>
          </a:p>
          <a:p>
            <a:pPr lvl="1"/>
            <a:r>
              <a:rPr lang="en-GB" dirty="0" smtClean="0"/>
              <a:t>File read/write: reads/writes &gt; 50</a:t>
            </a:r>
          </a:p>
          <a:p>
            <a:pPr lvl="1"/>
            <a:r>
              <a:rPr lang="en-GB" dirty="0" smtClean="0"/>
              <a:t>Directory search/create: reads/writes &gt; 1000</a:t>
            </a:r>
          </a:p>
          <a:p>
            <a:r>
              <a:rPr lang="en-GB" dirty="0" smtClean="0"/>
              <a:t>Writers generally need exclusive access</a:t>
            </a:r>
          </a:p>
          <a:p>
            <a:r>
              <a:rPr lang="en-GB" dirty="0" smtClean="0"/>
              <a:t>Multiple readers can generally share a resource</a:t>
            </a:r>
          </a:p>
          <a:p>
            <a:r>
              <a:rPr lang="en-GB" dirty="0" smtClean="0"/>
              <a:t>Read/write locks</a:t>
            </a:r>
          </a:p>
          <a:p>
            <a:pPr lvl="1"/>
            <a:r>
              <a:rPr lang="en-GB" dirty="0" smtClean="0"/>
              <a:t>Allow many readers to share a resource</a:t>
            </a:r>
          </a:p>
          <a:p>
            <a:pPr lvl="1"/>
            <a:r>
              <a:rPr lang="en-GB" dirty="0" smtClean="0"/>
              <a:t>Only enforce exclusivity when a writer is active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Granularity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6888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much should one lock cover?</a:t>
            </a:r>
          </a:p>
          <a:p>
            <a:pPr lvl="1"/>
            <a:r>
              <a:rPr lang="en-GB" sz="2400" dirty="0" smtClean="0"/>
              <a:t>One object or many</a:t>
            </a:r>
          </a:p>
          <a:p>
            <a:pPr lvl="1"/>
            <a:r>
              <a:rPr lang="en-GB" sz="2400" dirty="0" smtClean="0"/>
              <a:t>Important performance and usability implications</a:t>
            </a:r>
          </a:p>
          <a:p>
            <a:r>
              <a:rPr lang="en-GB" dirty="0" smtClean="0"/>
              <a:t>Coarse grained - one lock for many objects</a:t>
            </a:r>
          </a:p>
          <a:p>
            <a:pPr lvl="1"/>
            <a:r>
              <a:rPr lang="en-GB" sz="2400" dirty="0" smtClean="0"/>
              <a:t>Simpler, and more idiot-proof</a:t>
            </a:r>
          </a:p>
          <a:p>
            <a:pPr lvl="1"/>
            <a:r>
              <a:rPr lang="en-GB" sz="2400" dirty="0" smtClean="0"/>
              <a:t>Results in greater resource contention</a:t>
            </a:r>
          </a:p>
          <a:p>
            <a:r>
              <a:rPr lang="en-GB" sz="2800" dirty="0" smtClean="0"/>
              <a:t>Fine grained - one lock per object</a:t>
            </a:r>
          </a:p>
          <a:p>
            <a:pPr lvl="1"/>
            <a:r>
              <a:rPr lang="en-GB" sz="2400" dirty="0" smtClean="0"/>
              <a:t>Spreading activity over many locks reduces contention</a:t>
            </a:r>
          </a:p>
          <a:p>
            <a:pPr lvl="1"/>
            <a:r>
              <a:rPr lang="en-GB" sz="2400" dirty="0" smtClean="0"/>
              <a:t>Time/space overhead, more locks, more gets/releases</a:t>
            </a:r>
          </a:p>
          <a:p>
            <a:pPr lvl="1"/>
            <a:r>
              <a:rPr lang="en-GB" sz="2400" dirty="0" smtClean="0"/>
              <a:t>Error-prone: harder to decide what to lock when</a:t>
            </a:r>
          </a:p>
          <a:p>
            <a:pPr lvl="1"/>
            <a:r>
              <a:rPr lang="en-GB" sz="2400" dirty="0" smtClean="0"/>
              <a:t>Some operations may require locking multiple objects (which creates a potential for deadlock)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Granularity: Pools Vs.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 Consider a pool of objects, each with its own lock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8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8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800" dirty="0" smtClean="0"/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 Most operations lock only one buffer within the pool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 Some operations require locking the entire pool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Two threads both try to add block AA to the cache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Thread 1 looks for block B while thread 2 is deleting it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800" dirty="0" smtClean="0"/>
              <a:t> The pool lock could become a bottle-neck</a:t>
            </a:r>
          </a:p>
          <a:p>
            <a:pPr marL="431800" lvl="1" indent="-215900"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Minimize its use, reader/writer locking, sub-pools ...</a:t>
            </a:r>
          </a:p>
          <a:p>
            <a:endParaRPr lang="en-US" sz="2800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1780679" y="2303998"/>
            <a:ext cx="830262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buffer A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2752229" y="2303998"/>
            <a:ext cx="830262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buffer B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725366" y="2303998"/>
            <a:ext cx="830263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buffer C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4731841" y="2305585"/>
            <a:ext cx="830263" cy="34131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buffer D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739904" y="2305585"/>
            <a:ext cx="830262" cy="34131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buffer E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705104" y="2078573"/>
            <a:ext cx="349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360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563191" y="2099210"/>
            <a:ext cx="6178550" cy="1225550"/>
          </a:xfrm>
          <a:prstGeom prst="roundRect">
            <a:avLst>
              <a:gd name="adj" fmla="val 12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096716" y="2872323"/>
            <a:ext cx="338931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1800">
                <a:solidFill>
                  <a:schemeClr val="tx1"/>
                </a:solidFill>
                <a:latin typeface="Arial" charset="0"/>
              </a:rPr>
              <a:t>pool of file system cache 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Associating the Lock With a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same lock as in last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8660" y="2381367"/>
            <a:ext cx="8311289" cy="3077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while (!</a:t>
            </a:r>
            <a:r>
              <a:rPr lang="en-GB" sz="2200" dirty="0" err="1" smtClean="0">
                <a:latin typeface="Courier New"/>
                <a:cs typeface="Courier New"/>
              </a:rPr>
              <a:t>getlock(crit_section_lock</a:t>
            </a:r>
            <a:r>
              <a:rPr lang="en-GB" sz="2200" dirty="0" smtClean="0">
                <a:latin typeface="Courier New"/>
                <a:cs typeface="Courier New"/>
              </a:rPr>
              <a:t>))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	yield(); /*or spin on lock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err="1" smtClean="0">
                <a:latin typeface="Courier New"/>
                <a:cs typeface="Courier New"/>
              </a:rPr>
              <a:t>critical_section</a:t>
            </a:r>
            <a:r>
              <a:rPr lang="en-GB" sz="2200" dirty="0" smtClean="0">
                <a:latin typeface="Courier New"/>
                <a:cs typeface="Courier New"/>
              </a:rPr>
              <a:t>(); /*Access critical section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 dirty="0" err="1" smtClean="0">
                <a:latin typeface="Courier New"/>
                <a:cs typeface="Courier New"/>
              </a:rPr>
              <a:t>freelock(crit_section_lock</a:t>
            </a:r>
            <a:r>
              <a:rPr lang="en-GB" sz="2200" dirty="0" smtClean="0">
                <a:latin typeface="Courier New"/>
                <a:cs typeface="Courier New"/>
              </a:rPr>
              <a:t>);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 dirty="0" smtClean="0">
              <a:latin typeface="Courier New"/>
              <a:cs typeface="Courier New"/>
            </a:endParaRPr>
          </a:p>
          <a:p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885" y="4610151"/>
            <a:ext cx="81481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/>
              <a:buChar char="•"/>
            </a:pPr>
            <a:r>
              <a:rPr lang="en-US" sz="2800" dirty="0" smtClean="0">
                <a:latin typeface="Times New Roman"/>
                <a:cs typeface="Times New Roman"/>
              </a:rPr>
              <a:t>  Remember, while you’re in the critical section, no one else will be able to get the lock</a:t>
            </a:r>
          </a:p>
          <a:p>
            <a:pPr lvl="1">
              <a:buFont typeface="Lucida Grande"/>
              <a:buChar char="−"/>
            </a:pPr>
            <a:r>
              <a:rPr lang="en-US" sz="2800" dirty="0" smtClean="0">
                <a:latin typeface="Times New Roman"/>
                <a:cs typeface="Times New Roman"/>
              </a:rPr>
              <a:t> Better not stay there too long</a:t>
            </a:r>
          </a:p>
          <a:p>
            <a:pPr lvl="1">
              <a:buFont typeface="Lucida Grande"/>
              <a:buChar char="−"/>
            </a:pPr>
            <a:r>
              <a:rPr lang="en-US" sz="2800" dirty="0" smtClean="0">
                <a:latin typeface="Times New Roman"/>
                <a:cs typeface="Times New Roman"/>
              </a:rPr>
              <a:t> And definitely don’t go into infinite loop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We Put the Locking?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US" sz="2800" dirty="0" smtClean="0"/>
              <a:t>Objects A and B share a critical section</a:t>
            </a:r>
          </a:p>
          <a:p>
            <a:r>
              <a:rPr lang="en-US" sz="2800" dirty="0" smtClean="0"/>
              <a:t>A and B are called by C and D, respectively</a:t>
            </a:r>
          </a:p>
          <a:p>
            <a:r>
              <a:rPr lang="en-US" sz="2800" dirty="0" smtClean="0"/>
              <a:t>Who locks, A/B or C</a:t>
            </a:r>
            <a:r>
              <a:rPr lang="en-US" sz="2800" dirty="0" smtClean="0"/>
              <a:t>/D?</a:t>
            </a:r>
          </a:p>
          <a:p>
            <a:r>
              <a:rPr lang="en-US" sz="2800" dirty="0" smtClean="0"/>
              <a:t>A/B - Down low in the detailed implementation</a:t>
            </a:r>
          </a:p>
          <a:p>
            <a:pPr lvl="1"/>
            <a:r>
              <a:rPr lang="en-US" sz="2400" dirty="0" smtClean="0"/>
              <a:t>Object oriented modularity recommends this</a:t>
            </a:r>
          </a:p>
          <a:p>
            <a:pPr lvl="1"/>
            <a:r>
              <a:rPr lang="en-US" sz="2400" dirty="0" smtClean="0"/>
              <a:t>Locking is part of the implementation</a:t>
            </a:r>
          </a:p>
          <a:p>
            <a:r>
              <a:rPr lang="en-US" sz="2800" dirty="0" smtClean="0"/>
              <a:t>C/D - Up high in the more semantically meaningful calling code</a:t>
            </a:r>
          </a:p>
          <a:p>
            <a:pPr lvl="1"/>
            <a:r>
              <a:rPr lang="en-GB" sz="2400" dirty="0" smtClean="0"/>
              <a:t>Locking needs may depend on how object is used</a:t>
            </a:r>
          </a:p>
          <a:p>
            <a:pPr lvl="1"/>
            <a:r>
              <a:rPr lang="en-GB" sz="2400" dirty="0" smtClean="0"/>
              <a:t>One logical transaction may span many method calls</a:t>
            </a:r>
          </a:p>
          <a:p>
            <a:pPr lvl="1"/>
            <a:r>
              <a:rPr lang="en-GB" sz="2400" dirty="0" smtClean="0"/>
              <a:t>In such cases, only the caller knows start/end/scope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5026720" y="3016395"/>
            <a:ext cx="3660080" cy="1203913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happens if we lock both high and low?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Advisory vs. Enforced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Enforced locking</a:t>
            </a:r>
          </a:p>
          <a:p>
            <a:pPr lvl="1"/>
            <a:r>
              <a:rPr lang="en-GB" sz="2400" dirty="0" smtClean="0"/>
              <a:t>Happens whether or not the caller wants it </a:t>
            </a:r>
          </a:p>
          <a:p>
            <a:pPr lvl="1"/>
            <a:r>
              <a:rPr lang="en-GB" sz="2400" dirty="0" smtClean="0"/>
              <a:t>Done within the implementation of object methods</a:t>
            </a:r>
          </a:p>
          <a:p>
            <a:r>
              <a:rPr lang="en-GB" sz="2800" dirty="0" smtClean="0"/>
              <a:t>Advisory locking</a:t>
            </a:r>
          </a:p>
          <a:p>
            <a:pPr lvl="1"/>
            <a:r>
              <a:rPr lang="en-GB" sz="2400" dirty="0" smtClean="0"/>
              <a:t>A convention that “good guys” are expected to follow</a:t>
            </a:r>
          </a:p>
          <a:p>
            <a:pPr lvl="1"/>
            <a:r>
              <a:rPr lang="en-GB" sz="2400" dirty="0" smtClean="0"/>
              <a:t>Users expected to lock object before calling methods</a:t>
            </a:r>
          </a:p>
          <a:p>
            <a:r>
              <a:rPr lang="en-GB" sz="2800" dirty="0" smtClean="0"/>
              <a:t>Enforced locking is guaranteed to happen</a:t>
            </a:r>
          </a:p>
          <a:p>
            <a:pPr lvl="1"/>
            <a:r>
              <a:rPr lang="en-GB" sz="2400" dirty="0" smtClean="0"/>
              <a:t>It may sometimes be excessively conservative</a:t>
            </a:r>
          </a:p>
          <a:p>
            <a:r>
              <a:rPr lang="en-GB" sz="2800" dirty="0" smtClean="0"/>
              <a:t>Advisory locking allows users more flexibility</a:t>
            </a:r>
          </a:p>
          <a:p>
            <a:pPr lvl="1"/>
            <a:r>
              <a:rPr lang="en-GB" sz="2400" dirty="0" smtClean="0"/>
              <a:t>Including the flexibility to do it wrong (or not at all)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452563" y="2791489"/>
            <a:ext cx="4312396" cy="252689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Would it ever make sense for a given lock to be enforced for some threads and advisory for other threads?  What would the implications be?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for Correct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How do we know if a locking mechanism is correct?</a:t>
            </a:r>
          </a:p>
          <a:p>
            <a:r>
              <a:rPr lang="en-US" sz="2800" dirty="0" smtClean="0"/>
              <a:t>Four desirable criteria: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Correct mutual exclusion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Only one thread at a time has access to critical section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Progress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If resource is available, and someone wants it, they get it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Bounded waiting time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No indefinite waits, guaranteed eventual service</a:t>
            </a:r>
          </a:p>
          <a:p>
            <a:pPr marL="1109663" lvl="1" indent="-533400">
              <a:buFont typeface="Symbol" charset="2"/>
              <a:buAutoNum type="arabicPeriod"/>
            </a:pPr>
            <a:r>
              <a:rPr lang="en-US" sz="2400" dirty="0" smtClean="0"/>
              <a:t>And (ideally) fairness</a:t>
            </a:r>
          </a:p>
          <a:p>
            <a:pPr marL="1536700" lvl="2" indent="-457200">
              <a:buFont typeface="Symbol" charset="2"/>
              <a:buChar char=""/>
            </a:pPr>
            <a:r>
              <a:rPr lang="en-US" sz="2000" dirty="0" smtClean="0"/>
              <a:t>E.g. FIFO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second big problem with parallelism</a:t>
            </a:r>
          </a:p>
          <a:p>
            <a:pPr lvl="1"/>
            <a:r>
              <a:rPr lang="en-GB" dirty="0" smtClean="0"/>
              <a:t>How to wait for an event that may take a while</a:t>
            </a:r>
          </a:p>
          <a:p>
            <a:pPr lvl="1"/>
            <a:r>
              <a:rPr lang="en-GB" u="sng" dirty="0" smtClean="0"/>
              <a:t>Without wasteful spins/busy-waits</a:t>
            </a:r>
          </a:p>
          <a:p>
            <a:r>
              <a:rPr lang="en-GB" dirty="0" smtClean="0"/>
              <a:t>Examples of asynchronous completions</a:t>
            </a:r>
          </a:p>
          <a:p>
            <a:pPr lvl="1"/>
            <a:r>
              <a:rPr lang="en-GB" dirty="0" smtClean="0"/>
              <a:t>Waiting for a held lock to be released</a:t>
            </a:r>
          </a:p>
          <a:p>
            <a:pPr lvl="1"/>
            <a:r>
              <a:rPr lang="en-GB" dirty="0" smtClean="0"/>
              <a:t>Waiting for an I/O operation to complete</a:t>
            </a:r>
          </a:p>
          <a:p>
            <a:pPr lvl="1"/>
            <a:r>
              <a:rPr lang="en-GB" dirty="0" smtClean="0"/>
              <a:t>Waiting for a response to a network request</a:t>
            </a:r>
          </a:p>
          <a:p>
            <a:pPr lvl="1"/>
            <a:r>
              <a:rPr lang="en-GB" dirty="0" smtClean="0"/>
              <a:t>Delaying execution for a fixed period of time</a:t>
            </a:r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481553" y="502733"/>
            <a:ext cx="620403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Spin Waits to Solve the Asynchronous Completion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 A needs something from thread B</a:t>
            </a:r>
          </a:p>
          <a:p>
            <a:pPr lvl="1"/>
            <a:r>
              <a:rPr lang="en-US" dirty="0" smtClean="0"/>
              <a:t>Like the result of a computation</a:t>
            </a:r>
          </a:p>
          <a:p>
            <a:r>
              <a:rPr lang="en-US" dirty="0" smtClean="0"/>
              <a:t>Thread B isn’t done yet</a:t>
            </a:r>
            <a:endParaRPr lang="en-US" dirty="0" smtClean="0"/>
          </a:p>
          <a:p>
            <a:r>
              <a:rPr lang="en-US" dirty="0" smtClean="0"/>
              <a:t>Thread </a:t>
            </a:r>
            <a:r>
              <a:rPr lang="en-US" dirty="0" smtClean="0"/>
              <a:t>A stays in a busy loop waiting</a:t>
            </a:r>
          </a:p>
          <a:p>
            <a:r>
              <a:rPr lang="en-US" dirty="0" smtClean="0"/>
              <a:t>Sooner or later thread B completes </a:t>
            </a:r>
          </a:p>
          <a:p>
            <a:r>
              <a:rPr lang="en-US" dirty="0" smtClean="0"/>
              <a:t>Thread A exits the loop and makes use of B’s result</a:t>
            </a:r>
          </a:p>
          <a:p>
            <a:r>
              <a:rPr lang="en-US" dirty="0" smtClean="0"/>
              <a:t>Definitely provides correct behavior, but . . .</a:t>
            </a:r>
            <a:endParaRPr lang="en-GB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Well, 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7453"/>
            <a:ext cx="8229600" cy="4525963"/>
          </a:xfrm>
        </p:spPr>
        <p:txBody>
          <a:bodyPr/>
          <a:lstStyle/>
          <a:p>
            <a:r>
              <a:rPr lang="en-GB" dirty="0" smtClean="0"/>
              <a:t>Waiting serves no purpose for the waiting thread</a:t>
            </a:r>
          </a:p>
          <a:p>
            <a:pPr lvl="1"/>
            <a:r>
              <a:rPr lang="en-GB" dirty="0" smtClean="0"/>
              <a:t>“Waiting” is not a “useful computation”</a:t>
            </a:r>
          </a:p>
          <a:p>
            <a:r>
              <a:rPr lang="en-GB" dirty="0" smtClean="0"/>
              <a:t>Spin waits reduce system throughput</a:t>
            </a:r>
          </a:p>
          <a:p>
            <a:pPr lvl="1"/>
            <a:r>
              <a:rPr lang="en-GB" dirty="0" smtClean="0"/>
              <a:t>Spinning consumes CPU cycles</a:t>
            </a:r>
          </a:p>
          <a:p>
            <a:pPr lvl="1"/>
            <a:r>
              <a:rPr lang="en-GB" dirty="0" smtClean="0"/>
              <a:t>These cycles can’t be used by other threads</a:t>
            </a:r>
          </a:p>
          <a:p>
            <a:pPr lvl="1"/>
            <a:r>
              <a:rPr lang="en-GB" dirty="0" smtClean="0"/>
              <a:t>It would be better for waiting thread to “yield”</a:t>
            </a:r>
          </a:p>
          <a:p>
            <a:r>
              <a:rPr lang="en-GB" dirty="0" smtClean="0"/>
              <a:t>They are actually counter-productive</a:t>
            </a:r>
          </a:p>
          <a:p>
            <a:pPr lvl="1"/>
            <a:r>
              <a:rPr lang="en-GB" dirty="0" smtClean="0"/>
              <a:t>Delays the thread that will post the completion</a:t>
            </a:r>
          </a:p>
          <a:p>
            <a:pPr lvl="1"/>
            <a:r>
              <a:rPr lang="en-GB" dirty="0" smtClean="0"/>
              <a:t>Memory traffic slows I/O and other processors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38913</TotalTime>
  <Words>2008</Words>
  <Application>Microsoft Macintosh PowerPoint</Application>
  <PresentationFormat>On-screen Show (4:3)</PresentationFormat>
  <Paragraphs>294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Implementing Locks</vt:lpstr>
      <vt:lpstr>Using Atomic Instructions to Implement a Lock</vt:lpstr>
      <vt:lpstr>Associating the Lock With a Critical Section</vt:lpstr>
      <vt:lpstr>Where Do We Put the Locking?</vt:lpstr>
      <vt:lpstr>Advisory vs. Enforced Locking</vt:lpstr>
      <vt:lpstr>Criteria for Correct Locking</vt:lpstr>
      <vt:lpstr>Asynchronous Completion</vt:lpstr>
      <vt:lpstr>Using Spin Waits to Solve the Asynchronous Completion Problem</vt:lpstr>
      <vt:lpstr>Well, Why Not?</vt:lpstr>
      <vt:lpstr>Another Solution </vt:lpstr>
      <vt:lpstr>Blocking and Unblocking</vt:lpstr>
      <vt:lpstr>Unblocking and Synchronization Objects</vt:lpstr>
      <vt:lpstr>The Thundering Herd Problem</vt:lpstr>
      <vt:lpstr>A Possible Problem</vt:lpstr>
      <vt:lpstr>A Sleep/Wakeup Race</vt:lpstr>
      <vt:lpstr>The Race At Work</vt:lpstr>
      <vt:lpstr>Solving the Problem</vt:lpstr>
      <vt:lpstr>Synchronization Objects</vt:lpstr>
      <vt:lpstr>Lock Contention</vt:lpstr>
      <vt:lpstr>What If It Isn’t That Bad?</vt:lpstr>
      <vt:lpstr>Resource Convoys</vt:lpstr>
      <vt:lpstr>Resource Convoy Performance</vt:lpstr>
      <vt:lpstr>Avoiding Contention Problems</vt:lpstr>
      <vt:lpstr>An Approach Based on  Smarter Locking</vt:lpstr>
      <vt:lpstr>Lock Granularity</vt:lpstr>
      <vt:lpstr>Lock Granularity: Pools Vs. Elements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62</cp:revision>
  <dcterms:created xsi:type="dcterms:W3CDTF">2013-03-20T22:31:34Z</dcterms:created>
  <dcterms:modified xsi:type="dcterms:W3CDTF">2013-03-22T19:53:52Z</dcterms:modified>
</cp:coreProperties>
</file>