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8" r:id="rId2"/>
    <p:sldId id="319" r:id="rId3"/>
    <p:sldId id="321" r:id="rId4"/>
    <p:sldId id="320" r:id="rId5"/>
    <p:sldId id="323" r:id="rId6"/>
    <p:sldId id="322" r:id="rId7"/>
    <p:sldId id="324" r:id="rId8"/>
    <p:sldId id="325" r:id="rId9"/>
    <p:sldId id="326" r:id="rId10"/>
    <p:sldId id="327" r:id="rId11"/>
    <p:sldId id="341" r:id="rId12"/>
    <p:sldId id="328" r:id="rId13"/>
    <p:sldId id="329" r:id="rId14"/>
    <p:sldId id="330" r:id="rId15"/>
    <p:sldId id="331" r:id="rId16"/>
    <p:sldId id="332" r:id="rId17"/>
    <p:sldId id="34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3" r:id="rId26"/>
    <p:sldId id="340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7" d="100"/>
          <a:sy n="97" d="100"/>
        </p:scale>
        <p:origin x="-96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3/22/13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3/22/13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3/22/13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8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Synchronization, Critical Sections and Concurrency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 and </a:t>
            </a:r>
            <a:br>
              <a:rPr lang="en-US" dirty="0" smtClean="0"/>
            </a:br>
            <a:r>
              <a:rPr lang="en-US" dirty="0" smtClean="0"/>
              <a:t>Re-entrant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400" dirty="0" smtClean="0"/>
              <a:t>Consider a simple recursive routine:</a:t>
            </a:r>
          </a:p>
          <a:p>
            <a:pPr lvl="1">
              <a:buFont typeface="Symbol" charset="2"/>
              <a:buNone/>
            </a:pPr>
            <a:r>
              <a:rPr lang="en-GB" sz="2000" dirty="0" err="1" smtClean="0">
                <a:latin typeface="Courier New"/>
                <a:cs typeface="Courier New"/>
              </a:rPr>
              <a:t>int</a:t>
            </a:r>
            <a:r>
              <a:rPr lang="en-GB" sz="2000" dirty="0" smtClean="0">
                <a:latin typeface="Courier New"/>
                <a:cs typeface="Courier New"/>
              </a:rPr>
              <a:t> </a:t>
            </a:r>
            <a:r>
              <a:rPr lang="en-GB" sz="2000" dirty="0" err="1" smtClean="0">
                <a:latin typeface="Courier New"/>
                <a:cs typeface="Courier New"/>
              </a:rPr>
              <a:t>factorial(x</a:t>
            </a:r>
            <a:r>
              <a:rPr lang="en-GB" sz="2000" dirty="0" smtClean="0">
                <a:latin typeface="Courier New"/>
                <a:cs typeface="Courier New"/>
              </a:rPr>
              <a:t>) { </a:t>
            </a:r>
            <a:r>
              <a:rPr lang="en-GB" sz="2000" dirty="0" err="1" smtClean="0">
                <a:latin typeface="Courier New"/>
                <a:cs typeface="Courier New"/>
              </a:rPr>
              <a:t>tmp</a:t>
            </a:r>
            <a:r>
              <a:rPr lang="en-GB" sz="2000" dirty="0" smtClean="0">
                <a:latin typeface="Courier New"/>
                <a:cs typeface="Courier New"/>
              </a:rPr>
              <a:t> = </a:t>
            </a:r>
          </a:p>
          <a:p>
            <a:pPr lvl="1">
              <a:buFont typeface="Symbol" charset="2"/>
              <a:buNone/>
            </a:pPr>
            <a:r>
              <a:rPr lang="en-GB" sz="2000" dirty="0" smtClean="0">
                <a:latin typeface="Courier New"/>
                <a:cs typeface="Courier New"/>
              </a:rPr>
              <a:t>	factorial( x-1 ); return </a:t>
            </a:r>
            <a:r>
              <a:rPr lang="en-GB" sz="2000" dirty="0" err="1" smtClean="0">
                <a:latin typeface="Courier New"/>
                <a:cs typeface="Courier New"/>
              </a:rPr>
              <a:t>x</a:t>
            </a:r>
            <a:r>
              <a:rPr lang="en-GB" sz="2000" dirty="0" smtClean="0">
                <a:latin typeface="Courier New"/>
                <a:cs typeface="Courier New"/>
              </a:rPr>
              <a:t>*</a:t>
            </a:r>
            <a:r>
              <a:rPr lang="en-GB" sz="2000" dirty="0" err="1" smtClean="0">
                <a:latin typeface="Courier New"/>
                <a:cs typeface="Courier New"/>
              </a:rPr>
              <a:t>tmp</a:t>
            </a:r>
            <a:r>
              <a:rPr lang="en-GB" sz="2000" dirty="0" smtClean="0">
                <a:latin typeface="Courier New"/>
                <a:cs typeface="Courier New"/>
              </a:rPr>
              <a:t>}</a:t>
            </a:r>
          </a:p>
          <a:p>
            <a:r>
              <a:rPr lang="en-GB" sz="2400" dirty="0" smtClean="0"/>
              <a:t>Consider a possibly multi-threaded routine:</a:t>
            </a:r>
          </a:p>
          <a:p>
            <a:pPr lvl="1">
              <a:buFont typeface="Symbol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void </a:t>
            </a:r>
            <a:r>
              <a:rPr lang="en-GB" sz="20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debit(amt</a:t>
            </a:r>
            <a:r>
              <a:rPr lang="en-GB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  <a:r>
              <a:rPr lang="en-GB" sz="20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tmp</a:t>
            </a:r>
            <a:r>
              <a:rPr lang="en-GB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 = bal-amt; </a:t>
            </a:r>
          </a:p>
          <a:p>
            <a:pPr lvl="1">
              <a:buFont typeface="Symbol" charset="2"/>
              <a:buNone/>
            </a:pPr>
            <a:r>
              <a:rPr lang="en-GB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	if (</a:t>
            </a:r>
            <a:r>
              <a:rPr lang="en-GB" sz="20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tmp</a:t>
            </a:r>
            <a:r>
              <a:rPr lang="en-GB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 &gt;=0) bal = </a:t>
            </a:r>
            <a:r>
              <a:rPr lang="en-GB" sz="20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tmp</a:t>
            </a:r>
            <a:r>
              <a:rPr lang="en-GB" sz="2000" dirty="0" smtClean="0">
                <a:solidFill>
                  <a:srgbClr val="000000"/>
                </a:solidFill>
                <a:latin typeface="Courier New"/>
                <a:cs typeface="Courier New"/>
              </a:rPr>
              <a:t>)}</a:t>
            </a:r>
          </a:p>
          <a:p>
            <a:r>
              <a:rPr lang="en-GB" sz="2400" dirty="0" smtClean="0"/>
              <a:t>Neither would work if </a:t>
            </a:r>
            <a:r>
              <a:rPr lang="en-GB" sz="2400" dirty="0" err="1" smtClean="0">
                <a:latin typeface="Courier New"/>
                <a:cs typeface="Courier New"/>
              </a:rPr>
              <a:t>tmp</a:t>
            </a:r>
            <a:r>
              <a:rPr lang="en-GB" sz="2400" dirty="0" smtClean="0">
                <a:latin typeface="Courier New"/>
                <a:cs typeface="Courier New"/>
              </a:rPr>
              <a:t> </a:t>
            </a:r>
            <a:r>
              <a:rPr lang="en-GB" sz="2400" dirty="0" smtClean="0"/>
              <a:t>was shared/static</a:t>
            </a:r>
          </a:p>
          <a:p>
            <a:pPr lvl="1"/>
            <a:r>
              <a:rPr lang="en-GB" sz="2000" dirty="0" smtClean="0"/>
              <a:t>Must be dynamic, each invocation has its own copy</a:t>
            </a:r>
          </a:p>
          <a:p>
            <a:pPr lvl="1"/>
            <a:r>
              <a:rPr lang="en-GB" sz="2000" dirty="0" smtClean="0"/>
              <a:t>This is not a problem with read-only information</a:t>
            </a:r>
          </a:p>
          <a:p>
            <a:r>
              <a:rPr lang="en-GB" sz="2400" dirty="0" smtClean="0"/>
              <a:t>What if a variable has to be writeable?</a:t>
            </a:r>
          </a:p>
          <a:p>
            <a:pPr lvl="1"/>
            <a:r>
              <a:rPr lang="en-GB" sz="2000" dirty="0" smtClean="0"/>
              <a:t>Writable variables should be dynamic or shared</a:t>
            </a:r>
          </a:p>
          <a:p>
            <a:r>
              <a:rPr lang="en-GB" sz="2400" dirty="0" smtClean="0"/>
              <a:t>And proper sharing often involves critical sections</a:t>
            </a:r>
          </a:p>
          <a:p>
            <a:endParaRPr lang="en-US" sz="24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Approach to 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4286"/>
            <a:ext cx="8229600" cy="4525963"/>
          </a:xfrm>
        </p:spPr>
        <p:txBody>
          <a:bodyPr/>
          <a:lstStyle/>
          <a:p>
            <a:r>
              <a:rPr lang="en-US" dirty="0" smtClean="0"/>
              <a:t>Serialize access</a:t>
            </a:r>
          </a:p>
          <a:p>
            <a:pPr lvl="1"/>
            <a:r>
              <a:rPr lang="en-US" dirty="0" smtClean="0"/>
              <a:t>Only allow one thread to use it at a time</a:t>
            </a:r>
          </a:p>
          <a:p>
            <a:pPr lvl="1"/>
            <a:r>
              <a:rPr lang="en-US" dirty="0" smtClean="0"/>
              <a:t>Using some method like locking</a:t>
            </a:r>
          </a:p>
          <a:p>
            <a:r>
              <a:rPr lang="en-US" dirty="0" smtClean="0"/>
              <a:t>Won’t that limit parallelism?</a:t>
            </a:r>
          </a:p>
          <a:p>
            <a:pPr lvl="1"/>
            <a:r>
              <a:rPr lang="en-US" dirty="0" smtClean="0"/>
              <a:t>Yes, but . . .</a:t>
            </a:r>
          </a:p>
          <a:p>
            <a:r>
              <a:rPr lang="en-US" dirty="0" smtClean="0"/>
              <a:t>If true interactions are rare, and critical sections well defined, most code still parallel</a:t>
            </a:r>
          </a:p>
          <a:p>
            <a:r>
              <a:rPr lang="en-US" dirty="0" smtClean="0"/>
              <a:t>If there are actual frequent interactions, there isn’t any real parallelism possible</a:t>
            </a:r>
          </a:p>
          <a:p>
            <a:pPr lvl="1"/>
            <a:r>
              <a:rPr lang="en-US" dirty="0" smtClean="0"/>
              <a:t>Assuming you demand correct results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Recognizing 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Generally includes updates to object state</a:t>
            </a:r>
          </a:p>
          <a:p>
            <a:pPr lvl="1"/>
            <a:r>
              <a:rPr lang="en-GB" sz="2400" dirty="0" smtClean="0"/>
              <a:t>May be updates to a single object</a:t>
            </a:r>
          </a:p>
          <a:p>
            <a:pPr lvl="1"/>
            <a:r>
              <a:rPr lang="en-GB" sz="2400" dirty="0" smtClean="0"/>
              <a:t>May be related updates to multiple objects</a:t>
            </a:r>
          </a:p>
          <a:p>
            <a:r>
              <a:rPr lang="en-GB" sz="2800" dirty="0" smtClean="0"/>
              <a:t>Generally involves multi-step operations</a:t>
            </a:r>
          </a:p>
          <a:p>
            <a:pPr lvl="1"/>
            <a:r>
              <a:rPr lang="en-GB" sz="2400" dirty="0" smtClean="0"/>
              <a:t>Object state inconsistent until operation finishes</a:t>
            </a:r>
          </a:p>
          <a:p>
            <a:pPr lvl="2"/>
            <a:r>
              <a:rPr lang="en-GB" sz="2000" dirty="0" smtClean="0"/>
              <a:t>This period may be brief or extended</a:t>
            </a:r>
          </a:p>
          <a:p>
            <a:pPr lvl="1"/>
            <a:r>
              <a:rPr lang="en-GB" sz="2400" dirty="0" err="1" smtClean="0"/>
              <a:t>Preemption</a:t>
            </a:r>
            <a:r>
              <a:rPr lang="en-GB" sz="2400" dirty="0" smtClean="0"/>
              <a:t> leaves object in compromised state</a:t>
            </a:r>
          </a:p>
          <a:p>
            <a:r>
              <a:rPr lang="en-GB" sz="2800" dirty="0" smtClean="0"/>
              <a:t>Correct operation requires </a:t>
            </a:r>
            <a:r>
              <a:rPr lang="en-GB" sz="2800" i="1" dirty="0" smtClean="0"/>
              <a:t>mutual exclusion</a:t>
            </a:r>
          </a:p>
          <a:p>
            <a:pPr lvl="1"/>
            <a:r>
              <a:rPr lang="en-GB" sz="2400" dirty="0" smtClean="0"/>
              <a:t>Only one thread at a time has access to </a:t>
            </a:r>
            <a:r>
              <a:rPr lang="en-GB" sz="2400" dirty="0" err="1" smtClean="0"/>
              <a:t>object(s</a:t>
            </a:r>
            <a:r>
              <a:rPr lang="en-GB" sz="2400" dirty="0" smtClean="0"/>
              <a:t>)</a:t>
            </a:r>
          </a:p>
          <a:p>
            <a:pPr lvl="1"/>
            <a:r>
              <a:rPr lang="en-GB" sz="2400" dirty="0" smtClean="0"/>
              <a:t>Client 1 completes its operation before client 2 starts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 Example 1: </a:t>
            </a:r>
            <a:br>
              <a:rPr lang="en-US" dirty="0" smtClean="0"/>
            </a:br>
            <a:r>
              <a:rPr lang="en-US" dirty="0" smtClean="0"/>
              <a:t>Updating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2749" y="1653721"/>
            <a:ext cx="18067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Process 1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3933" y="1660591"/>
            <a:ext cx="180670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Process 2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131" y="2407824"/>
            <a:ext cx="378623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remove(“database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”);</a:t>
            </a: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create(“database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”);</a:t>
            </a: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write(fd,newdata,length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close(fd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51511" y="2401464"/>
            <a:ext cx="447884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open(“database”,READ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count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read(fd,buffer,length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1297" y="3701317"/>
            <a:ext cx="2816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remove(“database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”);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28189" y="3959557"/>
            <a:ext cx="35091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376092"/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rgbClr val="376092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376092"/>
                </a:solidFill>
                <a:latin typeface="Courier New"/>
                <a:cs typeface="Courier New"/>
              </a:rPr>
              <a:t>create(“database</a:t>
            </a:r>
            <a:r>
              <a:rPr lang="en-US" b="1" dirty="0" smtClean="0">
                <a:solidFill>
                  <a:srgbClr val="376092"/>
                </a:solidFill>
                <a:latin typeface="Courier New"/>
                <a:cs typeface="Courier New"/>
              </a:rPr>
              <a:t>”);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926189" y="4204567"/>
            <a:ext cx="3924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fd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open(“database”,READ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933081" y="4449577"/>
            <a:ext cx="44788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count = </a:t>
            </a:r>
            <a:r>
              <a:rPr lang="en-US" b="1" dirty="0" err="1" smtClean="0">
                <a:solidFill>
                  <a:srgbClr val="FF0000"/>
                </a:solidFill>
                <a:latin typeface="Courier New"/>
                <a:cs typeface="Courier New"/>
              </a:rPr>
              <a:t>read(fd,buffer,length</a:t>
            </a:r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135637" y="4681357"/>
            <a:ext cx="37862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write(fd,newdata,length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42529" y="4913137"/>
            <a:ext cx="156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close(fd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);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0469" y="5781425"/>
            <a:ext cx="75713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buFont typeface="Lucida Grande"/>
              <a:buChar char="−"/>
            </a:pPr>
            <a:r>
              <a:rPr lang="en-US" sz="2400" dirty="0" smtClean="0">
                <a:latin typeface="Times New Roman"/>
                <a:cs typeface="Times New Roman"/>
              </a:rPr>
              <a:t> This result could not occur with any sequential execution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87361" y="5351705"/>
            <a:ext cx="46089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400" dirty="0" smtClean="0">
                <a:latin typeface="Times New Roman"/>
                <a:cs typeface="Times New Roman"/>
              </a:rPr>
              <a:t> Process 2 reads an empty database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 Example 2:</a:t>
            </a:r>
            <a:br>
              <a:rPr lang="en-US" dirty="0" smtClean="0"/>
            </a:br>
            <a:r>
              <a:rPr lang="en-US" dirty="0" smtClean="0"/>
              <a:t>Re-entrant Signals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2749" y="1653721"/>
            <a:ext cx="215676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First signal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403933" y="1660591"/>
            <a:ext cx="256773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Second signal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9131" y="2407824"/>
            <a:ext cx="3232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load r1,numsigs // = 0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add r1,=1  // = 1</a:t>
            </a:r>
          </a:p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store r1,numsigs // =1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80631" y="2401464"/>
            <a:ext cx="32321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load r1,numsigs // = 0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add r1,=1  // = 1</a:t>
            </a:r>
          </a:p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store r1,numsigs // =1</a:t>
            </a:r>
            <a:endParaRPr lang="en-US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7423" y="3473094"/>
            <a:ext cx="323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load r1,numsigs // =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53056" y="5463902"/>
            <a:ext cx="14775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>
                <a:latin typeface="Courier New"/>
                <a:cs typeface="Courier New"/>
              </a:rPr>
              <a:t>numsigs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91087" y="3784254"/>
            <a:ext cx="253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add r1,=1  // = 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56823" y="4035624"/>
            <a:ext cx="323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load r1,numsigs // = 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559948" y="5986742"/>
            <a:ext cx="55405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Courier New"/>
                <a:cs typeface="Courier New"/>
              </a:rPr>
              <a:t>r1</a:t>
            </a:r>
            <a:endParaRPr lang="en-US" sz="2400" b="1" dirty="0">
              <a:latin typeface="Courier New"/>
              <a:cs typeface="Courier New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436465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0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663715" y="4293864"/>
            <a:ext cx="25395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add r1,=1  // = 1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429573" y="60132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657379" y="4552104"/>
            <a:ext cx="323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  <a:latin typeface="Courier New"/>
                <a:cs typeface="Courier New"/>
              </a:rPr>
              <a:t>store r1,numsigs // =1</a:t>
            </a:r>
            <a:endParaRPr lang="en-US" b="1" dirty="0">
              <a:solidFill>
                <a:srgbClr val="FF0000"/>
              </a:solidFill>
              <a:latin typeface="Courier New"/>
              <a:cs typeface="Courier New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429573" y="5463902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184751" y="4849524"/>
            <a:ext cx="32321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Courier New"/>
                <a:cs typeface="Courier New"/>
              </a:rPr>
              <a:t>store r1,numsigs // =1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Courier New"/>
              <a:cs typeface="Courier New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429573" y="5461756"/>
            <a:ext cx="974360" cy="463811"/>
          </a:xfrm>
          <a:prstGeom prst="rect">
            <a:avLst/>
          </a:prstGeom>
          <a:solidFill>
            <a:srgbClr val="FFFFFF"/>
          </a:solidFill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n>
                  <a:solidFill>
                    <a:srgbClr val="000000"/>
                  </a:solidFill>
                </a:ln>
                <a:noFill/>
                <a:latin typeface="Courier New"/>
                <a:cs typeface="Courier New"/>
              </a:rPr>
              <a:t>1</a:t>
            </a:r>
            <a:endParaRPr lang="en-US" sz="2800" dirty="0">
              <a:ln>
                <a:solidFill>
                  <a:srgbClr val="000000"/>
                </a:solidFill>
              </a:ln>
              <a:noFill/>
              <a:latin typeface="Courier New"/>
              <a:cs typeface="Courier New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688134" y="5205626"/>
            <a:ext cx="283992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The signal handlers share </a:t>
            </a:r>
            <a:r>
              <a:rPr lang="en-US" sz="2400" dirty="0" err="1" smtClean="0">
                <a:latin typeface="Courier New"/>
                <a:cs typeface="Courier New"/>
              </a:rPr>
              <a:t>numsigs</a:t>
            </a:r>
            <a:r>
              <a:rPr lang="en-US" sz="2400" dirty="0" smtClean="0">
                <a:latin typeface="Courier New"/>
                <a:cs typeface="Courier New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and </a:t>
            </a:r>
            <a:r>
              <a:rPr lang="en-US" sz="2400" dirty="0" smtClean="0">
                <a:latin typeface="Courier New"/>
                <a:cs typeface="Courier New"/>
              </a:rPr>
              <a:t>r1 </a:t>
            </a:r>
            <a:r>
              <a:rPr lang="en-US" sz="2400" dirty="0" smtClean="0">
                <a:latin typeface="Times New Roman"/>
                <a:cs typeface="Times New Roman"/>
              </a:rPr>
              <a:t>. . .</a:t>
            </a:r>
            <a:endParaRPr lang="en-US" sz="2400" dirty="0">
              <a:latin typeface="Times New Roman"/>
              <a:cs typeface="Times New Roman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36535" y="5344832"/>
            <a:ext cx="22223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/>
                <a:cs typeface="Times New Roman"/>
              </a:rPr>
              <a:t>So </a:t>
            </a:r>
            <a:r>
              <a:rPr lang="en-US" sz="2400" dirty="0" err="1" smtClean="0">
                <a:latin typeface="Courier New"/>
                <a:cs typeface="Courier New"/>
              </a:rPr>
              <a:t>numsigs</a:t>
            </a:r>
            <a:r>
              <a:rPr lang="en-US" sz="2400" dirty="0" smtClean="0">
                <a:latin typeface="Courier New"/>
                <a:cs typeface="Courier New"/>
              </a:rPr>
              <a:t> </a:t>
            </a:r>
            <a:r>
              <a:rPr lang="en-US" sz="2400" dirty="0" smtClean="0">
                <a:latin typeface="Times New Roman"/>
                <a:cs typeface="Times New Roman"/>
              </a:rPr>
              <a:t>is 1, instead of 2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3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3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4" grpId="0"/>
      <p:bldP spid="5" grpId="0"/>
      <p:bldP spid="6" grpId="0"/>
      <p:bldP spid="6" grpId="1"/>
      <p:bldP spid="7" grpId="0"/>
      <p:bldP spid="7" grpId="1"/>
      <p:bldP spid="8" grpId="0"/>
      <p:bldP spid="9" grpId="0"/>
      <p:bldP spid="11" grpId="0" animBg="1"/>
      <p:bldP spid="11" grpId="1" animBg="1"/>
      <p:bldP spid="12" grpId="0"/>
      <p:bldP spid="13" grpId="0"/>
      <p:bldP spid="15" grpId="0"/>
      <p:bldP spid="16" grpId="0" animBg="1"/>
      <p:bldP spid="19" grpId="0" animBg="1"/>
      <p:bldP spid="19" grpId="1" animBg="1"/>
      <p:bldP spid="20" grpId="0" animBg="1"/>
      <p:bldP spid="20" grpId="1" animBg="1"/>
      <p:bldP spid="21" grpId="0"/>
      <p:bldP spid="22" grpId="0" animBg="1"/>
      <p:bldP spid="23" grpId="0"/>
      <p:bldP spid="24" grpId="0" animBg="1"/>
      <p:bldP spid="25" grpId="0"/>
      <p:bldP spid="26" grpId="0" animBg="1"/>
      <p:bldP spid="27" grpId="0"/>
      <p:bldP spid="27" grpId="1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 Example 3:   Multithreaded Banking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87874" y="1852167"/>
            <a:ext cx="2551199" cy="13542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r1, balance   // = 100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r2, amount1 // = 50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add r1, r2              // = 150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store r1, balance  // = 150</a:t>
            </a:r>
          </a:p>
          <a:p>
            <a:endParaRPr lang="en-US" sz="1600" dirty="0">
              <a:solidFill>
                <a:srgbClr val="0000FF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58258" y="1375893"/>
            <a:ext cx="17846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1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75898" y="1382763"/>
            <a:ext cx="17846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smtClean="0">
                <a:latin typeface="Times New Roman"/>
                <a:cs typeface="Times New Roman"/>
              </a:rPr>
              <a:t>Thread 2</a:t>
            </a:r>
            <a:endParaRPr lang="en-US" sz="3200" b="1" dirty="0">
              <a:latin typeface="Times New Roman"/>
              <a:cs typeface="Times New Roman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977916" y="1819347"/>
            <a:ext cx="256302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r1, balance    // = 100</a:t>
            </a:r>
          </a:p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r2, amount2 // = 25 </a:t>
            </a:r>
          </a:p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sub r1, r2               // = 75</a:t>
            </a:r>
          </a:p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store r1, balance   // = 75</a:t>
            </a:r>
            <a:endParaRPr lang="en-GB" sz="1600" dirty="0">
              <a:solidFill>
                <a:srgbClr val="FF33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91606" y="2864517"/>
            <a:ext cx="250601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r1, balance   // = 100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8498" y="3149217"/>
            <a:ext cx="2357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load r2, amount1 // = 50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05390" y="3420687"/>
            <a:ext cx="24371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add r1, r2            // = 150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245532" y="524451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100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842921" y="5258843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balance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252424" y="567474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49813" y="5689073"/>
            <a:ext cx="461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r1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259316" y="609174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856705" y="6106073"/>
            <a:ext cx="461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r2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937524" y="525138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4913" y="5265713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amount1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010740" y="5258251"/>
            <a:ext cx="846605" cy="383664"/>
          </a:xfrm>
          <a:prstGeom prst="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608129" y="5272583"/>
            <a:ext cx="11543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Courier New"/>
                <a:cs typeface="Courier New"/>
              </a:rPr>
              <a:t>amount2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100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245532" y="567584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150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722309" y="3580865"/>
            <a:ext cx="256302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r1, balance    // = 100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245532" y="568907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100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715973" y="3812645"/>
            <a:ext cx="23576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load r2, amount2 // = 25 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52424" y="60917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25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65652" y="5669483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noFill/>
                <a:latin typeface="Courier New"/>
                <a:cs typeface="Courier New"/>
              </a:rPr>
              <a:t>75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2865" y="4057655"/>
            <a:ext cx="2482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sub r1, r2              // = 75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16529" y="4289435"/>
            <a:ext cx="24825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</a:tabLst>
            </a:pPr>
            <a:r>
              <a:rPr lang="en-GB" sz="1600" dirty="0" smtClean="0">
                <a:solidFill>
                  <a:srgbClr val="FF3300"/>
                </a:solidFill>
              </a:rPr>
              <a:t>store r1, balance   // = 75</a:t>
            </a:r>
            <a:endParaRPr lang="en-GB" sz="1600" dirty="0">
              <a:solidFill>
                <a:srgbClr val="FF3300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252424" y="526461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75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1112282" y="4538877"/>
            <a:ext cx="251723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</a:tabLst>
            </a:pPr>
            <a:r>
              <a:rPr lang="en-GB" sz="1600" dirty="0" smtClean="0">
                <a:solidFill>
                  <a:srgbClr val="0000FF"/>
                </a:solidFill>
              </a:rPr>
              <a:t>store r1, balance  // = 150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259316" y="611184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05393" y="3206384"/>
            <a:ext cx="3351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SWITCH!!!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375730" y="4077212"/>
            <a:ext cx="3351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latin typeface="Times New Roman"/>
                <a:cs typeface="Times New Roman"/>
              </a:rPr>
              <a:t>CONTEXT SWITCH!!!</a:t>
            </a:r>
            <a:endParaRPr lang="en-US" sz="2400" b="1" dirty="0">
              <a:latin typeface="Times New Roman"/>
              <a:cs typeface="Times New Roman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4259316" y="5258251"/>
            <a:ext cx="846605" cy="383664"/>
          </a:xfrm>
          <a:prstGeom prst="rec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ourier New"/>
                <a:cs typeface="Courier New"/>
              </a:rPr>
              <a:t>150</a:t>
            </a:r>
            <a:endParaRPr lang="en-US" sz="2400" b="1" dirty="0">
              <a:noFill/>
              <a:latin typeface="Courier New"/>
              <a:cs typeface="Courier New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62925" y="2887356"/>
            <a:ext cx="6077956" cy="769441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44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The $25 debit was lost!!!</a:t>
            </a:r>
            <a:endParaRPr lang="en-US" sz="44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00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300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4000"/>
                            </p:stCondLst>
                            <p:childTnLst>
                              <p:par>
                                <p:cTn id="72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7.05801E-6 -1.35047E-6 L -0.40223 -0.29164 " pathEditMode="relative" ptsTypes="AA">
                                      <p:cBhvr>
                                        <p:cTn id="86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8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3001E-6 -1.35047E-6 L -0.4024 -0.2782 " pathEditMode="relative" ptsTypes="AA">
                                      <p:cBhvr>
                                        <p:cTn id="88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2000"/>
                            </p:stCondLst>
                            <p:childTnLst>
                              <p:par>
                                <p:cTn id="10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3000"/>
                            </p:stCondLst>
                            <p:childTnLst>
                              <p:par>
                                <p:cTn id="10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000"/>
                            </p:stCondLst>
                            <p:childTnLst>
                              <p:par>
                                <p:cTn id="108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0"/>
                            </p:stCondLst>
                            <p:childTnLst>
                              <p:par>
                                <p:cTn id="11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5000"/>
                            </p:stCondLst>
                            <p:childTnLst>
                              <p:par>
                                <p:cTn id="11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17" presetID="1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7000"/>
                            </p:stCondLst>
                            <p:childTnLst>
                              <p:par>
                                <p:cTn id="1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0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23 -0.29164 L 0.00156 0.00023 " pathEditMode="relative" ptsTypes="AA">
                                      <p:cBhvr>
                                        <p:cTn id="132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3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024 -0.2782 L 0.00295 0.00023 " pathEditMode="relative" ptsTypes="AA">
                                      <p:cBhvr>
                                        <p:cTn id="134" dur="2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2000"/>
                            </p:stCondLst>
                            <p:childTnLst>
                              <p:par>
                                <p:cTn id="13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2000"/>
                            </p:stCondLst>
                            <p:childTnLst>
                              <p:par>
                                <p:cTn id="1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3000"/>
                            </p:stCondLst>
                            <p:childTnLst>
                              <p:par>
                                <p:cTn id="14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/>
      <p:bldP spid="7" grpId="0"/>
      <p:bldP spid="7" grpId="1"/>
      <p:bldP spid="8" grpId="0"/>
      <p:bldP spid="9" grpId="0"/>
      <p:bldP spid="10" grpId="0"/>
      <p:bldP spid="11" grpId="0" animBg="1"/>
      <p:bldP spid="11" grpId="1" animBg="1"/>
      <p:bldP spid="12" grpId="0"/>
      <p:bldP spid="13" grpId="0" animBg="1"/>
      <p:bldP spid="13" grpId="1" animBg="1"/>
      <p:bldP spid="14" grpId="0"/>
      <p:bldP spid="16" grpId="0" animBg="1"/>
      <p:bldP spid="16" grpId="1" animBg="1"/>
      <p:bldP spid="17" grpId="0"/>
      <p:bldP spid="18" grpId="0" animBg="1"/>
      <p:bldP spid="19" grpId="0"/>
      <p:bldP spid="20" grpId="0" animBg="1"/>
      <p:bldP spid="21" grpId="0"/>
      <p:bldP spid="22" grpId="0" animBg="1"/>
      <p:bldP spid="22" grpId="1" animBg="1"/>
      <p:bldP spid="24" grpId="0" animBg="1"/>
      <p:bldP spid="24" grpId="1" animBg="1"/>
      <p:bldP spid="24" grpId="2" animBg="1"/>
      <p:bldP spid="26" grpId="1" animBg="1"/>
      <p:bldP spid="30" grpId="0" animBg="1"/>
      <p:bldP spid="30" grpId="1" animBg="1"/>
      <p:bldP spid="31" grpId="0"/>
      <p:bldP spid="32" grpId="0" animBg="1"/>
      <p:bldP spid="34" grpId="0"/>
      <p:bldP spid="38" grpId="0" animBg="1"/>
      <p:bldP spid="38" grpId="1" animBg="1"/>
      <p:bldP spid="39" grpId="0"/>
      <p:bldP spid="39" grpId="1"/>
      <p:bldP spid="40" grpId="0"/>
      <p:bldP spid="40" grpId="1"/>
      <p:bldP spid="41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There Real Critical Sections </a:t>
            </a:r>
            <a:br>
              <a:rPr lang="en-US" dirty="0" smtClean="0"/>
            </a:br>
            <a:r>
              <a:rPr lang="en-US" dirty="0" smtClean="0"/>
              <a:t>in Operating Systems?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Yes!</a:t>
            </a:r>
          </a:p>
          <a:p>
            <a:r>
              <a:rPr lang="en-GB" sz="2800" dirty="0" smtClean="0"/>
              <a:t>Shared data for multiple concurrent threads</a:t>
            </a:r>
          </a:p>
          <a:p>
            <a:pPr lvl="1"/>
            <a:r>
              <a:rPr lang="en-GB" sz="2400" dirty="0" smtClean="0"/>
              <a:t>Process state variables</a:t>
            </a:r>
          </a:p>
          <a:p>
            <a:pPr lvl="1"/>
            <a:r>
              <a:rPr lang="en-GB" sz="2400" dirty="0" smtClean="0"/>
              <a:t>Resource pools</a:t>
            </a:r>
          </a:p>
          <a:p>
            <a:pPr lvl="1"/>
            <a:r>
              <a:rPr lang="en-GB" sz="2400" dirty="0" smtClean="0"/>
              <a:t>Device driver state</a:t>
            </a:r>
          </a:p>
          <a:p>
            <a:r>
              <a:rPr lang="en-GB" sz="2800" dirty="0" smtClean="0"/>
              <a:t>Logical parallelism</a:t>
            </a:r>
          </a:p>
          <a:p>
            <a:pPr lvl="1"/>
            <a:r>
              <a:rPr lang="en-GB" sz="2400" dirty="0" smtClean="0"/>
              <a:t>Created by </a:t>
            </a:r>
            <a:r>
              <a:rPr lang="en-GB" sz="2400" dirty="0" err="1" smtClean="0"/>
              <a:t>preemptive</a:t>
            </a:r>
            <a:r>
              <a:rPr lang="en-GB" sz="2400" dirty="0" smtClean="0"/>
              <a:t> scheduling</a:t>
            </a:r>
          </a:p>
          <a:p>
            <a:pPr lvl="1"/>
            <a:r>
              <a:rPr lang="en-GB" sz="2400" dirty="0" smtClean="0"/>
              <a:t>Asynchronous interrupts</a:t>
            </a:r>
          </a:p>
          <a:p>
            <a:r>
              <a:rPr lang="en-GB" sz="2800" dirty="0" smtClean="0"/>
              <a:t>Physical parallelism</a:t>
            </a:r>
          </a:p>
          <a:p>
            <a:pPr lvl="1"/>
            <a:r>
              <a:rPr lang="en-GB" sz="2400" dirty="0" smtClean="0"/>
              <a:t>Shared memory, symmetric multi-processors 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These Kinds of </a:t>
            </a:r>
            <a:r>
              <a:rPr lang="en-US" dirty="0" err="1" smtClean="0"/>
              <a:t>Interleavings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Seem Pretty Unlikely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cause problems, things have to happen exactly wrong</a:t>
            </a:r>
          </a:p>
          <a:p>
            <a:r>
              <a:rPr lang="en-US" dirty="0" smtClean="0"/>
              <a:t>Indeed, that’s true</a:t>
            </a:r>
          </a:p>
          <a:p>
            <a:r>
              <a:rPr lang="en-US" dirty="0" smtClean="0"/>
              <a:t>But when you are executing a billion instructions per second, even very low probability events can happen with frightening frequency</a:t>
            </a:r>
          </a:p>
          <a:p>
            <a:r>
              <a:rPr lang="en-US" dirty="0" smtClean="0"/>
              <a:t>Often, one problem blows up everything that follows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Can’t We Solve the Problem By Disabling Interrupts?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Much of our difficulty is caused by a poorly timed interrupt </a:t>
            </a:r>
          </a:p>
          <a:p>
            <a:pPr lvl="1"/>
            <a:r>
              <a:rPr lang="en-US" dirty="0" smtClean="0"/>
              <a:t>Our code gets part way through, then gets interrupted</a:t>
            </a:r>
          </a:p>
          <a:p>
            <a:pPr lvl="1"/>
            <a:r>
              <a:rPr lang="en-US" dirty="0" smtClean="0"/>
              <a:t>Someone else does something that interferes</a:t>
            </a:r>
          </a:p>
          <a:p>
            <a:pPr lvl="1"/>
            <a:r>
              <a:rPr lang="en-US" dirty="0" smtClean="0"/>
              <a:t>When we start again, things are messed up</a:t>
            </a:r>
          </a:p>
          <a:p>
            <a:r>
              <a:rPr lang="en-US" dirty="0" smtClean="0"/>
              <a:t>Why not temporarily disable interrupts to solve those problems?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Disabling Interrupts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831"/>
            <a:ext cx="8229600" cy="4525963"/>
          </a:xfrm>
        </p:spPr>
        <p:txBody>
          <a:bodyPr/>
          <a:lstStyle/>
          <a:p>
            <a:r>
              <a:rPr lang="en-GB" sz="2800" dirty="0" smtClean="0"/>
              <a:t>Not an option in user mode</a:t>
            </a:r>
          </a:p>
          <a:p>
            <a:pPr lvl="1"/>
            <a:r>
              <a:rPr lang="en-GB" sz="2400" dirty="0" smtClean="0"/>
              <a:t>Requires use of privileged instructions</a:t>
            </a:r>
          </a:p>
          <a:p>
            <a:r>
              <a:rPr lang="en-GB" sz="2800" dirty="0" smtClean="0"/>
              <a:t>Dangerous if improperly used</a:t>
            </a:r>
          </a:p>
          <a:p>
            <a:pPr lvl="1"/>
            <a:r>
              <a:rPr lang="en-GB" sz="2400" dirty="0" smtClean="0"/>
              <a:t>Could disable </a:t>
            </a:r>
            <a:r>
              <a:rPr lang="en-GB" sz="2400" dirty="0" err="1" smtClean="0"/>
              <a:t>preemptive</a:t>
            </a:r>
            <a:r>
              <a:rPr lang="en-GB" sz="2400" dirty="0" smtClean="0"/>
              <a:t> scheduling, disk I/O, etc.</a:t>
            </a:r>
          </a:p>
          <a:p>
            <a:r>
              <a:rPr lang="en-GB" sz="2800" dirty="0" smtClean="0"/>
              <a:t>Delays system response to important interrupts</a:t>
            </a:r>
          </a:p>
          <a:p>
            <a:pPr lvl="1"/>
            <a:r>
              <a:rPr lang="en-GB" sz="2400" dirty="0" smtClean="0"/>
              <a:t>Received data isn’t processed ‘til interrupt serviced</a:t>
            </a:r>
          </a:p>
          <a:p>
            <a:pPr lvl="1"/>
            <a:r>
              <a:rPr lang="en-GB" sz="2400" dirty="0" smtClean="0"/>
              <a:t>Device will sit idle until next operation is initiated</a:t>
            </a:r>
          </a:p>
          <a:p>
            <a:r>
              <a:rPr lang="en-GB" sz="2800" dirty="0" smtClean="0"/>
              <a:t>Doesn't help with</a:t>
            </a:r>
            <a:r>
              <a:rPr lang="en-GB" sz="2800" dirty="0" smtClean="0"/>
              <a:t> symmetric </a:t>
            </a:r>
            <a:r>
              <a:rPr lang="en-GB" sz="2800" dirty="0" smtClean="0"/>
              <a:t>m</a:t>
            </a:r>
            <a:r>
              <a:rPr lang="en-GB" sz="2800" dirty="0" smtClean="0"/>
              <a:t>ulti-processors</a:t>
            </a:r>
            <a:endParaRPr lang="en-GB" sz="2800" dirty="0" smtClean="0"/>
          </a:p>
          <a:p>
            <a:pPr lvl="1"/>
            <a:r>
              <a:rPr lang="en-GB" sz="2400" dirty="0" smtClean="0"/>
              <a:t>Other processors can access same memory</a:t>
            </a:r>
          </a:p>
          <a:p>
            <a:r>
              <a:rPr lang="en-GB" sz="2800" dirty="0" smtClean="0"/>
              <a:t>Generally harms performance</a:t>
            </a:r>
          </a:p>
          <a:p>
            <a:pPr lvl="1"/>
            <a:r>
              <a:rPr lang="en-GB" sz="2400" dirty="0" smtClean="0"/>
              <a:t>To deal with rare problems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3076914" y="1256831"/>
            <a:ext cx="4988529" cy="2566627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Could we allow interrupted threads to “clean up” before yielding control, finishing critical sections and releasing locks? What problems would that solve?  What new problems would that cause? 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Parallelism and synchronization</a:t>
            </a:r>
          </a:p>
          <a:p>
            <a:r>
              <a:rPr lang="en-US" dirty="0" smtClean="0"/>
              <a:t>Critical sections and atomic instructions</a:t>
            </a:r>
          </a:p>
          <a:p>
            <a:r>
              <a:rPr lang="en-US" dirty="0" smtClean="0"/>
              <a:t>Using atomic instructions to build higher level locks</a:t>
            </a:r>
          </a:p>
          <a:p>
            <a:r>
              <a:rPr lang="en-US" dirty="0" smtClean="0"/>
              <a:t>Asynchronous completion</a:t>
            </a:r>
          </a:p>
          <a:p>
            <a:r>
              <a:rPr lang="en-US" dirty="0" smtClean="0"/>
              <a:t>Monitors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3461431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How Do We Solve This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sz="2800" dirty="0" smtClean="0"/>
              <a:t>Avoid shared data whenever possible</a:t>
            </a:r>
          </a:p>
          <a:p>
            <a:pPr lvl="1"/>
            <a:r>
              <a:rPr lang="en-GB" sz="2400" dirty="0" smtClean="0"/>
              <a:t>No shared data, no critical section</a:t>
            </a:r>
          </a:p>
          <a:p>
            <a:pPr lvl="1"/>
            <a:r>
              <a:rPr lang="en-GB" sz="2400" dirty="0" smtClean="0"/>
              <a:t>Not always feasible</a:t>
            </a:r>
            <a:endParaRPr lang="en-GB" sz="2000" dirty="0" smtClean="0"/>
          </a:p>
          <a:p>
            <a:r>
              <a:rPr lang="en-GB" sz="2800" dirty="0" smtClean="0"/>
              <a:t>Eliminate critical sections with </a:t>
            </a:r>
            <a:r>
              <a:rPr lang="en-GB" sz="2800" i="1" dirty="0" smtClean="0"/>
              <a:t>atomic instructions</a:t>
            </a:r>
          </a:p>
          <a:p>
            <a:pPr lvl="1"/>
            <a:r>
              <a:rPr lang="en-GB" sz="2400" dirty="0" smtClean="0"/>
              <a:t>Atomic (</a:t>
            </a:r>
            <a:r>
              <a:rPr lang="en-GB" sz="2400" dirty="0" err="1" smtClean="0"/>
              <a:t>uninteruptable</a:t>
            </a:r>
            <a:r>
              <a:rPr lang="en-GB" sz="2400" dirty="0" smtClean="0"/>
              <a:t>) read/modify/write operations</a:t>
            </a:r>
          </a:p>
          <a:p>
            <a:pPr lvl="1"/>
            <a:r>
              <a:rPr lang="en-GB" sz="2400" dirty="0" smtClean="0"/>
              <a:t>Can be applied to 1-8 contiguous bytes</a:t>
            </a:r>
          </a:p>
          <a:p>
            <a:pPr lvl="1"/>
            <a:r>
              <a:rPr lang="en-GB" sz="2400" dirty="0" smtClean="0"/>
              <a:t>Simple: increment/decrement, and/or/</a:t>
            </a:r>
            <a:r>
              <a:rPr lang="en-GB" sz="2400" dirty="0" err="1" smtClean="0"/>
              <a:t>xor</a:t>
            </a:r>
            <a:endParaRPr lang="en-GB" sz="2400" dirty="0" smtClean="0"/>
          </a:p>
          <a:p>
            <a:pPr lvl="1"/>
            <a:r>
              <a:rPr lang="en-GB" sz="2400" dirty="0" smtClean="0"/>
              <a:t>Complex: test-and-set, exchange, compare-and-swap</a:t>
            </a:r>
          </a:p>
          <a:p>
            <a:pPr lvl="1"/>
            <a:r>
              <a:rPr lang="en-GB" sz="2400" dirty="0" smtClean="0"/>
              <a:t>What if we need to do more in a critical section?</a:t>
            </a:r>
          </a:p>
          <a:p>
            <a:r>
              <a:rPr lang="en-GB" sz="2800" dirty="0" smtClean="0"/>
              <a:t>Use atomic instructions to implement locks </a:t>
            </a:r>
          </a:p>
          <a:p>
            <a:pPr lvl="1"/>
            <a:r>
              <a:rPr lang="en-GB" sz="2400" dirty="0" smtClean="0"/>
              <a:t>Use the lock operations to protect critical sections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Instructions – Test and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A C description of a machine language instruction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02678" y="2553343"/>
            <a:ext cx="8430613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 smtClean="0"/>
              <a:t>bool</a:t>
            </a:r>
            <a:r>
              <a:rPr lang="en-GB" sz="2400" dirty="0" smtClean="0"/>
              <a:t> TS( char *</a:t>
            </a:r>
            <a:r>
              <a:rPr lang="en-GB" sz="2400" dirty="0" err="1" smtClean="0"/>
              <a:t>p</a:t>
            </a:r>
            <a:r>
              <a:rPr lang="en-GB" sz="2400" dirty="0" smtClean="0"/>
              <a:t>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 smtClean="0"/>
              <a:t>bool</a:t>
            </a:r>
            <a:r>
              <a:rPr lang="en-GB" sz="2400" dirty="0" smtClean="0"/>
              <a:t> </a:t>
            </a:r>
            <a:r>
              <a:rPr lang="en-GB" sz="2400" dirty="0" err="1" smtClean="0"/>
              <a:t>rc</a:t>
            </a:r>
            <a:r>
              <a:rPr lang="en-GB" sz="2400" dirty="0" smtClean="0"/>
              <a:t>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err="1" smtClean="0"/>
              <a:t>rc</a:t>
            </a:r>
            <a:r>
              <a:rPr lang="en-GB" sz="2400" dirty="0" smtClean="0"/>
              <a:t> = *</a:t>
            </a:r>
            <a:r>
              <a:rPr lang="en-GB" sz="2400" dirty="0" err="1" smtClean="0"/>
              <a:t>p</a:t>
            </a:r>
            <a:r>
              <a:rPr lang="en-GB" sz="2400" dirty="0" smtClean="0"/>
              <a:t>;			/* note the current value		*/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*</a:t>
            </a:r>
            <a:r>
              <a:rPr lang="en-GB" sz="2400" dirty="0" err="1" smtClean="0"/>
              <a:t>p</a:t>
            </a:r>
            <a:r>
              <a:rPr lang="en-GB" sz="2400" dirty="0" smtClean="0"/>
              <a:t> = TRUE;		/* set the value to be TRUE		*/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return </a:t>
            </a:r>
            <a:r>
              <a:rPr lang="en-GB" sz="2400" dirty="0" err="1" smtClean="0"/>
              <a:t>rc</a:t>
            </a:r>
            <a:r>
              <a:rPr lang="en-GB" sz="2400" dirty="0" smtClean="0"/>
              <a:t>;			/* return the value before we set it	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GB" sz="24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if </a:t>
            </a:r>
            <a:r>
              <a:rPr lang="en-GB" sz="2400" dirty="0" err="1" smtClean="0"/>
              <a:t>TS(flag</a:t>
            </a:r>
            <a:r>
              <a:rPr lang="en-GB" sz="2400" dirty="0" smtClean="0"/>
              <a:t>) {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	/* We have control of the critical section!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GB" sz="2400" dirty="0" smtClean="0"/>
              <a:t>}</a:t>
            </a:r>
          </a:p>
          <a:p>
            <a:endParaRPr lang="en-US" sz="2000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Instructions – Compare </a:t>
            </a:r>
            <a:br>
              <a:rPr lang="en-US" dirty="0" smtClean="0"/>
            </a:br>
            <a:r>
              <a:rPr lang="en-US" dirty="0" smtClean="0"/>
              <a:t>and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Again, a C description of machine instruction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192505"/>
            <a:ext cx="8502372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err="1" smtClean="0">
                <a:latin typeface="Courier New"/>
                <a:cs typeface="Courier New"/>
              </a:rPr>
              <a:t>bool</a:t>
            </a:r>
            <a:r>
              <a:rPr lang="en-GB" dirty="0" smtClean="0">
                <a:latin typeface="Courier New"/>
                <a:cs typeface="Courier New"/>
              </a:rPr>
              <a:t> </a:t>
            </a:r>
            <a:r>
              <a:rPr lang="en-GB" dirty="0" err="1" smtClean="0">
                <a:latin typeface="Courier New"/>
                <a:cs typeface="Courier New"/>
              </a:rPr>
              <a:t>compare_and_swap</a:t>
            </a:r>
            <a:r>
              <a:rPr lang="en-GB" dirty="0" smtClean="0">
                <a:latin typeface="Courier New"/>
                <a:cs typeface="Courier New"/>
              </a:rPr>
              <a:t>( </a:t>
            </a:r>
            <a:r>
              <a:rPr lang="en-GB" dirty="0" err="1" smtClean="0">
                <a:latin typeface="Courier New"/>
                <a:cs typeface="Courier New"/>
              </a:rPr>
              <a:t>int</a:t>
            </a:r>
            <a:r>
              <a:rPr lang="en-GB" dirty="0" smtClean="0">
                <a:latin typeface="Courier New"/>
                <a:cs typeface="Courier New"/>
              </a:rPr>
              <a:t> *</a:t>
            </a:r>
            <a:r>
              <a:rPr lang="en-GB" dirty="0" err="1" smtClean="0">
                <a:latin typeface="Courier New"/>
                <a:cs typeface="Courier New"/>
              </a:rPr>
              <a:t>p</a:t>
            </a:r>
            <a:r>
              <a:rPr lang="en-GB" dirty="0" smtClean="0">
                <a:latin typeface="Courier New"/>
                <a:cs typeface="Courier New"/>
              </a:rPr>
              <a:t>, </a:t>
            </a:r>
            <a:r>
              <a:rPr lang="en-GB" dirty="0" err="1" smtClean="0">
                <a:latin typeface="Courier New"/>
                <a:cs typeface="Courier New"/>
              </a:rPr>
              <a:t>int</a:t>
            </a:r>
            <a:r>
              <a:rPr lang="en-GB" dirty="0" smtClean="0">
                <a:latin typeface="Courier New"/>
                <a:cs typeface="Courier New"/>
              </a:rPr>
              <a:t> old, </a:t>
            </a:r>
            <a:r>
              <a:rPr lang="en-GB" dirty="0" err="1" smtClean="0">
                <a:latin typeface="Courier New"/>
                <a:cs typeface="Courier New"/>
              </a:rPr>
              <a:t>int</a:t>
            </a:r>
            <a:r>
              <a:rPr lang="en-GB" dirty="0" smtClean="0">
                <a:latin typeface="Courier New"/>
                <a:cs typeface="Courier New"/>
              </a:rPr>
              <a:t> new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(*</a:t>
            </a:r>
            <a:r>
              <a:rPr lang="en-GB" dirty="0" err="1" smtClean="0">
                <a:latin typeface="Courier New"/>
                <a:cs typeface="Courier New"/>
              </a:rPr>
              <a:t>p</a:t>
            </a:r>
            <a:r>
              <a:rPr lang="en-GB" dirty="0" smtClean="0">
                <a:latin typeface="Courier New"/>
                <a:cs typeface="Courier New"/>
              </a:rPr>
              <a:t> == old) {	/* see if value has been changed	*/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*</a:t>
            </a:r>
            <a:r>
              <a:rPr lang="en-GB" dirty="0" err="1" smtClean="0">
                <a:latin typeface="Courier New"/>
                <a:cs typeface="Courier New"/>
              </a:rPr>
              <a:t>p</a:t>
            </a:r>
            <a:r>
              <a:rPr lang="en-GB" dirty="0" smtClean="0">
                <a:latin typeface="Courier New"/>
                <a:cs typeface="Courier New"/>
              </a:rPr>
              <a:t> = new;		/* if not, set it to new value		*/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return( TRUE);	/* tell caller he succeeded		*/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			/* value has been changed		*/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return( FALSE);	/* tell caller he failed			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200" dirty="0" smtClean="0">
              <a:latin typeface="Courier New"/>
              <a:cs typeface="Courier New"/>
            </a:endParaRP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if (</a:t>
            </a:r>
            <a:r>
              <a:rPr lang="en-GB" dirty="0" err="1" smtClean="0">
                <a:latin typeface="Courier New"/>
                <a:cs typeface="Courier New"/>
              </a:rPr>
              <a:t>compare_and_swap(flag,UNUSED,IN_USE</a:t>
            </a:r>
            <a:r>
              <a:rPr lang="en-GB" dirty="0" smtClean="0">
                <a:latin typeface="Courier New"/>
                <a:cs typeface="Courier New"/>
              </a:rPr>
              <a:t>) {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/* I got the critical section!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 else {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	/* I didn’t get it.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>
                <a:latin typeface="Courier New"/>
                <a:cs typeface="Courier New"/>
              </a:rPr>
              <a:t>}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Problem #3 With </a:t>
            </a:r>
            <a:br>
              <a:rPr lang="en-US" dirty="0" smtClean="0"/>
            </a:br>
            <a:r>
              <a:rPr lang="en-US" dirty="0" smtClean="0"/>
              <a:t>Compare and Swap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i="1" dirty="0" smtClean="0"/>
              <a:t>Again, a C implementation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57200" y="2404775"/>
            <a:ext cx="8036776" cy="28931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int</a:t>
            </a:r>
            <a:r>
              <a:rPr lang="en-GB" sz="1600" dirty="0" smtClean="0">
                <a:latin typeface="Courier New"/>
                <a:cs typeface="Courier New"/>
              </a:rPr>
              <a:t> </a:t>
            </a:r>
            <a:r>
              <a:rPr lang="en-GB" sz="1600" dirty="0" err="1" smtClean="0">
                <a:latin typeface="Courier New"/>
                <a:cs typeface="Courier New"/>
              </a:rPr>
              <a:t>current_balance</a:t>
            </a:r>
            <a:r>
              <a:rPr lang="en-GB" sz="1600" dirty="0" smtClean="0">
                <a:latin typeface="Courier New"/>
                <a:cs typeface="Courier New"/>
              </a:rPr>
              <a:t>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writecheck</a:t>
            </a:r>
            <a:r>
              <a:rPr lang="en-GB" sz="1600" dirty="0" smtClean="0">
                <a:latin typeface="Courier New"/>
                <a:cs typeface="Courier New"/>
              </a:rPr>
              <a:t>( </a:t>
            </a:r>
            <a:r>
              <a:rPr lang="en-GB" sz="1600" dirty="0" err="1" smtClean="0">
                <a:latin typeface="Courier New"/>
                <a:cs typeface="Courier New"/>
              </a:rPr>
              <a:t>int</a:t>
            </a:r>
            <a:r>
              <a:rPr lang="en-GB" sz="1600" dirty="0" smtClean="0">
                <a:latin typeface="Courier New"/>
                <a:cs typeface="Courier New"/>
              </a:rPr>
              <a:t> amount ) {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int</a:t>
            </a:r>
            <a:r>
              <a:rPr lang="en-GB" sz="1600" dirty="0" smtClean="0">
                <a:latin typeface="Courier New"/>
                <a:cs typeface="Courier New"/>
              </a:rPr>
              <a:t> </a:t>
            </a: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, </a:t>
            </a: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do {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 = </a:t>
            </a:r>
            <a:r>
              <a:rPr lang="en-GB" sz="1600" dirty="0" err="1" smtClean="0">
                <a:latin typeface="Courier New"/>
                <a:cs typeface="Courier New"/>
              </a:rPr>
              <a:t>current_balance</a:t>
            </a:r>
            <a:r>
              <a:rPr lang="en-GB" sz="1600" dirty="0" smtClean="0">
                <a:latin typeface="Courier New"/>
                <a:cs typeface="Courier New"/>
              </a:rPr>
              <a:t>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 = </a:t>
            </a: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 - amount;</a:t>
            </a:r>
          </a:p>
          <a:p>
            <a:pPr marL="647700" lvl="2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if (</a:t>
            </a: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 &lt; 0) return (ERROR);</a:t>
            </a:r>
          </a:p>
          <a:p>
            <a:pPr marL="431800" lvl="1" indent="-215900">
              <a:buSzPct val="45000"/>
              <a:buFont typeface="Symbol" charset="2"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 while (!</a:t>
            </a:r>
            <a:r>
              <a:rPr lang="en-GB" sz="1600" dirty="0" err="1" smtClean="0">
                <a:latin typeface="Courier New"/>
                <a:cs typeface="Courier New"/>
              </a:rPr>
              <a:t>compare_and_swap</a:t>
            </a:r>
            <a:r>
              <a:rPr lang="en-GB" sz="1600" dirty="0" smtClean="0">
                <a:latin typeface="Courier New"/>
                <a:cs typeface="Courier New"/>
              </a:rPr>
              <a:t>( &amp;</a:t>
            </a:r>
            <a:r>
              <a:rPr lang="en-GB" sz="1600" dirty="0" err="1" smtClean="0">
                <a:latin typeface="Courier New"/>
                <a:cs typeface="Courier New"/>
              </a:rPr>
              <a:t>current_balance</a:t>
            </a:r>
            <a:r>
              <a:rPr lang="en-GB" sz="1600" dirty="0" smtClean="0">
                <a:latin typeface="Courier New"/>
                <a:cs typeface="Courier New"/>
              </a:rPr>
              <a:t>, </a:t>
            </a:r>
            <a:r>
              <a:rPr lang="en-GB" sz="1600" dirty="0" err="1" smtClean="0">
                <a:latin typeface="Courier New"/>
                <a:cs typeface="Courier New"/>
              </a:rPr>
              <a:t>oldbal</a:t>
            </a:r>
            <a:r>
              <a:rPr lang="en-GB" sz="1600" dirty="0" smtClean="0">
                <a:latin typeface="Courier New"/>
                <a:cs typeface="Courier New"/>
              </a:rPr>
              <a:t>, </a:t>
            </a:r>
            <a:r>
              <a:rPr lang="en-GB" sz="1600" dirty="0" err="1" smtClean="0">
                <a:latin typeface="Courier New"/>
                <a:cs typeface="Courier New"/>
              </a:rPr>
              <a:t>newbal</a:t>
            </a:r>
            <a:r>
              <a:rPr lang="en-GB" sz="1600" dirty="0" smtClean="0">
                <a:latin typeface="Courier New"/>
                <a:cs typeface="Courier New"/>
              </a:rPr>
              <a:t>))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...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</a:pPr>
            <a:r>
              <a:rPr lang="en-GB" sz="1600" dirty="0" smtClean="0">
                <a:latin typeface="Courier New"/>
                <a:cs typeface="Courier New"/>
              </a:rPr>
              <a:t>}</a:t>
            </a:r>
          </a:p>
          <a:p>
            <a:endParaRPr lang="en-US" dirty="0">
              <a:latin typeface="Courier New"/>
              <a:cs typeface="Courier Ne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Does This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6220"/>
            <a:ext cx="8229600" cy="4525963"/>
          </a:xfrm>
        </p:spPr>
        <p:txBody>
          <a:bodyPr/>
          <a:lstStyle/>
          <a:p>
            <a:r>
              <a:rPr lang="en-US" dirty="0" smtClean="0"/>
              <a:t>Remember, </a:t>
            </a:r>
            <a:r>
              <a:rPr lang="en-US" sz="2800" dirty="0" err="1" smtClean="0">
                <a:latin typeface="Courier New"/>
                <a:cs typeface="Courier New"/>
              </a:rPr>
              <a:t>compare_and_swap</a:t>
            </a:r>
            <a:r>
              <a:rPr lang="en-US" sz="2800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is atomic</a:t>
            </a:r>
          </a:p>
          <a:p>
            <a:r>
              <a:rPr lang="en-US" dirty="0" smtClean="0"/>
              <a:t>First time through, if no concurrency, </a:t>
            </a:r>
          </a:p>
          <a:p>
            <a:pPr lvl="1"/>
            <a:r>
              <a:rPr lang="en-US" sz="2400" dirty="0" err="1" smtClean="0">
                <a:latin typeface="Courier New"/>
                <a:cs typeface="Courier New"/>
              </a:rPr>
              <a:t>oldbal</a:t>
            </a:r>
            <a:r>
              <a:rPr lang="en-US" sz="2400" dirty="0" smtClean="0">
                <a:latin typeface="Courier New"/>
                <a:cs typeface="Courier New"/>
              </a:rPr>
              <a:t> ==</a:t>
            </a:r>
            <a:r>
              <a:rPr lang="en-US" dirty="0" smtClean="0"/>
              <a:t> </a:t>
            </a:r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r>
              <a:rPr lang="en-US" dirty="0" smtClean="0"/>
              <a:t> was changed to </a:t>
            </a:r>
            <a:r>
              <a:rPr lang="en-US" sz="2400" dirty="0" err="1" smtClean="0">
                <a:latin typeface="Courier New"/>
                <a:cs typeface="Courier New"/>
              </a:rPr>
              <a:t>newbal</a:t>
            </a:r>
            <a:r>
              <a:rPr lang="en-US" dirty="0" smtClean="0"/>
              <a:t> by </a:t>
            </a:r>
            <a:r>
              <a:rPr lang="en-US" sz="2400" dirty="0" err="1" smtClean="0">
                <a:latin typeface="Courier New"/>
                <a:cs typeface="Courier New"/>
              </a:rPr>
              <a:t>compare_and_swap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endParaRPr lang="en-US" dirty="0" smtClean="0">
              <a:latin typeface="Courier New"/>
              <a:cs typeface="Courier New"/>
            </a:endParaRPr>
          </a:p>
          <a:p>
            <a:r>
              <a:rPr lang="en-US" dirty="0" smtClean="0"/>
              <a:t>If not,</a:t>
            </a:r>
            <a:endParaRPr lang="en-US" dirty="0" smtClean="0">
              <a:latin typeface="Courier New"/>
              <a:cs typeface="Courier New"/>
            </a:endParaRPr>
          </a:p>
          <a:p>
            <a:pPr lvl="1"/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r>
              <a:rPr lang="en-US" dirty="0" smtClean="0"/>
              <a:t> changed after you read it</a:t>
            </a:r>
          </a:p>
          <a:p>
            <a:pPr lvl="1"/>
            <a:r>
              <a:rPr lang="en-US" dirty="0" smtClean="0"/>
              <a:t>So</a:t>
            </a:r>
            <a:r>
              <a:rPr lang="en-US" sz="3200" dirty="0" smtClean="0"/>
              <a:t> </a:t>
            </a:r>
            <a:r>
              <a:rPr lang="en-US" sz="2400" dirty="0" err="1" smtClean="0">
                <a:latin typeface="Courier New"/>
                <a:cs typeface="Courier New"/>
              </a:rPr>
              <a:t>compare_and_swap</a:t>
            </a:r>
            <a:r>
              <a:rPr lang="en-US" sz="2400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didn’t change </a:t>
            </a:r>
            <a:r>
              <a:rPr lang="en-US" sz="2400" dirty="0" err="1" smtClean="0">
                <a:latin typeface="Courier New"/>
                <a:cs typeface="Courier New"/>
              </a:rPr>
              <a:t>current_balance</a:t>
            </a:r>
            <a:r>
              <a:rPr lang="en-US" dirty="0" smtClean="0"/>
              <a:t> and returned FALSE</a:t>
            </a:r>
          </a:p>
          <a:p>
            <a:pPr lvl="1"/>
            <a:r>
              <a:rPr lang="en-US" dirty="0" smtClean="0"/>
              <a:t>Loop, read the new value, and try again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Will This Really Solve </a:t>
            </a:r>
            <a:br>
              <a:rPr lang="en-US" dirty="0" smtClean="0"/>
            </a:br>
            <a:r>
              <a:rPr lang="en-US" dirty="0" smtClean="0"/>
              <a:t>the Problem?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7602"/>
            <a:ext cx="8229600" cy="4525963"/>
          </a:xfrm>
        </p:spPr>
        <p:txBody>
          <a:bodyPr/>
          <a:lstStyle/>
          <a:p>
            <a:r>
              <a:rPr lang="en-US" dirty="0" smtClean="0"/>
              <a:t>If the compare &amp; swap fails, we loop back and try again</a:t>
            </a:r>
          </a:p>
          <a:p>
            <a:pPr lvl="1"/>
            <a:r>
              <a:rPr lang="en-US" dirty="0" smtClean="0"/>
              <a:t>If there is a conflicting thread isn’t it likely to simply fail again?</a:t>
            </a:r>
          </a:p>
          <a:p>
            <a:r>
              <a:rPr lang="en-US" dirty="0" smtClean="0"/>
              <a:t>Only if preempted during a four instruction window</a:t>
            </a:r>
          </a:p>
          <a:p>
            <a:pPr lvl="1"/>
            <a:r>
              <a:rPr lang="en-US" dirty="0" smtClean="0"/>
              <a:t>By someone executing the same critical section</a:t>
            </a:r>
          </a:p>
          <a:p>
            <a:r>
              <a:rPr lang="en-US" dirty="0" smtClean="0"/>
              <a:t>Extremely low probability event</a:t>
            </a:r>
          </a:p>
          <a:p>
            <a:pPr lvl="1"/>
            <a:r>
              <a:rPr lang="en-US" dirty="0" smtClean="0"/>
              <a:t>We will very seldom go through the loop even twice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5027811" y="2972345"/>
            <a:ext cx="3927975" cy="1833164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Are there circumstances where this comforting thought is likely to be wrong?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 of Atomic Instructions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They only update a small number of contiguous bytes</a:t>
            </a:r>
          </a:p>
          <a:p>
            <a:pPr lvl="1"/>
            <a:r>
              <a:rPr lang="en-GB" sz="2400" dirty="0" smtClean="0"/>
              <a:t>Cannot be used to atomically change multiple locations</a:t>
            </a:r>
          </a:p>
          <a:p>
            <a:pPr lvl="2"/>
            <a:r>
              <a:rPr lang="en-GB" sz="2000" dirty="0" smtClean="0"/>
              <a:t>E.g., insertions in a doubly-linked list</a:t>
            </a:r>
          </a:p>
          <a:p>
            <a:r>
              <a:rPr lang="en-GB" sz="2800" dirty="0" smtClean="0"/>
              <a:t>They operate on a single memory bus</a:t>
            </a:r>
          </a:p>
          <a:p>
            <a:pPr lvl="1"/>
            <a:r>
              <a:rPr lang="en-GB" sz="2400" dirty="0" smtClean="0"/>
              <a:t>Cannot be used to update records on disk</a:t>
            </a:r>
          </a:p>
          <a:p>
            <a:pPr lvl="1"/>
            <a:r>
              <a:rPr lang="en-GB" sz="2400" dirty="0" smtClean="0"/>
              <a:t>Cannot be used across a network</a:t>
            </a:r>
          </a:p>
          <a:p>
            <a:r>
              <a:rPr lang="en-GB" sz="2800" dirty="0" smtClean="0"/>
              <a:t>They are not higher level locking operations</a:t>
            </a:r>
          </a:p>
          <a:p>
            <a:pPr lvl="1"/>
            <a:r>
              <a:rPr lang="en-GB" sz="2400" dirty="0" smtClean="0"/>
              <a:t>They cannot “wait” until a resource becomes available</a:t>
            </a:r>
          </a:p>
          <a:p>
            <a:pPr lvl="1"/>
            <a:r>
              <a:rPr lang="en-GB" sz="2400" dirty="0" smtClean="0"/>
              <a:t>You have to program that up yourself</a:t>
            </a:r>
          </a:p>
          <a:p>
            <a:pPr lvl="2"/>
            <a:r>
              <a:rPr lang="en-GB" sz="2000" dirty="0" smtClean="0"/>
              <a:t>Giving you extra opportunities to screw up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of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4360"/>
            <a:ext cx="8229600" cy="4525963"/>
          </a:xfrm>
        </p:spPr>
        <p:txBody>
          <a:bodyPr/>
          <a:lstStyle/>
          <a:p>
            <a:r>
              <a:rPr lang="en-GB" dirty="0" smtClean="0"/>
              <a:t>Improved throughput</a:t>
            </a:r>
          </a:p>
          <a:p>
            <a:pPr lvl="1"/>
            <a:r>
              <a:rPr lang="en-GB" dirty="0" smtClean="0"/>
              <a:t>Blocking of one activity does not stop others</a:t>
            </a:r>
          </a:p>
          <a:p>
            <a:r>
              <a:rPr lang="en-GB" dirty="0" smtClean="0"/>
              <a:t>Improved modularity</a:t>
            </a:r>
          </a:p>
          <a:p>
            <a:pPr lvl="1"/>
            <a:r>
              <a:rPr lang="en-GB" dirty="0" smtClean="0"/>
              <a:t>Separating compound activities into simpler pieces</a:t>
            </a:r>
          </a:p>
          <a:p>
            <a:r>
              <a:rPr lang="en-GB" dirty="0" smtClean="0"/>
              <a:t>Improved robustness</a:t>
            </a:r>
          </a:p>
          <a:p>
            <a:pPr lvl="1"/>
            <a:r>
              <a:rPr lang="en-GB" dirty="0" smtClean="0"/>
              <a:t>The failure of one thread does not stop others</a:t>
            </a:r>
          </a:p>
          <a:p>
            <a:r>
              <a:rPr lang="en-GB" dirty="0" smtClean="0"/>
              <a:t>A better fit to emerging paradigms</a:t>
            </a:r>
          </a:p>
          <a:p>
            <a:pPr lvl="1"/>
            <a:r>
              <a:rPr lang="en-GB" dirty="0" smtClean="0"/>
              <a:t>Client server computing, web based services</a:t>
            </a:r>
          </a:p>
          <a:p>
            <a:pPr lvl="1"/>
            <a:r>
              <a:rPr lang="en-GB" dirty="0" smtClean="0"/>
              <a:t>Our universe </a:t>
            </a:r>
            <a:r>
              <a:rPr lang="en-GB" u="sng" dirty="0" smtClean="0"/>
              <a:t>is</a:t>
            </a:r>
            <a:r>
              <a:rPr lang="en-GB" dirty="0" smtClean="0"/>
              <a:t> cooperating parallel processes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59341" y="502733"/>
            <a:ext cx="5582315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Problem With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2354"/>
            <a:ext cx="8229600" cy="4525963"/>
          </a:xfrm>
        </p:spPr>
        <p:txBody>
          <a:bodyPr/>
          <a:lstStyle/>
          <a:p>
            <a:r>
              <a:rPr lang="en-GB" dirty="0" smtClean="0"/>
              <a:t>Making use of parallelism implies concurrency</a:t>
            </a:r>
          </a:p>
          <a:p>
            <a:pPr lvl="1"/>
            <a:r>
              <a:rPr lang="en-GB" dirty="0" smtClean="0"/>
              <a:t>Multiple actions happening at the same time</a:t>
            </a:r>
          </a:p>
          <a:p>
            <a:pPr lvl="1"/>
            <a:r>
              <a:rPr lang="en-GB" dirty="0" smtClean="0"/>
              <a:t>Or perhaps appearing to do so</a:t>
            </a:r>
          </a:p>
          <a:p>
            <a:r>
              <a:rPr lang="en-GB" dirty="0" smtClean="0"/>
              <a:t>True parallelism is incomprehensible</a:t>
            </a:r>
          </a:p>
          <a:p>
            <a:pPr lvl="1"/>
            <a:r>
              <a:rPr lang="en-GB" dirty="0" smtClean="0"/>
              <a:t>Or nearly so</a:t>
            </a:r>
          </a:p>
          <a:p>
            <a:pPr lvl="1"/>
            <a:r>
              <a:rPr lang="en-GB" dirty="0" smtClean="0"/>
              <a:t>Few designers and programmers can get it right</a:t>
            </a:r>
          </a:p>
          <a:p>
            <a:pPr lvl="1"/>
            <a:r>
              <a:rPr lang="en-GB" dirty="0" smtClean="0"/>
              <a:t>Without help . . .</a:t>
            </a:r>
          </a:p>
          <a:p>
            <a:r>
              <a:rPr lang="en-GB" dirty="0" smtClean="0"/>
              <a:t>Pseudo-parallelism may be good enough</a:t>
            </a:r>
          </a:p>
          <a:p>
            <a:pPr lvl="1"/>
            <a:r>
              <a:rPr lang="en-GB" dirty="0" smtClean="0"/>
              <a:t>Identify and serialize key points of interaction</a:t>
            </a:r>
          </a:p>
          <a:p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There Problems?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GB" sz="2800" dirty="0" smtClean="0"/>
              <a:t>Sequential program execution is easy</a:t>
            </a:r>
          </a:p>
          <a:p>
            <a:pPr lvl="1"/>
            <a:r>
              <a:rPr lang="en-GB" sz="2400" dirty="0" smtClean="0"/>
              <a:t>First instruction one, then instruction two, ...</a:t>
            </a:r>
          </a:p>
          <a:p>
            <a:pPr lvl="1"/>
            <a:r>
              <a:rPr lang="en-GB" sz="2400" dirty="0" smtClean="0"/>
              <a:t>Execution order is obvious and deterministic</a:t>
            </a:r>
          </a:p>
          <a:p>
            <a:r>
              <a:rPr lang="en-GB" sz="2800" dirty="0" smtClean="0"/>
              <a:t>Independent parallel programs are easy</a:t>
            </a:r>
          </a:p>
          <a:p>
            <a:pPr lvl="1"/>
            <a:r>
              <a:rPr lang="en-GB" sz="2400" dirty="0" smtClean="0"/>
              <a:t>If the parallel streams do not interact in any way</a:t>
            </a:r>
          </a:p>
          <a:p>
            <a:pPr lvl="1"/>
            <a:r>
              <a:rPr lang="en-GB" sz="2400" dirty="0" smtClean="0"/>
              <a:t>Who cares what gets done in what order?</a:t>
            </a:r>
          </a:p>
          <a:p>
            <a:r>
              <a:rPr lang="en-GB" sz="2800" dirty="0" smtClean="0"/>
              <a:t>Cooperating parallel programs are hard</a:t>
            </a:r>
          </a:p>
          <a:p>
            <a:pPr lvl="1"/>
            <a:r>
              <a:rPr lang="en-GB" sz="2400" dirty="0" smtClean="0"/>
              <a:t>If the two execution streams are not synchronized</a:t>
            </a:r>
          </a:p>
          <a:p>
            <a:pPr lvl="2"/>
            <a:r>
              <a:rPr lang="en-GB" dirty="0" smtClean="0"/>
              <a:t>Results depend on the order of instruction execution</a:t>
            </a:r>
          </a:p>
          <a:p>
            <a:pPr lvl="2"/>
            <a:r>
              <a:rPr lang="en-GB" dirty="0" smtClean="0"/>
              <a:t>Parallelism makes execution order non-deterministic</a:t>
            </a:r>
          </a:p>
          <a:p>
            <a:pPr lvl="2"/>
            <a:r>
              <a:rPr lang="en-GB" dirty="0" smtClean="0"/>
              <a:t>Understanding possible outcomes of the computation becomes </a:t>
            </a:r>
            <a:r>
              <a:rPr lang="en-GB" dirty="0" err="1" smtClean="0"/>
              <a:t>combinatorially</a:t>
            </a:r>
            <a:r>
              <a:rPr lang="en-GB" dirty="0" smtClean="0"/>
              <a:t> intractable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the Parallelism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There are actually two interdependent problems</a:t>
            </a:r>
          </a:p>
          <a:p>
            <a:pPr lvl="1"/>
            <a:r>
              <a:rPr lang="en-GB" dirty="0" smtClean="0"/>
              <a:t>Critical section serialization</a:t>
            </a:r>
          </a:p>
          <a:p>
            <a:pPr lvl="1"/>
            <a:r>
              <a:rPr lang="en-GB" dirty="0" smtClean="0"/>
              <a:t>Notification of asynchronous completion</a:t>
            </a:r>
          </a:p>
          <a:p>
            <a:r>
              <a:rPr lang="en-GB" dirty="0" smtClean="0"/>
              <a:t>They are often discussed as a single problem</a:t>
            </a:r>
          </a:p>
          <a:p>
            <a:pPr lvl="1"/>
            <a:r>
              <a:rPr lang="en-GB" dirty="0" smtClean="0"/>
              <a:t>Many mechanisms simultaneously solve both</a:t>
            </a:r>
          </a:p>
          <a:p>
            <a:pPr lvl="1"/>
            <a:r>
              <a:rPr lang="en-GB" dirty="0" smtClean="0"/>
              <a:t>Solution to either requires solution to the other</a:t>
            </a:r>
          </a:p>
          <a:p>
            <a:r>
              <a:rPr lang="en-GB" dirty="0" smtClean="0"/>
              <a:t>But they can be understood and solved separately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Critical Section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dirty="0" smtClean="0"/>
              <a:t>A </a:t>
            </a:r>
            <a:r>
              <a:rPr lang="en-GB" i="1" dirty="0" smtClean="0"/>
              <a:t>critical section</a:t>
            </a:r>
            <a:r>
              <a:rPr lang="en-GB" dirty="0" smtClean="0"/>
              <a:t> is a resource that is shared by multiple threads</a:t>
            </a:r>
          </a:p>
          <a:p>
            <a:pPr lvl="1"/>
            <a:r>
              <a:rPr lang="en-GB" dirty="0" smtClean="0"/>
              <a:t>By multiple concurrent threads, processes or CPUs</a:t>
            </a:r>
          </a:p>
          <a:p>
            <a:pPr lvl="1"/>
            <a:r>
              <a:rPr lang="en-GB" dirty="0" smtClean="0"/>
              <a:t>By interrupted code and interrupt handler</a:t>
            </a:r>
          </a:p>
          <a:p>
            <a:r>
              <a:rPr lang="en-GB" dirty="0" smtClean="0"/>
              <a:t>Use of the resource changes its state</a:t>
            </a:r>
          </a:p>
          <a:p>
            <a:pPr lvl="1"/>
            <a:r>
              <a:rPr lang="en-GB" dirty="0" smtClean="0"/>
              <a:t>Contents, properties, relation to other resources</a:t>
            </a:r>
          </a:p>
          <a:p>
            <a:r>
              <a:rPr lang="en-GB" dirty="0" smtClean="0"/>
              <a:t>Correctness depends on execution order</a:t>
            </a:r>
          </a:p>
          <a:p>
            <a:pPr lvl="1"/>
            <a:r>
              <a:rPr lang="en-GB" dirty="0" smtClean="0"/>
              <a:t>When scheduler runs/</a:t>
            </a:r>
            <a:r>
              <a:rPr lang="en-GB" dirty="0" err="1" smtClean="0"/>
              <a:t>preempts</a:t>
            </a:r>
            <a:r>
              <a:rPr lang="en-GB" dirty="0" smtClean="0"/>
              <a:t> which threads</a:t>
            </a:r>
          </a:p>
          <a:p>
            <a:pPr lvl="1"/>
            <a:r>
              <a:rPr lang="en-GB" dirty="0" smtClean="0"/>
              <a:t>Relative timing of asynchronous/independent events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Asynchronous Completion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1440"/>
            <a:ext cx="8229600" cy="4525963"/>
          </a:xfrm>
        </p:spPr>
        <p:txBody>
          <a:bodyPr/>
          <a:lstStyle/>
          <a:p>
            <a:r>
              <a:rPr lang="en-GB" sz="2800" dirty="0" smtClean="0"/>
              <a:t>Parallel activities move at different speeds</a:t>
            </a:r>
          </a:p>
          <a:p>
            <a:r>
              <a:rPr lang="en-GB" sz="2800" dirty="0" smtClean="0"/>
              <a:t>Sometimes one activity needs to wait for another to complete</a:t>
            </a:r>
          </a:p>
          <a:p>
            <a:r>
              <a:rPr lang="en-GB" sz="2800" dirty="0" smtClean="0"/>
              <a:t>The </a:t>
            </a:r>
            <a:r>
              <a:rPr lang="en-GB" sz="2800" i="1" dirty="0" smtClean="0"/>
              <a:t>asynchronous completion problem</a:t>
            </a:r>
            <a:r>
              <a:rPr lang="en-GB" sz="2800" dirty="0" smtClean="0"/>
              <a:t> is how to perform such waits without killing performance</a:t>
            </a:r>
          </a:p>
          <a:p>
            <a:pPr lvl="1"/>
            <a:r>
              <a:rPr lang="en-GB" sz="2400" u="sng" dirty="0" smtClean="0"/>
              <a:t>Without wasteful spins/busy-waits</a:t>
            </a:r>
          </a:p>
          <a:p>
            <a:r>
              <a:rPr lang="en-GB" sz="2800" dirty="0" smtClean="0"/>
              <a:t>Examples of asynchronous completions</a:t>
            </a:r>
          </a:p>
          <a:p>
            <a:pPr lvl="1"/>
            <a:r>
              <a:rPr lang="en-GB" sz="2400" dirty="0" smtClean="0"/>
              <a:t>Waiting for a held lock to be released</a:t>
            </a:r>
          </a:p>
          <a:p>
            <a:pPr lvl="1"/>
            <a:r>
              <a:rPr lang="en-GB" sz="2400" dirty="0" smtClean="0"/>
              <a:t>Waiting for an I/O operation to complete</a:t>
            </a:r>
          </a:p>
          <a:p>
            <a:pPr lvl="1"/>
            <a:r>
              <a:rPr lang="en-GB" sz="2400" dirty="0" smtClean="0"/>
              <a:t>Waiting for a response to a network request</a:t>
            </a:r>
          </a:p>
          <a:p>
            <a:pPr lvl="1"/>
            <a:r>
              <a:rPr lang="en-GB" sz="2400" dirty="0" smtClean="0"/>
              <a:t>Delaying execution for a fixed period of time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Sections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a critical section?</a:t>
            </a:r>
          </a:p>
          <a:p>
            <a:r>
              <a:rPr lang="en-US" dirty="0" smtClean="0"/>
              <a:t>Functionality whose proper use in parallel programs is critical to correct execution</a:t>
            </a:r>
          </a:p>
          <a:p>
            <a:r>
              <a:rPr lang="en-US" dirty="0" smtClean="0"/>
              <a:t>If you do things in different orders, you get different results</a:t>
            </a:r>
          </a:p>
          <a:p>
            <a:r>
              <a:rPr lang="en-US" dirty="0" smtClean="0"/>
              <a:t>A possible location for undesirable non-determinism</a:t>
            </a:r>
            <a:endParaRPr lang="en-GB" sz="2800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2447198" y="502733"/>
            <a:ext cx="4166908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38808</TotalTime>
  <Words>2090</Words>
  <Application>Microsoft Macintosh PowerPoint</Application>
  <PresentationFormat>On-screen Show (4:3)</PresentationFormat>
  <Paragraphs>304</Paragraphs>
  <Slides>26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Synchronization, Critical Sections and Concurrency CS 111 On-Line MS Program Operating Systems  Peter Reiher </vt:lpstr>
      <vt:lpstr>Outline</vt:lpstr>
      <vt:lpstr>Benefits of Parallelism</vt:lpstr>
      <vt:lpstr>The Problem With Parallelism</vt:lpstr>
      <vt:lpstr>Why Are There Problems?</vt:lpstr>
      <vt:lpstr>Solving the Parallelism Problem</vt:lpstr>
      <vt:lpstr>The Critical Section Problem</vt:lpstr>
      <vt:lpstr>The Asynchronous Completion Problem</vt:lpstr>
      <vt:lpstr>Critical Sections</vt:lpstr>
      <vt:lpstr>Critical Sections and  Re-entrant Code</vt:lpstr>
      <vt:lpstr>Basic Approach to Critical Sections</vt:lpstr>
      <vt:lpstr>Recognizing Critical Sections</vt:lpstr>
      <vt:lpstr>Critical Section Example 1:  Updating a File</vt:lpstr>
      <vt:lpstr>Critical Section Example 2: Re-entrant Signals</vt:lpstr>
      <vt:lpstr>Critical Section Example 3:   Multithreaded Banking Code</vt:lpstr>
      <vt:lpstr>Are There Real Critical Sections  in Operating Systems?</vt:lpstr>
      <vt:lpstr>These Kinds of Interleavings  Seem Pretty Unlikely</vt:lpstr>
      <vt:lpstr>Can’t We Solve the Problem By Disabling Interrupts?</vt:lpstr>
      <vt:lpstr>Problems With Disabling Interrupts</vt:lpstr>
      <vt:lpstr>So How Do We Solve This Problem?</vt:lpstr>
      <vt:lpstr>Atomic Instructions – Test and Set</vt:lpstr>
      <vt:lpstr>Atomic Instructions – Compare  and Swap</vt:lpstr>
      <vt:lpstr>Solving Problem #3 With  Compare and Swap</vt:lpstr>
      <vt:lpstr>Why Does This Work?</vt:lpstr>
      <vt:lpstr>Will This Really Solve  the Problem?</vt:lpstr>
      <vt:lpstr>Limitation of Atomic Instructions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54</cp:revision>
  <dcterms:created xsi:type="dcterms:W3CDTF">2013-03-22T18:21:26Z</dcterms:created>
  <dcterms:modified xsi:type="dcterms:W3CDTF">2013-03-22T19:09:06Z</dcterms:modified>
</cp:coreProperties>
</file>