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41" r:id="rId2"/>
    <p:sldId id="342" r:id="rId3"/>
    <p:sldId id="343" r:id="rId4"/>
    <p:sldId id="356" r:id="rId5"/>
    <p:sldId id="358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63" autoAdjust="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7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Writers and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there are multiple senders and receivers sharing the buffer?</a:t>
            </a:r>
          </a:p>
          <a:p>
            <a:r>
              <a:rPr lang="en-US" dirty="0" smtClean="0"/>
              <a:t>Other kinds of concurrency issues can arise</a:t>
            </a:r>
          </a:p>
          <a:p>
            <a:pPr lvl="1"/>
            <a:r>
              <a:rPr lang="en-US" dirty="0" smtClean="0"/>
              <a:t>Unfortunately, in non-deterministic fashion</a:t>
            </a:r>
          </a:p>
          <a:p>
            <a:pPr lvl="1"/>
            <a:r>
              <a:rPr lang="en-US" dirty="0" smtClean="0"/>
              <a:t>Depending on timings, they might or might not occur</a:t>
            </a:r>
          </a:p>
          <a:p>
            <a:pPr lvl="1"/>
            <a:r>
              <a:rPr lang="en-US" dirty="0" smtClean="0"/>
              <a:t>Without synchronization between threads/processes, we have no control of the timing</a:t>
            </a:r>
          </a:p>
          <a:p>
            <a:pPr lvl="1"/>
            <a:r>
              <a:rPr lang="en-US" dirty="0" smtClean="0"/>
              <a:t>Any action interleaving is possible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56128" y="553767"/>
            <a:ext cx="648819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Locks in Our Multiple Sender Problem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44073" y="1517648"/>
            <a:ext cx="541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To use the buffer properly, a process must: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37737" y="193464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44629" y="232518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4629" y="273531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2839" y="3241977"/>
            <a:ext cx="3564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cs typeface="Times New Roman"/>
              </a:rPr>
              <a:t>WITHOUT INTERRUPTION!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54669" y="4311964"/>
            <a:ext cx="4561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associate a lock with those steps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4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95007" y="2238001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2" grpId="0"/>
      <p:bldP spid="43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328881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pic>
        <p:nvPicPr>
          <p:cNvPr id="38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2696398" y="1461030"/>
            <a:ext cx="5365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executes ACQUIRE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83255" y="1913765"/>
            <a:ext cx="3201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assume it succeeds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97270" y="2377512"/>
            <a:ext cx="5520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process 1 executes the code associated with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37737" y="419697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4672" y="34739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44629" y="456105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3005" y="955973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0 &lt; 5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04686" y="894418"/>
            <a:ext cx="488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2800" dirty="0">
              <a:latin typeface="Symbol" charset="2"/>
              <a:cs typeface="Symbol" charset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44629" y="497118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03290" y="5635350"/>
            <a:ext cx="597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now executes RELEASE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5683E-6 3.92634E-6 L 0.39806 0.12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9" grpId="0" animBg="1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Process 3 </a:t>
            </a:r>
            <a:br>
              <a:rPr lang="en-US" dirty="0" smtClean="0"/>
            </a:br>
            <a:r>
              <a:rPr lang="en-US" dirty="0" smtClean="0"/>
              <a:t>Intervenes?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pic>
        <p:nvPicPr>
          <p:cNvPr id="37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672" y="46646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5371" y="1600200"/>
            <a:ext cx="5047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process 1 has the lock already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62263" y="2030430"/>
            <a:ext cx="2267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has read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33622" y="4382546"/>
            <a:ext cx="5242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Now, before process 1 can execute any more code, process 3 tries to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28412" y="5122111"/>
            <a:ext cx="605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Before process 3 can go ahead, it needs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3155" y="3767783"/>
            <a:ext cx="2123974" cy="52322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"/>
                <a:cs typeface="Courier"/>
              </a:rPr>
              <a:t>ACQUIRE()</a:t>
            </a:r>
            <a:endParaRPr lang="en-US" sz="28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4356" y="5547611"/>
            <a:ext cx="544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that </a:t>
            </a:r>
            <a:r>
              <a:rPr lang="en-US" sz="2400" dirty="0" smtClean="0">
                <a:latin typeface="Courier"/>
                <a:cs typeface="Courier"/>
              </a:rPr>
              <a:t>ACQUIRE </a:t>
            </a:r>
            <a:r>
              <a:rPr lang="en-US" sz="2400" dirty="0" smtClean="0">
                <a:latin typeface="Times New Roman"/>
                <a:cs typeface="Times New Roman"/>
              </a:rPr>
              <a:t>fails, since process 1 already has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82383" y="2420970"/>
            <a:ext cx="5594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process 1 can safely complete the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45 0.12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3" grpId="0"/>
      <p:bldP spid="44" grpId="0" animBg="1"/>
      <p:bldP spid="44" grpId="1" animBg="1"/>
      <p:bldP spid="45" grpId="0"/>
      <p:bldP spid="46" grpId="0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one way to provide the property of </a:t>
            </a:r>
            <a:r>
              <a:rPr lang="en-US" i="1" dirty="0" smtClean="0"/>
              <a:t>atomicity </a:t>
            </a:r>
            <a:r>
              <a:rPr lang="en-US" dirty="0" smtClean="0"/>
              <a:t>for compound actions</a:t>
            </a:r>
          </a:p>
          <a:p>
            <a:pPr lvl="1"/>
            <a:r>
              <a:rPr lang="en-US" dirty="0" smtClean="0"/>
              <a:t>Actions that take more than one step</a:t>
            </a:r>
          </a:p>
          <a:p>
            <a:r>
              <a:rPr lang="en-US" dirty="0" smtClean="0"/>
              <a:t>Atomicity has two aspects:</a:t>
            </a:r>
          </a:p>
          <a:p>
            <a:pPr lvl="1"/>
            <a:r>
              <a:rPr lang="en-US" dirty="0" smtClean="0"/>
              <a:t>Before-or-after atomicity</a:t>
            </a:r>
          </a:p>
          <a:p>
            <a:pPr lvl="1"/>
            <a:r>
              <a:rPr lang="en-US" dirty="0" smtClean="0"/>
              <a:t>All-or-nothing atomicity</a:t>
            </a:r>
          </a:p>
          <a:p>
            <a:r>
              <a:rPr lang="en-US" dirty="0" smtClean="0"/>
              <a:t>Locking is most useful for providing before-or-after atomicity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Before-Or-After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dirty="0" smtClean="0"/>
              <a:t>As applied to a set of actions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If they have before-or-after atomicity,</a:t>
            </a:r>
          </a:p>
          <a:p>
            <a:r>
              <a:rPr lang="en-US" dirty="0" smtClean="0"/>
              <a:t>For all other actions, each such action either:</a:t>
            </a:r>
          </a:p>
          <a:p>
            <a:pPr lvl="1"/>
            <a:r>
              <a:rPr lang="en-US" dirty="0" smtClean="0"/>
              <a:t>Happened before the entire set of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Or happened after the entire set of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In our bounded buffer example, either the entire buffer update occurred first</a:t>
            </a:r>
          </a:p>
          <a:p>
            <a:r>
              <a:rPr lang="en-US" dirty="0" smtClean="0"/>
              <a:t>Or the entire buffer update came later</a:t>
            </a:r>
          </a:p>
          <a:p>
            <a:r>
              <a:rPr lang="en-US" dirty="0" smtClean="0"/>
              <a:t>Not partly before, partly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Locks on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 can be enforced or merely discretionary</a:t>
            </a:r>
          </a:p>
          <a:p>
            <a:r>
              <a:rPr lang="en-US" dirty="0" smtClean="0"/>
              <a:t>Does the system ensure that resources are properly protected by a lock?</a:t>
            </a:r>
          </a:p>
          <a:p>
            <a:pPr lvl="1"/>
            <a:r>
              <a:rPr lang="en-US" dirty="0" smtClean="0"/>
              <a:t>If so, system hardware/software must enforce it</a:t>
            </a:r>
          </a:p>
          <a:p>
            <a:r>
              <a:rPr lang="en-US" dirty="0" smtClean="0"/>
              <a:t>Or are cooperating processes merely expected to honor the lock?</a:t>
            </a:r>
          </a:p>
          <a:p>
            <a:pPr lvl="1"/>
            <a:r>
              <a:rPr lang="en-US" dirty="0" smtClean="0"/>
              <a:t>If so, bugs and malice can still screw things up</a:t>
            </a:r>
          </a:p>
          <a:p>
            <a:r>
              <a:rPr lang="en-US" dirty="0" smtClean="0"/>
              <a:t>If bounded buffer kept in usable domains for both processes, probably discretionary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863571" y="1021335"/>
            <a:ext cx="3823229" cy="2003387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would we design such a locking service for the operating system?  How would it handle arbitrary resources?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Locks to Avoid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designer must find all places where a race condition might occur</a:t>
            </a:r>
          </a:p>
          <a:p>
            <a:pPr lvl="1"/>
            <a:r>
              <a:rPr lang="en-US" dirty="0" smtClean="0"/>
              <a:t>If he misses one, he may get errors there</a:t>
            </a:r>
          </a:p>
          <a:p>
            <a:r>
              <a:rPr lang="en-US" dirty="0" smtClean="0"/>
              <a:t>He must then properly use locks for all processes that could cause the race</a:t>
            </a:r>
          </a:p>
          <a:p>
            <a:pPr lvl="1"/>
            <a:r>
              <a:rPr lang="en-US" dirty="0" smtClean="0"/>
              <a:t>If he doesn’t do it right, he might get races anyway</a:t>
            </a:r>
          </a:p>
          <a:p>
            <a:r>
              <a:rPr lang="en-US" dirty="0" smtClean="0"/>
              <a:t>Since neither is trivial to get right, OS should provide abstractions to handle proper 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US" dirty="0" smtClean="0"/>
              <a:t>Even when properly used to avoid races, locks can be dangerous</a:t>
            </a:r>
          </a:p>
          <a:p>
            <a:r>
              <a:rPr lang="en-US" dirty="0" smtClean="0"/>
              <a:t>Especially when there are multiple lockable resources</a:t>
            </a:r>
          </a:p>
          <a:p>
            <a:r>
              <a:rPr lang="en-US" dirty="0" smtClean="0"/>
              <a:t>Without such care, you can enter </a:t>
            </a:r>
            <a:r>
              <a:rPr lang="en-US" i="1" dirty="0" smtClean="0"/>
              <a:t>deadlock</a:t>
            </a:r>
          </a:p>
          <a:p>
            <a:pPr lvl="1"/>
            <a:r>
              <a:rPr lang="en-US" dirty="0" smtClean="0"/>
              <a:t>A condition where processes are blocked waiting for each other to proceed</a:t>
            </a:r>
          </a:p>
          <a:p>
            <a:pPr lvl="1"/>
            <a:r>
              <a:rPr lang="en-US" dirty="0" smtClean="0"/>
              <a:t>No one can make progress, so processes freeze up</a:t>
            </a:r>
          </a:p>
          <a:p>
            <a:r>
              <a:rPr lang="en-US" dirty="0" smtClean="0"/>
              <a:t>We’ll take up deadlock in a future class</a:t>
            </a:r>
          </a:p>
          <a:p>
            <a:r>
              <a:rPr lang="en-US" dirty="0" smtClean="0"/>
              <a:t>For now, remember that locks are dangerous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Multiple Sender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35625" y="341764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36084" y="1256220"/>
            <a:ext cx="3816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Processes 1 and 3 are senders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79500" y="1792290"/>
            <a:ext cx="291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a receiver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76414" y="4139339"/>
            <a:ext cx="3059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buffer starts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2195897" y="128955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16017" y="476268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3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6415" y="2230597"/>
            <a:ext cx="3645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There’s plenty of room in the buffer for both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72155" y="2938657"/>
            <a:ext cx="364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38160" y="4601004"/>
            <a:ext cx="2450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We’re in trouble: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12772" y="5309064"/>
            <a:ext cx="2703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overwrote process 1’s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87384" y="6017124"/>
            <a:ext cx="2703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51 0.1236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007 -0.245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7" grpId="0"/>
      <p:bldP spid="47" grpId="1"/>
      <p:bldP spid="48" grpId="0" animBg="1"/>
      <p:bldP spid="48" grpId="1" animBg="1"/>
      <p:bldP spid="50" grpId="0"/>
      <p:bldP spid="50" grpId="1"/>
      <p:bldP spid="51" grpId="0" animBg="1"/>
      <p:bldP spid="52" grpId="0"/>
      <p:bldP spid="53" grpId="0" animBg="1"/>
      <p:bldP spid="53" grpId="1" animBg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1" animBg="1"/>
      <p:bldP spid="59" grpId="0" animBg="1"/>
      <p:bldP spid="60" grpId="0"/>
      <p:bldP spid="61" grpId="0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Source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3600" dirty="0" smtClean="0"/>
              <a:t>Concurrency again</a:t>
            </a:r>
          </a:p>
          <a:p>
            <a:r>
              <a:rPr lang="en-US" sz="3600" dirty="0" smtClean="0"/>
              <a:t>Processes 1 and 3 executed concurrently</a:t>
            </a:r>
          </a:p>
          <a:p>
            <a:r>
              <a:rPr lang="en-US" sz="3600" dirty="0" smtClean="0"/>
              <a:t>At some point they determined that buffer slot 1 was empty</a:t>
            </a:r>
          </a:p>
          <a:p>
            <a:pPr lvl="1"/>
            <a:r>
              <a:rPr lang="en-US" sz="3200" dirty="0" smtClean="0"/>
              <a:t>And they each filled it</a:t>
            </a:r>
          </a:p>
          <a:p>
            <a:pPr lvl="1"/>
            <a:r>
              <a:rPr lang="en-US" sz="3200" dirty="0" smtClean="0"/>
              <a:t>Not realizing the other would do so</a:t>
            </a:r>
          </a:p>
          <a:p>
            <a:r>
              <a:rPr lang="en-US" sz="3600" dirty="0" smtClean="0"/>
              <a:t>Worse, it’s timing dependent</a:t>
            </a:r>
          </a:p>
          <a:p>
            <a:pPr lvl="1"/>
            <a:r>
              <a:rPr lang="en-US" sz="3200" dirty="0" smtClean="0"/>
              <a:t>Depending on ordering of events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1 Might Overwrite </a:t>
            </a:r>
            <a:br>
              <a:rPr lang="en-US" dirty="0" smtClean="0"/>
            </a:br>
            <a:r>
              <a:rPr lang="en-US" dirty="0" smtClean="0"/>
              <a:t>Process 3 Instead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7" idx="2"/>
            <a:endCxn id="3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n 4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/>
          <p:cNvCxnSpPr>
            <a:endCxn id="4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22928" y="4932748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5707E-6 -9.85407E-6 L -0.44042 0.08895 " pathEditMode="relative" ptsTypes="AA">
                                      <p:cBhvr>
                                        <p:cTn id="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458 -0.2402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97 0.1294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1" animBg="1"/>
      <p:bldP spid="50" grpId="0" animBg="1"/>
      <p:bldP spid="34" grpId="1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It Might Come Out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Down Arrow 45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6592" y="49425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788 0.129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7141E-6 5.2189E-6 L -0.44096 0.02387 " pathEditMode="relative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569 -0.2402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2" grpId="0" animBg="1"/>
      <p:bldP spid="53" grpId="0" animBg="1"/>
      <p:bldP spid="53" grpId="1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Errors or problems occurring because of this kind of concurrency</a:t>
            </a:r>
          </a:p>
          <a:p>
            <a:r>
              <a:rPr lang="en-US" dirty="0" smtClean="0"/>
              <a:t>For some ordering of events, everything is fine</a:t>
            </a:r>
          </a:p>
          <a:p>
            <a:r>
              <a:rPr lang="en-US" dirty="0" smtClean="0"/>
              <a:t>For others, there are serious problems</a:t>
            </a:r>
          </a:p>
          <a:p>
            <a:r>
              <a:rPr lang="en-US" dirty="0" smtClean="0"/>
              <a:t>In true concurrent situations, either result is possible</a:t>
            </a:r>
          </a:p>
          <a:p>
            <a:r>
              <a:rPr lang="en-US" dirty="0" smtClean="0"/>
              <a:t>And it’s often hard to predict which you’ll get</a:t>
            </a:r>
          </a:p>
          <a:p>
            <a:r>
              <a:rPr lang="en-US" dirty="0" smtClean="0"/>
              <a:t>Hard to find and fix</a:t>
            </a:r>
          </a:p>
          <a:p>
            <a:pPr lvl="1"/>
            <a:r>
              <a:rPr lang="en-US" dirty="0" smtClean="0"/>
              <a:t>A job for the OS, not application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OS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providing abstractions not subject to race conditions</a:t>
            </a:r>
          </a:p>
          <a:p>
            <a:r>
              <a:rPr lang="en-US" dirty="0" smtClean="0"/>
              <a:t>One can program race-free concurrent code</a:t>
            </a:r>
          </a:p>
          <a:p>
            <a:pPr lvl="1"/>
            <a:r>
              <a:rPr lang="en-US" dirty="0" smtClean="0"/>
              <a:t>It’s not easy</a:t>
            </a:r>
          </a:p>
          <a:p>
            <a:r>
              <a:rPr lang="en-US" dirty="0" smtClean="0"/>
              <a:t>So having an expert do it once is better than expecting all programmers to do it themselves</a:t>
            </a:r>
          </a:p>
          <a:p>
            <a:r>
              <a:rPr lang="en-US" dirty="0" smtClean="0"/>
              <a:t>An example of the OS hiding unpleasant complexities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way to deal with concurrency issues</a:t>
            </a:r>
          </a:p>
          <a:p>
            <a:r>
              <a:rPr lang="en-US" dirty="0" smtClean="0"/>
              <a:t>Many concurrency issues arise because multiple steps aren’t done atomically</a:t>
            </a:r>
          </a:p>
          <a:p>
            <a:pPr lvl="1"/>
            <a:r>
              <a:rPr lang="en-US" dirty="0" smtClean="0"/>
              <a:t>It’s possible for another process to take actions in the middle</a:t>
            </a:r>
          </a:p>
          <a:p>
            <a:r>
              <a:rPr lang="en-US" dirty="0" smtClean="0"/>
              <a:t>Locks prevent that from happening</a:t>
            </a:r>
          </a:p>
          <a:p>
            <a:r>
              <a:rPr lang="en-US" dirty="0" smtClean="0"/>
              <a:t>They convert a multi-step process into effectively a single step one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91661" y="553767"/>
            <a:ext cx="18848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US" dirty="0" smtClean="0"/>
              <a:t>A shared variable that coordinates use of a shared resource</a:t>
            </a:r>
          </a:p>
          <a:p>
            <a:pPr lvl="1"/>
            <a:r>
              <a:rPr lang="en-US" dirty="0" smtClean="0"/>
              <a:t>Such as code or other shared variables</a:t>
            </a:r>
          </a:p>
          <a:p>
            <a:r>
              <a:rPr lang="en-US" dirty="0" smtClean="0"/>
              <a:t>When a process wants to use the shared resource, it must first ACQUIRE the lock</a:t>
            </a:r>
          </a:p>
          <a:p>
            <a:pPr lvl="1"/>
            <a:r>
              <a:rPr lang="en-US" dirty="0" smtClean="0"/>
              <a:t>Can’t use the resource till ACQUIRE succeeds</a:t>
            </a:r>
          </a:p>
          <a:p>
            <a:r>
              <a:rPr lang="en-US" dirty="0" smtClean="0"/>
              <a:t>When it is done using the shared resource, it will RELEASE the lock</a:t>
            </a:r>
          </a:p>
          <a:p>
            <a:r>
              <a:rPr lang="en-US" dirty="0" smtClean="0"/>
              <a:t>ACQUIRE and RELEASE are the fundamental lock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38742</TotalTime>
  <Words>1024</Words>
  <Application>Microsoft Macintosh PowerPoint</Application>
  <PresentationFormat>On-screen Show (4:3)</PresentationFormat>
  <Paragraphs>194</Paragraphs>
  <Slides>17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Multiple Writers and Races</vt:lpstr>
      <vt:lpstr>A Multiple Sender Problem</vt:lpstr>
      <vt:lpstr>The Source of the Problem</vt:lpstr>
      <vt:lpstr>Process 1 Might Overwrite  Process 3 Instead</vt:lpstr>
      <vt:lpstr>Or It Might Come Out Right</vt:lpstr>
      <vt:lpstr>Race Conditions</vt:lpstr>
      <vt:lpstr>How Can The OS Help?</vt:lpstr>
      <vt:lpstr>Locks</vt:lpstr>
      <vt:lpstr>What Is a Lock?</vt:lpstr>
      <vt:lpstr>Using Locks in Our Multiple Sender Problem</vt:lpstr>
      <vt:lpstr>The Lock in Action</vt:lpstr>
      <vt:lpstr>What If Process 3  Intervenes?</vt:lpstr>
      <vt:lpstr>Locking and Atomicity</vt:lpstr>
      <vt:lpstr>Before-Or-After Atomicity</vt:lpstr>
      <vt:lpstr>Use of Locks on Shared Resources</vt:lpstr>
      <vt:lpstr>Using Locks to Avoid Races</vt:lpstr>
      <vt:lpstr>Locking and Deadlock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50</cp:revision>
  <dcterms:created xsi:type="dcterms:W3CDTF">2013-03-25T21:32:21Z</dcterms:created>
  <dcterms:modified xsi:type="dcterms:W3CDTF">2013-03-26T23:42:53Z</dcterms:modified>
</cp:coreProperties>
</file>