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19" r:id="rId2"/>
    <p:sldId id="320" r:id="rId3"/>
    <p:sldId id="323" r:id="rId4"/>
    <p:sldId id="328" r:id="rId5"/>
    <p:sldId id="342" r:id="rId6"/>
    <p:sldId id="321" r:id="rId7"/>
    <p:sldId id="322" r:id="rId8"/>
    <p:sldId id="324" r:id="rId9"/>
    <p:sldId id="325" r:id="rId10"/>
    <p:sldId id="326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63" autoAdjust="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7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A more object-oriented mechanism</a:t>
            </a:r>
          </a:p>
          <a:p>
            <a:r>
              <a:rPr lang="en-US" dirty="0" smtClean="0"/>
              <a:t>Communicate by making procedure calls on other processes</a:t>
            </a:r>
          </a:p>
          <a:p>
            <a:pPr lvl="1"/>
            <a:r>
              <a:rPr lang="en-US" dirty="0" smtClean="0"/>
              <a:t>“Remote” here really means “in another process”</a:t>
            </a:r>
          </a:p>
          <a:p>
            <a:pPr lvl="1"/>
            <a:r>
              <a:rPr lang="en-US" dirty="0" smtClean="0"/>
              <a:t>Not necessarily “on another machine”</a:t>
            </a:r>
          </a:p>
          <a:p>
            <a:r>
              <a:rPr lang="en-US" dirty="0" smtClean="0"/>
              <a:t>They aren’t in your address space</a:t>
            </a:r>
          </a:p>
          <a:p>
            <a:pPr lvl="1"/>
            <a:r>
              <a:rPr lang="en-US" dirty="0" smtClean="0"/>
              <a:t>And don’t even use the same code</a:t>
            </a:r>
          </a:p>
          <a:p>
            <a:r>
              <a:rPr lang="en-US" dirty="0" smtClean="0"/>
              <a:t>Some differences from a regular procedure call</a:t>
            </a:r>
          </a:p>
          <a:p>
            <a:r>
              <a:rPr lang="en-US" dirty="0" smtClean="0"/>
              <a:t>Typically 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41321" y="553767"/>
            <a:ext cx="60101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Caller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Just keep waiting</a:t>
            </a:r>
          </a:p>
          <a:p>
            <a:pPr lvl="1"/>
            <a:r>
              <a:rPr lang="en-US" dirty="0" smtClean="0"/>
              <a:t>Forever?</a:t>
            </a:r>
          </a:p>
          <a:p>
            <a:r>
              <a:rPr lang="en-US" dirty="0" smtClean="0"/>
              <a:t>Timeout and automatically retry</a:t>
            </a:r>
          </a:p>
          <a:p>
            <a:pPr lvl="1"/>
            <a:r>
              <a:rPr lang="en-US" dirty="0" smtClean="0"/>
              <a:t>As part of underlying RPC mechanism</a:t>
            </a:r>
          </a:p>
          <a:p>
            <a:pPr lvl="1"/>
            <a:r>
              <a:rPr lang="en-US" dirty="0" smtClean="0"/>
              <a:t>Without necessarily informing calling process</a:t>
            </a:r>
          </a:p>
          <a:p>
            <a:pPr lvl="1"/>
            <a:r>
              <a:rPr lang="en-US" dirty="0" smtClean="0"/>
              <a:t>How often do you do that?  Forever?</a:t>
            </a:r>
          </a:p>
          <a:p>
            <a:r>
              <a:rPr lang="en-US" dirty="0" smtClean="0"/>
              <a:t>Timeout and allow process to decide</a:t>
            </a:r>
          </a:p>
          <a:p>
            <a:r>
              <a:rPr lang="en-US" dirty="0" smtClean="0"/>
              <a:t>You could query </a:t>
            </a:r>
            <a:r>
              <a:rPr lang="en-US" dirty="0" err="1" smtClean="0"/>
              <a:t>callee</a:t>
            </a:r>
            <a:r>
              <a:rPr lang="en-US" dirty="0" smtClean="0"/>
              <a:t> about what happened</a:t>
            </a:r>
          </a:p>
          <a:p>
            <a:pPr lvl="1"/>
            <a:r>
              <a:rPr lang="en-US" dirty="0" smtClean="0"/>
              <a:t>But what if there’s no answer there, either?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Difference Between </a:t>
            </a:r>
            <a:br>
              <a:rPr lang="en-US" dirty="0" smtClean="0"/>
            </a:br>
            <a:r>
              <a:rPr lang="en-US" dirty="0" smtClean="0"/>
              <a:t>Local and 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local procedure calls, fatal bug in called procedure usually kills caller</a:t>
            </a:r>
          </a:p>
          <a:p>
            <a:pPr lvl="1"/>
            <a:r>
              <a:rPr lang="en-US" dirty="0" smtClean="0"/>
              <a:t>They’re in the same process</a:t>
            </a:r>
          </a:p>
          <a:p>
            <a:r>
              <a:rPr lang="en-US" dirty="0" smtClean="0"/>
              <a:t>In RPC, fatal bug in called procedure need not kill caller</a:t>
            </a:r>
          </a:p>
          <a:p>
            <a:pPr lvl="1"/>
            <a:r>
              <a:rPr lang="en-US" dirty="0" smtClean="0"/>
              <a:t>He won’t get an answer</a:t>
            </a:r>
          </a:p>
          <a:p>
            <a:pPr lvl="1"/>
            <a:r>
              <a:rPr lang="en-US" dirty="0" smtClean="0"/>
              <a:t>But otherwise his process is still OK</a:t>
            </a:r>
          </a:p>
          <a:p>
            <a:r>
              <a:rPr lang="en-US" dirty="0" smtClean="0"/>
              <a:t>RPC insulates caller better than normal procedure call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A higher level abstraction than shared domains or simple messages</a:t>
            </a:r>
          </a:p>
          <a:p>
            <a:r>
              <a:rPr lang="en-US" dirty="0" smtClean="0"/>
              <a:t>But not quite as high level as RPC</a:t>
            </a:r>
          </a:p>
          <a:p>
            <a:r>
              <a:rPr lang="en-US" dirty="0" smtClean="0"/>
              <a:t>A buffer that allows writers to put messages in</a:t>
            </a:r>
          </a:p>
          <a:p>
            <a:r>
              <a:rPr lang="en-US" dirty="0" smtClean="0"/>
              <a:t>And readers to pull messages out</a:t>
            </a:r>
          </a:p>
          <a:p>
            <a:r>
              <a:rPr lang="en-US" dirty="0" smtClean="0"/>
              <a:t>FIFO</a:t>
            </a:r>
          </a:p>
          <a:p>
            <a:r>
              <a:rPr lang="en-US" dirty="0" smtClean="0"/>
              <a:t>Unidirectional </a:t>
            </a:r>
          </a:p>
          <a:p>
            <a:pPr lvl="1"/>
            <a:r>
              <a:rPr lang="en-US" dirty="0" smtClean="0"/>
              <a:t>One process sends, one process receives</a:t>
            </a:r>
          </a:p>
          <a:p>
            <a:r>
              <a:rPr lang="en-US" dirty="0" smtClean="0"/>
              <a:t>With a buffer of limited size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14369" y="553767"/>
            <a:ext cx="430556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 and RECEIVE With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SEND(), if buffer is not full, put the message into the end of the buffer and return</a:t>
            </a:r>
          </a:p>
          <a:p>
            <a:pPr lvl="1"/>
            <a:r>
              <a:rPr lang="en-US" dirty="0" smtClean="0"/>
              <a:t>If full, block waiting for space in buffer</a:t>
            </a:r>
          </a:p>
          <a:p>
            <a:pPr lvl="1"/>
            <a:r>
              <a:rPr lang="en-US" dirty="0" smtClean="0"/>
              <a:t>Then add message and return</a:t>
            </a:r>
          </a:p>
          <a:p>
            <a:r>
              <a:rPr lang="en-US" dirty="0" smtClean="0"/>
              <a:t>For RECEIVE(), if buffer has one or more messages, return the first one put in</a:t>
            </a:r>
          </a:p>
          <a:p>
            <a:pPr lvl="1"/>
            <a:r>
              <a:rPr lang="en-US" dirty="0" smtClean="0"/>
              <a:t>If there are no messages in buffer, block and wait until one is put 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Practicalities of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Handles problem of not having infinite space</a:t>
            </a:r>
          </a:p>
          <a:p>
            <a:r>
              <a:rPr lang="en-US" dirty="0" smtClean="0"/>
              <a:t>Ensures that fast sender doesn’t overwhelm slow receiver </a:t>
            </a:r>
          </a:p>
          <a:p>
            <a:pPr lvl="1"/>
            <a:r>
              <a:rPr lang="en-US" dirty="0" smtClean="0"/>
              <a:t>A classic problem in </a:t>
            </a:r>
            <a:r>
              <a:rPr lang="en-US" dirty="0" err="1" smtClean="0"/>
              <a:t>queueing</a:t>
            </a:r>
            <a:r>
              <a:rPr lang="en-US" dirty="0" smtClean="0"/>
              <a:t> theory</a:t>
            </a:r>
          </a:p>
          <a:p>
            <a:r>
              <a:rPr lang="en-US" dirty="0" smtClean="0"/>
              <a:t>Provides well-defined, simple behavior for receiver</a:t>
            </a:r>
          </a:p>
          <a:p>
            <a:r>
              <a:rPr lang="en-US" dirty="0" smtClean="0"/>
              <a:t>But subject to some synchronization issues</a:t>
            </a:r>
          </a:p>
          <a:p>
            <a:pPr lvl="1"/>
            <a:r>
              <a:rPr lang="en-US" dirty="0" smtClean="0"/>
              <a:t>The producer/consumer problem</a:t>
            </a:r>
          </a:p>
          <a:p>
            <a:pPr lvl="1"/>
            <a:r>
              <a:rPr lang="en-US" dirty="0" smtClean="0"/>
              <a:t>A good abstraction for exploring those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8" name="Rectangle 27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21634" y="4180612"/>
            <a:ext cx="2492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fixed size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28250" y="343088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8822" y="1600200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is the writer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2209" y="1585242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the reader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1855" y="458382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</a:t>
            </a:r>
            <a:r>
              <a:rPr lang="en-US" sz="2400" dirty="0" err="1" smtClean="0">
                <a:latin typeface="Times New Roman"/>
                <a:cs typeface="Times New Roman"/>
              </a:rPr>
              <a:t>SENDs</a:t>
            </a:r>
            <a:r>
              <a:rPr lang="en-US" sz="2400" dirty="0" smtClean="0">
                <a:latin typeface="Times New Roman"/>
                <a:cs typeface="Times New Roman"/>
              </a:rPr>
              <a:t> a message through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17171" y="457746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</a:t>
            </a:r>
            <a:r>
              <a:rPr lang="en-US" sz="2400" dirty="0" err="1" smtClean="0">
                <a:latin typeface="Times New Roman"/>
                <a:cs typeface="Times New Roman"/>
              </a:rPr>
              <a:t>RECEIVEsa</a:t>
            </a:r>
            <a:r>
              <a:rPr lang="en-US" sz="2400" dirty="0" smtClean="0">
                <a:latin typeface="Times New Roman"/>
                <a:cs typeface="Times New Roman"/>
              </a:rPr>
              <a:t> message from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47687" y="4656840"/>
            <a:ext cx="171188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More messages are sent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21911" y="343087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705473" y="3483799"/>
            <a:ext cx="343933" cy="6117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149931" y="4650480"/>
            <a:ext cx="1711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And received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1634" y="1866346"/>
            <a:ext cx="2486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Times New Roman"/>
                <a:cs typeface="Times New Roman"/>
              </a:rPr>
              <a:t>What could possibly go wrong?</a:t>
            </a:r>
            <a:endParaRPr lang="en-US" sz="28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9024E-7 0.00092 L 0.36471 -0.0085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458 -0.00857 L 0.63906 -0.0085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07121E-6 -6.56938E-6 L 0.36472 -6.56938E-6 " pathEditMode="relative" ptsTypes="AA">
                                      <p:cBhvr>
                                        <p:cTn id="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462E-6 -1.80681E-6 L 0.32424 -1.80681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211 -0.00092 L 0.63408 -0.0009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2425 3.9217E-6 L 0.63477 0.00023 " pathEditMode="relative" ptsTypes="AA">
                                      <p:cBhvr>
                                        <p:cTn id="7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1" presetClass="exit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4" grpId="1" animBg="1"/>
      <p:bldP spid="34" grpId="2" animBg="1"/>
      <p:bldP spid="34" grpId="3" animBg="1"/>
      <p:bldP spid="40" grpId="0"/>
      <p:bldP spid="41" grpId="0"/>
      <p:bldP spid="43" grpId="0"/>
      <p:bldP spid="43" grpId="1"/>
      <p:bldP spid="44" grpId="0"/>
      <p:bldP spid="45" grpId="0"/>
      <p:bldP spid="45" grpId="1"/>
      <p:bldP spid="46" grpId="0" animBg="1"/>
      <p:bldP spid="46" grpId="1" animBg="1"/>
      <p:bldP spid="46" grpId="2" animBg="1"/>
      <p:bldP spid="46" grpId="3" animBg="1"/>
      <p:bldP spid="42" grpId="0" animBg="1"/>
      <p:bldP spid="42" grpId="1" animBg="1"/>
      <p:bldP spid="42" grpId="2" animBg="1"/>
      <p:bldP spid="42" grpId="3" animBg="1"/>
      <p:bldP spid="47" grpId="0"/>
      <p:bldP spid="47" grpId="1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08085" y="1600200"/>
            <a:ext cx="3315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 if the buffer is full?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78851" y="355426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05996" y="4458437"/>
            <a:ext cx="1847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sender wants to send another message?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23484" y="4407609"/>
            <a:ext cx="277792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 sender will need to wait for the receiver to catch up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57344" y="5620461"/>
            <a:ext cx="3099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 issue of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endParaRPr lang="en-US" sz="24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40" grpId="0"/>
      <p:bldP spid="41" grpId="0"/>
      <p:bldP spid="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87999" y="1587570"/>
            <a:ext cx="2605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wants to receive a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75839" y="4081680"/>
            <a:ext cx="3009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buffer is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56275" y="4604520"/>
            <a:ext cx="3009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hasn’t sent any messages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82731" y="5610000"/>
            <a:ext cx="3009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Another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r>
              <a:rPr lang="en-US" sz="2400" dirty="0" smtClean="0">
                <a:latin typeface="Times New Roman"/>
                <a:cs typeface="Times New Roman"/>
              </a:rPr>
              <a:t> issue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the Sequence Coordination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party needs to wait</a:t>
            </a:r>
          </a:p>
          <a:p>
            <a:pPr lvl="1"/>
            <a:r>
              <a:rPr lang="en-US" dirty="0" smtClean="0"/>
              <a:t>For the other to do something</a:t>
            </a:r>
          </a:p>
          <a:p>
            <a:r>
              <a:rPr lang="en-US" dirty="0" smtClean="0"/>
              <a:t>If the buffer is full, process 1’s SEND must wait for process 2 to do a RECEIVE</a:t>
            </a:r>
          </a:p>
          <a:p>
            <a:r>
              <a:rPr lang="en-US" dirty="0" smtClean="0"/>
              <a:t>If the buffer is empty, process 2’s RECEIVE must wait for process 1 to SEND</a:t>
            </a:r>
          </a:p>
          <a:p>
            <a:r>
              <a:rPr lang="en-US" dirty="0" smtClean="0"/>
              <a:t>Naively, done through </a:t>
            </a:r>
            <a:r>
              <a:rPr lang="en-US" i="1" dirty="0" smtClean="0"/>
              <a:t>busy loops</a:t>
            </a:r>
          </a:p>
          <a:p>
            <a:pPr lvl="1"/>
            <a:r>
              <a:rPr lang="en-US" dirty="0" smtClean="0"/>
              <a:t>Check condition, loop back if it’s not true</a:t>
            </a:r>
          </a:p>
          <a:p>
            <a:pPr lvl="1"/>
            <a:r>
              <a:rPr lang="en-US" dirty="0" smtClean="0"/>
              <a:t>Also called </a:t>
            </a:r>
            <a:r>
              <a:rPr lang="en-US" i="1" dirty="0" smtClean="0"/>
              <a:t>spin loops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the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exactly are the processes looping on?</a:t>
            </a:r>
          </a:p>
          <a:p>
            <a:r>
              <a:rPr lang="en-US" dirty="0" smtClean="0"/>
              <a:t>They care about how many messages are in the bounded buffer</a:t>
            </a:r>
          </a:p>
          <a:p>
            <a:r>
              <a:rPr lang="en-US" dirty="0" smtClean="0"/>
              <a:t>That count is probably kept in a variable</a:t>
            </a:r>
          </a:p>
          <a:p>
            <a:pPr lvl="1"/>
            <a:r>
              <a:rPr lang="en-US" dirty="0" smtClean="0"/>
              <a:t>Incremented on SEND</a:t>
            </a:r>
          </a:p>
          <a:p>
            <a:pPr lvl="1"/>
            <a:r>
              <a:rPr lang="en-US" dirty="0" smtClean="0"/>
              <a:t>Decremented on RECEIVE</a:t>
            </a:r>
          </a:p>
          <a:p>
            <a:pPr lvl="1"/>
            <a:r>
              <a:rPr lang="en-US" dirty="0" smtClean="0"/>
              <a:t>Never to go below zero or exceed buffer size</a:t>
            </a:r>
          </a:p>
          <a:p>
            <a:r>
              <a:rPr lang="en-US" dirty="0" smtClean="0"/>
              <a:t>The actual system code would test the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RPC Characteristics</a:t>
            </a:r>
            <a:endParaRPr lang="en-GB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58825"/>
            <a:ext cx="8229600" cy="4525963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rocedure </a:t>
            </a:r>
            <a:r>
              <a:rPr lang="en-GB" dirty="0"/>
              <a:t>calls</a:t>
            </a:r>
            <a:r>
              <a:rPr lang="en-GB" dirty="0" smtClean="0"/>
              <a:t> are primary </a:t>
            </a:r>
            <a:r>
              <a:rPr lang="en-GB" dirty="0"/>
              <a:t>unit of computation in most languages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nit </a:t>
            </a:r>
            <a:r>
              <a:rPr lang="en-GB" dirty="0"/>
              <a:t>of information hiding in most methodologies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level of interface specification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natural boundary between client and </a:t>
            </a:r>
            <a:r>
              <a:rPr lang="en-GB" dirty="0" smtClean="0"/>
              <a:t>server processes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urn </a:t>
            </a:r>
            <a:r>
              <a:rPr lang="en-GB" dirty="0"/>
              <a:t>procedure calls into message send/receives</a:t>
            </a:r>
            <a:endParaRPr lang="en-GB" dirty="0" smtClean="0"/>
          </a:p>
          <a:p>
            <a:r>
              <a:rPr lang="en-GB" dirty="0" smtClean="0"/>
              <a:t>Requires both sender and receiver to be playing the same game</a:t>
            </a:r>
          </a:p>
          <a:p>
            <a:pPr lvl="1"/>
            <a:r>
              <a:rPr lang="en-GB" dirty="0" smtClean="0"/>
              <a:t>Typically both use some particular RPC standard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5055371" y="3424519"/>
            <a:ext cx="343933" cy="61174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Potential Danger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478851" y="343519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545482" y="5463909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019779" y="4815649"/>
            <a:ext cx="1028700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6303" y="455298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1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01010" y="546390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94779" y="454662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2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9486" y="545754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7867" y="141763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wants to SEND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25711" y="142450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wants to RECEIVE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26671" y="482251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07902" y="547077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5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076378" y="546441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3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33563" y="481615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23541" y="1919834"/>
            <a:ext cx="378561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Concurrency’s a bitch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84265E-7 3.77577E-6 L 0.24158 3.77577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0.26971 0.00046 " pathEditMode="relative" ptsTypes="AA">
                                      <p:cBhvr>
                                        <p:cTn id="7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3" grpId="1" animBg="1"/>
      <p:bldP spid="34" grpId="0"/>
      <p:bldP spid="35" grpId="0" animBg="1"/>
      <p:bldP spid="36" grpId="0"/>
      <p:bldP spid="37" grpId="0" animBg="1"/>
      <p:bldP spid="37" grpId="1" animBg="1"/>
      <p:bldP spid="38" grpId="0"/>
      <p:bldP spid="39" grpId="0" animBg="1"/>
      <p:bldP spid="39" grpId="1" animBg="1"/>
      <p:bldP spid="40" grpId="0"/>
      <p:bldP spid="41" grpId="0"/>
      <p:bldP spid="42" grpId="0" animBg="1"/>
      <p:bldP spid="42" grpId="1" animBg="1"/>
      <p:bldP spid="44" grpId="0" animBg="1"/>
      <p:bldP spid="44" grpId="2" animBg="1"/>
      <p:bldP spid="45" grpId="0" animBg="1"/>
      <p:bldP spid="45" grpId="1" animBg="1"/>
      <p:bldP spid="46" grpId="0" animBg="1"/>
      <p:bldP spid="4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Why Didn’t You Just Say </a:t>
            </a:r>
            <a:r>
              <a:rPr lang="en-US" sz="3600" dirty="0" smtClean="0">
                <a:latin typeface="Courier"/>
                <a:cs typeface="Courier"/>
              </a:rPr>
              <a:t>BUFFER_COUNT=BUFFER_COUNT-1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system operations</a:t>
            </a:r>
          </a:p>
          <a:p>
            <a:r>
              <a:rPr lang="en-US" dirty="0" smtClean="0"/>
              <a:t>Occurring at a low level</a:t>
            </a:r>
          </a:p>
          <a:p>
            <a:r>
              <a:rPr lang="en-US" dirty="0" smtClean="0"/>
              <a:t>Using variables not necessarily in the processes’ own address space</a:t>
            </a:r>
          </a:p>
          <a:p>
            <a:pPr lvl="1"/>
            <a:r>
              <a:rPr lang="en-US" dirty="0" smtClean="0"/>
              <a:t>Perhaps even RAM memory locations</a:t>
            </a:r>
          </a:p>
          <a:p>
            <a:r>
              <a:rPr lang="en-US" dirty="0" smtClean="0"/>
              <a:t>The question isn’t, can we do it right?</a:t>
            </a:r>
          </a:p>
          <a:p>
            <a:r>
              <a:rPr lang="en-US" dirty="0" smtClean="0"/>
              <a:t>The question is, what must we do if we </a:t>
            </a:r>
            <a:r>
              <a:rPr lang="en-US" u="sng" dirty="0" smtClean="0"/>
              <a:t>are</a:t>
            </a:r>
            <a:r>
              <a:rPr lang="en-US" dirty="0" smtClean="0"/>
              <a:t> to do it right?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Concurrency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two processes may operate on separate cores</a:t>
            </a:r>
          </a:p>
          <a:p>
            <a:pPr lvl="1"/>
            <a:r>
              <a:rPr lang="en-US" sz="2400" dirty="0" smtClean="0"/>
              <a:t>Meaning true concurrency is possible</a:t>
            </a:r>
          </a:p>
          <a:p>
            <a:pPr lvl="1"/>
            <a:r>
              <a:rPr lang="en-US" sz="2400" dirty="0" smtClean="0"/>
              <a:t>Even if not, scheduling may make it seem to happen</a:t>
            </a:r>
          </a:p>
          <a:p>
            <a:r>
              <a:rPr lang="en-US" sz="2800" dirty="0" smtClean="0"/>
              <a:t>No guarantee of the atomicity of operations</a:t>
            </a:r>
          </a:p>
          <a:p>
            <a:pPr lvl="1"/>
            <a:r>
              <a:rPr lang="en-US" sz="2400" dirty="0" smtClean="0"/>
              <a:t>Above the level of hardware instructions</a:t>
            </a:r>
          </a:p>
          <a:p>
            <a:r>
              <a:rPr lang="en-US" sz="2800" dirty="0" smtClean="0"/>
              <a:t>E.g., when process 1 puts the new message into the buffer, its update of </a:t>
            </a:r>
            <a:r>
              <a:rPr lang="en-US" sz="2800" dirty="0" smtClean="0">
                <a:latin typeface="Courier"/>
                <a:cs typeface="Courier"/>
              </a:rPr>
              <a:t>BUFFER_COUNT</a:t>
            </a:r>
            <a:r>
              <a:rPr lang="en-US" sz="2800" dirty="0" smtClean="0"/>
              <a:t> may not occur till process 2 does its work</a:t>
            </a:r>
          </a:p>
          <a:p>
            <a:pPr lvl="1"/>
            <a:r>
              <a:rPr lang="en-US" sz="2400" dirty="0" smtClean="0"/>
              <a:t>In which case, </a:t>
            </a:r>
            <a:r>
              <a:rPr lang="en-US" sz="2400" dirty="0" smtClean="0">
                <a:latin typeface="Courier"/>
                <a:cs typeface="Courier"/>
              </a:rPr>
              <a:t>BUFFER_COUNT</a:t>
            </a:r>
            <a:r>
              <a:rPr lang="en-US" sz="2400" dirty="0" smtClean="0"/>
              <a:t> may end up at 5</a:t>
            </a:r>
          </a:p>
          <a:p>
            <a:pPr lvl="1"/>
            <a:r>
              <a:rPr lang="en-US" sz="2400" dirty="0" smtClean="0"/>
              <a:t>Which isn’t right, either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Possible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2800" dirty="0" smtClean="0"/>
              <a:t>Use separate variables to hold the number of messages put into the buffer</a:t>
            </a:r>
          </a:p>
          <a:p>
            <a:r>
              <a:rPr lang="en-US" sz="2800" dirty="0" smtClean="0"/>
              <a:t>And the number of messages taken out</a:t>
            </a:r>
          </a:p>
          <a:p>
            <a:r>
              <a:rPr lang="en-US" sz="2800" dirty="0" smtClean="0"/>
              <a:t>Only the sender updates the </a:t>
            </a:r>
            <a:r>
              <a:rPr lang="en-US" sz="2800" dirty="0" smtClean="0">
                <a:latin typeface="Courier"/>
                <a:cs typeface="Courier"/>
              </a:rPr>
              <a:t>IN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Only the receiver updates the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Calculate buffer fullness by subtracting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from </a:t>
            </a:r>
            <a:r>
              <a:rPr lang="en-US" sz="2800" dirty="0" smtClean="0">
                <a:latin typeface="Courier"/>
                <a:cs typeface="Courier"/>
              </a:rPr>
              <a:t>IN</a:t>
            </a:r>
          </a:p>
          <a:p>
            <a:r>
              <a:rPr lang="en-US" sz="2800" dirty="0" smtClean="0"/>
              <a:t>Won’t exhibit the previous problem</a:t>
            </a:r>
          </a:p>
          <a:p>
            <a:r>
              <a:rPr lang="en-US" sz="2800" b="1" i="1" dirty="0" smtClean="0"/>
              <a:t>When working with concurrent processes, it’s safest to only allow one process to write each variable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The process hosting the remote procedure might be on same computer or a different one</a:t>
            </a:r>
          </a:p>
          <a:p>
            <a:r>
              <a:rPr lang="en-US" dirty="0" smtClean="0"/>
              <a:t>Under the covers, use messages in either case</a:t>
            </a:r>
          </a:p>
          <a:p>
            <a:r>
              <a:rPr lang="en-GB" dirty="0" smtClean="0"/>
              <a:t>Resulting limitations:</a:t>
            </a:r>
          </a:p>
          <a:p>
            <a:pPr lvl="1"/>
            <a:r>
              <a:rPr lang="en-GB" dirty="0" smtClean="0"/>
              <a:t>No implicit parameters/returns (e.g. global variables)</a:t>
            </a:r>
          </a:p>
          <a:p>
            <a:pPr lvl="1"/>
            <a:r>
              <a:rPr lang="en-GB" dirty="0" smtClean="0"/>
              <a:t>No call-by-reference parameters</a:t>
            </a:r>
          </a:p>
          <a:p>
            <a:pPr lvl="1"/>
            <a:r>
              <a:rPr lang="en-GB" dirty="0" smtClean="0"/>
              <a:t>Much slower than procedure calls (TANSTAAFL)</a:t>
            </a:r>
          </a:p>
          <a:p>
            <a:r>
              <a:rPr lang="en-GB" dirty="0" smtClean="0"/>
              <a:t>Most commonly used for client/server computing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As A Layered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RPC implementations rely on messages under the covers</a:t>
            </a:r>
          </a:p>
          <a:p>
            <a:r>
              <a:rPr lang="en-US" dirty="0" smtClean="0"/>
              <a:t>Messages themselves are a communication abstraction</a:t>
            </a:r>
          </a:p>
          <a:p>
            <a:r>
              <a:rPr lang="en-US" dirty="0" smtClean="0"/>
              <a:t>RPC is a higher level abstraction</a:t>
            </a:r>
          </a:p>
          <a:p>
            <a:pPr lvl="1"/>
            <a:r>
              <a:rPr lang="en-US" dirty="0" smtClean="0"/>
              <a:t>With definitions about synchronization, kinds of data passed, etc.</a:t>
            </a:r>
          </a:p>
          <a:p>
            <a:pPr lvl="1"/>
            <a:r>
              <a:rPr lang="en-US" dirty="0" smtClean="0"/>
              <a:t>Layered on top of the low level message abstraction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650985" y="2857638"/>
            <a:ext cx="4603417" cy="2182918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Would it make sense to use one low level abstraction (messages) for </a:t>
            </a:r>
            <a:r>
              <a:rPr lang="en-US" dirty="0" err="1" smtClean="0">
                <a:noFill/>
                <a:latin typeface="Times New Roman"/>
                <a:cs typeface="Times New Roman"/>
              </a:rPr>
              <a:t>intermachine</a:t>
            </a:r>
            <a:r>
              <a:rPr lang="en-US" dirty="0" smtClean="0">
                <a:noFill/>
                <a:latin typeface="Times New Roman"/>
                <a:cs typeface="Times New Roman"/>
              </a:rPr>
              <a:t> RPC and a different low level abstraction for </a:t>
            </a:r>
            <a:r>
              <a:rPr lang="en-US" dirty="0" err="1" smtClean="0">
                <a:noFill/>
                <a:latin typeface="Times New Roman"/>
                <a:cs typeface="Times New Roman"/>
              </a:rPr>
              <a:t>interprocess</a:t>
            </a:r>
            <a:r>
              <a:rPr lang="en-US" dirty="0" smtClean="0">
                <a:noFill/>
                <a:latin typeface="Times New Roman"/>
                <a:cs typeface="Times New Roman"/>
              </a:rPr>
              <a:t> RPC on the same machine?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Marshalling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610"/>
            <a:ext cx="8229600" cy="4525963"/>
          </a:xfrm>
        </p:spPr>
        <p:txBody>
          <a:bodyPr/>
          <a:lstStyle/>
          <a:p>
            <a:r>
              <a:rPr lang="en-US" dirty="0" smtClean="0"/>
              <a:t>RPC calls have parameters</a:t>
            </a:r>
          </a:p>
          <a:p>
            <a:r>
              <a:rPr lang="en-US" dirty="0" smtClean="0"/>
              <a:t>But the remote procedure might not have the same data representation</a:t>
            </a:r>
          </a:p>
          <a:p>
            <a:pPr lvl="1"/>
            <a:r>
              <a:rPr lang="en-US" dirty="0" smtClean="0"/>
              <a:t>Especially if it’s on a different machine type</a:t>
            </a:r>
          </a:p>
          <a:p>
            <a:r>
              <a:rPr lang="en-US" dirty="0" smtClean="0"/>
              <a:t>Need to store sender’s version of arguments in a message</a:t>
            </a:r>
          </a:p>
          <a:p>
            <a:pPr lvl="1"/>
            <a:r>
              <a:rPr lang="en-US" dirty="0" smtClean="0"/>
              <a:t>Using intermediate representation</a:t>
            </a:r>
          </a:p>
          <a:p>
            <a:r>
              <a:rPr lang="en-US" dirty="0" smtClean="0"/>
              <a:t>Send the message to receiver</a:t>
            </a:r>
          </a:p>
          <a:p>
            <a:r>
              <a:rPr lang="en-US" dirty="0" smtClean="0"/>
              <a:t>Translate the intermediate representation to the receiver’s format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159840" y="229253"/>
            <a:ext cx="88632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/>
              <a:t>Tools to Support Remote </a:t>
            </a:r>
            <a:br>
              <a:rPr lang="en-GB" dirty="0" smtClean="0"/>
            </a:br>
            <a:r>
              <a:rPr lang="en-GB" dirty="0" smtClean="0"/>
              <a:t>Procedure </a:t>
            </a:r>
            <a:r>
              <a:rPr lang="en-GB" dirty="0"/>
              <a:t>Calls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1225441" y="1578142"/>
            <a:ext cx="1372320" cy="1271653"/>
          </a:xfrm>
          <a:prstGeom prst="roundRect">
            <a:avLst>
              <a:gd name="adj" fmla="val 11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53433" y="1768242"/>
            <a:ext cx="1270255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interface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specification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760854" y="1784083"/>
            <a:ext cx="1090931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generation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tool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530880" y="1494614"/>
            <a:ext cx="1448640" cy="144879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738215" y="3906866"/>
            <a:ext cx="1141651" cy="51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 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stubs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997560" y="3682203"/>
            <a:ext cx="859761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skeleton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581977" y="3759970"/>
            <a:ext cx="1706447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External Data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Representation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access </a:t>
            </a:r>
            <a:r>
              <a:rPr lang="en-GB" dirty="0" smtClean="0"/>
              <a:t>functions</a:t>
            </a:r>
            <a:endParaRPr lang="en-GB" dirty="0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671840" y="3659160"/>
            <a:ext cx="12830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3575520" y="3600115"/>
            <a:ext cx="1728000" cy="1055630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853601" y="3662041"/>
            <a:ext cx="11822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227680" y="2659695"/>
            <a:ext cx="1451520" cy="977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273920" y="2939085"/>
            <a:ext cx="1440" cy="6610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4808160" y="2685618"/>
            <a:ext cx="158832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2597760" y="2240612"/>
            <a:ext cx="92736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78116" y="4670146"/>
            <a:ext cx="1103668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application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7187394" y="4616861"/>
            <a:ext cx="1565332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implementation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>
            <a:off x="439500" y="4660065"/>
            <a:ext cx="1212480" cy="921697"/>
          </a:xfrm>
          <a:prstGeom prst="roundRect">
            <a:avLst>
              <a:gd name="adj" fmla="val 15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AutoShape 19"/>
          <p:cNvSpPr>
            <a:spLocks noChangeArrowheads="1"/>
          </p:cNvSpPr>
          <p:nvPr/>
        </p:nvSpPr>
        <p:spPr bwMode="auto">
          <a:xfrm>
            <a:off x="7128381" y="4527571"/>
            <a:ext cx="1651680" cy="1054191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AutoShape 20"/>
          <p:cNvSpPr>
            <a:spLocks noChangeArrowheads="1"/>
          </p:cNvSpPr>
          <p:nvPr/>
        </p:nvSpPr>
        <p:spPr bwMode="auto">
          <a:xfrm>
            <a:off x="1972800" y="5829720"/>
            <a:ext cx="1601280" cy="306248"/>
          </a:xfrm>
          <a:prstGeom prst="roundRect">
            <a:avLst>
              <a:gd name="adj" fmla="val 2568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client</a:t>
            </a:r>
          </a:p>
        </p:txBody>
      </p:sp>
      <p:sp>
        <p:nvSpPr>
          <p:cNvPr id="31765" name="AutoShape 21"/>
          <p:cNvSpPr>
            <a:spLocks noChangeArrowheads="1"/>
          </p:cNvSpPr>
          <p:nvPr/>
        </p:nvSpPr>
        <p:spPr bwMode="auto">
          <a:xfrm>
            <a:off x="4730401" y="5620646"/>
            <a:ext cx="1575360" cy="711435"/>
          </a:xfrm>
          <a:prstGeom prst="roundRect">
            <a:avLst>
              <a:gd name="adj" fmla="val 2287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5192641" y="5823708"/>
            <a:ext cx="641326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dirty="0"/>
              <a:t>server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1671840" y="5270500"/>
            <a:ext cx="717120" cy="3631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337121" y="4616861"/>
            <a:ext cx="279360" cy="977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 flipH="1">
            <a:off x="2946241" y="4655745"/>
            <a:ext cx="124848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4523040" y="4667266"/>
            <a:ext cx="610560" cy="9404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 flipH="1">
            <a:off x="5551201" y="4629822"/>
            <a:ext cx="853920" cy="9663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H="1">
            <a:off x="6135840" y="5162549"/>
            <a:ext cx="900001" cy="3947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RPC Operations</a:t>
            </a:r>
            <a:endParaRPr lang="en-GB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149585"/>
            <a:ext cx="8229600" cy="4525963"/>
          </a:xfrm>
        </p:spPr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links</a:t>
            </a:r>
            <a:r>
              <a:rPr lang="en-GB" dirty="0" smtClean="0"/>
              <a:t> to local </a:t>
            </a:r>
            <a:r>
              <a:rPr lang="en-GB" dirty="0"/>
              <a:t>procedures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alls </a:t>
            </a:r>
            <a:r>
              <a:rPr lang="en-GB" dirty="0"/>
              <a:t>local procedures, gets results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RPC implementation </a:t>
            </a:r>
            <a:r>
              <a:rPr lang="en-GB" dirty="0"/>
              <a:t>is inside those procedures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does not know about</a:t>
            </a:r>
            <a:r>
              <a:rPr lang="en-GB" dirty="0" smtClean="0"/>
              <a:t> details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formats of messages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worry about sends, timeouts, resents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external data representation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generated </a:t>
            </a:r>
            <a:r>
              <a:rPr lang="en-GB" dirty="0"/>
              <a:t>automatically by RPC tools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key to the tools is the interface specification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As an IPC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Inherits many characteristics of local procedure calls</a:t>
            </a:r>
          </a:p>
          <a:p>
            <a:r>
              <a:rPr lang="en-US" dirty="0" smtClean="0"/>
              <a:t>Inherently non-parallel</a:t>
            </a:r>
          </a:p>
          <a:p>
            <a:pPr lvl="1"/>
            <a:r>
              <a:rPr lang="en-US" dirty="0" smtClean="0"/>
              <a:t>Make the call and wait for the reply</a:t>
            </a:r>
          </a:p>
          <a:p>
            <a:r>
              <a:rPr lang="en-US" dirty="0" smtClean="0"/>
              <a:t>Caller is thus limited by speed of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Not suitable for creating parallel programs</a:t>
            </a:r>
          </a:p>
          <a:p>
            <a:pPr lvl="1"/>
            <a:r>
              <a:rPr lang="en-US" dirty="0" smtClean="0"/>
              <a:t>Works best for obvious client/</a:t>
            </a:r>
            <a:r>
              <a:rPr lang="en-US" smtClean="0"/>
              <a:t>server situations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You Call and </a:t>
            </a:r>
            <a:br>
              <a:rPr lang="en-US" dirty="0" smtClean="0"/>
            </a:br>
            <a:r>
              <a:rPr lang="en-US" dirty="0" smtClean="0"/>
              <a:t>No One Answers?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your own procedure calls, remote procedure calls might not be answered</a:t>
            </a:r>
          </a:p>
          <a:p>
            <a:pPr lvl="1"/>
            <a:r>
              <a:rPr lang="en-US" dirty="0" smtClean="0"/>
              <a:t>Especially if they’re on different machines</a:t>
            </a:r>
          </a:p>
          <a:p>
            <a:r>
              <a:rPr lang="en-US" dirty="0" smtClean="0"/>
              <a:t>Possibly because the call failed</a:t>
            </a:r>
          </a:p>
          <a:p>
            <a:r>
              <a:rPr lang="en-US" dirty="0" smtClean="0"/>
              <a:t>Possibly because the return value delivery failed</a:t>
            </a:r>
          </a:p>
          <a:p>
            <a:r>
              <a:rPr lang="en-US" dirty="0" smtClean="0"/>
              <a:t>Possibly because the </a:t>
            </a:r>
            <a:r>
              <a:rPr lang="en-US" dirty="0" err="1" smtClean="0"/>
              <a:t>callee</a:t>
            </a:r>
            <a:r>
              <a:rPr lang="en-US" dirty="0" smtClean="0"/>
              <a:t> just isn’t done yet</a:t>
            </a:r>
          </a:p>
          <a:p>
            <a:r>
              <a:rPr lang="en-US" dirty="0" smtClean="0"/>
              <a:t>What should the caller do?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35625</TotalTime>
  <Words>1309</Words>
  <Application>Microsoft Macintosh PowerPoint</Application>
  <PresentationFormat>On-screen Show (4:3)</PresentationFormat>
  <Paragraphs>228</Paragraphs>
  <Slides>23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Theme</vt:lpstr>
      <vt:lpstr>Remote Procedure Calls</vt:lpstr>
      <vt:lpstr> RPC Characteristics</vt:lpstr>
      <vt:lpstr>RPC Mechanics</vt:lpstr>
      <vt:lpstr>RPC As A Layered Abstraction</vt:lpstr>
      <vt:lpstr>Marshalling Arguments</vt:lpstr>
      <vt:lpstr>Tools to Support Remote  Procedure Calls </vt:lpstr>
      <vt:lpstr>RPC Operations</vt:lpstr>
      <vt:lpstr>RPC As an IPC Mechanism</vt:lpstr>
      <vt:lpstr>What If You Call and  No One Answers?</vt:lpstr>
      <vt:lpstr>RPC Caller Options</vt:lpstr>
      <vt:lpstr>Another Difference Between  Local and Remote Procedure Calls</vt:lpstr>
      <vt:lpstr>Bounded Buffers</vt:lpstr>
      <vt:lpstr>SEND and RECEIVE With Bounded Buffers</vt:lpstr>
      <vt:lpstr>Practicalities of Bounded Buffers</vt:lpstr>
      <vt:lpstr>The Bounded Buffer</vt:lpstr>
      <vt:lpstr>One Potential Issue</vt:lpstr>
      <vt:lpstr>Another Potential Issue</vt:lpstr>
      <vt:lpstr>Handling the Sequence Coordination Issues</vt:lpstr>
      <vt:lpstr>Implementing the Loops</vt:lpstr>
      <vt:lpstr>A Potential Danger</vt:lpstr>
      <vt:lpstr>Why Didn’t You Just Say BUFFER_COUNT=BUFFER_COUNT-1?</vt:lpstr>
      <vt:lpstr>Another Concurrency Problem</vt:lpstr>
      <vt:lpstr>One Possible Solution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39</cp:revision>
  <dcterms:created xsi:type="dcterms:W3CDTF">2013-03-13T23:44:07Z</dcterms:created>
  <dcterms:modified xsi:type="dcterms:W3CDTF">2013-03-14T18:37:09Z</dcterms:modified>
</cp:coreProperties>
</file>