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18" r:id="rId2"/>
    <p:sldId id="278" r:id="rId3"/>
    <p:sldId id="319" r:id="rId4"/>
    <p:sldId id="320" r:id="rId5"/>
    <p:sldId id="321" r:id="rId6"/>
    <p:sldId id="324" r:id="rId7"/>
    <p:sldId id="322" r:id="rId8"/>
    <p:sldId id="339" r:id="rId9"/>
    <p:sldId id="323" r:id="rId10"/>
    <p:sldId id="340" r:id="rId11"/>
    <p:sldId id="341" r:id="rId12"/>
    <p:sldId id="342" r:id="rId13"/>
    <p:sldId id="343" r:id="rId14"/>
    <p:sldId id="326" r:id="rId15"/>
    <p:sldId id="325" r:id="rId16"/>
    <p:sldId id="327" r:id="rId17"/>
    <p:sldId id="328" r:id="rId18"/>
    <p:sldId id="329" r:id="rId19"/>
    <p:sldId id="330" r:id="rId20"/>
    <p:sldId id="331" r:id="rId21"/>
    <p:sldId id="332" r:id="rId22"/>
    <p:sldId id="334" r:id="rId23"/>
    <p:sldId id="333" r:id="rId24"/>
    <p:sldId id="335" r:id="rId25"/>
    <p:sldId id="336" r:id="rId26"/>
    <p:sldId id="337" r:id="rId27"/>
    <p:sldId id="338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7B1A75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 7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Process Communications and Concurrency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A very simple (and limited) communications mechanism</a:t>
            </a:r>
          </a:p>
          <a:p>
            <a:r>
              <a:rPr lang="en-US" dirty="0" smtClean="0"/>
              <a:t>Essentially, send an interrupt to a process</a:t>
            </a:r>
          </a:p>
          <a:p>
            <a:pPr lvl="1"/>
            <a:r>
              <a:rPr lang="en-US" dirty="0" smtClean="0"/>
              <a:t>With some kind of tag indicating what sort of interrupt it is</a:t>
            </a:r>
          </a:p>
          <a:p>
            <a:r>
              <a:rPr lang="en-US" dirty="0" smtClean="0"/>
              <a:t>Depending on implementation, process may actually be interrupted</a:t>
            </a:r>
          </a:p>
          <a:p>
            <a:r>
              <a:rPr lang="en-US" dirty="0" smtClean="0"/>
              <a:t>Or may have some non-interrupting condition code raised</a:t>
            </a:r>
          </a:p>
          <a:p>
            <a:pPr lvl="1"/>
            <a:r>
              <a:rPr lang="en-US" dirty="0" smtClean="0"/>
              <a:t>Which it would need to check for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08912" y="553767"/>
            <a:ext cx="211307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dirty="0" smtClean="0"/>
              <a:t>Unidirectional</a:t>
            </a:r>
          </a:p>
          <a:p>
            <a:r>
              <a:rPr lang="en-US" dirty="0" smtClean="0"/>
              <a:t>Low information content</a:t>
            </a:r>
          </a:p>
          <a:p>
            <a:pPr lvl="1"/>
            <a:r>
              <a:rPr lang="en-US" dirty="0" smtClean="0"/>
              <a:t>Generally just a type</a:t>
            </a:r>
          </a:p>
          <a:p>
            <a:pPr lvl="1"/>
            <a:r>
              <a:rPr lang="en-US" dirty="0" smtClean="0"/>
              <a:t>Thus not useful for moving data</a:t>
            </a:r>
          </a:p>
          <a:p>
            <a:pPr lvl="1"/>
            <a:r>
              <a:rPr lang="en-US" dirty="0" smtClean="0"/>
              <a:t>Intended to, well, signal things</a:t>
            </a:r>
          </a:p>
          <a:p>
            <a:r>
              <a:rPr lang="en-US" dirty="0" smtClean="0"/>
              <a:t>Not always possible for user processes to signal each other</a:t>
            </a:r>
          </a:p>
          <a:p>
            <a:pPr lvl="1"/>
            <a:r>
              <a:rPr lang="en-US" dirty="0" smtClean="0"/>
              <a:t>May only be used by OS to alert user processes</a:t>
            </a:r>
          </a:p>
          <a:p>
            <a:pPr lvl="1"/>
            <a:r>
              <a:rPr lang="en-US" dirty="0" smtClean="0"/>
              <a:t>Or possibly only through parent/child process relationships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Typically Done </a:t>
            </a:r>
            <a:br>
              <a:rPr lang="en-US" dirty="0" smtClean="0"/>
            </a:br>
            <a:r>
              <a:rPr lang="en-US" dirty="0" smtClean="0"/>
              <a:t>With Signals?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dirty="0" smtClean="0"/>
              <a:t>Terminating processes</a:t>
            </a:r>
          </a:p>
          <a:p>
            <a:pPr lvl="1"/>
            <a:r>
              <a:rPr lang="en-US" dirty="0" smtClean="0"/>
              <a:t>Cleanly or otherwise</a:t>
            </a:r>
          </a:p>
          <a:p>
            <a:r>
              <a:rPr lang="en-US" dirty="0" smtClean="0"/>
              <a:t>Notifying parents of child termination</a:t>
            </a:r>
          </a:p>
          <a:p>
            <a:r>
              <a:rPr lang="en-US" dirty="0" smtClean="0"/>
              <a:t>Notifying of I/O errors and other I/O situations</a:t>
            </a:r>
          </a:p>
          <a:p>
            <a:r>
              <a:rPr lang="en-US" dirty="0" smtClean="0"/>
              <a:t>Telling processes they did something invalid </a:t>
            </a:r>
          </a:p>
          <a:p>
            <a:pPr lvl="1"/>
            <a:r>
              <a:rPr lang="en-US" dirty="0" smtClean="0"/>
              <a:t>E.g., illegal addresses</a:t>
            </a:r>
          </a:p>
          <a:p>
            <a:r>
              <a:rPr lang="en-US" dirty="0" smtClean="0"/>
              <a:t>Linux provides a couple of user-definable signals</a:t>
            </a:r>
          </a:p>
          <a:p>
            <a:r>
              <a:rPr lang="en-US" dirty="0" smtClean="0"/>
              <a:t>Windows makes little use of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through the trap/interrupt mechanism</a:t>
            </a:r>
          </a:p>
          <a:p>
            <a:r>
              <a:rPr lang="en-US" dirty="0" smtClean="0"/>
              <a:t>OS (or another process) requests a signal for a process</a:t>
            </a:r>
          </a:p>
          <a:p>
            <a:r>
              <a:rPr lang="en-US" dirty="0" smtClean="0"/>
              <a:t>That process is delivered a trap or interrupt implementing the signal</a:t>
            </a:r>
          </a:p>
          <a:p>
            <a:r>
              <a:rPr lang="en-US" dirty="0" smtClean="0"/>
              <a:t>There’s no associated parameters or other data</a:t>
            </a:r>
          </a:p>
          <a:p>
            <a:pPr lvl="1"/>
            <a:r>
              <a:rPr lang="en-US" dirty="0" smtClean="0"/>
              <a:t>So no need to worry about where to put or </a:t>
            </a:r>
            <a:r>
              <a:rPr lang="en-US" smtClean="0"/>
              <a:t>find that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226"/>
            <a:ext cx="8229600" cy="4525963"/>
          </a:xfrm>
        </p:spPr>
        <p:txBody>
          <a:bodyPr/>
          <a:lstStyle/>
          <a:p>
            <a:r>
              <a:rPr lang="en-US" dirty="0" smtClean="0"/>
              <a:t>Everyone uses the same pool of RAM anyway</a:t>
            </a:r>
          </a:p>
          <a:p>
            <a:r>
              <a:rPr lang="en-US" dirty="0" smtClean="0"/>
              <a:t>Why not have communications done simply by writing and reading parts of the RAM?</a:t>
            </a:r>
          </a:p>
          <a:p>
            <a:pPr lvl="1"/>
            <a:r>
              <a:rPr lang="en-US" dirty="0" smtClean="0"/>
              <a:t>Sender writes to a RAM location</a:t>
            </a:r>
          </a:p>
          <a:p>
            <a:pPr lvl="1"/>
            <a:r>
              <a:rPr lang="en-US" dirty="0" smtClean="0"/>
              <a:t>Receiver reads it</a:t>
            </a:r>
          </a:p>
          <a:p>
            <a:pPr lvl="1"/>
            <a:r>
              <a:rPr lang="en-US" dirty="0" smtClean="0"/>
              <a:t>Give both processes access to memory via their domain registers</a:t>
            </a:r>
          </a:p>
          <a:p>
            <a:r>
              <a:rPr lang="en-US" dirty="0" smtClean="0"/>
              <a:t>Conceptually simple</a:t>
            </a:r>
          </a:p>
          <a:p>
            <a:r>
              <a:rPr lang="en-US" dirty="0" smtClean="0"/>
              <a:t>Basic idea cheap to implement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82952" y="553767"/>
            <a:ext cx="39782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Memory With Domain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27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9" name="Rounded Rectangle 3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40" name="Up-Down Arrow 3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Connector 36"/>
          <p:cNvCxnSpPr>
            <a:endCxn id="35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39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78" name="Straight Connector 77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endCxn id="69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85" name="Straight Connector 8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9" name="Straight Connector 88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endCxn id="71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57201" y="4252453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With write permission for Process 1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998443" y="4250917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And read permission for Process 2</a:t>
            </a:r>
            <a:endParaRPr lang="en-US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100" grpId="0"/>
      <p:bldP spid="10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Shared Domain to Communicate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9" idx="2"/>
            <a:endCxn id="20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5" name="Rounded Rectangle 2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6" name="Up-Down Arrow 2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" name="Straight Connector 26"/>
          <p:cNvCxnSpPr>
            <a:endCxn id="23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30" idx="2"/>
            <a:endCxn id="31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an 33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6" name="Rounded Rectangle 3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7" name="Up-Down Arrow 3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8" name="Straight Connector 37"/>
          <p:cNvCxnSpPr>
            <a:endCxn id="34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36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0" name="Straight Connector 49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4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4" name="Straight Connector 5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45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57201" y="4252453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writes some data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98443" y="425091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then reads it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058383" y="54248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2551E-7 -1.70021E-6 L -0.00278 0.44506 " pathEditMode="relative" ptsTypes="AA">
                                      <p:cBhvr>
                                        <p:cTn id="1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44506 L 0.18605 0.44506 " pathEditMode="relative" ptsTypes="AA">
                                      <p:cBhvr>
                                        <p:cTn id="1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051E-6 -2.64168E-6 L 0.29295 -2.64168E-6 " pathEditMode="relative" ptsTypes="AA">
                                      <p:cBhvr>
                                        <p:cTn id="2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95 4.98265E-6 L 0.29312 -0.4147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animBg="1"/>
      <p:bldP spid="66" grpId="1" animBg="1"/>
      <p:bldP spid="66" grpId="2" animBg="1"/>
      <p:bldP spid="67" grpId="0"/>
      <p:bldP spid="68" grpId="0" animBg="1"/>
      <p:bldP spid="68" grpId="1" animBg="1"/>
      <p:bldP spid="68" grpId="2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 #1 With </a:t>
            </a:r>
            <a:br>
              <a:rPr lang="en-US" dirty="0" smtClean="0"/>
            </a:br>
            <a:r>
              <a:rPr lang="en-US" dirty="0" smtClean="0"/>
              <a:t>Shared Domain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stCxn id="20" idx="2"/>
            <a:endCxn id="21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5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6" name="Rounded Rectangle 25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8" name="Straight Connector 27"/>
          <p:cNvCxnSpPr>
            <a:endCxn id="24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26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31" idx="2"/>
            <a:endCxn id="32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an 34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6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7" name="Rounded Rectangle 3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8" name="Up-Down Arrow 3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Straight Connector 38"/>
          <p:cNvCxnSpPr>
            <a:endCxn id="35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37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Down Arrow 40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1" name="Straight Connector 50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5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5" name="Straight Connector 54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endCxn id="46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058383" y="54248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457200" y="371704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1 know this was the correct place to write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036966" y="5090829"/>
            <a:ext cx="1922353" cy="333978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972768" y="3624388"/>
            <a:ext cx="16763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How did 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Process 2 know this was the correct place to read the data?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4489070" y="5027387"/>
            <a:ext cx="2597531" cy="39742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 #2 With</a:t>
            </a:r>
            <a:br>
              <a:rPr lang="en-US" dirty="0" smtClean="0"/>
            </a:br>
            <a:r>
              <a:rPr lang="en-US" dirty="0" smtClean="0"/>
              <a:t>Shared Domain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7" name="Rectangle 6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5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21" idx="2"/>
            <a:endCxn id="22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6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27" name="Rounded Rectangle 26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8" name="Up-Down Arrow 27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/>
          <p:cNvCxnSpPr>
            <a:endCxn id="25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7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32" idx="2"/>
            <a:endCxn id="33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an 35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7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38" name="Rounded Rectangle 37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39" name="Up-Down Arrow 38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0" name="Straight Connector 39"/>
          <p:cNvCxnSpPr>
            <a:endCxn id="36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8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Down Arrow 41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233972" y="24003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174859" y="5317960"/>
            <a:ext cx="2843462" cy="632490"/>
          </a:xfrm>
          <a:prstGeom prst="rect">
            <a:avLst/>
          </a:prstGeom>
          <a:solidFill>
            <a:srgbClr val="66006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833449" y="2397204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52" name="Straight Connector 51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6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56" name="Straight Connector 55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rot="5400000">
            <a:off x="2942778" y="2016642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882718" y="4079976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endCxn id="47" idx="1"/>
          </p:cNvCxnSpPr>
          <p:nvPr/>
        </p:nvCxnSpPr>
        <p:spPr>
          <a:xfrm flipV="1">
            <a:off x="2415833" y="5634205"/>
            <a:ext cx="759026" cy="6592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H="1">
            <a:off x="6243198" y="2013546"/>
            <a:ext cx="2860" cy="1029318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6200000" flipH="1">
            <a:off x="5212457" y="4076880"/>
            <a:ext cx="3093660" cy="2031"/>
          </a:xfrm>
          <a:prstGeom prst="line">
            <a:avLst/>
          </a:prstGeom>
          <a:ln>
            <a:solidFill>
              <a:srgbClr val="66006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6028225" y="5637699"/>
            <a:ext cx="744778" cy="3097"/>
          </a:xfrm>
          <a:prstGeom prst="line">
            <a:avLst/>
          </a:prstGeom>
          <a:ln>
            <a:solidFill>
              <a:srgbClr val="660066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2363736" y="2373407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6921823" y="3919747"/>
            <a:ext cx="1955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What if Process 2 tries to read the data before process 1 writes it?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223386" y="1710302"/>
            <a:ext cx="2726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Timing Issues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49558" y="3890500"/>
            <a:ext cx="19553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Worse, what if Process 2 reads the data in the middle of Process 1 writing it?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rot="10800000" flipV="1">
            <a:off x="4489073" y="3388896"/>
            <a:ext cx="2597526" cy="203591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4058383" y="542480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Arrow Connector 76"/>
          <p:cNvCxnSpPr>
            <a:stCxn id="36" idx="2"/>
          </p:cNvCxnSpPr>
          <p:nvPr/>
        </p:nvCxnSpPr>
        <p:spPr>
          <a:xfrm rot="10800000" flipV="1">
            <a:off x="4324297" y="3096446"/>
            <a:ext cx="2876532" cy="2280959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4257143" y="5423827"/>
            <a:ext cx="202103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4058431" y="5421613"/>
            <a:ext cx="400815" cy="77937"/>
            <a:chOff x="4058431" y="5513688"/>
            <a:chExt cx="400815" cy="77937"/>
          </a:xfrm>
        </p:grpSpPr>
        <p:sp>
          <p:nvSpPr>
            <p:cNvPr id="80" name="Rectangle 79"/>
            <p:cNvSpPr/>
            <p:nvPr/>
          </p:nvSpPr>
          <p:spPr>
            <a:xfrm>
              <a:off x="4058431" y="5513688"/>
              <a:ext cx="202103" cy="77541"/>
            </a:xfrm>
            <a:prstGeom prst="rect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257143" y="5514084"/>
              <a:ext cx="202103" cy="77541"/>
            </a:xfrm>
            <a:prstGeom prst="rect">
              <a:avLst/>
            </a:prstGeom>
            <a:solidFill>
              <a:srgbClr val="7B1A7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45935E-7 L 0.29368 -0.41487 " pathEditMode="relative" ptsTypes="AA">
                                      <p:cBhvr>
                                        <p:cTn id="3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71" grpId="0"/>
      <p:bldP spid="72" grpId="0"/>
      <p:bldP spid="76" grpId="0" animBg="1"/>
      <p:bldP spid="7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Problems Can Get Worse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process 1 wants to write more data than the shared domain can hold?</a:t>
            </a:r>
          </a:p>
          <a:p>
            <a:r>
              <a:rPr lang="en-US" dirty="0" smtClean="0"/>
              <a:t>What if both processes wish to send data to each other?</a:t>
            </a:r>
          </a:p>
          <a:p>
            <a:pPr lvl="1"/>
            <a:r>
              <a:rPr lang="en-US" dirty="0" smtClean="0"/>
              <a:t>Give them read/write on the single domain?</a:t>
            </a:r>
          </a:p>
          <a:p>
            <a:pPr lvl="1"/>
            <a:r>
              <a:rPr lang="en-US" dirty="0" smtClean="0"/>
              <a:t>Give them each one writeable domain, and read permission on the other’s?</a:t>
            </a:r>
          </a:p>
          <a:p>
            <a:r>
              <a:rPr lang="en-US" dirty="0" smtClean="0"/>
              <a:t>What if it’s more than two processes?</a:t>
            </a:r>
          </a:p>
          <a:p>
            <a:r>
              <a:rPr lang="en-US" dirty="0" smtClean="0"/>
              <a:t>Just scratches the surface of potential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do processes need to communicate?</a:t>
            </a:r>
          </a:p>
          <a:p>
            <a:r>
              <a:rPr lang="en-GB" dirty="0" smtClean="0"/>
              <a:t>What mechanisms do they use for communication?</a:t>
            </a:r>
          </a:p>
          <a:p>
            <a:r>
              <a:rPr lang="en-GB" dirty="0" smtClean="0"/>
              <a:t>What kinds of problems does such communications lead to?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Core Difficulty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abstraction is too low level</a:t>
            </a:r>
          </a:p>
          <a:p>
            <a:r>
              <a:rPr lang="en-US" dirty="0" smtClean="0"/>
              <a:t>It leaves too many tricky problems for the application writers to solve</a:t>
            </a:r>
          </a:p>
          <a:p>
            <a:r>
              <a:rPr lang="en-US" dirty="0" smtClean="0"/>
              <a:t>The OS needs to provide higher level communications abstractions</a:t>
            </a:r>
          </a:p>
          <a:p>
            <a:pPr lvl="1"/>
            <a:r>
              <a:rPr lang="en-US" dirty="0" smtClean="0"/>
              <a:t>To hide complexities and simplify the application writers’ lives</a:t>
            </a:r>
          </a:p>
          <a:p>
            <a:r>
              <a:rPr lang="en-US" dirty="0" smtClean="0"/>
              <a:t>There are many possible choices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conceptually simple communications mechanism</a:t>
            </a:r>
          </a:p>
          <a:p>
            <a:r>
              <a:rPr lang="en-US" dirty="0" smtClean="0"/>
              <a:t>The sender sends a message explicitly</a:t>
            </a:r>
          </a:p>
          <a:p>
            <a:r>
              <a:rPr lang="en-US" dirty="0" smtClean="0"/>
              <a:t>The receiver explicitly asks to receive it</a:t>
            </a:r>
          </a:p>
          <a:p>
            <a:r>
              <a:rPr lang="en-US" dirty="0" smtClean="0"/>
              <a:t>The message service is provided by the operating system</a:t>
            </a:r>
          </a:p>
          <a:p>
            <a:pPr lvl="1"/>
            <a:r>
              <a:rPr lang="en-US" dirty="0" smtClean="0"/>
              <a:t>Which handles all the “little details”</a:t>
            </a:r>
          </a:p>
          <a:p>
            <a:r>
              <a:rPr lang="en-US" dirty="0" smtClean="0"/>
              <a:t>Usually non-blocking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5300" y="553767"/>
            <a:ext cx="2855767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Oval 113"/>
          <p:cNvSpPr/>
          <p:nvPr/>
        </p:nvSpPr>
        <p:spPr>
          <a:xfrm>
            <a:off x="3715307" y="149974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39" name="Rectangle 38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Connector 41"/>
            <p:cNvCxnSpPr>
              <a:stCxn id="39" idx="2"/>
              <a:endCxn id="40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47" name="Rounded Rectangle 4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Up-Down Arrow 4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/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7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49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0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2" name="Down Arrow 51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180133" y="2412178"/>
            <a:ext cx="664889" cy="201943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376260" y="2846110"/>
            <a:ext cx="276469" cy="327543"/>
          </a:xfrm>
          <a:prstGeom prst="round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 rot="5400000">
            <a:off x="1055749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3" idx="2"/>
            <a:endCxn id="54" idx="0"/>
          </p:cNvCxnSpPr>
          <p:nvPr/>
        </p:nvCxnSpPr>
        <p:spPr>
          <a:xfrm rot="16200000" flipH="1">
            <a:off x="1397541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Can 56"/>
          <p:cNvSpPr/>
          <p:nvPr/>
        </p:nvSpPr>
        <p:spPr>
          <a:xfrm>
            <a:off x="1042623" y="2841431"/>
            <a:ext cx="284605" cy="510031"/>
          </a:xfrm>
          <a:prstGeom prst="can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58" name="Group 30"/>
          <p:cNvGrpSpPr/>
          <p:nvPr/>
        </p:nvGrpSpPr>
        <p:grpSpPr>
          <a:xfrm>
            <a:off x="1705473" y="2878867"/>
            <a:ext cx="331493" cy="510032"/>
            <a:chOff x="6807200" y="3937000"/>
            <a:chExt cx="1202070" cy="1384300"/>
          </a:xfrm>
          <a:solidFill>
            <a:srgbClr val="0000FF"/>
          </a:solidFill>
        </p:grpSpPr>
        <p:sp>
          <p:nvSpPr>
            <p:cNvPr id="59" name="Rounded Rectangle 58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0" name="Up-Down Arrow 59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1" name="Straight Connector 60"/>
          <p:cNvCxnSpPr>
            <a:endCxn id="57" idx="1"/>
          </p:cNvCxnSpPr>
          <p:nvPr/>
        </p:nvCxnSpPr>
        <p:spPr>
          <a:xfrm rot="5400000">
            <a:off x="1098055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59" idx="0"/>
          </p:cNvCxnSpPr>
          <p:nvPr/>
        </p:nvCxnSpPr>
        <p:spPr>
          <a:xfrm rot="16200000" flipH="1">
            <a:off x="1687495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Process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338339" y="2412178"/>
            <a:ext cx="664889" cy="201943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534466" y="2846110"/>
            <a:ext cx="276469" cy="327543"/>
          </a:xfrm>
          <a:prstGeom prst="round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 rot="5400000">
            <a:off x="7213955" y="2234845"/>
            <a:ext cx="1026695" cy="1281406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/>
          <p:cNvCxnSpPr>
            <a:stCxn id="64" idx="2"/>
            <a:endCxn id="65" idx="0"/>
          </p:cNvCxnSpPr>
          <p:nvPr/>
        </p:nvCxnSpPr>
        <p:spPr>
          <a:xfrm rot="16200000" flipH="1">
            <a:off x="7555747" y="2729157"/>
            <a:ext cx="231989" cy="191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Can 67"/>
          <p:cNvSpPr/>
          <p:nvPr/>
        </p:nvSpPr>
        <p:spPr>
          <a:xfrm>
            <a:off x="7200829" y="2841431"/>
            <a:ext cx="284605" cy="510031"/>
          </a:xfrm>
          <a:prstGeom prst="can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9" name="Group 64"/>
          <p:cNvGrpSpPr/>
          <p:nvPr/>
        </p:nvGrpSpPr>
        <p:grpSpPr>
          <a:xfrm>
            <a:off x="7863679" y="2878867"/>
            <a:ext cx="331493" cy="510032"/>
            <a:chOff x="6807200" y="3937000"/>
            <a:chExt cx="1202070" cy="1384300"/>
          </a:xfrm>
          <a:solidFill>
            <a:srgbClr val="FF0000"/>
          </a:solidFill>
        </p:grpSpPr>
        <p:sp>
          <p:nvSpPr>
            <p:cNvPr id="70" name="Rounded Rectangle 6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71" name="Up-Down Arrow 7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2" name="Straight Connector 71"/>
          <p:cNvCxnSpPr>
            <a:endCxn id="68" idx="1"/>
          </p:cNvCxnSpPr>
          <p:nvPr/>
        </p:nvCxnSpPr>
        <p:spPr>
          <a:xfrm rot="5400000">
            <a:off x="7256261" y="2696313"/>
            <a:ext cx="231989" cy="5824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70" idx="0"/>
          </p:cNvCxnSpPr>
          <p:nvPr/>
        </p:nvCxnSpPr>
        <p:spPr>
          <a:xfrm rot="16200000" flipH="1">
            <a:off x="7845701" y="2695140"/>
            <a:ext cx="264743" cy="102706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Down Arrow 73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33972" y="26543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ounded Rectangle 76"/>
          <p:cNvSpPr/>
          <p:nvPr/>
        </p:nvSpPr>
        <p:spPr>
          <a:xfrm>
            <a:off x="3178143" y="3624388"/>
            <a:ext cx="2842252" cy="2743617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173952" y="4065439"/>
            <a:ext cx="2843462" cy="432418"/>
          </a:xfrm>
          <a:prstGeom prst="rect">
            <a:avLst/>
          </a:prstGeom>
          <a:solidFill>
            <a:srgbClr val="0000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833449" y="2651204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175337" y="4658411"/>
            <a:ext cx="2843462" cy="432418"/>
          </a:xfrm>
          <a:prstGeom prst="rect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2591745" y="2753254"/>
            <a:ext cx="805433" cy="1511900"/>
            <a:chOff x="2591745" y="2532967"/>
            <a:chExt cx="805433" cy="1748681"/>
          </a:xfrm>
        </p:grpSpPr>
        <p:cxnSp>
          <p:nvCxnSpPr>
            <p:cNvPr id="84" name="Straight Connector 83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0000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78" idx="1"/>
            </p:cNvCxnSpPr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0000FF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Rectangle 96"/>
          <p:cNvSpPr/>
          <p:nvPr/>
        </p:nvSpPr>
        <p:spPr>
          <a:xfrm>
            <a:off x="3592686" y="4216832"/>
            <a:ext cx="412821" cy="77541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5"/>
          <p:cNvGrpSpPr/>
          <p:nvPr/>
        </p:nvGrpSpPr>
        <p:grpSpPr>
          <a:xfrm flipH="1">
            <a:off x="5776549" y="2763115"/>
            <a:ext cx="805433" cy="2131691"/>
            <a:chOff x="2591745" y="2532967"/>
            <a:chExt cx="805433" cy="1748681"/>
          </a:xfrm>
        </p:grpSpPr>
        <p:cxnSp>
          <p:nvCxnSpPr>
            <p:cNvPr id="117" name="Straight Connector 116"/>
            <p:cNvCxnSpPr/>
            <p:nvPr/>
          </p:nvCxnSpPr>
          <p:spPr>
            <a:xfrm rot="5400000">
              <a:off x="2994065" y="2131441"/>
              <a:ext cx="1588" cy="80463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>
              <a:off x="1733590" y="3393504"/>
              <a:ext cx="1717898" cy="1588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591745" y="4265153"/>
              <a:ext cx="582207" cy="16495"/>
            </a:xfrm>
            <a:prstGeom prst="line">
              <a:avLst/>
            </a:prstGeom>
            <a:ln>
              <a:solidFill>
                <a:srgbClr val="FF0000"/>
              </a:solidFill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832808" y="3897037"/>
            <a:ext cx="12793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SEND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6764610" y="3815107"/>
            <a:ext cx="20545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RECEIVE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8.67604E-8 2.84391E-6 L 0.06715 -0.3404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0" presetClass="path" presetSubtype="0" accel="50000" decel="5000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6715 -0.34044 L 0.12337 0.09634 " pathEditMode="relative" ptsTypes="AA">
                                      <p:cBhvr>
                                        <p:cTn id="3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97" grpId="0" animBg="1"/>
      <p:bldP spid="97" grpId="1" animBg="1"/>
      <p:bldP spid="97" grpId="2" animBg="1"/>
      <p:bldP spid="121" grpId="0"/>
      <p:bldP spid="1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205"/>
            <a:ext cx="8229600" cy="4525963"/>
          </a:xfrm>
        </p:spPr>
        <p:txBody>
          <a:bodyPr/>
          <a:lstStyle/>
          <a:p>
            <a:r>
              <a:rPr lang="en-US" sz="2800" dirty="0" smtClean="0"/>
              <a:t>Processes need not agree on where to look for things</a:t>
            </a:r>
          </a:p>
          <a:p>
            <a:pPr lvl="1"/>
            <a:r>
              <a:rPr lang="en-US" sz="2400" dirty="0" smtClean="0"/>
              <a:t>Other than, perhaps, a named message queue</a:t>
            </a:r>
          </a:p>
          <a:p>
            <a:r>
              <a:rPr lang="en-US" sz="2800" dirty="0" smtClean="0"/>
              <a:t>Clear synchronization points</a:t>
            </a:r>
            <a:endParaRPr lang="en-US" dirty="0" smtClean="0"/>
          </a:p>
          <a:p>
            <a:pPr lvl="1"/>
            <a:r>
              <a:rPr lang="en-US" sz="2400" dirty="0" smtClean="0"/>
              <a:t>The message doesn’t exist until you SEND it</a:t>
            </a:r>
          </a:p>
          <a:p>
            <a:pPr lvl="1"/>
            <a:r>
              <a:rPr lang="en-US" sz="2400" dirty="0" smtClean="0"/>
              <a:t>The message can’t be examined until you RECEIVE it</a:t>
            </a:r>
          </a:p>
          <a:p>
            <a:pPr lvl="1"/>
            <a:r>
              <a:rPr lang="en-US" sz="2400" dirty="0" smtClean="0"/>
              <a:t>So no worries about incomplete communications</a:t>
            </a:r>
          </a:p>
          <a:p>
            <a:r>
              <a:rPr lang="en-US" sz="2800" dirty="0" smtClean="0"/>
              <a:t>Helpful encapsulation features</a:t>
            </a:r>
          </a:p>
          <a:p>
            <a:pPr lvl="1"/>
            <a:r>
              <a:rPr lang="en-US" sz="2400" dirty="0" smtClean="0"/>
              <a:t>You RECEIVE exactly what was sent, no more, no less</a:t>
            </a:r>
          </a:p>
          <a:p>
            <a:r>
              <a:rPr lang="en-US" sz="2800" dirty="0" smtClean="0"/>
              <a:t>No worries about size of the communications</a:t>
            </a:r>
          </a:p>
          <a:p>
            <a:pPr lvl="1"/>
            <a:r>
              <a:rPr lang="en-US" sz="2400" dirty="0" smtClean="0"/>
              <a:t>Well, no worries for the user; the OS has to worry</a:t>
            </a:r>
          </a:p>
          <a:p>
            <a:r>
              <a:rPr lang="en-US" sz="2800" dirty="0" smtClean="0"/>
              <a:t>Easy to see how it scales to multiple processes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0635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OS is providing this communications abstraction</a:t>
            </a:r>
          </a:p>
          <a:p>
            <a:r>
              <a:rPr lang="en-US" sz="2800" dirty="0" smtClean="0"/>
              <a:t>There’s no magic here</a:t>
            </a:r>
          </a:p>
          <a:p>
            <a:pPr lvl="1"/>
            <a:r>
              <a:rPr lang="en-US" sz="2400" dirty="0" smtClean="0"/>
              <a:t>Lots of stuff needs to be done behind the scenes</a:t>
            </a:r>
          </a:p>
          <a:p>
            <a:pPr lvl="1"/>
            <a:r>
              <a:rPr lang="en-US" sz="2400" dirty="0" smtClean="0"/>
              <a:t>And the OS has to do it</a:t>
            </a:r>
          </a:p>
          <a:p>
            <a:r>
              <a:rPr lang="en-US" sz="2800" dirty="0" smtClean="0"/>
              <a:t>Issues to solve:</a:t>
            </a:r>
          </a:p>
          <a:p>
            <a:pPr lvl="1"/>
            <a:r>
              <a:rPr lang="en-US" sz="2400" dirty="0" smtClean="0"/>
              <a:t>Where do you store the message before receipt?</a:t>
            </a:r>
          </a:p>
          <a:p>
            <a:pPr lvl="1"/>
            <a:r>
              <a:rPr lang="en-US" sz="2400" dirty="0" smtClean="0"/>
              <a:t>How do you deal with large quantities of messages?</a:t>
            </a:r>
          </a:p>
          <a:p>
            <a:pPr lvl="1"/>
            <a:r>
              <a:rPr lang="en-US" sz="2400" dirty="0" smtClean="0"/>
              <a:t>What happens when someone asks to receive before anything is sent?</a:t>
            </a:r>
          </a:p>
          <a:p>
            <a:pPr lvl="1"/>
            <a:r>
              <a:rPr lang="en-US" sz="2400" dirty="0" smtClean="0"/>
              <a:t>What happens to messages that are never received?</a:t>
            </a:r>
          </a:p>
          <a:p>
            <a:pPr lvl="1"/>
            <a:r>
              <a:rPr lang="en-US" sz="2400" dirty="0" smtClean="0"/>
              <a:t>How do you handle naming issues?</a:t>
            </a:r>
          </a:p>
          <a:p>
            <a:pPr lvl="1"/>
            <a:r>
              <a:rPr lang="en-US" sz="2400" dirty="0" smtClean="0"/>
              <a:t>What are the limits on message contents?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Storage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95"/>
            <a:ext cx="8229600" cy="4525963"/>
          </a:xfrm>
        </p:spPr>
        <p:txBody>
          <a:bodyPr/>
          <a:lstStyle/>
          <a:p>
            <a:r>
              <a:rPr lang="en-US" dirty="0" smtClean="0"/>
              <a:t>Messages must be stored somewhere while waiting delivery</a:t>
            </a:r>
          </a:p>
          <a:p>
            <a:pPr lvl="1"/>
            <a:r>
              <a:rPr lang="en-US" dirty="0" smtClean="0"/>
              <a:t>Typical choices are either in the sender’s domain</a:t>
            </a:r>
          </a:p>
          <a:p>
            <a:pPr lvl="2"/>
            <a:r>
              <a:rPr lang="en-US" dirty="0" smtClean="0"/>
              <a:t>What if sender deletes/overwrites them?</a:t>
            </a:r>
          </a:p>
          <a:p>
            <a:pPr lvl="1"/>
            <a:r>
              <a:rPr lang="en-US" dirty="0" smtClean="0"/>
              <a:t>Or in a special OS domain</a:t>
            </a:r>
          </a:p>
          <a:p>
            <a:pPr lvl="2"/>
            <a:r>
              <a:rPr lang="en-US" dirty="0" smtClean="0"/>
              <a:t>That implies extra copying, with performance costs</a:t>
            </a:r>
          </a:p>
          <a:p>
            <a:r>
              <a:rPr lang="en-US" dirty="0" smtClean="0"/>
              <a:t>How long do messages hang around?</a:t>
            </a:r>
          </a:p>
          <a:p>
            <a:pPr lvl="1"/>
            <a:r>
              <a:rPr lang="en-US" dirty="0" smtClean="0"/>
              <a:t>Delivered ones are cleared</a:t>
            </a:r>
          </a:p>
          <a:p>
            <a:pPr lvl="1"/>
            <a:r>
              <a:rPr lang="en-US" dirty="0" smtClean="0"/>
              <a:t>What about those for which no RECEIVE is done?</a:t>
            </a:r>
          </a:p>
          <a:p>
            <a:pPr lvl="2"/>
            <a:r>
              <a:rPr lang="en-US" dirty="0" smtClean="0"/>
              <a:t>One choice: delete them when the receiving process exits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Receipt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RECEIVE issued for non-existent message</a:t>
            </a:r>
          </a:p>
          <a:p>
            <a:pPr lvl="1"/>
            <a:r>
              <a:rPr lang="en-US" dirty="0" smtClean="0"/>
              <a:t>Block till message arrives</a:t>
            </a:r>
          </a:p>
          <a:p>
            <a:pPr lvl="1"/>
            <a:r>
              <a:rPr lang="en-US" dirty="0" smtClean="0"/>
              <a:t>Or return error to the RECEIVE process</a:t>
            </a:r>
          </a:p>
          <a:p>
            <a:r>
              <a:rPr lang="en-US" dirty="0" smtClean="0"/>
              <a:t>Can also inform processes when messages arrive</a:t>
            </a:r>
          </a:p>
          <a:p>
            <a:pPr lvl="1"/>
            <a:r>
              <a:rPr lang="en-US" dirty="0" smtClean="0"/>
              <a:t>Using interrupts or other mechanism</a:t>
            </a:r>
          </a:p>
          <a:p>
            <a:pPr lvl="1"/>
            <a:r>
              <a:rPr lang="en-US" dirty="0" smtClean="0"/>
              <a:t>Only allow RECEIVE operations for arrived messages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Big Advantage of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dirty="0" smtClean="0"/>
              <a:t>easonable </a:t>
            </a:r>
            <a:r>
              <a:rPr lang="en-US" dirty="0" smtClean="0"/>
              <a:t>choice for communicating between processes on different machines</a:t>
            </a:r>
          </a:p>
          <a:p>
            <a:r>
              <a:rPr lang="en-US" dirty="0" smtClean="0"/>
              <a:t>If you use them for everything, you sort of get distributed computing for free</a:t>
            </a:r>
          </a:p>
          <a:p>
            <a:pPr lvl="1"/>
            <a:r>
              <a:rPr lang="en-US" dirty="0" smtClean="0"/>
              <a:t>Not really, unfortunately</a:t>
            </a:r>
          </a:p>
          <a:p>
            <a:pPr lvl="1"/>
            <a:r>
              <a:rPr lang="en-US" dirty="0" smtClean="0"/>
              <a:t>But at least the interface remains the same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Communications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processes are self-contained</a:t>
            </a:r>
          </a:p>
          <a:p>
            <a:pPr lvl="1"/>
            <a:r>
              <a:rPr lang="en-US" dirty="0" smtClean="0"/>
              <a:t>Or only need OS services to share hardware and data</a:t>
            </a:r>
          </a:p>
          <a:p>
            <a:r>
              <a:rPr lang="en-US" dirty="0" smtClean="0"/>
              <a:t>But many others need to communicate</a:t>
            </a:r>
          </a:p>
          <a:p>
            <a:pPr lvl="1"/>
            <a:r>
              <a:rPr lang="en-US" dirty="0" smtClean="0"/>
              <a:t>To other processes</a:t>
            </a:r>
          </a:p>
          <a:p>
            <a:pPr lvl="1"/>
            <a:r>
              <a:rPr lang="en-US" dirty="0" smtClean="0"/>
              <a:t>To other machines</a:t>
            </a:r>
          </a:p>
          <a:p>
            <a:r>
              <a:rPr lang="en-US" dirty="0" smtClean="0"/>
              <a:t>Often complex applications are built of multiple processes</a:t>
            </a:r>
          </a:p>
          <a:p>
            <a:pPr lvl="1"/>
            <a:r>
              <a:rPr lang="en-US" dirty="0" smtClean="0"/>
              <a:t>Which need to communicate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Simple signaling</a:t>
            </a:r>
          </a:p>
          <a:p>
            <a:pPr lvl="1"/>
            <a:r>
              <a:rPr lang="en-US" dirty="0" smtClean="0"/>
              <a:t>Just telling someone else that something has happened</a:t>
            </a:r>
          </a:p>
          <a:p>
            <a:pPr lvl="1"/>
            <a:r>
              <a:rPr lang="en-US" dirty="0" smtClean="0"/>
              <a:t>E.g., letting go of a lock</a:t>
            </a:r>
          </a:p>
          <a:p>
            <a:r>
              <a:rPr lang="en-US" dirty="0" smtClean="0"/>
              <a:t>Messages</a:t>
            </a:r>
          </a:p>
          <a:p>
            <a:pPr lvl="1"/>
            <a:r>
              <a:rPr lang="en-US" dirty="0" smtClean="0"/>
              <a:t>Occasional exchanges of information</a:t>
            </a:r>
          </a:p>
          <a:p>
            <a:r>
              <a:rPr lang="en-US" dirty="0" smtClean="0"/>
              <a:t>Procedure calls or method invocation</a:t>
            </a:r>
          </a:p>
          <a:p>
            <a:r>
              <a:rPr lang="en-US" dirty="0" smtClean="0"/>
              <a:t>Tight sharing of large amounts of data</a:t>
            </a:r>
          </a:p>
          <a:p>
            <a:pPr lvl="1"/>
            <a:r>
              <a:rPr lang="en-US" dirty="0" smtClean="0"/>
              <a:t>E.g., shared memory, pipes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Common Characteristics </a:t>
            </a:r>
            <a:br>
              <a:rPr lang="en-US" dirty="0" smtClean="0"/>
            </a:br>
            <a:r>
              <a:rPr lang="en-US" dirty="0" smtClean="0"/>
              <a:t>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48"/>
            <a:ext cx="8229600" cy="4525963"/>
          </a:xfrm>
        </p:spPr>
        <p:txBody>
          <a:bodyPr/>
          <a:lstStyle/>
          <a:p>
            <a:r>
              <a:rPr lang="en-US" dirty="0" smtClean="0"/>
              <a:t>There are issues of proper synchronization</a:t>
            </a:r>
          </a:p>
          <a:p>
            <a:pPr lvl="1"/>
            <a:r>
              <a:rPr lang="en-US" dirty="0" smtClean="0"/>
              <a:t>Are the sender and receiver both ready?</a:t>
            </a:r>
          </a:p>
          <a:p>
            <a:pPr lvl="1"/>
            <a:r>
              <a:rPr lang="en-US" dirty="0" smtClean="0"/>
              <a:t>Issues of potential deadlock</a:t>
            </a:r>
          </a:p>
          <a:p>
            <a:r>
              <a:rPr lang="en-US" dirty="0" smtClean="0"/>
              <a:t>There are safety issues</a:t>
            </a:r>
          </a:p>
          <a:p>
            <a:pPr lvl="1"/>
            <a:r>
              <a:rPr lang="en-US" dirty="0" smtClean="0"/>
              <a:t>Bad behavior from one process should not trash another process</a:t>
            </a:r>
          </a:p>
          <a:p>
            <a:r>
              <a:rPr lang="en-US" dirty="0" smtClean="0"/>
              <a:t>There are performance issues</a:t>
            </a:r>
          </a:p>
          <a:p>
            <a:pPr lvl="1"/>
            <a:r>
              <a:rPr lang="en-US" dirty="0" smtClean="0"/>
              <a:t>Copying of large amounts of data is expensive</a:t>
            </a:r>
          </a:p>
          <a:p>
            <a:r>
              <a:rPr lang="en-US" dirty="0" smtClean="0"/>
              <a:t>There are security issues</a:t>
            </a:r>
            <a:r>
              <a:rPr lang="en-US" smtClean="0"/>
              <a:t>,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Trouble Spots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We’re breaking the boundaries between processes</a:t>
            </a:r>
          </a:p>
          <a:p>
            <a:pPr lvl="1"/>
            <a:r>
              <a:rPr lang="en-US" dirty="0" smtClean="0"/>
              <a:t>Can we still ensure safety and security?</a:t>
            </a:r>
          </a:p>
          <a:p>
            <a:r>
              <a:rPr lang="en-US" dirty="0" err="1" smtClean="0"/>
              <a:t>Interprocess</a:t>
            </a:r>
            <a:r>
              <a:rPr lang="en-US" dirty="0" smtClean="0"/>
              <a:t> communication implies more sophisticated synchronization</a:t>
            </a:r>
          </a:p>
          <a:p>
            <a:pPr lvl="1"/>
            <a:r>
              <a:rPr lang="en-US" dirty="0" smtClean="0"/>
              <a:t>Better not mess it up</a:t>
            </a:r>
          </a:p>
          <a:p>
            <a:r>
              <a:rPr lang="en-US" dirty="0" smtClean="0"/>
              <a:t>Moving data between entities usually involves copying</a:t>
            </a:r>
          </a:p>
          <a:p>
            <a:pPr lvl="1"/>
            <a:r>
              <a:rPr lang="en-US" dirty="0" smtClean="0"/>
              <a:t>Too much copying is expensive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Desirable Characteristics of 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Simplicity</a:t>
            </a:r>
          </a:p>
          <a:p>
            <a:pPr lvl="1"/>
            <a:r>
              <a:rPr lang="en-US" sz="2000" dirty="0" smtClean="0"/>
              <a:t>Simple definition of what they do and how to do it</a:t>
            </a:r>
          </a:p>
          <a:p>
            <a:pPr lvl="1"/>
            <a:r>
              <a:rPr lang="en-US" sz="2000" dirty="0" smtClean="0"/>
              <a:t>Good to resemble existing mechanism, like a procedure call</a:t>
            </a:r>
          </a:p>
          <a:p>
            <a:pPr lvl="1"/>
            <a:r>
              <a:rPr lang="en-US" sz="2000" dirty="0" smtClean="0"/>
              <a:t>Best if they’re simple to implement in the OS</a:t>
            </a:r>
          </a:p>
          <a:p>
            <a:r>
              <a:rPr lang="en-US" sz="2400" dirty="0" smtClean="0"/>
              <a:t>Robust</a:t>
            </a:r>
          </a:p>
          <a:p>
            <a:pPr lvl="1"/>
            <a:r>
              <a:rPr lang="en-US" sz="2000" dirty="0" smtClean="0"/>
              <a:t>In the face of many using processes and invocations</a:t>
            </a:r>
          </a:p>
          <a:p>
            <a:pPr lvl="1"/>
            <a:r>
              <a:rPr lang="en-US" sz="2000" dirty="0" smtClean="0"/>
              <a:t>When one party misbehaves</a:t>
            </a:r>
          </a:p>
          <a:p>
            <a:r>
              <a:rPr lang="en-US" sz="2400" dirty="0" smtClean="0"/>
              <a:t>Flexibility</a:t>
            </a:r>
          </a:p>
          <a:p>
            <a:pPr lvl="1"/>
            <a:r>
              <a:rPr lang="en-US" sz="2000" dirty="0" smtClean="0"/>
              <a:t>E.g., not limited to fixed size, nice if one-to-many possible, etc.</a:t>
            </a:r>
          </a:p>
          <a:p>
            <a:r>
              <a:rPr lang="en-US" sz="2400" dirty="0" smtClean="0"/>
              <a:t>Free from synchronization problems</a:t>
            </a:r>
          </a:p>
          <a:p>
            <a:r>
              <a:rPr lang="en-US" sz="2400" dirty="0" smtClean="0"/>
              <a:t>Good performance</a:t>
            </a:r>
          </a:p>
          <a:p>
            <a:r>
              <a:rPr lang="en-US" sz="2400" dirty="0" smtClean="0"/>
              <a:t>Usable across machine boundaries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Vs. Non-Blocking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sz="2800" dirty="0" smtClean="0"/>
              <a:t>When sender uses the communications mechanism, does it block waiting</a:t>
            </a:r>
            <a:r>
              <a:rPr lang="en-US" sz="2800" dirty="0" smtClean="0"/>
              <a:t> for the result</a:t>
            </a:r>
            <a:r>
              <a:rPr lang="en-US" sz="2800" dirty="0" smtClean="0"/>
              <a:t>?</a:t>
            </a:r>
          </a:p>
          <a:p>
            <a:pPr lvl="1"/>
            <a:r>
              <a:rPr lang="en-US" sz="2400" dirty="0" smtClean="0"/>
              <a:t>Synchronous communications</a:t>
            </a:r>
          </a:p>
          <a:p>
            <a:r>
              <a:rPr lang="en-US" sz="2800" dirty="0" smtClean="0"/>
              <a:t>Or does it go ahead without necessarily waiting?</a:t>
            </a:r>
          </a:p>
          <a:p>
            <a:pPr lvl="1"/>
            <a:r>
              <a:rPr lang="en-US" sz="2400" dirty="0" smtClean="0"/>
              <a:t>Asynchronous communications</a:t>
            </a:r>
          </a:p>
          <a:p>
            <a:r>
              <a:rPr lang="en-US" sz="2800" dirty="0" smtClean="0"/>
              <a:t>Blocking reduces parallelism possibilities</a:t>
            </a:r>
          </a:p>
          <a:p>
            <a:pPr lvl="1"/>
            <a:r>
              <a:rPr lang="en-US" sz="2400" dirty="0" smtClean="0"/>
              <a:t>And may complicate handling errors</a:t>
            </a:r>
          </a:p>
          <a:p>
            <a:r>
              <a:rPr lang="en-US" sz="2800" dirty="0" smtClean="0"/>
              <a:t>Not blocking can lead to more complex programming</a:t>
            </a:r>
          </a:p>
          <a:p>
            <a:pPr lvl="1"/>
            <a:r>
              <a:rPr lang="en-US" sz="2400" dirty="0" smtClean="0"/>
              <a:t>Parallelism is often confusing and </a:t>
            </a:r>
            <a:r>
              <a:rPr lang="en-US" sz="2400" dirty="0" err="1" smtClean="0"/>
              <a:t>unpredicatable</a:t>
            </a:r>
            <a:endParaRPr lang="en-US" sz="2400" dirty="0" smtClean="0"/>
          </a:p>
          <a:p>
            <a:r>
              <a:rPr lang="en-US" sz="2800" dirty="0" smtClean="0"/>
              <a:t>Particular mechanisms tend to be one or the other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Signals</a:t>
            </a:r>
          </a:p>
          <a:p>
            <a:r>
              <a:rPr lang="en-US" dirty="0" smtClean="0"/>
              <a:t>Sharing memory</a:t>
            </a:r>
          </a:p>
          <a:p>
            <a:r>
              <a:rPr lang="en-US" dirty="0" smtClean="0"/>
              <a:t>Messages</a:t>
            </a:r>
          </a:p>
          <a:p>
            <a:r>
              <a:rPr lang="en-US" dirty="0" smtClean="0"/>
              <a:t>RPC</a:t>
            </a:r>
          </a:p>
          <a:p>
            <a:r>
              <a:rPr lang="en-US" dirty="0" smtClean="0"/>
              <a:t>More sophisticated abstractions</a:t>
            </a:r>
          </a:p>
          <a:p>
            <a:pPr lvl="1"/>
            <a:r>
              <a:rPr lang="en-US" dirty="0" smtClean="0"/>
              <a:t>The bounded buffer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58570" y="553767"/>
            <a:ext cx="7313619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34348</TotalTime>
  <Words>1363</Words>
  <Application>Microsoft Macintosh PowerPoint</Application>
  <PresentationFormat>On-screen Show (4:3)</PresentationFormat>
  <Paragraphs>269</Paragraphs>
  <Slides>27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Theme</vt:lpstr>
      <vt:lpstr>Process Communications and Concurrency CS 111 On-Line MS Program Operating Systems  Peter Reiher </vt:lpstr>
      <vt:lpstr>Outline</vt:lpstr>
      <vt:lpstr>Processes and Communications </vt:lpstr>
      <vt:lpstr>Types of Communications</vt:lpstr>
      <vt:lpstr>Some Common Characteristics  of IPC</vt:lpstr>
      <vt:lpstr>Potential Trouble Spots</vt:lpstr>
      <vt:lpstr>Desirable Characteristics of Communications Mechanisms</vt:lpstr>
      <vt:lpstr>Blocking Vs. Non-Blocking</vt:lpstr>
      <vt:lpstr>Communications Mechanisms</vt:lpstr>
      <vt:lpstr>Signals</vt:lpstr>
      <vt:lpstr>Properties of Signals</vt:lpstr>
      <vt:lpstr>What Is Typically Done  With Signals?</vt:lpstr>
      <vt:lpstr>Implementing Signals</vt:lpstr>
      <vt:lpstr>Sharing Memory</vt:lpstr>
      <vt:lpstr>Sharing Memory With Domain Registers</vt:lpstr>
      <vt:lpstr>Using the Shared Domain to Communicate</vt:lpstr>
      <vt:lpstr>Potential Problem #1 With  Shared Domain Communications</vt:lpstr>
      <vt:lpstr>Potential Problem #2 With Shared Domain Communications </vt:lpstr>
      <vt:lpstr>And the Problems Can Get Worse</vt:lpstr>
      <vt:lpstr>The Core Difficulty</vt:lpstr>
      <vt:lpstr>Messages</vt:lpstr>
      <vt:lpstr>Using Messages</vt:lpstr>
      <vt:lpstr>Advantages of Messages</vt:lpstr>
      <vt:lpstr>Implementing Messages</vt:lpstr>
      <vt:lpstr>Message Storage Issues</vt:lpstr>
      <vt:lpstr>Message Receipt Synchronization</vt:lpstr>
      <vt:lpstr>A Big Advantage of Messages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33</cp:revision>
  <dcterms:created xsi:type="dcterms:W3CDTF">2013-03-13T23:53:53Z</dcterms:created>
  <dcterms:modified xsi:type="dcterms:W3CDTF">2013-03-14T17:34:21Z</dcterms:modified>
</cp:coreProperties>
</file>