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18" r:id="rId2"/>
    <p:sldId id="319" r:id="rId3"/>
    <p:sldId id="320" r:id="rId4"/>
    <p:sldId id="321" r:id="rId5"/>
    <p:sldId id="322" r:id="rId6"/>
    <p:sldId id="343" r:id="rId7"/>
    <p:sldId id="323" r:id="rId8"/>
    <p:sldId id="337" r:id="rId9"/>
    <p:sldId id="327" r:id="rId10"/>
    <p:sldId id="329" r:id="rId11"/>
    <p:sldId id="330" r:id="rId12"/>
    <p:sldId id="328" r:id="rId13"/>
    <p:sldId id="331" r:id="rId14"/>
    <p:sldId id="341" r:id="rId15"/>
    <p:sldId id="338" r:id="rId16"/>
    <p:sldId id="339" r:id="rId17"/>
    <p:sldId id="340" r:id="rId18"/>
    <p:sldId id="342" r:id="rId19"/>
    <p:sldId id="324" r:id="rId20"/>
    <p:sldId id="325" r:id="rId21"/>
    <p:sldId id="326" r:id="rId22"/>
    <p:sldId id="332" r:id="rId23"/>
    <p:sldId id="333" r:id="rId24"/>
    <p:sldId id="334" r:id="rId25"/>
    <p:sldId id="335" r:id="rId26"/>
    <p:sldId id="336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smtClean="0">
                <a:latin typeface="Times New Roman" pitchFamily="-107" charset="0"/>
              </a:rPr>
              <a:t>Lecture</a:t>
            </a:r>
            <a:r>
              <a:rPr lang="en-US" sz="1200" baseline="0" smtClean="0">
                <a:latin typeface="Times New Roman" pitchFamily="-107" charset="0"/>
              </a:rPr>
              <a:t> 6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Scheduling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 of </a:t>
            </a:r>
            <a:br>
              <a:rPr lang="en-US" dirty="0" smtClean="0"/>
            </a:br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0"/>
            <a:ext cx="8229600" cy="4525963"/>
          </a:xfrm>
        </p:spPr>
        <p:txBody>
          <a:bodyPr/>
          <a:lstStyle/>
          <a:p>
            <a:pPr>
              <a:buFont typeface="Lucida Grande"/>
              <a:buChar char="+"/>
            </a:pPr>
            <a:r>
              <a:rPr lang="en-US" dirty="0" smtClean="0"/>
              <a:t>Low scheduling overhead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Tends to produce high throughput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Conceptually very simple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Poor response time for processes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Bugs can cause machine to freeze up</a:t>
            </a:r>
          </a:p>
          <a:p>
            <a:pPr lvl="1">
              <a:buFont typeface="Lucida Grande"/>
              <a:buChar char="−"/>
            </a:pPr>
            <a:r>
              <a:rPr lang="en-US" dirty="0" smtClean="0"/>
              <a:t>If process contains infinite loop, e.g.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Not good fairness (by most definitions)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May make real time and priority scheduling difficult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 of Pre-emptive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Grande"/>
              <a:buChar char="+"/>
            </a:pPr>
            <a:r>
              <a:rPr lang="en-US" dirty="0" smtClean="0"/>
              <a:t>Can give good response time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Can produce very fair usage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Works well with real-time and priority scheduling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More complex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Requires ability to cleanly halt process and save its state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May not get good throughput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smtClean="0"/>
              <a:t>Intermediate Choice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When process blocks for some reason, schedule someone else</a:t>
            </a:r>
          </a:p>
          <a:p>
            <a:pPr lvl="1"/>
            <a:r>
              <a:rPr lang="en-US" dirty="0" smtClean="0"/>
              <a:t>E.g., when current process blocks waiting for I/O</a:t>
            </a:r>
          </a:p>
          <a:p>
            <a:pPr lvl="1"/>
            <a:r>
              <a:rPr lang="en-US" dirty="0" smtClean="0"/>
              <a:t>Resume once ready and new process has yielded</a:t>
            </a:r>
          </a:p>
          <a:p>
            <a:r>
              <a:rPr lang="en-US" dirty="0" smtClean="0"/>
              <a:t>Going a step further</a:t>
            </a:r>
          </a:p>
          <a:p>
            <a:pPr lvl="1"/>
            <a:r>
              <a:rPr lang="en-US" dirty="0" smtClean="0"/>
              <a:t>Ask all programmers to voluntarily yield the CPU</a:t>
            </a:r>
          </a:p>
          <a:p>
            <a:pPr lvl="1"/>
            <a:r>
              <a:rPr lang="en-US" dirty="0" smtClean="0"/>
              <a:t>After some interval</a:t>
            </a:r>
          </a:p>
          <a:p>
            <a:pPr lvl="1"/>
            <a:r>
              <a:rPr lang="en-US" i="1" dirty="0" smtClean="0"/>
              <a:t>Cooperative scheduling</a:t>
            </a:r>
            <a:endParaRPr lang="en-US" dirty="0" smtClean="0"/>
          </a:p>
          <a:p>
            <a:pPr lvl="1"/>
            <a:r>
              <a:rPr lang="en-US" dirty="0" smtClean="0"/>
              <a:t>Since purely voluntary, not necessarily effective</a:t>
            </a:r>
          </a:p>
          <a:p>
            <a:pPr lvl="1"/>
            <a:r>
              <a:rPr lang="en-US" dirty="0" smtClean="0"/>
              <a:t>Windows 3.1 used cooperative scheduling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Scheduling: Policy and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370"/>
            <a:ext cx="8229600" cy="4525963"/>
          </a:xfrm>
        </p:spPr>
        <p:txBody>
          <a:bodyPr/>
          <a:lstStyle/>
          <a:p>
            <a:r>
              <a:rPr lang="en-US" dirty="0" smtClean="0"/>
              <a:t>The scheduler will move jobs into and out of a processor (</a:t>
            </a:r>
            <a:r>
              <a:rPr lang="en-US" i="1" dirty="0" smtClean="0"/>
              <a:t>dispatching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Requiring various mechanics to do so</a:t>
            </a:r>
          </a:p>
          <a:p>
            <a:r>
              <a:rPr lang="en-US" dirty="0" smtClean="0"/>
              <a:t>How dispatching is done should not depend on the policy used to decide who to dispatch</a:t>
            </a:r>
          </a:p>
          <a:p>
            <a:r>
              <a:rPr lang="en-US" dirty="0" smtClean="0"/>
              <a:t>Desirable to separate the choice of who runs (policy) from the dispatching mechanism</a:t>
            </a:r>
          </a:p>
          <a:p>
            <a:pPr lvl="1"/>
            <a:r>
              <a:rPr lang="en-US" dirty="0" smtClean="0"/>
              <a:t>Also desirable that OS process queue structure not be policy-dependent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the CPU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49921" y="3005118"/>
            <a:ext cx="2057400" cy="685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ready queue</a:t>
            </a:r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4016921" y="3005118"/>
            <a:ext cx="1295400" cy="685800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dispatcher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5921921" y="3005118"/>
            <a:ext cx="1447800" cy="685800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context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switcher</a:t>
            </a: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7761337" y="3005118"/>
            <a:ext cx="990600" cy="6858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CPU</a:t>
            </a:r>
          </a:p>
        </p:txBody>
      </p:sp>
      <p:cxnSp>
        <p:nvCxnSpPr>
          <p:cNvPr id="8" name="AutoShape 8"/>
          <p:cNvCxnSpPr>
            <a:cxnSpLocks noChangeShapeType="1"/>
            <a:stCxn id="7" idx="0"/>
            <a:endCxn id="4" idx="0"/>
          </p:cNvCxnSpPr>
          <p:nvPr/>
        </p:nvCxnSpPr>
        <p:spPr bwMode="auto">
          <a:xfrm rot="16200000" flipV="1">
            <a:off x="5317629" y="66110"/>
            <a:ext cx="1588" cy="5878016"/>
          </a:xfrm>
          <a:prstGeom prst="bentConnector3">
            <a:avLst>
              <a:gd name="adj1" fmla="val 1439546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382046" y="2025630"/>
            <a:ext cx="21717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yield (or preemption)</a:t>
            </a:r>
          </a:p>
        </p:txBody>
      </p:sp>
      <p:cxnSp>
        <p:nvCxnSpPr>
          <p:cNvPr id="10" name="AutoShape 10"/>
          <p:cNvCxnSpPr>
            <a:cxnSpLocks noChangeShapeType="1"/>
            <a:stCxn id="4" idx="3"/>
            <a:endCxn id="5" idx="1"/>
          </p:cNvCxnSpPr>
          <p:nvPr/>
        </p:nvCxnSpPr>
        <p:spPr bwMode="auto">
          <a:xfrm>
            <a:off x="3407321" y="3348018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1"/>
          <p:cNvCxnSpPr>
            <a:cxnSpLocks noChangeShapeType="1"/>
            <a:stCxn id="5" idx="3"/>
            <a:endCxn id="6" idx="1"/>
          </p:cNvCxnSpPr>
          <p:nvPr/>
        </p:nvCxnSpPr>
        <p:spPr bwMode="auto">
          <a:xfrm>
            <a:off x="5312321" y="3348018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2"/>
          <p:cNvCxnSpPr>
            <a:cxnSpLocks noChangeShapeType="1"/>
            <a:stCxn id="6" idx="3"/>
            <a:endCxn id="7" idx="1"/>
          </p:cNvCxnSpPr>
          <p:nvPr/>
        </p:nvCxnSpPr>
        <p:spPr bwMode="auto">
          <a:xfrm>
            <a:off x="7369721" y="3348018"/>
            <a:ext cx="391616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4778921" y="4148118"/>
            <a:ext cx="1447800" cy="685800"/>
          </a:xfrm>
          <a:prstGeom prst="flowChartAlternateProcess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resource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manager</a:t>
            </a:r>
          </a:p>
        </p:txBody>
      </p:sp>
      <p:cxnSp>
        <p:nvCxnSpPr>
          <p:cNvPr id="14" name="AutoShape 14"/>
          <p:cNvCxnSpPr>
            <a:cxnSpLocks noChangeShapeType="1"/>
            <a:stCxn id="7" idx="2"/>
            <a:endCxn id="13" idx="3"/>
          </p:cNvCxnSpPr>
          <p:nvPr/>
        </p:nvCxnSpPr>
        <p:spPr bwMode="auto">
          <a:xfrm rot="5400000">
            <a:off x="6841629" y="3076010"/>
            <a:ext cx="800100" cy="202991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" name="AutoShape 15"/>
          <p:cNvCxnSpPr>
            <a:cxnSpLocks noChangeShapeType="1"/>
            <a:stCxn id="13" idx="1"/>
            <a:endCxn id="4" idx="2"/>
          </p:cNvCxnSpPr>
          <p:nvPr/>
        </p:nvCxnSpPr>
        <p:spPr bwMode="auto">
          <a:xfrm rot="10800000">
            <a:off x="2378621" y="3690918"/>
            <a:ext cx="2400300" cy="8001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6531521" y="4437043"/>
            <a:ext cx="16907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resource request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462758" y="4437043"/>
            <a:ext cx="17162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resource granted</a:t>
            </a:r>
          </a:p>
        </p:txBody>
      </p:sp>
      <p:sp>
        <p:nvSpPr>
          <p:cNvPr id="18" name="Oval 18"/>
          <p:cNvSpPr>
            <a:spLocks noChangeArrowheads="1"/>
          </p:cNvSpPr>
          <p:nvPr/>
        </p:nvSpPr>
        <p:spPr bwMode="auto">
          <a:xfrm>
            <a:off x="664121" y="4452918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19" name="AutoShape 19"/>
          <p:cNvCxnSpPr>
            <a:cxnSpLocks noChangeShapeType="1"/>
            <a:stCxn id="18" idx="0"/>
            <a:endCxn id="4" idx="1"/>
          </p:cNvCxnSpPr>
          <p:nvPr/>
        </p:nvCxnSpPr>
        <p:spPr bwMode="auto">
          <a:xfrm rot="16200000">
            <a:off x="530771" y="3633768"/>
            <a:ext cx="1104900" cy="533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457427" y="4681518"/>
            <a:ext cx="8769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new </a:t>
            </a:r>
          </a:p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/>
      <p:bldP spid="13" grpId="0" animBg="1"/>
      <p:bldP spid="16" grpId="0"/>
      <p:bldP spid="17" grpId="0"/>
      <p:bldP spid="18" grpId="0" animBg="1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and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you schedule important system activities has a major effect on performance</a:t>
            </a:r>
          </a:p>
          <a:p>
            <a:r>
              <a:rPr lang="en-US" dirty="0" smtClean="0"/>
              <a:t>Performance has different aspects</a:t>
            </a:r>
          </a:p>
          <a:p>
            <a:pPr lvl="1"/>
            <a:r>
              <a:rPr lang="en-US" dirty="0" smtClean="0"/>
              <a:t>You may not be able to optimize for both</a:t>
            </a:r>
          </a:p>
          <a:p>
            <a:r>
              <a:rPr lang="en-US" dirty="0" smtClean="0"/>
              <a:t>Scheduling performance has very different characteristic under light vs. heavy load</a:t>
            </a:r>
          </a:p>
          <a:p>
            <a:r>
              <a:rPr lang="en-US" dirty="0" smtClean="0"/>
              <a:t>Important to understand the performance basics regarding scheduling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50892" y="542422"/>
            <a:ext cx="687863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Comments on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GB" sz="2800" dirty="0" smtClean="0"/>
              <a:t>Performance goals should be quantitative and measurable</a:t>
            </a:r>
          </a:p>
          <a:p>
            <a:pPr lvl="1"/>
            <a:r>
              <a:rPr lang="en-GB" sz="2400" dirty="0" smtClean="0"/>
              <a:t>If we want “goodness” we must be able to quantify it</a:t>
            </a:r>
          </a:p>
          <a:p>
            <a:pPr lvl="1"/>
            <a:r>
              <a:rPr lang="en-GB" sz="2400" dirty="0" smtClean="0"/>
              <a:t>You cannot optimize what you do not measure</a:t>
            </a:r>
          </a:p>
          <a:p>
            <a:r>
              <a:rPr lang="en-GB" sz="2800" dirty="0" smtClean="0"/>
              <a:t>Metrics ... the way &amp; units in which we measure</a:t>
            </a:r>
          </a:p>
          <a:p>
            <a:pPr lvl="1"/>
            <a:r>
              <a:rPr lang="en-GB" sz="2400" dirty="0" smtClean="0"/>
              <a:t>Choose a characteristic to be measured</a:t>
            </a:r>
          </a:p>
          <a:p>
            <a:pPr lvl="2"/>
            <a:r>
              <a:rPr lang="en-GB" sz="2000" dirty="0" smtClean="0"/>
              <a:t>	It must correlate well with goodness/badness of service</a:t>
            </a:r>
          </a:p>
          <a:p>
            <a:pPr lvl="1"/>
            <a:r>
              <a:rPr lang="en-GB" sz="2400" dirty="0" smtClean="0"/>
              <a:t>Find a unit to quantify that characteristic</a:t>
            </a:r>
          </a:p>
          <a:p>
            <a:pPr lvl="2"/>
            <a:r>
              <a:rPr lang="en-GB" sz="2000" dirty="0" smtClean="0"/>
              <a:t>	It must a unit that can actually be measured</a:t>
            </a:r>
          </a:p>
          <a:p>
            <a:pPr lvl="1"/>
            <a:r>
              <a:rPr lang="en-GB" sz="2400" dirty="0" smtClean="0"/>
              <a:t>Define a process for measuring the characteristic</a:t>
            </a:r>
          </a:p>
          <a:p>
            <a:r>
              <a:rPr lang="en-GB" sz="2800" dirty="0" smtClean="0"/>
              <a:t>That’s enough for now</a:t>
            </a:r>
          </a:p>
          <a:p>
            <a:pPr lvl="1"/>
            <a:r>
              <a:rPr lang="en-GB" sz="2400" dirty="0" smtClean="0"/>
              <a:t>But actually measuring performance is complex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Should We Quantify Scheduler Performance?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1440"/>
            <a:ext cx="8229600" cy="4525963"/>
          </a:xfrm>
        </p:spPr>
        <p:txBody>
          <a:bodyPr/>
          <a:lstStyle/>
          <a:p>
            <a:r>
              <a:rPr lang="en-GB" dirty="0" smtClean="0"/>
              <a:t>Candidate metric: throughput </a:t>
            </a:r>
            <a:r>
              <a:rPr lang="en-GB" sz="2800" dirty="0" smtClean="0"/>
              <a:t>(processes/second)</a:t>
            </a:r>
          </a:p>
          <a:p>
            <a:pPr lvl="1"/>
            <a:r>
              <a:rPr lang="en-GB" dirty="0" smtClean="0"/>
              <a:t>But different processes need different run times</a:t>
            </a:r>
          </a:p>
          <a:p>
            <a:pPr lvl="1"/>
            <a:r>
              <a:rPr lang="en-GB" dirty="0" smtClean="0"/>
              <a:t>Process completion time not controlled by scheduler</a:t>
            </a:r>
          </a:p>
          <a:p>
            <a:r>
              <a:rPr lang="en-GB" dirty="0" smtClean="0"/>
              <a:t>Candidate metric: delay </a:t>
            </a:r>
            <a:r>
              <a:rPr lang="en-GB" sz="2800" dirty="0" smtClean="0"/>
              <a:t>(milliseconds)</a:t>
            </a:r>
          </a:p>
          <a:p>
            <a:pPr lvl="1"/>
            <a:r>
              <a:rPr lang="en-GB" dirty="0" smtClean="0"/>
              <a:t>But specifically what delays should we measure?</a:t>
            </a:r>
          </a:p>
          <a:p>
            <a:pPr lvl="1"/>
            <a:r>
              <a:rPr lang="en-GB" dirty="0" smtClean="0"/>
              <a:t>Some delays are not the scheduler's fault</a:t>
            </a:r>
          </a:p>
          <a:p>
            <a:pPr lvl="2"/>
            <a:r>
              <a:rPr lang="en-GB" dirty="0" smtClean="0"/>
              <a:t>	Time to complete a service request</a:t>
            </a:r>
          </a:p>
          <a:p>
            <a:pPr lvl="2"/>
            <a:r>
              <a:rPr lang="en-GB" dirty="0" smtClean="0"/>
              <a:t>	Time to wait for a busy resource</a:t>
            </a:r>
          </a:p>
          <a:p>
            <a:r>
              <a:rPr lang="en-GB" dirty="0" smtClean="0"/>
              <a:t>Different parties care about these metrics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– Measuring CPU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 execution can be divided into phases</a:t>
            </a:r>
          </a:p>
          <a:p>
            <a:pPr lvl="1"/>
            <a:r>
              <a:rPr lang="en-GB" dirty="0" smtClean="0"/>
              <a:t>Time spent running</a:t>
            </a:r>
          </a:p>
          <a:p>
            <a:pPr lvl="2"/>
            <a:r>
              <a:rPr lang="en-GB" dirty="0" smtClean="0"/>
              <a:t>	The process controls how long it needs to run</a:t>
            </a:r>
          </a:p>
          <a:p>
            <a:pPr lvl="1"/>
            <a:r>
              <a:rPr lang="en-GB" dirty="0" smtClean="0"/>
              <a:t>Time spent waiting for resources or completions</a:t>
            </a:r>
          </a:p>
          <a:p>
            <a:pPr lvl="2"/>
            <a:r>
              <a:rPr lang="en-GB" dirty="0" smtClean="0"/>
              <a:t>	Resource managers control how long these take</a:t>
            </a:r>
          </a:p>
          <a:p>
            <a:pPr lvl="1"/>
            <a:r>
              <a:rPr lang="en-GB" dirty="0" smtClean="0"/>
              <a:t>Time spent waiting to be run</a:t>
            </a:r>
          </a:p>
          <a:p>
            <a:pPr lvl="2"/>
            <a:r>
              <a:rPr lang="en-GB" dirty="0" smtClean="0"/>
              <a:t>	This time is controlled by the scheduler</a:t>
            </a:r>
          </a:p>
          <a:p>
            <a:r>
              <a:rPr lang="en-GB" dirty="0" smtClean="0"/>
              <a:t>Proposed metric:</a:t>
            </a:r>
          </a:p>
          <a:p>
            <a:pPr lvl="1"/>
            <a:r>
              <a:rPr lang="en-GB" dirty="0" smtClean="0"/>
              <a:t>Time that “ready” processes spend waiting for the CPU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Bit of </a:t>
            </a:r>
            <a:r>
              <a:rPr lang="en-US" dirty="0" err="1" smtClean="0"/>
              <a:t>Queueing</a:t>
            </a:r>
            <a:r>
              <a:rPr lang="en-US" dirty="0" smtClean="0"/>
              <a:t>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Queueing</a:t>
            </a:r>
            <a:r>
              <a:rPr lang="en-US" dirty="0" smtClean="0"/>
              <a:t> theory is the study of the behavior of lines and service queues</a:t>
            </a:r>
          </a:p>
          <a:p>
            <a:r>
              <a:rPr lang="en-US" dirty="0" smtClean="0"/>
              <a:t>Like how long it takes you to get your burrito at a busy taco truck</a:t>
            </a:r>
          </a:p>
          <a:p>
            <a:r>
              <a:rPr lang="en-US" dirty="0" smtClean="0"/>
              <a:t>Or how long you wait on a line at Disneyland</a:t>
            </a:r>
          </a:p>
          <a:p>
            <a:r>
              <a:rPr lang="en-US" dirty="0" smtClean="0"/>
              <a:t>Or how long a thread waits before it gets assigned to a core</a:t>
            </a:r>
          </a:p>
          <a:p>
            <a:r>
              <a:rPr lang="en-US" dirty="0" smtClean="0"/>
              <a:t>A mathematical subject with relevant 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scheduling?</a:t>
            </a:r>
          </a:p>
          <a:p>
            <a:pPr lvl="1"/>
            <a:r>
              <a:rPr lang="en-US" dirty="0" smtClean="0"/>
              <a:t>What are our scheduling goals?</a:t>
            </a:r>
          </a:p>
          <a:p>
            <a:r>
              <a:rPr lang="en-US" dirty="0" smtClean="0"/>
              <a:t>What resources should we schedule?</a:t>
            </a:r>
          </a:p>
          <a:p>
            <a:r>
              <a:rPr lang="en-US" dirty="0" smtClean="0"/>
              <a:t>Example scheduling algorithms and their implications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</a:t>
            </a:r>
            <a:r>
              <a:rPr lang="en-US" dirty="0" err="1" smtClean="0"/>
              <a:t>Queueing</a:t>
            </a:r>
            <a:r>
              <a:rPr lang="en-US" dirty="0" smtClean="0"/>
              <a:t> Theory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US" sz="2800" dirty="0" smtClean="0"/>
              <a:t>Standard terms use Greek letters</a:t>
            </a:r>
          </a:p>
          <a:p>
            <a:pPr lvl="1"/>
            <a:r>
              <a:rPr lang="en-US" sz="2400" dirty="0" smtClean="0"/>
              <a:t>As mathematicians prefer to do</a:t>
            </a:r>
          </a:p>
          <a:p>
            <a:r>
              <a:rPr lang="en-US" sz="2800" dirty="0" err="1" smtClean="0"/>
              <a:t>λ</a:t>
            </a:r>
            <a:r>
              <a:rPr lang="en-US" sz="2800" dirty="0" smtClean="0"/>
              <a:t> – lambda: the rate at which requests arrive at a </a:t>
            </a:r>
            <a:r>
              <a:rPr lang="en-US" sz="2800" dirty="0" err="1" smtClean="0"/>
              <a:t>queueing</a:t>
            </a:r>
            <a:r>
              <a:rPr lang="en-US" sz="2800" dirty="0" smtClean="0"/>
              <a:t> system</a:t>
            </a:r>
          </a:p>
          <a:p>
            <a:pPr lvl="1"/>
            <a:r>
              <a:rPr lang="en-US" sz="2400" dirty="0" smtClean="0"/>
              <a:t>E.g., how many disk blocks does the system ask for per second?</a:t>
            </a:r>
          </a:p>
          <a:p>
            <a:r>
              <a:rPr lang="en-US" sz="2800" dirty="0" err="1" smtClean="0"/>
              <a:t>μ</a:t>
            </a:r>
            <a:r>
              <a:rPr lang="en-US" sz="2800" dirty="0" smtClean="0"/>
              <a:t> – mu: the rate at which requests can be serviced</a:t>
            </a:r>
          </a:p>
          <a:p>
            <a:pPr lvl="1"/>
            <a:r>
              <a:rPr lang="en-US" sz="2400" dirty="0" smtClean="0"/>
              <a:t>E.g., how many messages per second can your network card send?</a:t>
            </a:r>
          </a:p>
          <a:p>
            <a:r>
              <a:rPr lang="en-US" sz="2800" dirty="0" err="1" smtClean="0"/>
              <a:t>ρ</a:t>
            </a:r>
            <a:r>
              <a:rPr lang="en-US" sz="2800" dirty="0" smtClean="0"/>
              <a:t> – rho: the system load</a:t>
            </a:r>
          </a:p>
          <a:p>
            <a:pPr lvl="1"/>
            <a:r>
              <a:rPr lang="en-US" sz="2400" dirty="0" err="1" smtClean="0"/>
              <a:t>ρ</a:t>
            </a:r>
            <a:r>
              <a:rPr lang="en-US" sz="2400" dirty="0" smtClean="0"/>
              <a:t> = </a:t>
            </a:r>
            <a:r>
              <a:rPr lang="en-US" sz="2400" dirty="0" err="1" smtClean="0"/>
              <a:t>λ/μ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Basic </a:t>
            </a:r>
            <a:r>
              <a:rPr lang="en-US" dirty="0" err="1" smtClean="0"/>
              <a:t>Queueing</a:t>
            </a:r>
            <a:r>
              <a:rPr lang="en-US" dirty="0" smtClean="0"/>
              <a:t>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7150"/>
            <a:ext cx="8229600" cy="4525963"/>
          </a:xfrm>
        </p:spPr>
        <p:txBody>
          <a:bodyPr/>
          <a:lstStyle/>
          <a:p>
            <a:r>
              <a:rPr lang="en-US" sz="2800" dirty="0" smtClean="0"/>
              <a:t>If </a:t>
            </a:r>
            <a:r>
              <a:rPr lang="en-US" sz="2800" dirty="0" err="1" smtClean="0"/>
              <a:t>ρ</a:t>
            </a:r>
            <a:r>
              <a:rPr lang="en-US" sz="2800" dirty="0" smtClean="0"/>
              <a:t> &gt; 1, the system is overloaded</a:t>
            </a:r>
          </a:p>
          <a:p>
            <a:pPr lvl="1"/>
            <a:r>
              <a:rPr lang="en-US" sz="2400" dirty="0" smtClean="0"/>
              <a:t>Requests are arriving faster than they can be handled</a:t>
            </a:r>
          </a:p>
          <a:p>
            <a:pPr lvl="1"/>
            <a:r>
              <a:rPr lang="en-US" sz="2400" dirty="0" smtClean="0"/>
              <a:t>Which isn’t good</a:t>
            </a:r>
          </a:p>
          <a:p>
            <a:pPr lvl="1"/>
            <a:r>
              <a:rPr lang="en-US" sz="2400" dirty="0" smtClean="0"/>
              <a:t>Queue of unfilled requests will continue to grow as long as overload continues</a:t>
            </a:r>
          </a:p>
          <a:p>
            <a:pPr lvl="1"/>
            <a:r>
              <a:rPr lang="en-US" sz="2400" dirty="0" smtClean="0"/>
              <a:t>If queue of limited size, some requests will be dropped</a:t>
            </a:r>
          </a:p>
          <a:p>
            <a:r>
              <a:rPr lang="en-US" sz="2800" dirty="0" smtClean="0"/>
              <a:t>If T = average waiting time + average service time and N is the average number of customers in system</a:t>
            </a:r>
          </a:p>
          <a:p>
            <a:pPr lvl="1"/>
            <a:r>
              <a:rPr lang="en-US" sz="3200" dirty="0" smtClean="0"/>
              <a:t>N = λT</a:t>
            </a:r>
            <a:r>
              <a:rPr lang="en-US" sz="2000" dirty="0" smtClean="0"/>
              <a:t> </a:t>
            </a:r>
          </a:p>
          <a:p>
            <a:pPr lvl="1"/>
            <a:r>
              <a:rPr lang="en-US" sz="2400" dirty="0" smtClean="0"/>
              <a:t>Average number of customers in system is arrival rate times average time in system</a:t>
            </a:r>
          </a:p>
          <a:p>
            <a:pPr lvl="1"/>
            <a:r>
              <a:rPr lang="en-US" sz="2400" dirty="0" smtClean="0"/>
              <a:t>Little’s results 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Throughput vs. Load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807121" y="139906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807121" y="5285268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4355" y="2846868"/>
            <a:ext cx="1466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Arial" charset="0"/>
              </a:rPr>
              <a:t>throughput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245521" y="5269393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 charset="0"/>
              </a:rPr>
              <a:t>offered load</a:t>
            </a:r>
            <a:endParaRPr lang="en-US" dirty="0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1807121" y="2542068"/>
            <a:ext cx="2743200" cy="27432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59921" y="2161068"/>
            <a:ext cx="722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FF00"/>
                </a:solidFill>
                <a:latin typeface="Arial" charset="0"/>
              </a:rPr>
              <a:t>ideal</a:t>
            </a:r>
            <a:endParaRPr lang="en-US">
              <a:solidFill>
                <a:srgbClr val="00FF00"/>
              </a:solidFill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788446" y="3532668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typical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4550321" y="2542068"/>
            <a:ext cx="1828800" cy="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2"/>
          <p:cNvSpPr>
            <a:spLocks/>
          </p:cNvSpPr>
          <p:nvPr/>
        </p:nvSpPr>
        <p:spPr bwMode="auto">
          <a:xfrm>
            <a:off x="1807121" y="3164368"/>
            <a:ext cx="4495800" cy="2120900"/>
          </a:xfrm>
          <a:custGeom>
            <a:avLst/>
            <a:gdLst/>
            <a:ahLst/>
            <a:cxnLst>
              <a:cxn ang="0">
                <a:pos x="0" y="1336"/>
              </a:cxn>
              <a:cxn ang="0">
                <a:pos x="1056" y="328"/>
              </a:cxn>
              <a:cxn ang="0">
                <a:pos x="1584" y="40"/>
              </a:cxn>
              <a:cxn ang="0">
                <a:pos x="2112" y="88"/>
              </a:cxn>
              <a:cxn ang="0">
                <a:pos x="2832" y="328"/>
              </a:cxn>
            </a:cxnLst>
            <a:rect l="0" t="0" r="r" b="b"/>
            <a:pathLst>
              <a:path w="2832" h="1336">
                <a:moveTo>
                  <a:pt x="0" y="1336"/>
                </a:moveTo>
                <a:cubicBezTo>
                  <a:pt x="396" y="940"/>
                  <a:pt x="792" y="544"/>
                  <a:pt x="1056" y="328"/>
                </a:cubicBezTo>
                <a:cubicBezTo>
                  <a:pt x="1320" y="112"/>
                  <a:pt x="1408" y="80"/>
                  <a:pt x="1584" y="40"/>
                </a:cubicBezTo>
                <a:cubicBezTo>
                  <a:pt x="1760" y="0"/>
                  <a:pt x="1904" y="40"/>
                  <a:pt x="2112" y="88"/>
                </a:cubicBezTo>
                <a:cubicBezTo>
                  <a:pt x="2320" y="136"/>
                  <a:pt x="2576" y="232"/>
                  <a:pt x="2832" y="328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4218206" y="2209953"/>
            <a:ext cx="664230" cy="1588"/>
          </a:xfrm>
          <a:prstGeom prst="straightConnector1">
            <a:avLst/>
          </a:prstGeom>
          <a:ln w="28575" cap="flat" cmpd="sng" algn="ctr">
            <a:solidFill>
              <a:srgbClr val="0D0D0D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40663" y="1399068"/>
            <a:ext cx="3659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Maximum possible capacity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 animBg="1"/>
      <p:bldP spid="12" grpId="0" animBg="1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Don’t We Achieve Ideal Throughput?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Scheduling is not free</a:t>
            </a:r>
          </a:p>
          <a:p>
            <a:pPr lvl="1"/>
            <a:r>
              <a:rPr lang="en-GB" dirty="0" smtClean="0"/>
              <a:t>It takes time to dispatch a process (overhead)</a:t>
            </a:r>
          </a:p>
          <a:p>
            <a:pPr lvl="1"/>
            <a:r>
              <a:rPr lang="en-GB" dirty="0" smtClean="0"/>
              <a:t>More dispatches means more overhead (lost time)</a:t>
            </a:r>
          </a:p>
          <a:p>
            <a:pPr lvl="1"/>
            <a:r>
              <a:rPr lang="en-GB" dirty="0" smtClean="0"/>
              <a:t>Less time (per second) is available to run processes</a:t>
            </a:r>
          </a:p>
          <a:p>
            <a:r>
              <a:rPr lang="en-GB" dirty="0" smtClean="0"/>
              <a:t>How to minimize the performance gap</a:t>
            </a:r>
          </a:p>
          <a:p>
            <a:pPr lvl="1"/>
            <a:r>
              <a:rPr lang="en-GB" dirty="0" smtClean="0"/>
              <a:t>Reduce the overhead per dispatch</a:t>
            </a:r>
          </a:p>
          <a:p>
            <a:pPr lvl="1"/>
            <a:r>
              <a:rPr lang="en-GB" dirty="0" smtClean="0"/>
              <a:t>Minimize the number of dispatches (per second)</a:t>
            </a:r>
          </a:p>
          <a:p>
            <a:r>
              <a:rPr lang="en-GB" dirty="0" smtClean="0"/>
              <a:t>	This phenomenon is seen in many areas besides process scheduling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Response Time </a:t>
            </a:r>
            <a:br>
              <a:rPr lang="en-US" dirty="0" smtClean="0"/>
            </a:br>
            <a:r>
              <a:rPr lang="en-US" dirty="0" smtClean="0"/>
              <a:t>vs. Load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151049" y="17165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151049" y="5602788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00804" y="3164388"/>
            <a:ext cx="17882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dirty="0" smtClean="0">
                <a:latin typeface="Arial" charset="0"/>
              </a:rPr>
              <a:t>elay </a:t>
            </a:r>
            <a:endParaRPr lang="en-US" dirty="0">
              <a:latin typeface="Arial" charset="0"/>
            </a:endParaRPr>
          </a:p>
          <a:p>
            <a:pPr algn="ctr"/>
            <a:r>
              <a:rPr lang="en-US" dirty="0">
                <a:latin typeface="Arial" charset="0"/>
              </a:rPr>
              <a:t>(response time)</a:t>
            </a:r>
            <a:endParaRPr lang="en-US" dirty="0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2151049" y="2630988"/>
            <a:ext cx="4648200" cy="29718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503849" y="3469188"/>
            <a:ext cx="722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FF00"/>
                </a:solidFill>
                <a:latin typeface="Arial" charset="0"/>
              </a:rPr>
              <a:t>ideal</a:t>
            </a:r>
            <a:endParaRPr lang="en-US">
              <a:solidFill>
                <a:srgbClr val="00FF00"/>
              </a:solidFill>
            </a:endParaRPr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>
            <a:off x="2151049" y="1868988"/>
            <a:ext cx="2438400" cy="3733800"/>
          </a:xfrm>
          <a:custGeom>
            <a:avLst/>
            <a:gdLst/>
            <a:ahLst/>
            <a:cxnLst>
              <a:cxn ang="0">
                <a:pos x="0" y="2352"/>
              </a:cxn>
              <a:cxn ang="0">
                <a:pos x="1056" y="1632"/>
              </a:cxn>
              <a:cxn ang="0">
                <a:pos x="1440" y="1008"/>
              </a:cxn>
              <a:cxn ang="0">
                <a:pos x="1536" y="0"/>
              </a:cxn>
            </a:cxnLst>
            <a:rect l="0" t="0" r="r" b="b"/>
            <a:pathLst>
              <a:path w="1536" h="2352">
                <a:moveTo>
                  <a:pt x="0" y="2352"/>
                </a:moveTo>
                <a:cubicBezTo>
                  <a:pt x="408" y="2104"/>
                  <a:pt x="816" y="1856"/>
                  <a:pt x="1056" y="1632"/>
                </a:cubicBezTo>
                <a:cubicBezTo>
                  <a:pt x="1296" y="1408"/>
                  <a:pt x="1360" y="1280"/>
                  <a:pt x="1440" y="1008"/>
                </a:cubicBezTo>
                <a:cubicBezTo>
                  <a:pt x="1520" y="736"/>
                  <a:pt x="1528" y="368"/>
                  <a:pt x="1536" y="0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665649" y="2402388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typical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232293" y="5705983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 charset="0"/>
              </a:rPr>
              <a:t>offered load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1408"/>
            <a:ext cx="8229600" cy="1143000"/>
          </a:xfrm>
        </p:spPr>
        <p:txBody>
          <a:bodyPr/>
          <a:lstStyle/>
          <a:p>
            <a:r>
              <a:rPr lang="en-US" dirty="0" smtClean="0"/>
              <a:t>Why Does Response Time Explode?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744" y="1348830"/>
            <a:ext cx="8229600" cy="4525963"/>
          </a:xfrm>
        </p:spPr>
        <p:txBody>
          <a:bodyPr/>
          <a:lstStyle/>
          <a:p>
            <a:r>
              <a:rPr lang="en-GB" sz="2800" dirty="0" smtClean="0"/>
              <a:t>Real systems have finite limits</a:t>
            </a:r>
          </a:p>
          <a:p>
            <a:pPr lvl="1"/>
            <a:r>
              <a:rPr lang="en-GB" sz="2400" dirty="0" smtClean="0"/>
              <a:t>Such as queue size</a:t>
            </a:r>
          </a:p>
          <a:p>
            <a:r>
              <a:rPr lang="en-GB" sz="2800" dirty="0" smtClean="0"/>
              <a:t>When those limits are exceeded, requests are typically dropped</a:t>
            </a:r>
          </a:p>
          <a:p>
            <a:pPr lvl="1"/>
            <a:r>
              <a:rPr lang="en-GB" sz="2400" dirty="0" smtClean="0"/>
              <a:t>Which is an infinite response time, for them</a:t>
            </a:r>
          </a:p>
          <a:p>
            <a:pPr lvl="1"/>
            <a:r>
              <a:rPr lang="en-GB" sz="2400" dirty="0" smtClean="0"/>
              <a:t>There may be automatic retries (e.g., TCP), but they could be dropped, too</a:t>
            </a:r>
          </a:p>
          <a:p>
            <a:r>
              <a:rPr lang="en-GB" sz="2800" dirty="0" smtClean="0"/>
              <a:t>If load arrives a lot faster than it is serviced, lots of stuff gets dropped</a:t>
            </a:r>
          </a:p>
          <a:p>
            <a:r>
              <a:rPr lang="en-GB" sz="2800" dirty="0" smtClean="0"/>
              <a:t>Unless careful, overheads during heavy load explode</a:t>
            </a:r>
          </a:p>
          <a:p>
            <a:r>
              <a:rPr lang="en-GB" sz="2800" dirty="0" smtClean="0"/>
              <a:t>Effects like receive </a:t>
            </a:r>
            <a:r>
              <a:rPr lang="en-GB" sz="2800" dirty="0" err="1" smtClean="0"/>
              <a:t>livelock</a:t>
            </a:r>
            <a:r>
              <a:rPr lang="en-GB" sz="2800" dirty="0" smtClean="0"/>
              <a:t> can also hurt in this case</a:t>
            </a:r>
          </a:p>
          <a:p>
            <a:pPr lvl="1"/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Graceful Degradation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GB" dirty="0" smtClean="0"/>
              <a:t>When is a system “Overloaded”?</a:t>
            </a:r>
          </a:p>
          <a:p>
            <a:pPr lvl="1"/>
            <a:r>
              <a:rPr lang="en-GB" dirty="0" smtClean="0"/>
              <a:t>When it is no longer able to meet service goals</a:t>
            </a:r>
          </a:p>
          <a:p>
            <a:r>
              <a:rPr lang="en-GB" dirty="0" smtClean="0"/>
              <a:t>What can we do when overloaded?</a:t>
            </a:r>
          </a:p>
          <a:p>
            <a:pPr lvl="1"/>
            <a:r>
              <a:rPr lang="en-GB" dirty="0" smtClean="0"/>
              <a:t>Continue service, but with degraded performance</a:t>
            </a:r>
          </a:p>
          <a:p>
            <a:pPr lvl="1"/>
            <a:r>
              <a:rPr lang="en-GB" dirty="0" smtClean="0"/>
              <a:t>Maintain performance by rejecting work</a:t>
            </a:r>
          </a:p>
          <a:p>
            <a:pPr lvl="1"/>
            <a:r>
              <a:rPr lang="en-GB" dirty="0" smtClean="0"/>
              <a:t>Resume normal service when load drops to normal</a:t>
            </a:r>
          </a:p>
          <a:p>
            <a:r>
              <a:rPr lang="en-GB" dirty="0" smtClean="0"/>
              <a:t>What</a:t>
            </a:r>
            <a:r>
              <a:rPr lang="en-GB" dirty="0" smtClean="0"/>
              <a:t> should we </a:t>
            </a:r>
            <a:r>
              <a:rPr lang="en-GB" u="sng" dirty="0" smtClean="0"/>
              <a:t>not</a:t>
            </a:r>
            <a:r>
              <a:rPr lang="en-GB" dirty="0" smtClean="0"/>
              <a:t> do when overloaded?</a:t>
            </a:r>
          </a:p>
          <a:p>
            <a:pPr lvl="1"/>
            <a:r>
              <a:rPr lang="en-GB" dirty="0" smtClean="0"/>
              <a:t>Allow throughput to drop to zero (i.e., stop doing work)</a:t>
            </a:r>
          </a:p>
          <a:p>
            <a:pPr lvl="1"/>
            <a:r>
              <a:rPr lang="en-GB" dirty="0" smtClean="0"/>
              <a:t>Allow response time to grow without limit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Scheduling?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operating system often has choices about what to do next</a:t>
            </a:r>
          </a:p>
          <a:p>
            <a:r>
              <a:rPr lang="en-US" dirty="0" smtClean="0"/>
              <a:t>In particular:</a:t>
            </a:r>
          </a:p>
          <a:p>
            <a:pPr lvl="1"/>
            <a:r>
              <a:rPr lang="en-US" dirty="0" smtClean="0"/>
              <a:t>For a resource that can serve one client at a time</a:t>
            </a:r>
          </a:p>
          <a:p>
            <a:pPr lvl="1"/>
            <a:r>
              <a:rPr lang="en-US" dirty="0" smtClean="0"/>
              <a:t>When there are multiple potential clients</a:t>
            </a:r>
          </a:p>
          <a:p>
            <a:pPr lvl="1"/>
            <a:r>
              <a:rPr lang="en-US" dirty="0" smtClean="0"/>
              <a:t>Who gets to use the resource next?</a:t>
            </a:r>
          </a:p>
          <a:p>
            <a:pPr lvl="1"/>
            <a:r>
              <a:rPr lang="en-US" dirty="0" smtClean="0"/>
              <a:t>And for how long?</a:t>
            </a:r>
          </a:p>
          <a:p>
            <a:r>
              <a:rPr lang="en-US" dirty="0" smtClean="0"/>
              <a:t>Making those decisions is scheduling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56221" y="542422"/>
            <a:ext cx="4867958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Scheduling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job to run next on an idle core?</a:t>
            </a:r>
          </a:p>
          <a:p>
            <a:pPr lvl="1"/>
            <a:r>
              <a:rPr lang="en-US" dirty="0" smtClean="0"/>
              <a:t>How long should we let it run?</a:t>
            </a:r>
          </a:p>
          <a:p>
            <a:r>
              <a:rPr lang="en-US" dirty="0" smtClean="0"/>
              <a:t>In what order to handle a set of block requests for a disk drive?</a:t>
            </a:r>
          </a:p>
          <a:p>
            <a:r>
              <a:rPr lang="en-US" dirty="0" smtClean="0"/>
              <a:t>If multiple messages are to be sent over the network, in what order should they be sent?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Decide </a:t>
            </a:r>
            <a:br>
              <a:rPr lang="en-US" dirty="0" smtClean="0"/>
            </a:br>
            <a:r>
              <a:rPr lang="en-US" dirty="0" smtClean="0"/>
              <a:t>How To Schedule?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Generally, we choose goals we wish to achieve</a:t>
            </a:r>
          </a:p>
          <a:p>
            <a:r>
              <a:rPr lang="en-US" dirty="0" smtClean="0"/>
              <a:t>And design a scheduling algorithm that is likely to achieve those goals</a:t>
            </a:r>
          </a:p>
          <a:p>
            <a:r>
              <a:rPr lang="en-US" dirty="0" smtClean="0"/>
              <a:t>Different scheduling algorithms try to optimize different quantities</a:t>
            </a:r>
          </a:p>
          <a:p>
            <a:r>
              <a:rPr lang="en-US" dirty="0" smtClean="0"/>
              <a:t>So changing our scheduling algorithm can drastically change system behavior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dirty="0" smtClean="0"/>
              <a:t>The OS typically keeps a queue of processes that are ready to run</a:t>
            </a:r>
          </a:p>
          <a:p>
            <a:pPr lvl="1"/>
            <a:r>
              <a:rPr lang="en-US" dirty="0" smtClean="0"/>
              <a:t>Ordered by whichever one should run next</a:t>
            </a:r>
          </a:p>
          <a:p>
            <a:pPr lvl="1"/>
            <a:r>
              <a:rPr lang="en-US" dirty="0" smtClean="0"/>
              <a:t>Which depends on the scheduling algorithm used</a:t>
            </a:r>
          </a:p>
          <a:p>
            <a:r>
              <a:rPr lang="en-US" dirty="0" smtClean="0"/>
              <a:t>When time comes to schedule a new process, grab the first one on the process queue</a:t>
            </a:r>
          </a:p>
          <a:p>
            <a:r>
              <a:rPr lang="en-US" dirty="0" smtClean="0"/>
              <a:t>Processes that are not ready to run either:</a:t>
            </a:r>
          </a:p>
          <a:p>
            <a:pPr lvl="1"/>
            <a:r>
              <a:rPr lang="en-US" dirty="0" smtClean="0"/>
              <a:t>Aren’t in that queue</a:t>
            </a:r>
          </a:p>
          <a:p>
            <a:pPr lvl="1"/>
            <a:r>
              <a:rPr lang="en-US" dirty="0" smtClean="0"/>
              <a:t>Or are at the end</a:t>
            </a:r>
          </a:p>
          <a:p>
            <a:pPr lvl="1"/>
            <a:r>
              <a:rPr lang="en-US" dirty="0" smtClean="0"/>
              <a:t>Or are ignored by scheduler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Potential Scheduling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980"/>
            <a:ext cx="8229600" cy="4525963"/>
          </a:xfrm>
        </p:spPr>
        <p:txBody>
          <a:bodyPr/>
          <a:lstStyle/>
          <a:p>
            <a:r>
              <a:rPr lang="en-US" sz="2800" dirty="0" smtClean="0"/>
              <a:t>Maximize throughput</a:t>
            </a:r>
          </a:p>
          <a:p>
            <a:pPr lvl="1"/>
            <a:r>
              <a:rPr lang="en-US" sz="2400" dirty="0" smtClean="0"/>
              <a:t>Get as much work done as possible</a:t>
            </a:r>
          </a:p>
          <a:p>
            <a:r>
              <a:rPr lang="en-US" sz="2800" dirty="0" smtClean="0"/>
              <a:t>Minimize average waiting time</a:t>
            </a:r>
          </a:p>
          <a:p>
            <a:pPr lvl="1"/>
            <a:r>
              <a:rPr lang="en-US" sz="2400" dirty="0" smtClean="0"/>
              <a:t>Try to avoid delaying too many for too long</a:t>
            </a:r>
          </a:p>
          <a:p>
            <a:r>
              <a:rPr lang="en-US" sz="2800" dirty="0" smtClean="0"/>
              <a:t>Ensure some degree of fairness</a:t>
            </a:r>
          </a:p>
          <a:p>
            <a:pPr lvl="1"/>
            <a:r>
              <a:rPr lang="en-US" sz="2400" dirty="0" smtClean="0"/>
              <a:t>E.g., minimize worst case waiting time</a:t>
            </a:r>
          </a:p>
          <a:p>
            <a:r>
              <a:rPr lang="en-US" sz="2800" dirty="0" smtClean="0"/>
              <a:t>Meet explicit priority goals</a:t>
            </a:r>
          </a:p>
          <a:p>
            <a:pPr lvl="1"/>
            <a:r>
              <a:rPr lang="en-US" sz="2400" dirty="0" smtClean="0"/>
              <a:t>Scheduled items tagged with a relative priority</a:t>
            </a:r>
          </a:p>
          <a:p>
            <a:r>
              <a:rPr lang="en-US" sz="2800" dirty="0" smtClean="0"/>
              <a:t>Real time scheduling</a:t>
            </a:r>
          </a:p>
          <a:p>
            <a:pPr lvl="1"/>
            <a:r>
              <a:rPr lang="en-US" sz="2400" dirty="0" smtClean="0"/>
              <a:t>Scheduled items tagged with a deadline to be met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4328"/>
            <a:ext cx="8229600" cy="1143000"/>
          </a:xfrm>
        </p:spPr>
        <p:txBody>
          <a:bodyPr/>
          <a:lstStyle/>
          <a:p>
            <a:r>
              <a:rPr lang="en-US" dirty="0" smtClean="0"/>
              <a:t>Different Kinds of Systems, Different Scheduling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Time sharing</a:t>
            </a:r>
          </a:p>
          <a:p>
            <a:pPr lvl="1"/>
            <a:r>
              <a:rPr lang="en-GB" sz="2400" dirty="0" smtClean="0"/>
              <a:t>Fast response time to interactive programs</a:t>
            </a:r>
          </a:p>
          <a:p>
            <a:pPr lvl="1"/>
            <a:r>
              <a:rPr lang="en-GB" sz="2400" dirty="0" smtClean="0"/>
              <a:t>Each user gets an equal share of the CPU</a:t>
            </a:r>
          </a:p>
          <a:p>
            <a:r>
              <a:rPr lang="en-GB" sz="2800" dirty="0" smtClean="0"/>
              <a:t>Batch</a:t>
            </a:r>
          </a:p>
          <a:p>
            <a:pPr lvl="1"/>
            <a:r>
              <a:rPr lang="en-GB" sz="2400" dirty="0" smtClean="0"/>
              <a:t>Maximize total system throughput</a:t>
            </a:r>
          </a:p>
          <a:p>
            <a:pPr lvl="1"/>
            <a:r>
              <a:rPr lang="en-GB" sz="2400" dirty="0" smtClean="0"/>
              <a:t>Delays of individual processes are unimportant</a:t>
            </a:r>
          </a:p>
          <a:p>
            <a:r>
              <a:rPr lang="en-GB" sz="2800" dirty="0" smtClean="0"/>
              <a:t>Real-time</a:t>
            </a:r>
          </a:p>
          <a:p>
            <a:pPr lvl="1"/>
            <a:r>
              <a:rPr lang="en-GB" sz="2400" dirty="0" smtClean="0"/>
              <a:t>Critical operations must happen on time</a:t>
            </a:r>
          </a:p>
          <a:p>
            <a:pPr lvl="1"/>
            <a:r>
              <a:rPr lang="en-GB" sz="2400" dirty="0" smtClean="0"/>
              <a:t>Non-critical operations may not happen at all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Preemptive Vs. </a:t>
            </a:r>
            <a:br>
              <a:rPr lang="en-US" dirty="0" smtClean="0"/>
            </a:br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schedule a piece of work, we could let it use the resource until it finishes</a:t>
            </a:r>
          </a:p>
          <a:p>
            <a:r>
              <a:rPr lang="en-US" dirty="0" smtClean="0"/>
              <a:t>Or we could use virtualization techniques to interrupt it part way through</a:t>
            </a:r>
          </a:p>
          <a:p>
            <a:pPr lvl="1"/>
            <a:r>
              <a:rPr lang="en-US" dirty="0" smtClean="0"/>
              <a:t>Allowing other pieces of work to run instead</a:t>
            </a:r>
          </a:p>
          <a:p>
            <a:r>
              <a:rPr lang="en-US" dirty="0" smtClean="0"/>
              <a:t>If scheduled work always runs to completion, the scheduler is non-preemptive</a:t>
            </a:r>
          </a:p>
          <a:p>
            <a:r>
              <a:rPr lang="en-US" dirty="0" smtClean="0"/>
              <a:t>If the scheduler temporarily halts running jobs to run something else, it’s preemptive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43498" y="327558"/>
            <a:ext cx="6693428" cy="127264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41673</TotalTime>
  <Words>1495</Words>
  <Application>Microsoft Macintosh PowerPoint</Application>
  <PresentationFormat>On-screen Show (4:3)</PresentationFormat>
  <Paragraphs>213</Paragraphs>
  <Slides>26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Theme</vt:lpstr>
      <vt:lpstr>Scheduling CS 111 On-Line MS Program Operating Systems  Peter Reiher </vt:lpstr>
      <vt:lpstr>Outline</vt:lpstr>
      <vt:lpstr>What Is Scheduling?</vt:lpstr>
      <vt:lpstr>OS Scheduling Examples</vt:lpstr>
      <vt:lpstr>How Do We Decide  How To Schedule?</vt:lpstr>
      <vt:lpstr>The Process Queue</vt:lpstr>
      <vt:lpstr>Potential Scheduling Goals</vt:lpstr>
      <vt:lpstr>Different Kinds of Systems, Different Scheduling Goals</vt:lpstr>
      <vt:lpstr>Preemptive Vs.  Non-Preemptive Scheduling</vt:lpstr>
      <vt:lpstr>Pros and Cons of  Non-Preemptive Scheduling</vt:lpstr>
      <vt:lpstr>Pros and Cons of Pre-emptive Scheduling</vt:lpstr>
      <vt:lpstr>An Intermediate Choice</vt:lpstr>
      <vt:lpstr>Scheduling: Policy and Mechanism</vt:lpstr>
      <vt:lpstr>Scheduling the CPU</vt:lpstr>
      <vt:lpstr>Scheduling and Performance</vt:lpstr>
      <vt:lpstr>General Comments on Performance</vt:lpstr>
      <vt:lpstr>How Should We Quantify Scheduler Performance?</vt:lpstr>
      <vt:lpstr>An Example – Measuring CPU Scheduling</vt:lpstr>
      <vt:lpstr>A Little Bit of Queueing Theory</vt:lpstr>
      <vt:lpstr>Basic Queueing Theory Terms</vt:lpstr>
      <vt:lpstr>Some Basic Queueing Results</vt:lpstr>
      <vt:lpstr>Typical Throughput vs. Load Curve</vt:lpstr>
      <vt:lpstr>Why Don’t We Achieve Ideal Throughput?</vt:lpstr>
      <vt:lpstr>Typical Response Time  vs. Load Curve</vt:lpstr>
      <vt:lpstr>Why Does Response Time Explode?</vt:lpstr>
      <vt:lpstr>Graceful Degradation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43</cp:revision>
  <dcterms:created xsi:type="dcterms:W3CDTF">2013-03-12T17:12:06Z</dcterms:created>
  <dcterms:modified xsi:type="dcterms:W3CDTF">2013-03-12T21:20:00Z</dcterms:modified>
</cp:coreProperties>
</file>