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85" r:id="rId2"/>
    <p:sldId id="286" r:id="rId3"/>
    <p:sldId id="287" r:id="rId4"/>
    <p:sldId id="288" r:id="rId5"/>
    <p:sldId id="296" r:id="rId6"/>
    <p:sldId id="297" r:id="rId7"/>
    <p:sldId id="289" r:id="rId8"/>
    <p:sldId id="290" r:id="rId9"/>
    <p:sldId id="293" r:id="rId10"/>
    <p:sldId id="312" r:id="rId11"/>
    <p:sldId id="313" r:id="rId12"/>
    <p:sldId id="292" r:id="rId13"/>
    <p:sldId id="291" r:id="rId14"/>
    <p:sldId id="294" r:id="rId15"/>
    <p:sldId id="295" r:id="rId16"/>
    <p:sldId id="310" r:id="rId17"/>
    <p:sldId id="311" r:id="rId18"/>
    <p:sldId id="298" r:id="rId19"/>
    <p:sldId id="299" r:id="rId20"/>
    <p:sldId id="300" r:id="rId21"/>
    <p:sldId id="307" r:id="rId22"/>
    <p:sldId id="301" r:id="rId23"/>
    <p:sldId id="308" r:id="rId24"/>
    <p:sldId id="303" r:id="rId25"/>
    <p:sldId id="304" r:id="rId26"/>
    <p:sldId id="305" r:id="rId27"/>
    <p:sldId id="306" r:id="rId28"/>
    <p:sldId id="309" r:id="rId2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0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3/7/13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3/7/13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3/7/13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49734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5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get created (and destroyed) all the time in a typical computer</a:t>
            </a:r>
          </a:p>
          <a:p>
            <a:r>
              <a:rPr lang="en-US" dirty="0" smtClean="0"/>
              <a:t>Some by explicit user command</a:t>
            </a:r>
          </a:p>
          <a:p>
            <a:r>
              <a:rPr lang="en-US" dirty="0" smtClean="0"/>
              <a:t>Some by invocation from other running processes</a:t>
            </a:r>
          </a:p>
          <a:p>
            <a:r>
              <a:rPr lang="en-US" dirty="0" smtClean="0"/>
              <a:t>Some at the behest of the operating system</a:t>
            </a:r>
          </a:p>
          <a:p>
            <a:r>
              <a:rPr lang="en-US" dirty="0" smtClean="0"/>
              <a:t>How do we create a new process?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46421" y="532723"/>
            <a:ext cx="4184317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Forking and the Data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Forked child shares the parent’s code</a:t>
            </a:r>
          </a:p>
          <a:p>
            <a:r>
              <a:rPr lang="en-US" dirty="0" smtClean="0"/>
              <a:t>But not its stack</a:t>
            </a:r>
          </a:p>
          <a:p>
            <a:pPr lvl="1"/>
            <a:r>
              <a:rPr lang="en-US" dirty="0" smtClean="0"/>
              <a:t>It has its own stack, initialized to match the parent’s</a:t>
            </a:r>
          </a:p>
          <a:p>
            <a:pPr lvl="1"/>
            <a:r>
              <a:rPr lang="en-US" dirty="0" smtClean="0"/>
              <a:t>Just as if a second process running the same program had reached the same point in its run</a:t>
            </a:r>
          </a:p>
          <a:p>
            <a:r>
              <a:rPr lang="en-US" dirty="0" smtClean="0"/>
              <a:t>Child should have its own data segment, though</a:t>
            </a:r>
          </a:p>
          <a:p>
            <a:pPr lvl="1"/>
            <a:r>
              <a:rPr lang="en-US" dirty="0" smtClean="0"/>
              <a:t>Forked processes do not share their data segments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Forking and Copy on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parent had a big data area, setting up a separate copy for the child is expensive</a:t>
            </a:r>
          </a:p>
          <a:p>
            <a:pPr lvl="1"/>
            <a:r>
              <a:rPr lang="en-US" dirty="0" smtClean="0"/>
              <a:t>And fork was supposed to be cheap</a:t>
            </a:r>
          </a:p>
          <a:p>
            <a:r>
              <a:rPr lang="en-US" dirty="0" smtClean="0"/>
              <a:t>If neither parent nor child write the parent’s data area, though, no copy necessary</a:t>
            </a:r>
          </a:p>
          <a:p>
            <a:r>
              <a:rPr lang="en-US" dirty="0" smtClean="0"/>
              <a:t>So set it up as copy on write</a:t>
            </a:r>
          </a:p>
          <a:p>
            <a:r>
              <a:rPr lang="en-US" dirty="0" smtClean="0"/>
              <a:t>If one of them writes it, then make a copy and let the process write the copy</a:t>
            </a:r>
          </a:p>
          <a:p>
            <a:pPr lvl="1"/>
            <a:r>
              <a:rPr lang="en-US" dirty="0" smtClean="0"/>
              <a:t>The other process keeps the original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Use of Fork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040" y="1533360"/>
            <a:ext cx="8229600" cy="4525963"/>
          </a:xfrm>
        </p:spPr>
        <p:txBody>
          <a:bodyPr/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execute parent code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execute the child code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 Parent and child code could be very different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 In fact, often you want the child to be a totally different program</a:t>
            </a:r>
          </a:p>
          <a:p>
            <a:pPr marL="400050" lvl="1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And maybe not share the parent’s resources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000" dirty="0" smtClean="0"/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</a:t>
            </a:r>
          </a:p>
          <a:p>
            <a:pPr>
              <a:buNone/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Fork Isn’t What </a:t>
            </a:r>
            <a:br>
              <a:rPr lang="en-US" dirty="0" smtClean="0"/>
            </a:br>
            <a:r>
              <a:rPr lang="en-US" dirty="0" smtClean="0"/>
              <a:t>I Usually Want!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Indeed, you usually don’t want another copy of the same process</a:t>
            </a:r>
          </a:p>
          <a:p>
            <a:r>
              <a:rPr lang="en-US" dirty="0" smtClean="0"/>
              <a:t>You want a process to do something entirely different</a:t>
            </a:r>
          </a:p>
          <a:p>
            <a:r>
              <a:rPr lang="en-US" dirty="0" smtClean="0"/>
              <a:t>Handled with exec</a:t>
            </a:r>
          </a:p>
          <a:p>
            <a:pPr lvl="1"/>
            <a:r>
              <a:rPr lang="en-US" dirty="0" smtClean="0"/>
              <a:t>A Unix system call to “remake” a process</a:t>
            </a:r>
          </a:p>
          <a:p>
            <a:pPr lvl="1"/>
            <a:r>
              <a:rPr lang="en-US" dirty="0" smtClean="0"/>
              <a:t>Changes the code associated with a process</a:t>
            </a:r>
          </a:p>
          <a:p>
            <a:pPr lvl="1"/>
            <a:r>
              <a:rPr lang="en-US" dirty="0" smtClean="0"/>
              <a:t>Resets much of the rest of its state, too</a:t>
            </a:r>
          </a:p>
          <a:p>
            <a:pPr lvl="2"/>
            <a:r>
              <a:rPr lang="en-US" dirty="0" smtClean="0"/>
              <a:t>Like open files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urier New"/>
                <a:cs typeface="Courier New"/>
              </a:rPr>
              <a:t>exec </a:t>
            </a:r>
            <a:r>
              <a:rPr lang="en-US" dirty="0" smtClean="0"/>
              <a:t>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Linux/Unix system call to handle the common case</a:t>
            </a:r>
          </a:p>
          <a:p>
            <a:r>
              <a:rPr lang="en-US" dirty="0" smtClean="0"/>
              <a:t>Replaces a process’ existing program with a different one</a:t>
            </a:r>
          </a:p>
          <a:p>
            <a:pPr lvl="1"/>
            <a:r>
              <a:rPr lang="en-US" dirty="0" smtClean="0"/>
              <a:t>New code</a:t>
            </a:r>
          </a:p>
          <a:p>
            <a:pPr lvl="1"/>
            <a:r>
              <a:rPr lang="en-US" dirty="0" smtClean="0"/>
              <a:t>Different set of other resources</a:t>
            </a:r>
          </a:p>
          <a:p>
            <a:pPr lvl="1"/>
            <a:r>
              <a:rPr lang="en-US" dirty="0" smtClean="0"/>
              <a:t>Different PC and stack</a:t>
            </a:r>
          </a:p>
          <a:p>
            <a:r>
              <a:rPr lang="en-US" dirty="0" smtClean="0"/>
              <a:t>Essentially, called after you do a fork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continue with what I was doing before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dirty="0" err="1" smtClean="0">
                <a:latin typeface="Courier New"/>
                <a:cs typeface="Courier New"/>
              </a:rPr>
              <a:t>exec(“new</a:t>
            </a:r>
            <a:r>
              <a:rPr lang="en-GB" sz="2000" dirty="0" smtClean="0">
                <a:latin typeface="Courier New"/>
                <a:cs typeface="Courier New"/>
              </a:rPr>
              <a:t> program”, &lt;program arguments&gt;;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</a:t>
            </a:r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dirty="0" smtClean="0"/>
              <a:t>The parent goes on to whatever is next</a:t>
            </a:r>
          </a:p>
          <a:p>
            <a:r>
              <a:rPr lang="en-US" dirty="0" smtClean="0"/>
              <a:t>The child replaces its code with “new program”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Exec Really All That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5467" y="2112211"/>
            <a:ext cx="428096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&lt;</a:t>
            </a:r>
            <a:r>
              <a:rPr lang="en-GB" i="1" dirty="0" smtClean="0">
                <a:latin typeface="Courier New"/>
                <a:cs typeface="Courier New"/>
              </a:rPr>
              <a:t>execute parent code&gt;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&lt;</a:t>
            </a:r>
            <a:r>
              <a:rPr lang="en-GB" i="1" dirty="0" smtClean="0">
                <a:latin typeface="Courier New"/>
                <a:cs typeface="Courier New"/>
              </a:rPr>
              <a:t>execute the child code&gt;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98065" y="2117563"/>
            <a:ext cx="3964661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&lt;</a:t>
            </a:r>
            <a:r>
              <a:rPr lang="en-GB" i="1" dirty="0" smtClean="0">
                <a:latin typeface="Courier New"/>
                <a:cs typeface="Courier New"/>
              </a:rPr>
              <a:t>execute parent code&gt;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</a:t>
            </a:r>
            <a:r>
              <a:rPr lang="en-GB" dirty="0" err="1" smtClean="0">
                <a:latin typeface="Courier New"/>
                <a:cs typeface="Courier New"/>
              </a:rPr>
              <a:t>exec(“new</a:t>
            </a:r>
            <a:r>
              <a:rPr lang="en-GB" dirty="0" smtClean="0">
                <a:latin typeface="Courier New"/>
                <a:cs typeface="Courier New"/>
              </a:rPr>
              <a:t> program”, &lt;program arguments&gt;;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</a:t>
            </a:r>
            <a:endParaRPr lang="en-US" dirty="0" smtClean="0">
              <a:latin typeface="Courier New"/>
              <a:cs typeface="Courier New"/>
            </a:endParaRP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dirty="0" smtClean="0">
              <a:latin typeface="Courier New"/>
              <a:cs typeface="Courier New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83512" y="1517364"/>
            <a:ext cx="27974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Fork without exec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46092" y="1517898"/>
            <a:ext cx="2338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Fork with exec</a:t>
            </a:r>
            <a:endParaRPr lang="en-US" sz="2800" dirty="0">
              <a:latin typeface="Times New Roman"/>
              <a:cs typeface="Times New Roma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435706" y="3810383"/>
            <a:ext cx="3175120" cy="27612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688191" y="3810383"/>
            <a:ext cx="2553316" cy="2814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5026139" y="4114109"/>
            <a:ext cx="2553316" cy="2814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55898" y="4289586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Here, the child code is part of this program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9713" y="4994226"/>
            <a:ext cx="3340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Specified at compile 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36453" y="5367522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Not a different program at all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18478" y="4303926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Here, the child code is an entirely separate program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67513" y="5036178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Potentially not specified until run 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53707" y="5729115"/>
            <a:ext cx="3619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totally different program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the OS Handle Exec?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get rid of the child’s old code</a:t>
            </a:r>
          </a:p>
          <a:p>
            <a:pPr lvl="1"/>
            <a:r>
              <a:rPr lang="en-US" dirty="0" smtClean="0"/>
              <a:t>And its stack and data areas</a:t>
            </a:r>
          </a:p>
          <a:p>
            <a:pPr lvl="1"/>
            <a:r>
              <a:rPr lang="en-US" dirty="0" smtClean="0"/>
              <a:t>Latter is easy if you are using copy-on-write</a:t>
            </a:r>
          </a:p>
          <a:p>
            <a:r>
              <a:rPr lang="en-US" dirty="0" smtClean="0"/>
              <a:t>Must load a brand new set of code for that process</a:t>
            </a:r>
          </a:p>
          <a:p>
            <a:r>
              <a:rPr lang="en-US" dirty="0" smtClean="0"/>
              <a:t>Must initialize child’s stack, PC, and other relevant control structure</a:t>
            </a:r>
          </a:p>
          <a:p>
            <a:pPr lvl="1"/>
            <a:r>
              <a:rPr lang="en-US" dirty="0" smtClean="0"/>
              <a:t>To start a fresh program run for the child process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3368842" y="1600200"/>
            <a:ext cx="4919579" cy="239294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This sounds like a lot of trouble.  Why did Linux stick with fork/exec, rather than using something more like the Windows approach?  Why don’t they change it now?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Processes and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processes have at least one thread</a:t>
            </a:r>
          </a:p>
          <a:p>
            <a:pPr lvl="1"/>
            <a:r>
              <a:rPr lang="en-US" dirty="0" smtClean="0"/>
              <a:t>In some older </a:t>
            </a:r>
            <a:r>
              <a:rPr lang="en-US" dirty="0" err="1" smtClean="0"/>
              <a:t>OSes</a:t>
            </a:r>
            <a:r>
              <a:rPr lang="en-US" dirty="0" smtClean="0"/>
              <a:t>, never more than one</a:t>
            </a:r>
          </a:p>
          <a:p>
            <a:pPr lvl="2"/>
            <a:r>
              <a:rPr lang="en-US" dirty="0" smtClean="0"/>
              <a:t>In which case, the thread is not explicitly represented</a:t>
            </a:r>
          </a:p>
          <a:p>
            <a:pPr lvl="1"/>
            <a:r>
              <a:rPr lang="en-US" dirty="0" smtClean="0"/>
              <a:t>In newer </a:t>
            </a:r>
            <a:r>
              <a:rPr lang="en-US" dirty="0" err="1" smtClean="0"/>
              <a:t>OSes</a:t>
            </a:r>
            <a:r>
              <a:rPr lang="en-US" dirty="0" smtClean="0"/>
              <a:t>, processes typically start with one thread</a:t>
            </a:r>
          </a:p>
          <a:p>
            <a:r>
              <a:rPr lang="en-US" dirty="0" smtClean="0"/>
              <a:t>As process executes, it can create new threads</a:t>
            </a:r>
          </a:p>
          <a:p>
            <a:r>
              <a:rPr lang="en-US" dirty="0" smtClean="0"/>
              <a:t>New thread stacks allocated as needed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63613" y="532723"/>
            <a:ext cx="6403440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Thread Implementation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can be implemented in one of two ways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kernel implements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User code implements them</a:t>
            </a:r>
          </a:p>
          <a:p>
            <a:pPr marL="514350" indent="-514350"/>
            <a:r>
              <a:rPr lang="en-US" dirty="0" smtClean="0"/>
              <a:t>These alternatives have fundamental differences</a:t>
            </a:r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Process Descriptor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 descriptor is the OS’ basic per-process data structure</a:t>
            </a:r>
          </a:p>
          <a:p>
            <a:r>
              <a:rPr lang="en-US" dirty="0" smtClean="0"/>
              <a:t>So a new process needs a new descriptor</a:t>
            </a:r>
          </a:p>
          <a:p>
            <a:r>
              <a:rPr lang="en-US" dirty="0" smtClean="0"/>
              <a:t>What does the OS do with the descriptor?</a:t>
            </a:r>
          </a:p>
          <a:p>
            <a:r>
              <a:rPr lang="en-US" dirty="0" smtClean="0"/>
              <a:t>Typically puts it into a </a:t>
            </a:r>
            <a:r>
              <a:rPr lang="en-US" i="1" dirty="0" smtClean="0"/>
              <a:t>process table</a:t>
            </a:r>
          </a:p>
          <a:p>
            <a:pPr lvl="1"/>
            <a:r>
              <a:rPr lang="en-US" dirty="0" smtClean="0"/>
              <a:t>The data structure the OS uses to organize all currently active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kernel doesn’t know about multiple threads per process</a:t>
            </a:r>
          </a:p>
          <a:p>
            <a:r>
              <a:rPr lang="en-US" sz="2800" dirty="0" smtClean="0"/>
              <a:t>The process itself knows</a:t>
            </a:r>
          </a:p>
          <a:p>
            <a:r>
              <a:rPr lang="en-US" sz="2800" dirty="0" smtClean="0"/>
              <a:t>So the process must schedule its threads</a:t>
            </a:r>
          </a:p>
          <a:p>
            <a:r>
              <a:rPr lang="en-US" sz="2800" dirty="0" smtClean="0"/>
              <a:t>Since the kernel doesn’t know the process has multiple threads,</a:t>
            </a:r>
          </a:p>
          <a:p>
            <a:pPr lvl="1"/>
            <a:r>
              <a:rPr lang="en-US" sz="2400" dirty="0" smtClean="0"/>
              <a:t>The process can’t run threads on more than one core</a:t>
            </a:r>
          </a:p>
          <a:p>
            <a:r>
              <a:rPr lang="en-US" sz="2800" dirty="0" smtClean="0"/>
              <a:t>Switching threads doesn’t require OS involvement, though</a:t>
            </a:r>
          </a:p>
          <a:p>
            <a:pPr lvl="1"/>
            <a:r>
              <a:rPr lang="en-US" sz="2400" dirty="0" smtClean="0"/>
              <a:t>Which can be cheaper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Use of User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server process that expects to have multiple simultaneous clients</a:t>
            </a:r>
          </a:p>
          <a:p>
            <a:r>
              <a:rPr lang="en-US" dirty="0" smtClean="0"/>
              <a:t>Server process can spawn a new user thread for each client</a:t>
            </a:r>
          </a:p>
          <a:p>
            <a:r>
              <a:rPr lang="en-US" dirty="0" smtClean="0"/>
              <a:t>And can then use its own scheduling methods to determine which thread to run when</a:t>
            </a:r>
          </a:p>
          <a:p>
            <a:r>
              <a:rPr lang="en-US" dirty="0" smtClean="0"/>
              <a:t>OS need not get involved in running threads</a:t>
            </a:r>
          </a:p>
          <a:p>
            <a:pPr lvl="1"/>
            <a:r>
              <a:rPr lang="en-US" dirty="0" smtClean="0"/>
              <a:t>No context switch costs to change from one client to another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9992"/>
            <a:ext cx="8229600" cy="4525963"/>
          </a:xfrm>
        </p:spPr>
        <p:txBody>
          <a:bodyPr/>
          <a:lstStyle/>
          <a:p>
            <a:r>
              <a:rPr lang="en-US" dirty="0" smtClean="0"/>
              <a:t>The OS is aware that processes can contain more than one thread</a:t>
            </a:r>
          </a:p>
          <a:p>
            <a:r>
              <a:rPr lang="en-US" dirty="0" smtClean="0"/>
              <a:t>Creating threads is an OS</a:t>
            </a:r>
            <a:r>
              <a:rPr lang="en-US" dirty="0" smtClean="0"/>
              <a:t> operation</a:t>
            </a:r>
          </a:p>
          <a:p>
            <a:r>
              <a:rPr lang="en-US" dirty="0" smtClean="0"/>
              <a:t>Scheduling of threads handled by OS</a:t>
            </a:r>
          </a:p>
          <a:p>
            <a:pPr lvl="1"/>
            <a:r>
              <a:rPr lang="en-US" dirty="0" smtClean="0"/>
              <a:t>Which can schedule several process threads on different cores simultaneously</a:t>
            </a:r>
          </a:p>
          <a:p>
            <a:r>
              <a:rPr lang="en-US" dirty="0" smtClean="0"/>
              <a:t>Saves the program complexity of handling threads</a:t>
            </a:r>
          </a:p>
          <a:p>
            <a:r>
              <a:rPr lang="en-US" dirty="0" smtClean="0"/>
              <a:t>But somewhat more heavyweight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Use of Kernel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program that can do significant parallel processing on its data</a:t>
            </a:r>
          </a:p>
          <a:p>
            <a:r>
              <a:rPr lang="en-US" dirty="0" smtClean="0"/>
              <a:t>Each parallel operation is run as a kernel thread</a:t>
            </a:r>
          </a:p>
          <a:p>
            <a:pPr lvl="1"/>
            <a:r>
              <a:rPr lang="en-US" dirty="0" smtClean="0"/>
              <a:t>All sharing the same data space and code</a:t>
            </a:r>
          </a:p>
          <a:p>
            <a:pPr lvl="1"/>
            <a:r>
              <a:rPr lang="en-US" dirty="0" smtClean="0"/>
              <a:t>But each with its own stack </a:t>
            </a:r>
          </a:p>
          <a:p>
            <a:r>
              <a:rPr lang="en-US" dirty="0" smtClean="0"/>
              <a:t>If multiple cores available, OS can achieve true parallelism for the program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021261" y="274638"/>
            <a:ext cx="5467686" cy="2011362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Can I get the best of both worlds by using both kernel and user threads?  Or would I inherit the problems of each along with their advantages?  Or would it be even worse than that?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processes terminate</a:t>
            </a:r>
          </a:p>
          <a:p>
            <a:pPr lvl="1"/>
            <a:r>
              <a:rPr lang="en-US" dirty="0" smtClean="0"/>
              <a:t>All do, of course, when the machine goes down</a:t>
            </a:r>
          </a:p>
          <a:p>
            <a:pPr lvl="1"/>
            <a:r>
              <a:rPr lang="en-US" dirty="0" smtClean="0"/>
              <a:t>But most do some work and then exit before that</a:t>
            </a:r>
          </a:p>
          <a:p>
            <a:pPr lvl="1"/>
            <a:r>
              <a:rPr lang="en-US" dirty="0" smtClean="0"/>
              <a:t>Others are killed by the OS or another process</a:t>
            </a:r>
          </a:p>
          <a:p>
            <a:r>
              <a:rPr lang="en-US" dirty="0" smtClean="0"/>
              <a:t>When a process terminates, the OS needs to clean it up</a:t>
            </a:r>
          </a:p>
          <a:p>
            <a:pPr lvl="1"/>
            <a:r>
              <a:rPr lang="en-US" dirty="0" smtClean="0"/>
              <a:t>Essentially, getting rid of all of its resources</a:t>
            </a:r>
          </a:p>
          <a:p>
            <a:pPr lvl="1"/>
            <a:r>
              <a:rPr lang="en-US" dirty="0" smtClean="0"/>
              <a:t>In a way that allows simple reclamation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2429" y="532723"/>
            <a:ext cx="4759150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That a Process Terminates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792"/>
            <a:ext cx="8229600" cy="4525963"/>
          </a:xfrm>
        </p:spPr>
        <p:txBody>
          <a:bodyPr/>
          <a:lstStyle/>
          <a:p>
            <a:r>
              <a:rPr lang="en-US" dirty="0" smtClean="0"/>
              <a:t>The process itself exits</a:t>
            </a:r>
          </a:p>
          <a:p>
            <a:r>
              <a:rPr lang="en-US" dirty="0" smtClean="0"/>
              <a:t>Another process kills it</a:t>
            </a:r>
          </a:p>
          <a:p>
            <a:pPr lvl="1"/>
            <a:r>
              <a:rPr lang="en-US" dirty="0" smtClean="0"/>
              <a:t>Typically only the parent can kill it</a:t>
            </a:r>
          </a:p>
          <a:p>
            <a:pPr lvl="1"/>
            <a:r>
              <a:rPr lang="en-US" dirty="0" smtClean="0"/>
              <a:t>Using an explicit system call</a:t>
            </a:r>
          </a:p>
          <a:p>
            <a:r>
              <a:rPr lang="en-US" dirty="0" smtClean="0"/>
              <a:t>The operating system kills it</a:t>
            </a:r>
          </a:p>
          <a:p>
            <a:pPr lvl="1"/>
            <a:r>
              <a:rPr lang="en-US" dirty="0" smtClean="0"/>
              <a:t>E.g., many systems kill all child processes when a parent process dies</a:t>
            </a:r>
          </a:p>
          <a:p>
            <a:pPr lvl="1"/>
            <a:r>
              <a:rPr lang="en-US" dirty="0" smtClean="0"/>
              <a:t>Or OS can simply point to a process and shoot it </a:t>
            </a:r>
            <a:r>
              <a:rPr lang="en-US" dirty="0" smtClean="0"/>
              <a:t>dead</a:t>
            </a:r>
          </a:p>
          <a:p>
            <a:r>
              <a:rPr lang="en-US" dirty="0" smtClean="0"/>
              <a:t>The entire machine crashes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251158" y="3943684"/>
            <a:ext cx="3342105" cy="1768071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per-process actions, if any, might we want to take to deal with this possibility?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Parents, Children, and Process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416"/>
            <a:ext cx="8229600" cy="4525963"/>
          </a:xfrm>
        </p:spPr>
        <p:txBody>
          <a:bodyPr/>
          <a:lstStyle/>
          <a:p>
            <a:r>
              <a:rPr lang="en-US" dirty="0" smtClean="0"/>
              <a:t>Often a parent needs to know when a child terminates</a:t>
            </a:r>
          </a:p>
          <a:p>
            <a:r>
              <a:rPr lang="en-US" dirty="0" smtClean="0"/>
              <a:t>Parent can issue a system call waiting on the child’s termination</a:t>
            </a:r>
          </a:p>
          <a:p>
            <a:pPr lvl="1"/>
            <a:r>
              <a:rPr lang="en-US" dirty="0" smtClean="0"/>
              <a:t>E.g., Linux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r>
              <a:rPr lang="en-US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system call</a:t>
            </a:r>
          </a:p>
          <a:p>
            <a:pPr lvl="1"/>
            <a:r>
              <a:rPr lang="en-US" dirty="0" smtClean="0"/>
              <a:t>Parent remains in a busy loop until child terminates</a:t>
            </a:r>
          </a:p>
          <a:p>
            <a:r>
              <a:rPr lang="en-US" dirty="0" smtClean="0"/>
              <a:t>A little difficulty:</a:t>
            </a:r>
          </a:p>
          <a:p>
            <a:pPr lvl="1"/>
            <a:r>
              <a:rPr lang="en-US" dirty="0" smtClean="0"/>
              <a:t>What if the child already terminated before the system call was made?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Zombie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systems maintain minimal state for terminated child processes</a:t>
            </a:r>
          </a:p>
          <a:p>
            <a:r>
              <a:rPr lang="en-US" dirty="0" smtClean="0"/>
              <a:t>Until parent waits on their termination</a:t>
            </a:r>
          </a:p>
          <a:p>
            <a:pPr lvl="1"/>
            <a:r>
              <a:rPr lang="en-US" dirty="0" smtClean="0"/>
              <a:t>Or parent itself terminates</a:t>
            </a:r>
          </a:p>
          <a:p>
            <a:r>
              <a:rPr lang="en-US" dirty="0" smtClean="0"/>
              <a:t>Since the zombie child has exited, it doesn’t get run any more</a:t>
            </a:r>
          </a:p>
          <a:p>
            <a:pPr lvl="1"/>
            <a:r>
              <a:rPr lang="en-US" dirty="0" smtClean="0"/>
              <a:t>And it uses no resources</a:t>
            </a:r>
          </a:p>
          <a:p>
            <a:pPr lvl="1"/>
            <a:r>
              <a:rPr lang="en-US" dirty="0" smtClean="0"/>
              <a:t>Except an OS process control structure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the Parent </a:t>
            </a:r>
            <a:br>
              <a:rPr lang="en-US" dirty="0" smtClean="0"/>
            </a:br>
            <a:r>
              <a:rPr lang="en-US" dirty="0" smtClean="0"/>
              <a:t>Doesn’t Clean Up?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Zombie proliferation</a:t>
            </a:r>
          </a:p>
          <a:p>
            <a:r>
              <a:rPr lang="en-US" dirty="0" smtClean="0"/>
              <a:t>Each takes up very little state information</a:t>
            </a:r>
          </a:p>
          <a:p>
            <a:r>
              <a:rPr lang="en-US" dirty="0" smtClean="0"/>
              <a:t>But they can clutter the OS process table</a:t>
            </a:r>
          </a:p>
          <a:p>
            <a:r>
              <a:rPr lang="en-US" dirty="0" smtClean="0"/>
              <a:t>If the parent ever exits, the zombies go with him</a:t>
            </a:r>
          </a:p>
          <a:p>
            <a:r>
              <a:rPr lang="en-US" dirty="0" smtClean="0"/>
              <a:t>Suggests that long-running processes need to be careful about spawning temporary children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Does a </a:t>
            </a:r>
            <a:br>
              <a:rPr lang="en-US" dirty="0" smtClean="0"/>
            </a:br>
            <a:r>
              <a:rPr lang="en-US" dirty="0" smtClean="0"/>
              <a:t>New Process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virtual address space</a:t>
            </a:r>
          </a:p>
          <a:p>
            <a:r>
              <a:rPr lang="en-GB" dirty="0" smtClean="0"/>
              <a:t>To hold all of the segments it will need</a:t>
            </a:r>
          </a:p>
          <a:p>
            <a:r>
              <a:rPr lang="en-GB" dirty="0" smtClean="0"/>
              <a:t>So the OS needs to create one</a:t>
            </a:r>
          </a:p>
          <a:p>
            <a:pPr lvl="1"/>
            <a:r>
              <a:rPr lang="en-GB" dirty="0" smtClean="0"/>
              <a:t>And allocate memory for code, data and stack</a:t>
            </a:r>
          </a:p>
          <a:p>
            <a:r>
              <a:rPr lang="en-GB" dirty="0" smtClean="0"/>
              <a:t>OS then loads program code and data into new segments</a:t>
            </a:r>
          </a:p>
          <a:p>
            <a:r>
              <a:rPr lang="en-GB" dirty="0" smtClean="0"/>
              <a:t>Initializes a stack segment</a:t>
            </a:r>
          </a:p>
          <a:p>
            <a:r>
              <a:rPr lang="en-GB" dirty="0" smtClean="0"/>
              <a:t>Sets up initial registers (PC, PS, SP)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 for 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Start with a “blank” process</a:t>
            </a:r>
          </a:p>
          <a:p>
            <a:pPr marL="914400" lvl="1" indent="-514350"/>
            <a:r>
              <a:rPr lang="en-US" dirty="0" smtClean="0"/>
              <a:t>No initial state or resources</a:t>
            </a:r>
          </a:p>
          <a:p>
            <a:pPr marL="914400" lvl="1" indent="-514350"/>
            <a:r>
              <a:rPr lang="en-US" dirty="0" smtClean="0"/>
              <a:t>Have some way of filling in the vital stuff</a:t>
            </a:r>
          </a:p>
          <a:p>
            <a:pPr marL="1314450" lvl="2" indent="-514350"/>
            <a:r>
              <a:rPr lang="en-US" dirty="0" smtClean="0"/>
              <a:t>Code</a:t>
            </a:r>
          </a:p>
          <a:p>
            <a:pPr marL="1314450" lvl="2" indent="-514350"/>
            <a:r>
              <a:rPr lang="en-US" dirty="0" smtClean="0"/>
              <a:t>Program counter, etc.</a:t>
            </a:r>
          </a:p>
          <a:p>
            <a:pPr marL="914400" lvl="1" indent="-514350"/>
            <a:r>
              <a:rPr lang="en-US" dirty="0" smtClean="0"/>
              <a:t>This is the basic Windows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calling process as a template</a:t>
            </a:r>
          </a:p>
          <a:p>
            <a:pPr marL="914400" lvl="1" indent="-514350"/>
            <a:r>
              <a:rPr lang="en-US" dirty="0" smtClean="0"/>
              <a:t>Give new process the same stuff as the old one</a:t>
            </a:r>
          </a:p>
          <a:p>
            <a:pPr marL="914400" lvl="1" indent="-514350"/>
            <a:r>
              <a:rPr lang="en-US" dirty="0" smtClean="0"/>
              <a:t>Including code, PC, etc.</a:t>
            </a:r>
          </a:p>
          <a:p>
            <a:pPr marL="914400" lvl="1" indent="-514350"/>
            <a:r>
              <a:rPr lang="en-US" dirty="0" smtClean="0"/>
              <a:t>This is the basic Unix/Linux approach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With a Blank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Basically, create a brand new process</a:t>
            </a:r>
          </a:p>
          <a:p>
            <a:r>
              <a:rPr lang="en-US" dirty="0" smtClean="0"/>
              <a:t>The system call that creates it obviously needs to provide some information</a:t>
            </a:r>
          </a:p>
          <a:p>
            <a:pPr lvl="1"/>
            <a:r>
              <a:rPr lang="en-US" dirty="0" smtClean="0"/>
              <a:t>Everything needed to set up the process properly</a:t>
            </a:r>
          </a:p>
          <a:p>
            <a:pPr lvl="1"/>
            <a:r>
              <a:rPr lang="en-US" dirty="0" smtClean="0"/>
              <a:t>At the minimum, what code is to be run</a:t>
            </a:r>
          </a:p>
          <a:p>
            <a:pPr lvl="1"/>
            <a:r>
              <a:rPr lang="en-US" dirty="0" smtClean="0"/>
              <a:t>Generally a lot more than that</a:t>
            </a:r>
          </a:p>
          <a:p>
            <a:r>
              <a:rPr lang="en-US" dirty="0" smtClean="0"/>
              <a:t>Other than bootstrapping, the new process is created by command of an existing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CreateProcess</a:t>
            </a:r>
            <a:r>
              <a:rPr lang="en-US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system call</a:t>
            </a:r>
          </a:p>
          <a:p>
            <a:r>
              <a:rPr lang="en-US" dirty="0" smtClean="0"/>
              <a:t>A very flexible way to create a new process</a:t>
            </a:r>
          </a:p>
          <a:p>
            <a:pPr lvl="1"/>
            <a:r>
              <a:rPr lang="en-US" dirty="0" smtClean="0"/>
              <a:t>Many parameters with many possible values</a:t>
            </a:r>
          </a:p>
          <a:p>
            <a:r>
              <a:rPr lang="en-US" dirty="0" smtClean="0"/>
              <a:t>Generally, the system call includes the name of the program to run</a:t>
            </a:r>
          </a:p>
          <a:p>
            <a:pPr lvl="1"/>
            <a:r>
              <a:rPr lang="en-US" dirty="0" smtClean="0"/>
              <a:t>In one of a couple of parameter locations</a:t>
            </a:r>
          </a:p>
          <a:p>
            <a:r>
              <a:rPr lang="en-US" dirty="0" smtClean="0"/>
              <a:t>Different parameters fill out other critical information for the new process</a:t>
            </a:r>
          </a:p>
          <a:p>
            <a:pPr lvl="1"/>
            <a:r>
              <a:rPr lang="en-US" dirty="0" smtClean="0"/>
              <a:t>Environment information, priorities,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Forking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way Unix/Linux creates processes</a:t>
            </a:r>
          </a:p>
          <a:p>
            <a:r>
              <a:rPr lang="en-US" dirty="0" smtClean="0"/>
              <a:t>Essentially clones the existing process</a:t>
            </a:r>
          </a:p>
          <a:p>
            <a:r>
              <a:rPr lang="en-US" dirty="0" smtClean="0"/>
              <a:t>On assumption that the new process is a lot like the old one</a:t>
            </a:r>
          </a:p>
          <a:p>
            <a:pPr lvl="1"/>
            <a:r>
              <a:rPr lang="en-US" dirty="0" smtClean="0"/>
              <a:t>Most likely to be true for some kinds of parallel programming</a:t>
            </a:r>
          </a:p>
          <a:p>
            <a:pPr lvl="1"/>
            <a:r>
              <a:rPr lang="en-US" dirty="0" smtClean="0"/>
              <a:t>Not so likely for more typical user computing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Unix Use Forking?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728" y="1172424"/>
            <a:ext cx="8229600" cy="4525963"/>
          </a:xfrm>
        </p:spPr>
        <p:txBody>
          <a:bodyPr/>
          <a:lstStyle/>
          <a:p>
            <a:r>
              <a:rPr lang="en-GB" dirty="0" smtClean="0"/>
              <a:t>Avoids costs of copying a lot of code</a:t>
            </a:r>
          </a:p>
          <a:p>
            <a:pPr lvl="1"/>
            <a:r>
              <a:rPr lang="en-GB" i="1" dirty="0" smtClean="0"/>
              <a:t>If </a:t>
            </a:r>
            <a:r>
              <a:rPr lang="en-GB" dirty="0" smtClean="0"/>
              <a:t>it’s the same code as the parents’ . . . </a:t>
            </a:r>
          </a:p>
          <a:p>
            <a:r>
              <a:rPr lang="en-GB" dirty="0" smtClean="0"/>
              <a:t>Historical reasons</a:t>
            </a:r>
          </a:p>
          <a:p>
            <a:pPr lvl="1"/>
            <a:r>
              <a:rPr lang="en-GB" dirty="0" smtClean="0"/>
              <a:t>Parallel processing literature used a cloning fork</a:t>
            </a:r>
          </a:p>
          <a:p>
            <a:pPr lvl="1"/>
            <a:r>
              <a:rPr lang="en-GB" dirty="0" smtClean="0"/>
              <a:t>Fork allowed parallelism before threads invented</a:t>
            </a:r>
          </a:p>
          <a:p>
            <a:r>
              <a:rPr lang="en-GB" dirty="0" smtClean="0"/>
              <a:t>Practical reasons</a:t>
            </a:r>
          </a:p>
          <a:p>
            <a:pPr lvl="1"/>
            <a:r>
              <a:rPr lang="en-GB" dirty="0" smtClean="0"/>
              <a:t>Easy to manage shared resources</a:t>
            </a:r>
          </a:p>
          <a:p>
            <a:pPr lvl="2"/>
            <a:r>
              <a:rPr lang="en-GB" dirty="0" smtClean="0"/>
              <a:t>Like </a:t>
            </a:r>
            <a:r>
              <a:rPr lang="en-GB" dirty="0" err="1" smtClean="0"/>
              <a:t>stdin</a:t>
            </a:r>
            <a:r>
              <a:rPr lang="en-GB" dirty="0" smtClean="0"/>
              <a:t>, </a:t>
            </a:r>
            <a:r>
              <a:rPr lang="en-GB" dirty="0" err="1" smtClean="0"/>
              <a:t>stdout</a:t>
            </a:r>
            <a:r>
              <a:rPr lang="en-GB" dirty="0" smtClean="0"/>
              <a:t>, </a:t>
            </a:r>
            <a:r>
              <a:rPr lang="en-GB" dirty="0" err="1" smtClean="0"/>
              <a:t>stderr</a:t>
            </a:r>
            <a:endParaRPr lang="en-GB" dirty="0" smtClean="0"/>
          </a:p>
          <a:p>
            <a:pPr lvl="1"/>
            <a:r>
              <a:rPr lang="en-GB" dirty="0" smtClean="0"/>
              <a:t>Easy to set up process pipe-lines (e.g. </a:t>
            </a:r>
            <a:r>
              <a:rPr lang="en-GB" dirty="0" err="1" smtClean="0"/>
              <a:t>ls</a:t>
            </a:r>
            <a:r>
              <a:rPr lang="en-GB" dirty="0" smtClean="0"/>
              <a:t> | more)</a:t>
            </a:r>
          </a:p>
          <a:p>
            <a:pPr lvl="1"/>
            <a:r>
              <a:rPr lang="en-GB" dirty="0" smtClean="0"/>
              <a:t>Share exclusive-access resources (e.g. tape drives)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After a Fork?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9160"/>
            <a:ext cx="8229600" cy="4525963"/>
          </a:xfrm>
        </p:spPr>
        <p:txBody>
          <a:bodyPr/>
          <a:lstStyle/>
          <a:p>
            <a:r>
              <a:rPr lang="en-US" dirty="0" smtClean="0"/>
              <a:t>There are now two processes</a:t>
            </a:r>
          </a:p>
          <a:p>
            <a:pPr lvl="1"/>
            <a:r>
              <a:rPr lang="en-US" dirty="0" smtClean="0"/>
              <a:t>With different IDs</a:t>
            </a:r>
          </a:p>
          <a:p>
            <a:pPr lvl="1"/>
            <a:r>
              <a:rPr lang="en-US" dirty="0" smtClean="0"/>
              <a:t>But otherwise mostly exactly the same</a:t>
            </a:r>
          </a:p>
          <a:p>
            <a:r>
              <a:rPr lang="en-US" dirty="0" smtClean="0"/>
              <a:t>How do I profitably use that?</a:t>
            </a:r>
          </a:p>
          <a:p>
            <a:r>
              <a:rPr lang="en-US" dirty="0" smtClean="0"/>
              <a:t>Program executes a fork</a:t>
            </a:r>
          </a:p>
          <a:p>
            <a:r>
              <a:rPr lang="en-US" dirty="0" smtClean="0"/>
              <a:t>Now there are two programs</a:t>
            </a:r>
          </a:p>
          <a:p>
            <a:pPr lvl="1"/>
            <a:r>
              <a:rPr lang="en-US" dirty="0" smtClean="0"/>
              <a:t>With the same code and program counter </a:t>
            </a:r>
          </a:p>
          <a:p>
            <a:r>
              <a:rPr lang="en-US" dirty="0" smtClean="0"/>
              <a:t>Write code to figure out which is which</a:t>
            </a:r>
          </a:p>
          <a:p>
            <a:pPr lvl="1"/>
            <a:r>
              <a:rPr lang="en-US" dirty="0" smtClean="0"/>
              <a:t>Usually, parent goes “one way” and child goes “the other”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26461</TotalTime>
  <Words>1840</Words>
  <Application>Microsoft Macintosh PowerPoint</Application>
  <PresentationFormat>On-screen Show (4:3)</PresentationFormat>
  <Paragraphs>235</Paragraphs>
  <Slides>28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Default Theme</vt:lpstr>
      <vt:lpstr>Process Creation</vt:lpstr>
      <vt:lpstr>Creating a Process Descriptor</vt:lpstr>
      <vt:lpstr>What Else Does a  New Process Need?</vt:lpstr>
      <vt:lpstr>Choices for Process Creation</vt:lpstr>
      <vt:lpstr>Starting With a Blank Process</vt:lpstr>
      <vt:lpstr>Windows Process Creation</vt:lpstr>
      <vt:lpstr>Process Forking</vt:lpstr>
      <vt:lpstr>Why Did Unix Use Forking?</vt:lpstr>
      <vt:lpstr>What Happens After a Fork?</vt:lpstr>
      <vt:lpstr>Forking and the Data Segments</vt:lpstr>
      <vt:lpstr>Forking and Copy on Write</vt:lpstr>
      <vt:lpstr>Sample Use of Fork</vt:lpstr>
      <vt:lpstr>But Fork Isn’t What  I Usually Want!</vt:lpstr>
      <vt:lpstr>The exec Call</vt:lpstr>
      <vt:lpstr>Using exec</vt:lpstr>
      <vt:lpstr>Is Exec Really All That Different?</vt:lpstr>
      <vt:lpstr>How Does the OS Handle Exec?</vt:lpstr>
      <vt:lpstr>New Processes and Threads</vt:lpstr>
      <vt:lpstr>A Thread Implementation Choice</vt:lpstr>
      <vt:lpstr>User Threads</vt:lpstr>
      <vt:lpstr>Typical Use of User Threads</vt:lpstr>
      <vt:lpstr>Kernel Threads</vt:lpstr>
      <vt:lpstr>Typical Use of Kernel Threads</vt:lpstr>
      <vt:lpstr>Process Termination</vt:lpstr>
      <vt:lpstr>Ways That a Process Terminates</vt:lpstr>
      <vt:lpstr>Parents, Children, and Process Termination</vt:lpstr>
      <vt:lpstr>Zombie Processes</vt:lpstr>
      <vt:lpstr>What If the Parent  Doesn’t Clean Up?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40</cp:revision>
  <dcterms:created xsi:type="dcterms:W3CDTF">2013-03-07T21:19:18Z</dcterms:created>
  <dcterms:modified xsi:type="dcterms:W3CDTF">2013-03-07T21:27:34Z</dcterms:modified>
</cp:coreProperties>
</file>