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341" r:id="rId2"/>
    <p:sldId id="346" r:id="rId3"/>
    <p:sldId id="347" r:id="rId4"/>
    <p:sldId id="348" r:id="rId5"/>
    <p:sldId id="349" r:id="rId6"/>
    <p:sldId id="350" r:id="rId7"/>
    <p:sldId id="351" r:id="rId8"/>
    <p:sldId id="352" r:id="rId9"/>
    <p:sldId id="359" r:id="rId10"/>
    <p:sldId id="353" r:id="rId11"/>
    <p:sldId id="360" r:id="rId12"/>
    <p:sldId id="354" r:id="rId13"/>
    <p:sldId id="355" r:id="rId14"/>
    <p:sldId id="356" r:id="rId15"/>
    <p:sldId id="357" r:id="rId16"/>
    <p:sldId id="358" r:id="rId17"/>
    <p:sldId id="361" r:id="rId18"/>
    <p:sldId id="362" r:id="rId19"/>
    <p:sldId id="363" r:id="rId20"/>
    <p:sldId id="364" r:id="rId2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Objects="1">
      <p:cViewPr>
        <p:scale>
          <a:sx n="100" d="100"/>
          <a:sy n="100" d="100"/>
        </p:scale>
        <p:origin x="-880" y="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3/5/13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3/4/13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3/4/13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3/4/13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3/4/13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3/4/13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3/4/13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3/4/13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3/4/13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3/4/13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3/4/13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3/4/13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3/4/13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5853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4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different alternative to providing harder modularity</a:t>
            </a:r>
          </a:p>
          <a:p>
            <a:r>
              <a:rPr lang="en-US" dirty="0" smtClean="0"/>
              <a:t>Provide the illusion of a complete machine to each program</a:t>
            </a:r>
          </a:p>
          <a:p>
            <a:r>
              <a:rPr lang="en-US" dirty="0" smtClean="0"/>
              <a:t>Use shared hardware to instantiate the various virtual machines</a:t>
            </a:r>
          </a:p>
          <a:p>
            <a:r>
              <a:rPr lang="en-US" dirty="0" smtClean="0"/>
              <a:t>System software (i.e., the operating system) and perhaps special hardware handle it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815460" y="553767"/>
            <a:ext cx="3507803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loud Callout 4"/>
          <p:cNvSpPr/>
          <p:nvPr/>
        </p:nvSpPr>
        <p:spPr>
          <a:xfrm>
            <a:off x="3886200" y="2743200"/>
            <a:ext cx="4800600" cy="2438400"/>
          </a:xfrm>
          <a:prstGeom prst="cloudCallou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noFill/>
                <a:latin typeface="Times New Roman"/>
                <a:cs typeface="Times New Roman"/>
              </a:rPr>
              <a:t>What special hardware would help with virtualization?  How would it interact with the software?</a:t>
            </a:r>
            <a:endParaRPr lang="en-US" sz="2000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Wait a Minute . . .?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5237"/>
            <a:ext cx="8229600" cy="4525963"/>
          </a:xfrm>
        </p:spPr>
        <p:txBody>
          <a:bodyPr/>
          <a:lstStyle/>
          <a:p>
            <a:r>
              <a:rPr lang="en-US" dirty="0" smtClean="0"/>
              <a:t>How does the OS do all that?</a:t>
            </a:r>
          </a:p>
          <a:p>
            <a:r>
              <a:rPr lang="en-US" dirty="0" smtClean="0"/>
              <a:t>It’s just a program itself</a:t>
            </a:r>
          </a:p>
          <a:p>
            <a:pPr lvl="1"/>
            <a:r>
              <a:rPr lang="en-US" dirty="0" smtClean="0"/>
              <a:t>Which implies it needs its own interpreter, memory, and communications</a:t>
            </a:r>
          </a:p>
          <a:p>
            <a:r>
              <a:rPr lang="en-US" dirty="0" smtClean="0"/>
              <a:t>It must use the same physical resources as all the other threads</a:t>
            </a:r>
          </a:p>
          <a:p>
            <a:r>
              <a:rPr lang="en-US" dirty="0" smtClean="0"/>
              <a:t>Basically, the OS itself is a thread</a:t>
            </a:r>
          </a:p>
          <a:p>
            <a:pPr lvl="1"/>
            <a:r>
              <a:rPr lang="en-US" dirty="0" smtClean="0"/>
              <a:t>We’ll worry about where it comes from later</a:t>
            </a:r>
          </a:p>
          <a:p>
            <a:r>
              <a:rPr lang="en-US" dirty="0" smtClean="0"/>
              <a:t>It creates and manages other threads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OS and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363736" y="3614194"/>
            <a:ext cx="4646664" cy="2786606"/>
            <a:chOff x="1754136" y="2737894"/>
            <a:chExt cx="4646664" cy="2786606"/>
          </a:xfrm>
        </p:grpSpPr>
        <p:sp>
          <p:nvSpPr>
            <p:cNvPr id="6" name="Rectangle 5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>
              <a:stCxn id="6" idx="2"/>
              <a:endCxn id="7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an 9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Up-Down Arrow 14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2" name="Straight Connector 11"/>
            <p:cNvCxnSpPr>
              <a:endCxn id="10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endCxn id="14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Oval 15"/>
          <p:cNvSpPr/>
          <p:nvPr/>
        </p:nvSpPr>
        <p:spPr>
          <a:xfrm>
            <a:off x="754231" y="12954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1401010" y="19076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2810095" y="13081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4865959" y="1320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6921823" y="13335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928394" y="2209800"/>
            <a:ext cx="1281406" cy="1026695"/>
            <a:chOff x="928394" y="2209800"/>
            <a:chExt cx="1281406" cy="1026695"/>
          </a:xfrm>
        </p:grpSpPr>
        <p:sp>
          <p:nvSpPr>
            <p:cNvPr id="22" name="Rectangle 21"/>
            <p:cNvSpPr/>
            <p:nvPr/>
          </p:nvSpPr>
          <p:spPr>
            <a:xfrm>
              <a:off x="1180133" y="2259778"/>
              <a:ext cx="664889" cy="201943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1376260" y="2693710"/>
              <a:ext cx="276469" cy="327543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Connector 24"/>
            <p:cNvCxnSpPr>
              <a:stCxn id="22" idx="2"/>
              <a:endCxn id="23" idx="0"/>
            </p:cNvCxnSpPr>
            <p:nvPr/>
          </p:nvCxnSpPr>
          <p:spPr>
            <a:xfrm rot="16200000" flipH="1">
              <a:off x="13975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Can 25"/>
            <p:cNvSpPr/>
            <p:nvPr/>
          </p:nvSpPr>
          <p:spPr>
            <a:xfrm>
              <a:off x="1042623" y="2689031"/>
              <a:ext cx="284605" cy="51003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7" name="Group 30"/>
            <p:cNvGrpSpPr/>
            <p:nvPr/>
          </p:nvGrpSpPr>
          <p:grpSpPr>
            <a:xfrm>
              <a:off x="1705473" y="2726467"/>
              <a:ext cx="331493" cy="510032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30" name="Rounded Rectangle 29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Up-Down Arrow 30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8" name="Straight Connector 27"/>
            <p:cNvCxnSpPr>
              <a:endCxn id="26" idx="1"/>
            </p:cNvCxnSpPr>
            <p:nvPr/>
          </p:nvCxnSpPr>
          <p:spPr>
            <a:xfrm rot="5400000">
              <a:off x="10980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endCxn id="30" idx="0"/>
            </p:cNvCxnSpPr>
            <p:nvPr/>
          </p:nvCxnSpPr>
          <p:spPr>
            <a:xfrm rot="16200000" flipH="1">
              <a:off x="16874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3061994" y="2209800"/>
            <a:ext cx="1281406" cy="1026695"/>
            <a:chOff x="3061994" y="2209800"/>
            <a:chExt cx="1281406" cy="1026695"/>
          </a:xfrm>
        </p:grpSpPr>
        <p:sp>
          <p:nvSpPr>
            <p:cNvPr id="33" name="Rectangle 32"/>
            <p:cNvSpPr/>
            <p:nvPr/>
          </p:nvSpPr>
          <p:spPr>
            <a:xfrm>
              <a:off x="3313733" y="2259778"/>
              <a:ext cx="664889" cy="201943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3509860" y="2693710"/>
              <a:ext cx="276469" cy="327543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35" name="Rounded Rectangle 34"/>
            <p:cNvSpPr/>
            <p:nvPr/>
          </p:nvSpPr>
          <p:spPr>
            <a:xfrm rot="5400000">
              <a:off x="31893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/>
            <p:cNvCxnSpPr>
              <a:stCxn id="33" idx="2"/>
              <a:endCxn id="34" idx="0"/>
            </p:cNvCxnSpPr>
            <p:nvPr/>
          </p:nvCxnSpPr>
          <p:spPr>
            <a:xfrm rot="16200000" flipH="1">
              <a:off x="35311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Can 36"/>
            <p:cNvSpPr/>
            <p:nvPr/>
          </p:nvSpPr>
          <p:spPr>
            <a:xfrm>
              <a:off x="3176223" y="2689031"/>
              <a:ext cx="284605" cy="510031"/>
            </a:xfrm>
            <a:prstGeom prst="can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38" name="Group 42"/>
            <p:cNvGrpSpPr/>
            <p:nvPr/>
          </p:nvGrpSpPr>
          <p:grpSpPr>
            <a:xfrm>
              <a:off x="3839073" y="2726467"/>
              <a:ext cx="331493" cy="510032"/>
              <a:chOff x="6807200" y="3937000"/>
              <a:chExt cx="1202070" cy="1384300"/>
            </a:xfrm>
            <a:solidFill>
              <a:schemeClr val="accent2">
                <a:lumMod val="40000"/>
                <a:lumOff val="60000"/>
              </a:schemeClr>
            </a:solidFill>
          </p:grpSpPr>
          <p:sp>
            <p:nvSpPr>
              <p:cNvPr id="41" name="Rounded Rectangle 40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Up-Down Arrow 41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9" name="Straight Connector 38"/>
            <p:cNvCxnSpPr>
              <a:endCxn id="37" idx="1"/>
            </p:cNvCxnSpPr>
            <p:nvPr/>
          </p:nvCxnSpPr>
          <p:spPr>
            <a:xfrm rot="5400000">
              <a:off x="32316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endCxn id="41" idx="0"/>
            </p:cNvCxnSpPr>
            <p:nvPr/>
          </p:nvCxnSpPr>
          <p:spPr>
            <a:xfrm rot="16200000" flipH="1">
              <a:off x="38210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>
            <a:off x="5105400" y="2209800"/>
            <a:ext cx="1281406" cy="1026695"/>
            <a:chOff x="5105400" y="2209800"/>
            <a:chExt cx="1281406" cy="1026695"/>
          </a:xfrm>
        </p:grpSpPr>
        <p:sp>
          <p:nvSpPr>
            <p:cNvPr id="44" name="Rectangle 43"/>
            <p:cNvSpPr/>
            <p:nvPr/>
          </p:nvSpPr>
          <p:spPr>
            <a:xfrm>
              <a:off x="5357139" y="2259778"/>
              <a:ext cx="664889" cy="20194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5553266" y="2693710"/>
              <a:ext cx="276469" cy="327543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46" name="Rounded Rectangle 45"/>
            <p:cNvSpPr/>
            <p:nvPr/>
          </p:nvSpPr>
          <p:spPr>
            <a:xfrm rot="5400000">
              <a:off x="52327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Connector 46"/>
            <p:cNvCxnSpPr>
              <a:stCxn id="44" idx="2"/>
              <a:endCxn id="45" idx="0"/>
            </p:cNvCxnSpPr>
            <p:nvPr/>
          </p:nvCxnSpPr>
          <p:spPr>
            <a:xfrm rot="16200000" flipH="1">
              <a:off x="55745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Can 47"/>
            <p:cNvSpPr/>
            <p:nvPr/>
          </p:nvSpPr>
          <p:spPr>
            <a:xfrm>
              <a:off x="5219629" y="2689031"/>
              <a:ext cx="284605" cy="510031"/>
            </a:xfrm>
            <a:prstGeom prst="can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49" name="Group 53"/>
            <p:cNvGrpSpPr/>
            <p:nvPr/>
          </p:nvGrpSpPr>
          <p:grpSpPr>
            <a:xfrm>
              <a:off x="5882479" y="2726467"/>
              <a:ext cx="331493" cy="510032"/>
              <a:chOff x="6807200" y="3937000"/>
              <a:chExt cx="1202070" cy="1384300"/>
            </a:xfrm>
            <a:solidFill>
              <a:schemeClr val="accent3">
                <a:lumMod val="40000"/>
                <a:lumOff val="60000"/>
              </a:schemeClr>
            </a:solidFill>
          </p:grpSpPr>
          <p:sp>
            <p:nvSpPr>
              <p:cNvPr id="52" name="Rounded Rectangle 51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3" name="Up-Down Arrow 52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0" name="Straight Connector 49"/>
            <p:cNvCxnSpPr>
              <a:endCxn id="48" idx="1"/>
            </p:cNvCxnSpPr>
            <p:nvPr/>
          </p:nvCxnSpPr>
          <p:spPr>
            <a:xfrm rot="5400000">
              <a:off x="52750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endCxn id="52" idx="0"/>
            </p:cNvCxnSpPr>
            <p:nvPr/>
          </p:nvCxnSpPr>
          <p:spPr>
            <a:xfrm rot="16200000" flipH="1">
              <a:off x="58645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 53"/>
          <p:cNvGrpSpPr/>
          <p:nvPr/>
        </p:nvGrpSpPr>
        <p:grpSpPr>
          <a:xfrm>
            <a:off x="7086600" y="2209800"/>
            <a:ext cx="1281406" cy="1026695"/>
            <a:chOff x="7086600" y="2209800"/>
            <a:chExt cx="1281406" cy="1026695"/>
          </a:xfrm>
        </p:grpSpPr>
        <p:sp>
          <p:nvSpPr>
            <p:cNvPr id="55" name="Rectangle 54"/>
            <p:cNvSpPr/>
            <p:nvPr/>
          </p:nvSpPr>
          <p:spPr>
            <a:xfrm>
              <a:off x="7338339" y="2259778"/>
              <a:ext cx="664889" cy="20194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6" name="Rounded Rectangle 55"/>
            <p:cNvSpPr/>
            <p:nvPr/>
          </p:nvSpPr>
          <p:spPr>
            <a:xfrm>
              <a:off x="7534466" y="2693710"/>
              <a:ext cx="276469" cy="32754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57" name="Rounded Rectangle 56"/>
            <p:cNvSpPr/>
            <p:nvPr/>
          </p:nvSpPr>
          <p:spPr>
            <a:xfrm rot="5400000">
              <a:off x="72139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8" name="Straight Connector 57"/>
            <p:cNvCxnSpPr>
              <a:stCxn id="55" idx="2"/>
              <a:endCxn id="56" idx="0"/>
            </p:cNvCxnSpPr>
            <p:nvPr/>
          </p:nvCxnSpPr>
          <p:spPr>
            <a:xfrm rot="16200000" flipH="1">
              <a:off x="75557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Can 58"/>
            <p:cNvSpPr/>
            <p:nvPr/>
          </p:nvSpPr>
          <p:spPr>
            <a:xfrm>
              <a:off x="7200829" y="2689031"/>
              <a:ext cx="284605" cy="510031"/>
            </a:xfrm>
            <a:prstGeom prst="can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60" name="Group 64"/>
            <p:cNvGrpSpPr/>
            <p:nvPr/>
          </p:nvGrpSpPr>
          <p:grpSpPr>
            <a:xfrm>
              <a:off x="7863679" y="2726467"/>
              <a:ext cx="331493" cy="510032"/>
              <a:chOff x="6807200" y="3937000"/>
              <a:chExt cx="1202070" cy="1384300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3" name="Rounded Rectangle 62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4" name="Up-Down Arrow 63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1" name="Straight Connector 60"/>
            <p:cNvCxnSpPr>
              <a:endCxn id="59" idx="1"/>
            </p:cNvCxnSpPr>
            <p:nvPr/>
          </p:nvCxnSpPr>
          <p:spPr>
            <a:xfrm rot="5400000">
              <a:off x="72562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>
              <a:endCxn id="63" idx="0"/>
            </p:cNvCxnSpPr>
            <p:nvPr/>
          </p:nvCxnSpPr>
          <p:spPr>
            <a:xfrm rot="16200000" flipH="1">
              <a:off x="78457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Down Arrow 64"/>
          <p:cNvSpPr/>
          <p:nvPr/>
        </p:nvSpPr>
        <p:spPr>
          <a:xfrm>
            <a:off x="3458410" y="190500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own Arrow 65"/>
          <p:cNvSpPr/>
          <p:nvPr/>
        </p:nvSpPr>
        <p:spPr>
          <a:xfrm>
            <a:off x="5501816" y="190232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Down Arrow 66"/>
          <p:cNvSpPr/>
          <p:nvPr/>
        </p:nvSpPr>
        <p:spPr>
          <a:xfrm>
            <a:off x="7529806" y="18996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1" name="Group 100"/>
          <p:cNvGrpSpPr/>
          <p:nvPr/>
        </p:nvGrpSpPr>
        <p:grpSpPr>
          <a:xfrm>
            <a:off x="752695" y="4612105"/>
            <a:ext cx="1281406" cy="1026699"/>
            <a:chOff x="609600" y="4612105"/>
            <a:chExt cx="1281406" cy="1026699"/>
          </a:xfrm>
        </p:grpSpPr>
        <p:sp>
          <p:nvSpPr>
            <p:cNvPr id="91" name="Rectangle 90"/>
            <p:cNvSpPr/>
            <p:nvPr/>
          </p:nvSpPr>
          <p:spPr>
            <a:xfrm>
              <a:off x="861339" y="4662083"/>
              <a:ext cx="664889" cy="201943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2" name="Rounded Rectangle 91"/>
            <p:cNvSpPr/>
            <p:nvPr/>
          </p:nvSpPr>
          <p:spPr>
            <a:xfrm>
              <a:off x="1057466" y="5096015"/>
              <a:ext cx="276469" cy="327543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93" name="Rounded Rectangle 92"/>
            <p:cNvSpPr/>
            <p:nvPr/>
          </p:nvSpPr>
          <p:spPr>
            <a:xfrm rot="5400000">
              <a:off x="736955" y="4484750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4" name="Straight Connector 93"/>
            <p:cNvCxnSpPr>
              <a:stCxn id="91" idx="2"/>
              <a:endCxn id="92" idx="0"/>
            </p:cNvCxnSpPr>
            <p:nvPr/>
          </p:nvCxnSpPr>
          <p:spPr>
            <a:xfrm rot="16200000" flipH="1">
              <a:off x="1078747" y="4979062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Can 94"/>
            <p:cNvSpPr/>
            <p:nvPr/>
          </p:nvSpPr>
          <p:spPr>
            <a:xfrm>
              <a:off x="723829" y="5091336"/>
              <a:ext cx="284605" cy="510031"/>
            </a:xfrm>
            <a:prstGeom prst="can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96" name="Group 30"/>
            <p:cNvGrpSpPr/>
            <p:nvPr/>
          </p:nvGrpSpPr>
          <p:grpSpPr>
            <a:xfrm>
              <a:off x="1386679" y="5128772"/>
              <a:ext cx="331493" cy="510032"/>
              <a:chOff x="6807200" y="3937000"/>
              <a:chExt cx="1202070" cy="1384300"/>
            </a:xfrm>
            <a:noFill/>
          </p:grpSpPr>
          <p:sp>
            <p:nvSpPr>
              <p:cNvPr id="99" name="Rounded Rectangle 98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0" name="Up-Down Arrow 99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97" name="Straight Connector 96"/>
            <p:cNvCxnSpPr>
              <a:endCxn id="95" idx="1"/>
            </p:cNvCxnSpPr>
            <p:nvPr/>
          </p:nvCxnSpPr>
          <p:spPr>
            <a:xfrm rot="5400000">
              <a:off x="779261" y="4946218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>
              <a:endCxn id="99" idx="0"/>
            </p:cNvCxnSpPr>
            <p:nvPr/>
          </p:nvCxnSpPr>
          <p:spPr>
            <a:xfrm rot="16200000" flipH="1">
              <a:off x="1368701" y="4945045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" name="Oval 101"/>
          <p:cNvSpPr/>
          <p:nvPr/>
        </p:nvSpPr>
        <p:spPr>
          <a:xfrm>
            <a:off x="524095" y="36576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Operating System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" name="Down Arrow 102"/>
          <p:cNvSpPr/>
          <p:nvPr/>
        </p:nvSpPr>
        <p:spPr>
          <a:xfrm>
            <a:off x="1170874" y="42698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 animBg="1"/>
      <p:bldP spid="10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Wait Another Minute . . .?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Weren’t threads supposed to live in separate virtual machines?</a:t>
            </a:r>
          </a:p>
          <a:p>
            <a:pPr lvl="1"/>
            <a:r>
              <a:rPr lang="en-US" dirty="0" smtClean="0"/>
              <a:t>Without interfering with each other?</a:t>
            </a:r>
          </a:p>
          <a:p>
            <a:r>
              <a:rPr lang="en-US" dirty="0" smtClean="0"/>
              <a:t>How can an OS thread set up and handle other threads if it can’t touch their virtual machines?</a:t>
            </a:r>
          </a:p>
          <a:p>
            <a:r>
              <a:rPr lang="en-US" dirty="0" smtClean="0"/>
              <a:t>It can’t</a:t>
            </a:r>
          </a:p>
          <a:p>
            <a:r>
              <a:rPr lang="en-US" dirty="0" smtClean="0"/>
              <a:t>The OS is a special thread, with special rights and responsibilities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Remember Supervisor Mode?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From the last lecture</a:t>
            </a:r>
          </a:p>
          <a:p>
            <a:r>
              <a:rPr lang="en-US" dirty="0" smtClean="0"/>
              <a:t>One of modern processors’ two modes</a:t>
            </a:r>
          </a:p>
          <a:p>
            <a:r>
              <a:rPr lang="en-US" dirty="0" smtClean="0"/>
              <a:t>Supervisor mode has special privileges</a:t>
            </a:r>
          </a:p>
          <a:p>
            <a:pPr lvl="1"/>
            <a:r>
              <a:rPr lang="en-US" dirty="0" smtClean="0"/>
              <a:t>Which the other user mode does not</a:t>
            </a:r>
          </a:p>
          <a:p>
            <a:r>
              <a:rPr lang="en-US" dirty="0" smtClean="0"/>
              <a:t>Those privileges allow the OS thread to reach inside other threads’ virtual machines</a:t>
            </a:r>
          </a:p>
          <a:p>
            <a:r>
              <a:rPr lang="en-US" dirty="0" smtClean="0"/>
              <a:t>Which allows the OS thread to set up and control them</a:t>
            </a:r>
          </a:p>
          <a:p>
            <a:pPr lvl="1"/>
            <a:r>
              <a:rPr lang="en-US" dirty="0" smtClean="0"/>
              <a:t>That’s why controlling who gets to be in supervisor mode is very important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Thread Manager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OS component</a:t>
            </a:r>
          </a:p>
          <a:p>
            <a:r>
              <a:rPr lang="en-US" dirty="0" smtClean="0"/>
              <a:t>Its job is to handle the multiple current threads to be run</a:t>
            </a:r>
          </a:p>
          <a:p>
            <a:r>
              <a:rPr lang="en-US" dirty="0" smtClean="0"/>
              <a:t>Primary responsibilities:</a:t>
            </a:r>
          </a:p>
          <a:p>
            <a:pPr lvl="1"/>
            <a:r>
              <a:rPr lang="en-US" dirty="0" smtClean="0"/>
              <a:t>Starting new threads</a:t>
            </a:r>
          </a:p>
          <a:p>
            <a:pPr lvl="1"/>
            <a:r>
              <a:rPr lang="en-US" dirty="0" smtClean="0"/>
              <a:t>Ensuring each thread has its own contained environment</a:t>
            </a:r>
          </a:p>
          <a:p>
            <a:pPr lvl="1"/>
            <a:r>
              <a:rPr lang="en-US" dirty="0" smtClean="0"/>
              <a:t>Ensuring fair treatment of all running threads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Providing Contained Environments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must a thread manager control to keep each thread isolated from the others?</a:t>
            </a:r>
          </a:p>
          <a:p>
            <a:r>
              <a:rPr lang="en-US" dirty="0" smtClean="0"/>
              <a:t>Well, what can each thread do?</a:t>
            </a:r>
          </a:p>
          <a:p>
            <a:pPr lvl="1"/>
            <a:r>
              <a:rPr lang="en-US" dirty="0" smtClean="0"/>
              <a:t>Run instructions</a:t>
            </a:r>
          </a:p>
          <a:p>
            <a:pPr lvl="2"/>
            <a:r>
              <a:rPr lang="en-US" dirty="0" smtClean="0"/>
              <a:t>Make sure it can only run its own</a:t>
            </a:r>
          </a:p>
          <a:p>
            <a:pPr lvl="1"/>
            <a:r>
              <a:rPr lang="en-US" dirty="0" smtClean="0"/>
              <a:t>Access some memory</a:t>
            </a:r>
          </a:p>
          <a:p>
            <a:pPr lvl="2"/>
            <a:r>
              <a:rPr lang="en-US" dirty="0" smtClean="0"/>
              <a:t>Make sure it can only access its own</a:t>
            </a:r>
          </a:p>
          <a:p>
            <a:pPr lvl="1"/>
            <a:r>
              <a:rPr lang="en-US" dirty="0" smtClean="0"/>
              <a:t>Communicate to other threads</a:t>
            </a:r>
          </a:p>
          <a:p>
            <a:pPr lvl="2"/>
            <a:r>
              <a:rPr lang="en-US" dirty="0" smtClean="0"/>
              <a:t>Make sure communication uses a safe abstraction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This Boil Down To?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7637"/>
            <a:ext cx="8229600" cy="4525963"/>
          </a:xfrm>
        </p:spPr>
        <p:txBody>
          <a:bodyPr/>
          <a:lstStyle/>
          <a:p>
            <a:r>
              <a:rPr lang="en-US" sz="2800" dirty="0" smtClean="0"/>
              <a:t>Running threads have access to certain processor registers</a:t>
            </a:r>
          </a:p>
          <a:p>
            <a:pPr lvl="1"/>
            <a:r>
              <a:rPr lang="en-US" sz="2400" dirty="0" smtClean="0"/>
              <a:t>Program counter, stack pointer, others</a:t>
            </a:r>
          </a:p>
          <a:p>
            <a:pPr lvl="1"/>
            <a:r>
              <a:rPr lang="en-US" sz="2400" dirty="0" smtClean="0"/>
              <a:t>Thread manager must ensure those are all set correctly</a:t>
            </a:r>
          </a:p>
          <a:p>
            <a:r>
              <a:rPr lang="en-US" sz="2800" dirty="0" smtClean="0"/>
              <a:t>Running threads have access to some or all pieces of physical memory</a:t>
            </a:r>
          </a:p>
          <a:p>
            <a:pPr lvl="1"/>
            <a:r>
              <a:rPr lang="en-US" sz="2400" dirty="0" smtClean="0"/>
              <a:t>Thread manager must ensure that a thread can only touch its own physical memory</a:t>
            </a:r>
          </a:p>
          <a:p>
            <a:r>
              <a:rPr lang="en-US" sz="2800" dirty="0" smtClean="0"/>
              <a:t>Running threads can request services (like communications)</a:t>
            </a:r>
          </a:p>
          <a:p>
            <a:pPr lvl="1"/>
            <a:r>
              <a:rPr lang="en-US" sz="2400" dirty="0" smtClean="0"/>
              <a:t>Thread manager must provide safe access to those services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Up a User-Level VM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363736" y="3766594"/>
            <a:ext cx="4646664" cy="2786606"/>
            <a:chOff x="1754136" y="2737894"/>
            <a:chExt cx="4646664" cy="2786606"/>
          </a:xfrm>
        </p:grpSpPr>
        <p:sp>
          <p:nvSpPr>
            <p:cNvPr id="5" name="Rectangle 4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>
              <a:stCxn id="5" idx="2"/>
              <a:endCxn id="6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Can 8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" name="Up-Down Arrow 13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1" name="Straight Connector 10"/>
            <p:cNvCxnSpPr>
              <a:endCxn id="9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13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Oval 14"/>
          <p:cNvSpPr/>
          <p:nvPr/>
        </p:nvSpPr>
        <p:spPr>
          <a:xfrm>
            <a:off x="754231" y="1447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Down Arrow 15"/>
          <p:cNvSpPr/>
          <p:nvPr/>
        </p:nvSpPr>
        <p:spPr>
          <a:xfrm>
            <a:off x="1401010" y="20600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2810095" y="14605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4865959" y="14732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921823" y="14859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928394" y="2362200"/>
            <a:ext cx="1281406" cy="1026695"/>
            <a:chOff x="928394" y="2209800"/>
            <a:chExt cx="1281406" cy="1026695"/>
          </a:xfrm>
        </p:grpSpPr>
        <p:sp>
          <p:nvSpPr>
            <p:cNvPr id="21" name="Rectangle 20"/>
            <p:cNvSpPr/>
            <p:nvPr/>
          </p:nvSpPr>
          <p:spPr>
            <a:xfrm>
              <a:off x="1180133" y="2259778"/>
              <a:ext cx="664889" cy="201943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1376260" y="2693710"/>
              <a:ext cx="276469" cy="327543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23"/>
            <p:cNvCxnSpPr>
              <a:stCxn id="21" idx="2"/>
              <a:endCxn id="22" idx="0"/>
            </p:cNvCxnSpPr>
            <p:nvPr/>
          </p:nvCxnSpPr>
          <p:spPr>
            <a:xfrm rot="16200000" flipH="1">
              <a:off x="13975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Can 24"/>
            <p:cNvSpPr/>
            <p:nvPr/>
          </p:nvSpPr>
          <p:spPr>
            <a:xfrm>
              <a:off x="1042623" y="2689031"/>
              <a:ext cx="284605" cy="51003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6" name="Group 30"/>
            <p:cNvGrpSpPr/>
            <p:nvPr/>
          </p:nvGrpSpPr>
          <p:grpSpPr>
            <a:xfrm>
              <a:off x="1705473" y="2726467"/>
              <a:ext cx="331493" cy="510032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29" name="Rounded Rectangle 28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Up-Down Arrow 29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7" name="Straight Connector 26"/>
            <p:cNvCxnSpPr>
              <a:endCxn id="25" idx="1"/>
            </p:cNvCxnSpPr>
            <p:nvPr/>
          </p:nvCxnSpPr>
          <p:spPr>
            <a:xfrm rot="5400000">
              <a:off x="10980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endCxn id="29" idx="0"/>
            </p:cNvCxnSpPr>
            <p:nvPr/>
          </p:nvCxnSpPr>
          <p:spPr>
            <a:xfrm rot="16200000" flipH="1">
              <a:off x="16874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3061994" y="2362200"/>
            <a:ext cx="1281406" cy="1026695"/>
            <a:chOff x="3061994" y="2209800"/>
            <a:chExt cx="1281406" cy="1026695"/>
          </a:xfrm>
        </p:grpSpPr>
        <p:sp>
          <p:nvSpPr>
            <p:cNvPr id="32" name="Rectangle 31"/>
            <p:cNvSpPr/>
            <p:nvPr/>
          </p:nvSpPr>
          <p:spPr>
            <a:xfrm>
              <a:off x="3313733" y="2259778"/>
              <a:ext cx="664889" cy="201943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3509860" y="2693710"/>
              <a:ext cx="276469" cy="327543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 rot="5400000">
              <a:off x="31893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>
              <a:stCxn id="32" idx="2"/>
              <a:endCxn id="33" idx="0"/>
            </p:cNvCxnSpPr>
            <p:nvPr/>
          </p:nvCxnSpPr>
          <p:spPr>
            <a:xfrm rot="16200000" flipH="1">
              <a:off x="35311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Can 35"/>
            <p:cNvSpPr/>
            <p:nvPr/>
          </p:nvSpPr>
          <p:spPr>
            <a:xfrm>
              <a:off x="3176223" y="2689031"/>
              <a:ext cx="284605" cy="510031"/>
            </a:xfrm>
            <a:prstGeom prst="can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37" name="Group 42"/>
            <p:cNvGrpSpPr/>
            <p:nvPr/>
          </p:nvGrpSpPr>
          <p:grpSpPr>
            <a:xfrm>
              <a:off x="3839073" y="2726467"/>
              <a:ext cx="331493" cy="510032"/>
              <a:chOff x="6807200" y="3937000"/>
              <a:chExt cx="1202070" cy="1384300"/>
            </a:xfrm>
            <a:solidFill>
              <a:schemeClr val="accent2">
                <a:lumMod val="40000"/>
                <a:lumOff val="60000"/>
              </a:schemeClr>
            </a:solidFill>
          </p:grpSpPr>
          <p:sp>
            <p:nvSpPr>
              <p:cNvPr id="40" name="Rounded Rectangle 39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Up-Down Arrow 40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8" name="Straight Connector 37"/>
            <p:cNvCxnSpPr>
              <a:endCxn id="36" idx="1"/>
            </p:cNvCxnSpPr>
            <p:nvPr/>
          </p:nvCxnSpPr>
          <p:spPr>
            <a:xfrm rot="5400000">
              <a:off x="32316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endCxn id="40" idx="0"/>
            </p:cNvCxnSpPr>
            <p:nvPr/>
          </p:nvCxnSpPr>
          <p:spPr>
            <a:xfrm rot="16200000" flipH="1">
              <a:off x="38210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5105400" y="2362200"/>
            <a:ext cx="1281406" cy="1026695"/>
            <a:chOff x="5105400" y="2209800"/>
            <a:chExt cx="1281406" cy="1026695"/>
          </a:xfrm>
        </p:grpSpPr>
        <p:sp>
          <p:nvSpPr>
            <p:cNvPr id="43" name="Rectangle 42"/>
            <p:cNvSpPr/>
            <p:nvPr/>
          </p:nvSpPr>
          <p:spPr>
            <a:xfrm>
              <a:off x="5357139" y="2259778"/>
              <a:ext cx="664889" cy="20194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5553266" y="2693710"/>
              <a:ext cx="276469" cy="327543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 rot="5400000">
              <a:off x="52327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>
              <a:stCxn id="43" idx="2"/>
              <a:endCxn id="44" idx="0"/>
            </p:cNvCxnSpPr>
            <p:nvPr/>
          </p:nvCxnSpPr>
          <p:spPr>
            <a:xfrm rot="16200000" flipH="1">
              <a:off x="55745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Can 46"/>
            <p:cNvSpPr/>
            <p:nvPr/>
          </p:nvSpPr>
          <p:spPr>
            <a:xfrm>
              <a:off x="5219629" y="2689031"/>
              <a:ext cx="284605" cy="510031"/>
            </a:xfrm>
            <a:prstGeom prst="can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48" name="Group 53"/>
            <p:cNvGrpSpPr/>
            <p:nvPr/>
          </p:nvGrpSpPr>
          <p:grpSpPr>
            <a:xfrm>
              <a:off x="5882479" y="2726467"/>
              <a:ext cx="331493" cy="510032"/>
              <a:chOff x="6807200" y="3937000"/>
              <a:chExt cx="1202070" cy="1384300"/>
            </a:xfrm>
            <a:solidFill>
              <a:schemeClr val="accent3">
                <a:lumMod val="40000"/>
                <a:lumOff val="60000"/>
              </a:schemeClr>
            </a:solidFill>
          </p:grpSpPr>
          <p:sp>
            <p:nvSpPr>
              <p:cNvPr id="51" name="Rounded Rectangle 50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2" name="Up-Down Arrow 51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9" name="Straight Connector 48"/>
            <p:cNvCxnSpPr>
              <a:endCxn id="47" idx="1"/>
            </p:cNvCxnSpPr>
            <p:nvPr/>
          </p:nvCxnSpPr>
          <p:spPr>
            <a:xfrm rot="5400000">
              <a:off x="52750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endCxn id="51" idx="0"/>
            </p:cNvCxnSpPr>
            <p:nvPr/>
          </p:nvCxnSpPr>
          <p:spPr>
            <a:xfrm rot="16200000" flipH="1">
              <a:off x="58645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>
            <a:off x="7086600" y="2362200"/>
            <a:ext cx="1281406" cy="1026695"/>
            <a:chOff x="7086600" y="2209800"/>
            <a:chExt cx="1281406" cy="1026695"/>
          </a:xfrm>
        </p:grpSpPr>
        <p:sp>
          <p:nvSpPr>
            <p:cNvPr id="54" name="Rectangle 53"/>
            <p:cNvSpPr/>
            <p:nvPr/>
          </p:nvSpPr>
          <p:spPr>
            <a:xfrm>
              <a:off x="7338339" y="2259778"/>
              <a:ext cx="664889" cy="20194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7534466" y="2693710"/>
              <a:ext cx="276469" cy="32754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56" name="Rounded Rectangle 55"/>
            <p:cNvSpPr/>
            <p:nvPr/>
          </p:nvSpPr>
          <p:spPr>
            <a:xfrm rot="5400000">
              <a:off x="72139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" name="Straight Connector 56"/>
            <p:cNvCxnSpPr>
              <a:stCxn id="54" idx="2"/>
              <a:endCxn id="55" idx="0"/>
            </p:cNvCxnSpPr>
            <p:nvPr/>
          </p:nvCxnSpPr>
          <p:spPr>
            <a:xfrm rot="16200000" flipH="1">
              <a:off x="75557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Can 57"/>
            <p:cNvSpPr/>
            <p:nvPr/>
          </p:nvSpPr>
          <p:spPr>
            <a:xfrm>
              <a:off x="7200829" y="2689031"/>
              <a:ext cx="284605" cy="510031"/>
            </a:xfrm>
            <a:prstGeom prst="can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59" name="Group 64"/>
            <p:cNvGrpSpPr/>
            <p:nvPr/>
          </p:nvGrpSpPr>
          <p:grpSpPr>
            <a:xfrm>
              <a:off x="7863679" y="2726467"/>
              <a:ext cx="331493" cy="510032"/>
              <a:chOff x="6807200" y="3937000"/>
              <a:chExt cx="1202070" cy="1384300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2" name="Rounded Rectangle 61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3" name="Up-Down Arrow 62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0" name="Straight Connector 59"/>
            <p:cNvCxnSpPr>
              <a:endCxn id="58" idx="1"/>
            </p:cNvCxnSpPr>
            <p:nvPr/>
          </p:nvCxnSpPr>
          <p:spPr>
            <a:xfrm rot="5400000">
              <a:off x="72562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>
              <a:endCxn id="62" idx="0"/>
            </p:cNvCxnSpPr>
            <p:nvPr/>
          </p:nvCxnSpPr>
          <p:spPr>
            <a:xfrm rot="16200000" flipH="1">
              <a:off x="78457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Down Arrow 63"/>
          <p:cNvSpPr/>
          <p:nvPr/>
        </p:nvSpPr>
        <p:spPr>
          <a:xfrm>
            <a:off x="3458410" y="205740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Down Arrow 64"/>
          <p:cNvSpPr/>
          <p:nvPr/>
        </p:nvSpPr>
        <p:spPr>
          <a:xfrm>
            <a:off x="5501816" y="205472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own Arrow 65"/>
          <p:cNvSpPr/>
          <p:nvPr/>
        </p:nvSpPr>
        <p:spPr>
          <a:xfrm>
            <a:off x="7529806" y="20520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7" name="Group 66"/>
          <p:cNvGrpSpPr/>
          <p:nvPr/>
        </p:nvGrpSpPr>
        <p:grpSpPr>
          <a:xfrm>
            <a:off x="752695" y="4764505"/>
            <a:ext cx="1281406" cy="1026699"/>
            <a:chOff x="609600" y="4612105"/>
            <a:chExt cx="1281406" cy="1026699"/>
          </a:xfrm>
        </p:grpSpPr>
        <p:sp>
          <p:nvSpPr>
            <p:cNvPr id="68" name="Rectangle 67"/>
            <p:cNvSpPr/>
            <p:nvPr/>
          </p:nvSpPr>
          <p:spPr>
            <a:xfrm>
              <a:off x="861339" y="4662083"/>
              <a:ext cx="664889" cy="201943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1057466" y="5096015"/>
              <a:ext cx="276469" cy="327543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70" name="Rounded Rectangle 69"/>
            <p:cNvSpPr/>
            <p:nvPr/>
          </p:nvSpPr>
          <p:spPr>
            <a:xfrm rot="5400000">
              <a:off x="736955" y="4484750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1" name="Straight Connector 70"/>
            <p:cNvCxnSpPr>
              <a:stCxn id="68" idx="2"/>
              <a:endCxn id="69" idx="0"/>
            </p:cNvCxnSpPr>
            <p:nvPr/>
          </p:nvCxnSpPr>
          <p:spPr>
            <a:xfrm rot="16200000" flipH="1">
              <a:off x="1078747" y="4979062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Can 71"/>
            <p:cNvSpPr/>
            <p:nvPr/>
          </p:nvSpPr>
          <p:spPr>
            <a:xfrm>
              <a:off x="723829" y="5091336"/>
              <a:ext cx="284605" cy="510031"/>
            </a:xfrm>
            <a:prstGeom prst="can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73" name="Group 30"/>
            <p:cNvGrpSpPr/>
            <p:nvPr/>
          </p:nvGrpSpPr>
          <p:grpSpPr>
            <a:xfrm>
              <a:off x="1386679" y="5128772"/>
              <a:ext cx="331493" cy="510032"/>
              <a:chOff x="6807200" y="3937000"/>
              <a:chExt cx="1202070" cy="1384300"/>
            </a:xfrm>
            <a:noFill/>
          </p:grpSpPr>
          <p:sp>
            <p:nvSpPr>
              <p:cNvPr id="76" name="Rounded Rectangle 75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77" name="Up-Down Arrow 76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74" name="Straight Connector 73"/>
            <p:cNvCxnSpPr>
              <a:endCxn id="72" idx="1"/>
            </p:cNvCxnSpPr>
            <p:nvPr/>
          </p:nvCxnSpPr>
          <p:spPr>
            <a:xfrm rot="5400000">
              <a:off x="779261" y="4946218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>
              <a:endCxn id="76" idx="0"/>
            </p:cNvCxnSpPr>
            <p:nvPr/>
          </p:nvCxnSpPr>
          <p:spPr>
            <a:xfrm rot="16200000" flipH="1">
              <a:off x="1368701" y="4945045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Oval 77"/>
          <p:cNvSpPr/>
          <p:nvPr/>
        </p:nvSpPr>
        <p:spPr>
          <a:xfrm>
            <a:off x="524095" y="38100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Operating System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9" name="Down Arrow 78"/>
          <p:cNvSpPr/>
          <p:nvPr/>
        </p:nvSpPr>
        <p:spPr>
          <a:xfrm>
            <a:off x="1170874" y="44222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1" name="Straight Arrow Connector 80"/>
          <p:cNvCxnSpPr>
            <a:stCxn id="78" idx="0"/>
          </p:cNvCxnSpPr>
          <p:nvPr/>
        </p:nvCxnSpPr>
        <p:spPr>
          <a:xfrm rot="5400000" flipH="1" flipV="1">
            <a:off x="752275" y="3186017"/>
            <a:ext cx="1200557" cy="4741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Rectangle 82"/>
          <p:cNvSpPr/>
          <p:nvPr/>
        </p:nvSpPr>
        <p:spPr>
          <a:xfrm>
            <a:off x="399059" y="2293326"/>
            <a:ext cx="2411036" cy="54810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6" name="Group 85"/>
          <p:cNvGrpSpPr/>
          <p:nvPr/>
        </p:nvGrpSpPr>
        <p:grpSpPr>
          <a:xfrm>
            <a:off x="524095" y="2286000"/>
            <a:ext cx="999905" cy="338554"/>
            <a:chOff x="524095" y="2286000"/>
            <a:chExt cx="999905" cy="338554"/>
          </a:xfrm>
        </p:grpSpPr>
        <p:sp>
          <p:nvSpPr>
            <p:cNvPr id="84" name="Rectangle 83"/>
            <p:cNvSpPr/>
            <p:nvPr/>
          </p:nvSpPr>
          <p:spPr>
            <a:xfrm>
              <a:off x="524095" y="2354166"/>
              <a:ext cx="525339" cy="212558"/>
            </a:xfrm>
            <a:prstGeom prst="rect">
              <a:avLst/>
            </a:prstGeom>
            <a:solidFill>
              <a:srgbClr val="B9CDE5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1088364" y="2286000"/>
              <a:ext cx="435636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Times New Roman"/>
                  <a:cs typeface="Times New Roman"/>
                </a:rPr>
                <a:t>PC</a:t>
              </a:r>
              <a:endParaRPr lang="en-US" sz="16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533400" y="2286000"/>
            <a:ext cx="999905" cy="338554"/>
            <a:chOff x="524095" y="2286000"/>
            <a:chExt cx="999905" cy="338554"/>
          </a:xfrm>
        </p:grpSpPr>
        <p:sp>
          <p:nvSpPr>
            <p:cNvPr id="88" name="Rectangle 87"/>
            <p:cNvSpPr/>
            <p:nvPr/>
          </p:nvSpPr>
          <p:spPr>
            <a:xfrm>
              <a:off x="524095" y="2354166"/>
              <a:ext cx="525339" cy="212558"/>
            </a:xfrm>
            <a:prstGeom prst="rect">
              <a:avLst/>
            </a:prstGeom>
            <a:solidFill>
              <a:srgbClr val="B9CDE5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1088364" y="2286000"/>
              <a:ext cx="435636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Times New Roman"/>
                  <a:cs typeface="Times New Roman"/>
                </a:rPr>
                <a:t>PC</a:t>
              </a:r>
              <a:endParaRPr lang="en-US" sz="16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4735726" y="4038600"/>
            <a:ext cx="927353" cy="338554"/>
            <a:chOff x="4735726" y="4038600"/>
            <a:chExt cx="927353" cy="338554"/>
          </a:xfrm>
        </p:grpSpPr>
        <p:sp>
          <p:nvSpPr>
            <p:cNvPr id="90" name="Rectangle 89"/>
            <p:cNvSpPr/>
            <p:nvPr/>
          </p:nvSpPr>
          <p:spPr>
            <a:xfrm>
              <a:off x="4735726" y="4132179"/>
              <a:ext cx="509223" cy="21255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5257800" y="4038600"/>
              <a:ext cx="40527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Times New Roman"/>
                  <a:cs typeface="Times New Roman"/>
                </a:rPr>
                <a:t>SP</a:t>
              </a:r>
              <a:endParaRPr lang="en-US" sz="1600" dirty="0">
                <a:latin typeface="Times New Roman"/>
                <a:cs typeface="Times New Roman"/>
              </a:endParaRPr>
            </a:p>
          </p:txBody>
        </p:sp>
      </p:grpSp>
      <p:sp>
        <p:nvSpPr>
          <p:cNvPr id="93" name="Rectangle 92"/>
          <p:cNvSpPr/>
          <p:nvPr/>
        </p:nvSpPr>
        <p:spPr>
          <a:xfrm>
            <a:off x="4074233" y="5187384"/>
            <a:ext cx="247215" cy="112703"/>
          </a:xfrm>
          <a:prstGeom prst="rect">
            <a:avLst/>
          </a:prstGeom>
          <a:solidFill>
            <a:srgbClr val="B9CDE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4629585" y="5297497"/>
            <a:ext cx="247215" cy="112703"/>
          </a:xfrm>
          <a:prstGeom prst="rect">
            <a:avLst/>
          </a:prstGeom>
          <a:solidFill>
            <a:srgbClr val="B9CDE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4343400" y="5715000"/>
            <a:ext cx="247215" cy="112703"/>
          </a:xfrm>
          <a:prstGeom prst="rect">
            <a:avLst/>
          </a:prstGeom>
          <a:solidFill>
            <a:srgbClr val="B9CDE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5929606" y="4849167"/>
            <a:ext cx="1011135" cy="461665"/>
            <a:chOff x="5929606" y="4849167"/>
            <a:chExt cx="1011135" cy="461665"/>
          </a:xfrm>
        </p:grpSpPr>
        <p:sp>
          <p:nvSpPr>
            <p:cNvPr id="96" name="Rectangle 95"/>
            <p:cNvSpPr/>
            <p:nvPr/>
          </p:nvSpPr>
          <p:spPr>
            <a:xfrm>
              <a:off x="5929606" y="5042759"/>
              <a:ext cx="338580" cy="126140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6383670" y="4849167"/>
              <a:ext cx="55707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Times New Roman"/>
                  <a:cs typeface="Times New Roman"/>
                </a:rPr>
                <a:t>Status info</a:t>
              </a:r>
              <a:endParaRPr lang="en-US" sz="1200" dirty="0">
                <a:latin typeface="Times New Roman"/>
                <a:cs typeface="Times New Roman"/>
              </a:endParaRPr>
            </a:p>
          </p:txBody>
        </p:sp>
      </p:grpSp>
      <p:sp>
        <p:nvSpPr>
          <p:cNvPr id="99" name="TextBox 98"/>
          <p:cNvSpPr txBox="1"/>
          <p:nvPr/>
        </p:nvSpPr>
        <p:spPr>
          <a:xfrm>
            <a:off x="7260186" y="3579076"/>
            <a:ext cx="13330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What about the disk?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7277535" y="4230469"/>
            <a:ext cx="1333065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That’s handled differently, and we’ll get to that later</a:t>
            </a:r>
            <a:endParaRPr lang="en-US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7 L 0.30365 0.23102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93" grpId="0" animBg="1"/>
      <p:bldP spid="94" grpId="0" animBg="1"/>
      <p:bldP spid="95" grpId="0" animBg="1"/>
      <p:bldP spid="99" grpId="0"/>
      <p:bldP spid="10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Protecting Threads From </a:t>
            </a:r>
            <a:br>
              <a:rPr lang="en-US" dirty="0" smtClean="0"/>
            </a:br>
            <a:r>
              <a:rPr lang="en-US" dirty="0" smtClean="0"/>
              <a:t>Each Other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thread is supposed to be independent</a:t>
            </a:r>
          </a:p>
          <a:p>
            <a:r>
              <a:rPr lang="en-US" dirty="0" smtClean="0"/>
              <a:t>Other threads should be unable to interfere with this one</a:t>
            </a:r>
          </a:p>
          <a:p>
            <a:pPr lvl="1"/>
            <a:r>
              <a:rPr lang="en-US" dirty="0" smtClean="0"/>
              <a:t>And this one should not interfere with them</a:t>
            </a:r>
          </a:p>
          <a:p>
            <a:r>
              <a:rPr lang="en-US" dirty="0" smtClean="0"/>
              <a:t>Virtualization implies one or more forms of sharing of the hardware</a:t>
            </a:r>
          </a:p>
          <a:p>
            <a:pPr lvl="1"/>
            <a:r>
              <a:rPr lang="en-US" dirty="0" smtClean="0"/>
              <a:t>Sharing makes interference more likely</a:t>
            </a:r>
          </a:p>
          <a:p>
            <a:r>
              <a:rPr lang="en-US" dirty="0" smtClean="0"/>
              <a:t>So how do we keep them safe from each other?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Protection via Execution Modes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Normal threads usually run in user mode</a:t>
            </a:r>
          </a:p>
          <a:p>
            <a:r>
              <a:rPr lang="en-US" dirty="0" smtClean="0"/>
              <a:t>Which means they can’t touch certain things</a:t>
            </a:r>
          </a:p>
          <a:p>
            <a:pPr lvl="1"/>
            <a:r>
              <a:rPr lang="en-US" dirty="0" smtClean="0"/>
              <a:t>In particular, each others’ stuff</a:t>
            </a:r>
          </a:p>
          <a:p>
            <a:r>
              <a:rPr lang="en-US" dirty="0" smtClean="0"/>
              <a:t>For certain kinds of resources, that’s a problem</a:t>
            </a:r>
          </a:p>
          <a:p>
            <a:pPr lvl="1"/>
            <a:r>
              <a:rPr lang="en-US" dirty="0" smtClean="0"/>
              <a:t>What if two processes both legitimately need to write to the screen?</a:t>
            </a:r>
          </a:p>
          <a:p>
            <a:pPr lvl="1"/>
            <a:r>
              <a:rPr lang="en-US" dirty="0" smtClean="0"/>
              <a:t>Do we allow unrestricted writing and hope for the best?</a:t>
            </a:r>
          </a:p>
          <a:p>
            <a:pPr lvl="1"/>
            <a:r>
              <a:rPr lang="en-US" dirty="0" smtClean="0"/>
              <a:t>Don’t allow them to write at all?</a:t>
            </a:r>
          </a:p>
          <a:p>
            <a:r>
              <a:rPr lang="en-US" dirty="0" smtClean="0"/>
              <a:t>Instead, trap to supervisor mode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Virtualization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54231" y="12954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1401010" y="19076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2363736" y="3614194"/>
            <a:ext cx="4646664" cy="2786606"/>
            <a:chOff x="1754136" y="2737894"/>
            <a:chExt cx="4646664" cy="2786606"/>
          </a:xfrm>
        </p:grpSpPr>
        <p:sp>
          <p:nvSpPr>
            <p:cNvPr id="4" name="Rectangle 3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>
              <a:stCxn id="4" idx="2"/>
              <a:endCxn id="6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an 9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2" name="Rounded Rectangle 11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Up-Down Arrow 12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7" name="Straight Connector 16"/>
            <p:cNvCxnSpPr>
              <a:endCxn id="10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endCxn id="12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Oval 21"/>
          <p:cNvSpPr/>
          <p:nvPr/>
        </p:nvSpPr>
        <p:spPr>
          <a:xfrm>
            <a:off x="2810095" y="13081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4865959" y="1320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6921823" y="13335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928394" y="2209800"/>
            <a:ext cx="1281406" cy="1026695"/>
            <a:chOff x="633445" y="2388113"/>
            <a:chExt cx="1622146" cy="1299031"/>
          </a:xfrm>
        </p:grpSpPr>
        <p:sp>
          <p:nvSpPr>
            <p:cNvPr id="26" name="Rectangle 25"/>
            <p:cNvSpPr/>
            <p:nvPr/>
          </p:nvSpPr>
          <p:spPr>
            <a:xfrm>
              <a:off x="952124" y="2451348"/>
              <a:ext cx="841690" cy="2555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1200403" y="3000383"/>
              <a:ext cx="349985" cy="414425"/>
            </a:xfrm>
            <a:prstGeom prst="roundRect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8" name="Rounded Rectangle 27"/>
            <p:cNvSpPr/>
            <p:nvPr/>
          </p:nvSpPr>
          <p:spPr>
            <a:xfrm rot="5400000">
              <a:off x="795002" y="2226556"/>
              <a:ext cx="1299031" cy="162214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" name="Straight Connector 28"/>
            <p:cNvCxnSpPr>
              <a:stCxn id="26" idx="2"/>
              <a:endCxn id="27" idx="0"/>
            </p:cNvCxnSpPr>
            <p:nvPr/>
          </p:nvCxnSpPr>
          <p:spPr>
            <a:xfrm rot="16200000" flipH="1">
              <a:off x="1227420" y="2852407"/>
              <a:ext cx="293525" cy="242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Can 29"/>
            <p:cNvSpPr/>
            <p:nvPr/>
          </p:nvSpPr>
          <p:spPr>
            <a:xfrm>
              <a:off x="778049" y="2994463"/>
              <a:ext cx="360285" cy="645319"/>
            </a:xfrm>
            <a:prstGeom prst="can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31" name="Group 30"/>
            <p:cNvGrpSpPr/>
            <p:nvPr/>
          </p:nvGrpSpPr>
          <p:grpSpPr>
            <a:xfrm>
              <a:off x="1617158" y="3041825"/>
              <a:ext cx="419641" cy="645319"/>
              <a:chOff x="6807200" y="3937000"/>
              <a:chExt cx="1202070" cy="1384300"/>
            </a:xfrm>
            <a:solidFill>
              <a:srgbClr val="D9D9D9"/>
            </a:solidFill>
          </p:grpSpPr>
          <p:sp>
            <p:nvSpPr>
              <p:cNvPr id="34" name="Rounded Rectangle 33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Up-Down Arrow 34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2" name="Straight Connector 31"/>
            <p:cNvCxnSpPr>
              <a:endCxn id="30" idx="1"/>
            </p:cNvCxnSpPr>
            <p:nvPr/>
          </p:nvCxnSpPr>
          <p:spPr>
            <a:xfrm rot="5400000">
              <a:off x="848297" y="2810832"/>
              <a:ext cx="293525" cy="7373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endCxn id="34" idx="0"/>
            </p:cNvCxnSpPr>
            <p:nvPr/>
          </p:nvCxnSpPr>
          <p:spPr>
            <a:xfrm rot="16200000" flipH="1">
              <a:off x="1594486" y="2809333"/>
              <a:ext cx="334968" cy="1300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3061994" y="2209800"/>
            <a:ext cx="1281406" cy="1026695"/>
            <a:chOff x="633445" y="2388113"/>
            <a:chExt cx="1622146" cy="1299031"/>
          </a:xfrm>
        </p:grpSpPr>
        <p:sp>
          <p:nvSpPr>
            <p:cNvPr id="38" name="Rectangle 37"/>
            <p:cNvSpPr/>
            <p:nvPr/>
          </p:nvSpPr>
          <p:spPr>
            <a:xfrm>
              <a:off x="952124" y="2451348"/>
              <a:ext cx="841690" cy="2555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1200403" y="3000383"/>
              <a:ext cx="349985" cy="414425"/>
            </a:xfrm>
            <a:prstGeom prst="roundRect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40" name="Rounded Rectangle 39"/>
            <p:cNvSpPr/>
            <p:nvPr/>
          </p:nvSpPr>
          <p:spPr>
            <a:xfrm rot="5400000">
              <a:off x="795002" y="2226556"/>
              <a:ext cx="1299031" cy="162214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/>
            <p:cNvCxnSpPr>
              <a:stCxn id="38" idx="2"/>
              <a:endCxn id="39" idx="0"/>
            </p:cNvCxnSpPr>
            <p:nvPr/>
          </p:nvCxnSpPr>
          <p:spPr>
            <a:xfrm rot="16200000" flipH="1">
              <a:off x="1227420" y="2852407"/>
              <a:ext cx="293525" cy="242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Can 41"/>
            <p:cNvSpPr/>
            <p:nvPr/>
          </p:nvSpPr>
          <p:spPr>
            <a:xfrm>
              <a:off x="778049" y="2994463"/>
              <a:ext cx="360285" cy="645319"/>
            </a:xfrm>
            <a:prstGeom prst="can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1617158" y="3041825"/>
              <a:ext cx="419641" cy="645319"/>
              <a:chOff x="6807200" y="3937000"/>
              <a:chExt cx="1202070" cy="1384300"/>
            </a:xfrm>
            <a:solidFill>
              <a:srgbClr val="D9D9D9"/>
            </a:solidFill>
          </p:grpSpPr>
          <p:sp>
            <p:nvSpPr>
              <p:cNvPr id="46" name="Rounded Rectangle 45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Up-Down Arrow 46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4" name="Straight Connector 43"/>
            <p:cNvCxnSpPr>
              <a:endCxn id="42" idx="1"/>
            </p:cNvCxnSpPr>
            <p:nvPr/>
          </p:nvCxnSpPr>
          <p:spPr>
            <a:xfrm rot="5400000">
              <a:off x="848297" y="2810832"/>
              <a:ext cx="293525" cy="7373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endCxn id="46" idx="0"/>
            </p:cNvCxnSpPr>
            <p:nvPr/>
          </p:nvCxnSpPr>
          <p:spPr>
            <a:xfrm rot="16200000" flipH="1">
              <a:off x="1594486" y="2809333"/>
              <a:ext cx="334968" cy="1300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/>
          <p:cNvGrpSpPr/>
          <p:nvPr/>
        </p:nvGrpSpPr>
        <p:grpSpPr>
          <a:xfrm>
            <a:off x="5105400" y="2209800"/>
            <a:ext cx="1281406" cy="1026695"/>
            <a:chOff x="633445" y="2388113"/>
            <a:chExt cx="1622146" cy="1299031"/>
          </a:xfrm>
        </p:grpSpPr>
        <p:sp>
          <p:nvSpPr>
            <p:cNvPr id="49" name="Rectangle 48"/>
            <p:cNvSpPr/>
            <p:nvPr/>
          </p:nvSpPr>
          <p:spPr>
            <a:xfrm>
              <a:off x="952124" y="2451348"/>
              <a:ext cx="841690" cy="2555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1200403" y="3000383"/>
              <a:ext cx="349985" cy="414425"/>
            </a:xfrm>
            <a:prstGeom prst="roundRect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51" name="Rounded Rectangle 50"/>
            <p:cNvSpPr/>
            <p:nvPr/>
          </p:nvSpPr>
          <p:spPr>
            <a:xfrm rot="5400000">
              <a:off x="795002" y="2226556"/>
              <a:ext cx="1299031" cy="162214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2" name="Straight Connector 51"/>
            <p:cNvCxnSpPr>
              <a:stCxn id="49" idx="2"/>
              <a:endCxn id="50" idx="0"/>
            </p:cNvCxnSpPr>
            <p:nvPr/>
          </p:nvCxnSpPr>
          <p:spPr>
            <a:xfrm rot="16200000" flipH="1">
              <a:off x="1227420" y="2852407"/>
              <a:ext cx="293525" cy="242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Can 52"/>
            <p:cNvSpPr/>
            <p:nvPr/>
          </p:nvSpPr>
          <p:spPr>
            <a:xfrm>
              <a:off x="778049" y="2994463"/>
              <a:ext cx="360285" cy="645319"/>
            </a:xfrm>
            <a:prstGeom prst="can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54" name="Group 53"/>
            <p:cNvGrpSpPr/>
            <p:nvPr/>
          </p:nvGrpSpPr>
          <p:grpSpPr>
            <a:xfrm>
              <a:off x="1617158" y="3041825"/>
              <a:ext cx="419641" cy="645319"/>
              <a:chOff x="6807200" y="3937000"/>
              <a:chExt cx="1202070" cy="1384300"/>
            </a:xfrm>
            <a:solidFill>
              <a:srgbClr val="D9D9D9"/>
            </a:solidFill>
          </p:grpSpPr>
          <p:sp>
            <p:nvSpPr>
              <p:cNvPr id="57" name="Rounded Rectangle 56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8" name="Up-Down Arrow 57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5" name="Straight Connector 54"/>
            <p:cNvCxnSpPr>
              <a:endCxn id="53" idx="1"/>
            </p:cNvCxnSpPr>
            <p:nvPr/>
          </p:nvCxnSpPr>
          <p:spPr>
            <a:xfrm rot="5400000">
              <a:off x="848297" y="2810832"/>
              <a:ext cx="293525" cy="7373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endCxn id="57" idx="0"/>
            </p:cNvCxnSpPr>
            <p:nvPr/>
          </p:nvCxnSpPr>
          <p:spPr>
            <a:xfrm rot="16200000" flipH="1">
              <a:off x="1594486" y="2809333"/>
              <a:ext cx="334968" cy="1300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/>
          <p:cNvGrpSpPr/>
          <p:nvPr/>
        </p:nvGrpSpPr>
        <p:grpSpPr>
          <a:xfrm>
            <a:off x="7086600" y="2209800"/>
            <a:ext cx="1281406" cy="1026695"/>
            <a:chOff x="633445" y="2388113"/>
            <a:chExt cx="1622146" cy="1299031"/>
          </a:xfrm>
        </p:grpSpPr>
        <p:sp>
          <p:nvSpPr>
            <p:cNvPr id="60" name="Rectangle 59"/>
            <p:cNvSpPr/>
            <p:nvPr/>
          </p:nvSpPr>
          <p:spPr>
            <a:xfrm>
              <a:off x="952124" y="2451348"/>
              <a:ext cx="841690" cy="2555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1200403" y="3000383"/>
              <a:ext cx="349985" cy="414425"/>
            </a:xfrm>
            <a:prstGeom prst="roundRect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62" name="Rounded Rectangle 61"/>
            <p:cNvSpPr/>
            <p:nvPr/>
          </p:nvSpPr>
          <p:spPr>
            <a:xfrm rot="5400000">
              <a:off x="795002" y="2226556"/>
              <a:ext cx="1299031" cy="162214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3" name="Straight Connector 62"/>
            <p:cNvCxnSpPr>
              <a:stCxn id="60" idx="2"/>
              <a:endCxn id="61" idx="0"/>
            </p:cNvCxnSpPr>
            <p:nvPr/>
          </p:nvCxnSpPr>
          <p:spPr>
            <a:xfrm rot="16200000" flipH="1">
              <a:off x="1227420" y="2852407"/>
              <a:ext cx="293525" cy="242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Can 63"/>
            <p:cNvSpPr/>
            <p:nvPr/>
          </p:nvSpPr>
          <p:spPr>
            <a:xfrm>
              <a:off x="778049" y="2994463"/>
              <a:ext cx="360285" cy="645319"/>
            </a:xfrm>
            <a:prstGeom prst="can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65" name="Group 64"/>
            <p:cNvGrpSpPr/>
            <p:nvPr/>
          </p:nvGrpSpPr>
          <p:grpSpPr>
            <a:xfrm>
              <a:off x="1617158" y="3041825"/>
              <a:ext cx="419641" cy="645319"/>
              <a:chOff x="6807200" y="3937000"/>
              <a:chExt cx="1202070" cy="1384300"/>
            </a:xfrm>
            <a:solidFill>
              <a:srgbClr val="D9D9D9"/>
            </a:solidFill>
          </p:grpSpPr>
          <p:sp>
            <p:nvSpPr>
              <p:cNvPr id="68" name="Rounded Rectangle 67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9" name="Up-Down Arrow 68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6" name="Straight Connector 65"/>
            <p:cNvCxnSpPr>
              <a:endCxn id="64" idx="1"/>
            </p:cNvCxnSpPr>
            <p:nvPr/>
          </p:nvCxnSpPr>
          <p:spPr>
            <a:xfrm rot="5400000">
              <a:off x="848297" y="2810832"/>
              <a:ext cx="293525" cy="7373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endCxn id="68" idx="0"/>
            </p:cNvCxnSpPr>
            <p:nvPr/>
          </p:nvCxnSpPr>
          <p:spPr>
            <a:xfrm rot="16200000" flipH="1">
              <a:off x="1594486" y="2809333"/>
              <a:ext cx="334968" cy="1300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Down Arrow 69"/>
          <p:cNvSpPr/>
          <p:nvPr/>
        </p:nvSpPr>
        <p:spPr>
          <a:xfrm>
            <a:off x="3458410" y="190500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Down Arrow 70"/>
          <p:cNvSpPr/>
          <p:nvPr/>
        </p:nvSpPr>
        <p:spPr>
          <a:xfrm>
            <a:off x="5501816" y="190232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Down Arrow 71"/>
          <p:cNvSpPr/>
          <p:nvPr/>
        </p:nvSpPr>
        <p:spPr>
          <a:xfrm>
            <a:off x="7529806" y="18996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/>
          <p:cNvSpPr txBox="1"/>
          <p:nvPr/>
        </p:nvSpPr>
        <p:spPr>
          <a:xfrm>
            <a:off x="457200" y="3962400"/>
            <a:ext cx="138782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Virtual machines </a:t>
            </a:r>
            <a:endParaRPr lang="en-US" sz="2400" dirty="0">
              <a:latin typeface="Times New Roman"/>
              <a:cs typeface="Times New Roman"/>
            </a:endParaRPr>
          </a:p>
        </p:txBody>
      </p:sp>
      <p:cxnSp>
        <p:nvCxnSpPr>
          <p:cNvPr id="75" name="Straight Arrow Connector 74"/>
          <p:cNvCxnSpPr>
            <a:stCxn id="73" idx="0"/>
          </p:cNvCxnSpPr>
          <p:nvPr/>
        </p:nvCxnSpPr>
        <p:spPr>
          <a:xfrm rot="5400000" flipH="1" flipV="1">
            <a:off x="876217" y="3511390"/>
            <a:ext cx="725904" cy="17611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V="1">
            <a:off x="1215451" y="2871519"/>
            <a:ext cx="1846544" cy="110562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flipV="1">
            <a:off x="1307449" y="2871519"/>
            <a:ext cx="3737548" cy="110829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endCxn id="62" idx="2"/>
          </p:cNvCxnSpPr>
          <p:nvPr/>
        </p:nvCxnSpPr>
        <p:spPr>
          <a:xfrm flipV="1">
            <a:off x="1327228" y="2723149"/>
            <a:ext cx="5759372" cy="123925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7232808" y="4297947"/>
            <a:ext cx="1387822" cy="1200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A single physical machine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85185E-6 L 0.24167 0.27778 " pathEditMode="relative" ptsTypes="AA">
                                      <p:cBhvr>
                                        <p:cTn id="5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0" presetClass="path" presetSubtype="0" accel="50000" decel="5000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3.05556E-6 -7.40741E-7 L 0.0783 0.27801 " pathEditMode="relative" ptsTypes="AA">
                                      <p:cBhvr>
                                        <p:cTn id="62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000"/>
                            </p:stCondLst>
                            <p:childTnLst>
                              <p:par>
                                <p:cTn id="64" presetID="0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38889E-6 -7.40741E-7 L -0.075 0.27801 " pathEditMode="relative" ptsTypes="AA">
                                      <p:cBhvr>
                                        <p:cTn id="6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7500"/>
                            </p:stCondLst>
                            <p:childTnLst>
                              <p:par>
                                <p:cTn id="67" presetID="0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4.72222E-6 -7.40741E-7 L -0.22153 0.27824 " pathEditMode="relative" ptsTypes="AA">
                                      <p:cBhvr>
                                        <p:cTn id="6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0" grpId="0" animBg="1"/>
      <p:bldP spid="71" grpId="0" animBg="1"/>
      <p:bldP spid="72" grpId="0" animBg="1"/>
      <p:bldP spid="73" grpId="0"/>
      <p:bldP spid="73" grpId="1"/>
      <p:bldP spid="82" grpId="0"/>
      <p:bldP spid="82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Trapping to Supervisor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dirty="0" smtClean="0"/>
              <a:t>To allow a program safe access to shared resources</a:t>
            </a:r>
          </a:p>
          <a:p>
            <a:r>
              <a:rPr lang="en-US" dirty="0" smtClean="0"/>
              <a:t>The trap goes to trusted code</a:t>
            </a:r>
          </a:p>
          <a:p>
            <a:pPr lvl="1"/>
            <a:r>
              <a:rPr lang="en-US" dirty="0" smtClean="0"/>
              <a:t>Not under control of the program</a:t>
            </a:r>
          </a:p>
          <a:p>
            <a:r>
              <a:rPr lang="en-US" dirty="0" smtClean="0"/>
              <a:t>And performs well-defined actions</a:t>
            </a:r>
          </a:p>
          <a:p>
            <a:pPr lvl="1"/>
            <a:r>
              <a:rPr lang="en-US" dirty="0" smtClean="0"/>
              <a:t>In ways that are safe</a:t>
            </a:r>
          </a:p>
          <a:p>
            <a:r>
              <a:rPr lang="en-US" dirty="0" smtClean="0"/>
              <a:t>E.g., program not allowed to write to the screen directly</a:t>
            </a:r>
          </a:p>
          <a:p>
            <a:pPr lvl="1"/>
            <a:r>
              <a:rPr lang="en-US" dirty="0" smtClean="0"/>
              <a:t>But traps to OS code that writes it safely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Trick in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the virtual machines share the same physical hardware</a:t>
            </a:r>
          </a:p>
          <a:p>
            <a:r>
              <a:rPr lang="en-US" dirty="0" smtClean="0"/>
              <a:t>But each thinks it has its own machine</a:t>
            </a:r>
          </a:p>
          <a:p>
            <a:r>
              <a:rPr lang="en-US" dirty="0" smtClean="0"/>
              <a:t>Must be sure that one virtual machine doesn’t affect behavior of the others</a:t>
            </a:r>
          </a:p>
          <a:p>
            <a:pPr lvl="1"/>
            <a:r>
              <a:rPr lang="en-US" dirty="0" smtClean="0"/>
              <a:t>Intentionally or accidentally</a:t>
            </a:r>
          </a:p>
          <a:p>
            <a:r>
              <a:rPr lang="en-US" dirty="0" smtClean="0"/>
              <a:t>With the least possible performance penalty</a:t>
            </a:r>
          </a:p>
          <a:p>
            <a:pPr lvl="1"/>
            <a:r>
              <a:rPr lang="en-US" dirty="0" smtClean="0"/>
              <a:t>Given that there will be a penalty merely for sharing at all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Returning To Our Simple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could build a system in which each program gets its own virtualized resources</a:t>
            </a:r>
          </a:p>
          <a:p>
            <a:r>
              <a:rPr lang="en-US" dirty="0" smtClean="0"/>
              <a:t>Providing stronger modularity than soft</a:t>
            </a:r>
          </a:p>
          <a:p>
            <a:pPr lvl="1"/>
            <a:r>
              <a:rPr lang="en-US" dirty="0" smtClean="0"/>
              <a:t>But maybe not quite as hard as true separate hardware</a:t>
            </a:r>
          </a:p>
          <a:p>
            <a:r>
              <a:rPr lang="en-US" dirty="0" smtClean="0"/>
              <a:t>If we did that, what abstractions will our system need to support?</a:t>
            </a:r>
          </a:p>
          <a:p>
            <a:pPr lvl="1"/>
            <a:r>
              <a:rPr lang="en-US" dirty="0" smtClean="0"/>
              <a:t>To provide the illusion of exclusive hardware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Abstractions for </a:t>
            </a:r>
            <a:r>
              <a:rPr lang="en-US" dirty="0" err="1" smtClean="0"/>
              <a:t>Virtualizing</a:t>
            </a:r>
            <a:r>
              <a:rPr lang="en-US" dirty="0" smtClean="0"/>
              <a:t> Computers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kind of interpreter abstraction</a:t>
            </a:r>
          </a:p>
          <a:p>
            <a:pPr lvl="1"/>
            <a:r>
              <a:rPr lang="en-US" dirty="0" smtClean="0"/>
              <a:t>A </a:t>
            </a:r>
            <a:r>
              <a:rPr lang="en-US" i="1" dirty="0" smtClean="0"/>
              <a:t>thread</a:t>
            </a:r>
          </a:p>
          <a:p>
            <a:r>
              <a:rPr lang="en-US" dirty="0" smtClean="0"/>
              <a:t>Some kind of communications abstraction</a:t>
            </a:r>
          </a:p>
          <a:p>
            <a:pPr lvl="1"/>
            <a:r>
              <a:rPr lang="en-US" i="1" dirty="0" smtClean="0"/>
              <a:t>Bounded buffers</a:t>
            </a:r>
          </a:p>
          <a:p>
            <a:r>
              <a:rPr lang="en-US" dirty="0" smtClean="0"/>
              <a:t>Some kind of memory abstraction</a:t>
            </a:r>
          </a:p>
          <a:p>
            <a:pPr lvl="1"/>
            <a:r>
              <a:rPr lang="en-US" i="1" dirty="0" smtClean="0"/>
              <a:t>Virtual memory</a:t>
            </a:r>
            <a:endParaRPr lang="en-US" dirty="0" smtClean="0"/>
          </a:p>
          <a:p>
            <a:r>
              <a:rPr lang="en-US" dirty="0" smtClean="0"/>
              <a:t>For a virtualized architecture, the operating system provides these</a:t>
            </a:r>
            <a:r>
              <a:rPr lang="en-US" dirty="0" smtClean="0"/>
              <a:t> </a:t>
            </a:r>
            <a:r>
              <a:rPr lang="en-US" smtClean="0"/>
              <a:t>kinds of abstractions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dirty="0" smtClean="0"/>
              <a:t>Encapsulates the state of a running computation</a:t>
            </a:r>
          </a:p>
          <a:p>
            <a:r>
              <a:rPr lang="en-US" dirty="0" smtClean="0"/>
              <a:t>So what does it need?</a:t>
            </a:r>
          </a:p>
          <a:p>
            <a:pPr lvl="1"/>
            <a:r>
              <a:rPr lang="en-US" dirty="0" smtClean="0"/>
              <a:t>Something that describes what computation is to be performed</a:t>
            </a:r>
          </a:p>
          <a:p>
            <a:pPr lvl="1"/>
            <a:r>
              <a:rPr lang="en-US" dirty="0" smtClean="0"/>
              <a:t>Something that describes where it is in the computation</a:t>
            </a:r>
          </a:p>
          <a:p>
            <a:pPr lvl="1"/>
            <a:r>
              <a:rPr lang="en-US" dirty="0" smtClean="0"/>
              <a:t>Something that maintains the state of the computation’s data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429000" y="553767"/>
            <a:ext cx="236220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Handling of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There will be one (or more) threads for each program that is running</a:t>
            </a:r>
          </a:p>
          <a:p>
            <a:r>
              <a:rPr lang="en-US" dirty="0" smtClean="0"/>
              <a:t>The OS must choose which thread to run on which of its several processors</a:t>
            </a:r>
          </a:p>
          <a:p>
            <a:pPr lvl="1"/>
            <a:r>
              <a:rPr lang="en-US" dirty="0" smtClean="0"/>
              <a:t>If more threads than processors, some threads will need to share processors</a:t>
            </a:r>
          </a:p>
          <a:p>
            <a:pPr lvl="1"/>
            <a:r>
              <a:rPr lang="en-US" dirty="0" smtClean="0"/>
              <a:t>Which implies the OS must be able to cleanly stop and start threads</a:t>
            </a:r>
          </a:p>
          <a:p>
            <a:r>
              <a:rPr lang="en-US" dirty="0" smtClean="0"/>
              <a:t>While one thread is using a processor, no other thread should interfere with its use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One Thread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dirty="0" smtClean="0"/>
              <a:t>The OS loads its executable code into memory</a:t>
            </a:r>
          </a:p>
          <a:p>
            <a:r>
              <a:rPr lang="en-US" dirty="0" smtClean="0"/>
              <a:t>The OS chooses a processor for the thread</a:t>
            </a:r>
          </a:p>
          <a:p>
            <a:r>
              <a:rPr lang="en-US" dirty="0" smtClean="0"/>
              <a:t>The OS creates control structures for the thread</a:t>
            </a:r>
          </a:p>
          <a:p>
            <a:pPr lvl="1"/>
            <a:r>
              <a:rPr lang="en-US" dirty="0" smtClean="0"/>
              <a:t>A program counter to point to its first instruction</a:t>
            </a:r>
          </a:p>
          <a:p>
            <a:pPr lvl="1"/>
            <a:r>
              <a:rPr lang="en-US" dirty="0" smtClean="0"/>
              <a:t>A stack to keep track of its various subroutine calls</a:t>
            </a:r>
          </a:p>
          <a:p>
            <a:pPr lvl="1"/>
            <a:r>
              <a:rPr lang="en-US" dirty="0" smtClean="0"/>
              <a:t>Possibly other data areas for dynamic memory allocations</a:t>
            </a:r>
          </a:p>
          <a:p>
            <a:r>
              <a:rPr lang="en-US" dirty="0" smtClean="0"/>
              <a:t>The OS then transfers control of the processor to the 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Slicing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363736" y="3614194"/>
            <a:ext cx="4646664" cy="2786606"/>
            <a:chOff x="1754136" y="2737894"/>
            <a:chExt cx="4646664" cy="2786606"/>
          </a:xfrm>
        </p:grpSpPr>
        <p:sp>
          <p:nvSpPr>
            <p:cNvPr id="5" name="Rectangle 4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>
              <a:stCxn id="5" idx="2"/>
              <a:endCxn id="6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Can 8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" name="Up-Down Arrow 13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1" name="Straight Connector 10"/>
            <p:cNvCxnSpPr>
              <a:endCxn id="9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13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Oval 14"/>
          <p:cNvSpPr/>
          <p:nvPr/>
        </p:nvSpPr>
        <p:spPr>
          <a:xfrm>
            <a:off x="754231" y="12954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Down Arrow 15"/>
          <p:cNvSpPr/>
          <p:nvPr/>
        </p:nvSpPr>
        <p:spPr>
          <a:xfrm>
            <a:off x="1401010" y="19076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2810095" y="13081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4865959" y="1320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921823" y="13335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67" name="Group 66"/>
          <p:cNvGrpSpPr/>
          <p:nvPr/>
        </p:nvGrpSpPr>
        <p:grpSpPr>
          <a:xfrm>
            <a:off x="928394" y="2209800"/>
            <a:ext cx="1281406" cy="1026695"/>
            <a:chOff x="928394" y="2209800"/>
            <a:chExt cx="1281406" cy="1026695"/>
          </a:xfrm>
        </p:grpSpPr>
        <p:sp>
          <p:nvSpPr>
            <p:cNvPr id="21" name="Rectangle 20"/>
            <p:cNvSpPr/>
            <p:nvPr/>
          </p:nvSpPr>
          <p:spPr>
            <a:xfrm>
              <a:off x="1180133" y="2259778"/>
              <a:ext cx="664889" cy="201943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1376260" y="2693710"/>
              <a:ext cx="276469" cy="327543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23"/>
            <p:cNvCxnSpPr>
              <a:stCxn id="21" idx="2"/>
              <a:endCxn id="22" idx="0"/>
            </p:cNvCxnSpPr>
            <p:nvPr/>
          </p:nvCxnSpPr>
          <p:spPr>
            <a:xfrm rot="16200000" flipH="1">
              <a:off x="13975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Can 24"/>
            <p:cNvSpPr/>
            <p:nvPr/>
          </p:nvSpPr>
          <p:spPr>
            <a:xfrm>
              <a:off x="1042623" y="2689031"/>
              <a:ext cx="284605" cy="51003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6" name="Group 30"/>
            <p:cNvGrpSpPr/>
            <p:nvPr/>
          </p:nvGrpSpPr>
          <p:grpSpPr>
            <a:xfrm>
              <a:off x="1705473" y="2726464"/>
              <a:ext cx="331493" cy="510031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29" name="Rounded Rectangle 28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Up-Down Arrow 29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7" name="Straight Connector 26"/>
            <p:cNvCxnSpPr>
              <a:endCxn id="25" idx="1"/>
            </p:cNvCxnSpPr>
            <p:nvPr/>
          </p:nvCxnSpPr>
          <p:spPr>
            <a:xfrm rot="5400000">
              <a:off x="10980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endCxn id="29" idx="0"/>
            </p:cNvCxnSpPr>
            <p:nvPr/>
          </p:nvCxnSpPr>
          <p:spPr>
            <a:xfrm rot="16200000" flipH="1">
              <a:off x="16874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Group 67"/>
          <p:cNvGrpSpPr/>
          <p:nvPr/>
        </p:nvGrpSpPr>
        <p:grpSpPr>
          <a:xfrm>
            <a:off x="3061994" y="2209800"/>
            <a:ext cx="1281406" cy="1026695"/>
            <a:chOff x="3061994" y="2209800"/>
            <a:chExt cx="1281406" cy="1026695"/>
          </a:xfrm>
        </p:grpSpPr>
        <p:sp>
          <p:nvSpPr>
            <p:cNvPr id="32" name="Rectangle 31"/>
            <p:cNvSpPr/>
            <p:nvPr/>
          </p:nvSpPr>
          <p:spPr>
            <a:xfrm>
              <a:off x="3313733" y="2259778"/>
              <a:ext cx="664889" cy="201943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3509860" y="2693710"/>
              <a:ext cx="276469" cy="327543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 rot="5400000">
              <a:off x="31893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>
              <a:stCxn id="32" idx="2"/>
              <a:endCxn id="33" idx="0"/>
            </p:cNvCxnSpPr>
            <p:nvPr/>
          </p:nvCxnSpPr>
          <p:spPr>
            <a:xfrm rot="16200000" flipH="1">
              <a:off x="35311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Can 35"/>
            <p:cNvSpPr/>
            <p:nvPr/>
          </p:nvSpPr>
          <p:spPr>
            <a:xfrm>
              <a:off x="3176223" y="2689031"/>
              <a:ext cx="284605" cy="510031"/>
            </a:xfrm>
            <a:prstGeom prst="can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37" name="Group 42"/>
            <p:cNvGrpSpPr/>
            <p:nvPr/>
          </p:nvGrpSpPr>
          <p:grpSpPr>
            <a:xfrm>
              <a:off x="3839073" y="2726464"/>
              <a:ext cx="331493" cy="510031"/>
              <a:chOff x="6807200" y="3937000"/>
              <a:chExt cx="1202070" cy="1384300"/>
            </a:xfrm>
            <a:solidFill>
              <a:schemeClr val="accent2">
                <a:lumMod val="40000"/>
                <a:lumOff val="60000"/>
              </a:schemeClr>
            </a:solidFill>
          </p:grpSpPr>
          <p:sp>
            <p:nvSpPr>
              <p:cNvPr id="40" name="Rounded Rectangle 39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Up-Down Arrow 40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8" name="Straight Connector 37"/>
            <p:cNvCxnSpPr>
              <a:endCxn id="36" idx="1"/>
            </p:cNvCxnSpPr>
            <p:nvPr/>
          </p:nvCxnSpPr>
          <p:spPr>
            <a:xfrm rot="5400000">
              <a:off x="32316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endCxn id="40" idx="0"/>
            </p:cNvCxnSpPr>
            <p:nvPr/>
          </p:nvCxnSpPr>
          <p:spPr>
            <a:xfrm rot="16200000" flipH="1">
              <a:off x="38210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/>
          <p:cNvGrpSpPr/>
          <p:nvPr/>
        </p:nvGrpSpPr>
        <p:grpSpPr>
          <a:xfrm>
            <a:off x="5105400" y="2209800"/>
            <a:ext cx="1281406" cy="1026695"/>
            <a:chOff x="5105400" y="2209800"/>
            <a:chExt cx="1281406" cy="1026695"/>
          </a:xfrm>
        </p:grpSpPr>
        <p:sp>
          <p:nvSpPr>
            <p:cNvPr id="43" name="Rectangle 42"/>
            <p:cNvSpPr/>
            <p:nvPr/>
          </p:nvSpPr>
          <p:spPr>
            <a:xfrm>
              <a:off x="5357139" y="2259778"/>
              <a:ext cx="664889" cy="20194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5553266" y="2693710"/>
              <a:ext cx="276469" cy="327543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 rot="5400000">
              <a:off x="52327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>
              <a:stCxn id="43" idx="2"/>
              <a:endCxn id="44" idx="0"/>
            </p:cNvCxnSpPr>
            <p:nvPr/>
          </p:nvCxnSpPr>
          <p:spPr>
            <a:xfrm rot="16200000" flipH="1">
              <a:off x="55745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Can 46"/>
            <p:cNvSpPr/>
            <p:nvPr/>
          </p:nvSpPr>
          <p:spPr>
            <a:xfrm>
              <a:off x="5219629" y="2689031"/>
              <a:ext cx="284605" cy="510031"/>
            </a:xfrm>
            <a:prstGeom prst="can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48" name="Group 53"/>
            <p:cNvGrpSpPr/>
            <p:nvPr/>
          </p:nvGrpSpPr>
          <p:grpSpPr>
            <a:xfrm>
              <a:off x="5882479" y="2726464"/>
              <a:ext cx="331493" cy="510031"/>
              <a:chOff x="6807200" y="3937000"/>
              <a:chExt cx="1202070" cy="1384300"/>
            </a:xfrm>
            <a:solidFill>
              <a:schemeClr val="accent3">
                <a:lumMod val="40000"/>
                <a:lumOff val="60000"/>
              </a:schemeClr>
            </a:solidFill>
          </p:grpSpPr>
          <p:sp>
            <p:nvSpPr>
              <p:cNvPr id="51" name="Rounded Rectangle 50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2" name="Up-Down Arrow 51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9" name="Straight Connector 48"/>
            <p:cNvCxnSpPr>
              <a:endCxn id="47" idx="1"/>
            </p:cNvCxnSpPr>
            <p:nvPr/>
          </p:nvCxnSpPr>
          <p:spPr>
            <a:xfrm rot="5400000">
              <a:off x="52750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endCxn id="51" idx="0"/>
            </p:cNvCxnSpPr>
            <p:nvPr/>
          </p:nvCxnSpPr>
          <p:spPr>
            <a:xfrm rot="16200000" flipH="1">
              <a:off x="58645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/>
          <p:cNvGrpSpPr/>
          <p:nvPr/>
        </p:nvGrpSpPr>
        <p:grpSpPr>
          <a:xfrm>
            <a:off x="7086600" y="2209800"/>
            <a:ext cx="1281406" cy="1026695"/>
            <a:chOff x="7086600" y="2209800"/>
            <a:chExt cx="1281406" cy="1026695"/>
          </a:xfrm>
        </p:grpSpPr>
        <p:sp>
          <p:nvSpPr>
            <p:cNvPr id="54" name="Rectangle 53"/>
            <p:cNvSpPr/>
            <p:nvPr/>
          </p:nvSpPr>
          <p:spPr>
            <a:xfrm>
              <a:off x="7338339" y="2259778"/>
              <a:ext cx="664889" cy="20194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7534466" y="2693710"/>
              <a:ext cx="276469" cy="32754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56" name="Rounded Rectangle 55"/>
            <p:cNvSpPr/>
            <p:nvPr/>
          </p:nvSpPr>
          <p:spPr>
            <a:xfrm rot="5400000">
              <a:off x="72139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" name="Straight Connector 56"/>
            <p:cNvCxnSpPr>
              <a:stCxn id="54" idx="2"/>
              <a:endCxn id="55" idx="0"/>
            </p:cNvCxnSpPr>
            <p:nvPr/>
          </p:nvCxnSpPr>
          <p:spPr>
            <a:xfrm rot="16200000" flipH="1">
              <a:off x="75557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Can 57"/>
            <p:cNvSpPr/>
            <p:nvPr/>
          </p:nvSpPr>
          <p:spPr>
            <a:xfrm>
              <a:off x="7200829" y="2689031"/>
              <a:ext cx="284605" cy="510031"/>
            </a:xfrm>
            <a:prstGeom prst="can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59" name="Group 64"/>
            <p:cNvGrpSpPr/>
            <p:nvPr/>
          </p:nvGrpSpPr>
          <p:grpSpPr>
            <a:xfrm>
              <a:off x="7863679" y="2726464"/>
              <a:ext cx="331493" cy="510031"/>
              <a:chOff x="6807200" y="3937000"/>
              <a:chExt cx="1202070" cy="1384300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2" name="Rounded Rectangle 61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3" name="Up-Down Arrow 62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0" name="Straight Connector 59"/>
            <p:cNvCxnSpPr>
              <a:endCxn id="58" idx="1"/>
            </p:cNvCxnSpPr>
            <p:nvPr/>
          </p:nvCxnSpPr>
          <p:spPr>
            <a:xfrm rot="5400000">
              <a:off x="72562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>
              <a:endCxn id="62" idx="0"/>
            </p:cNvCxnSpPr>
            <p:nvPr/>
          </p:nvCxnSpPr>
          <p:spPr>
            <a:xfrm rot="16200000" flipH="1">
              <a:off x="78457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Down Arrow 63"/>
          <p:cNvSpPr/>
          <p:nvPr/>
        </p:nvSpPr>
        <p:spPr>
          <a:xfrm>
            <a:off x="3458410" y="190500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Down Arrow 64"/>
          <p:cNvSpPr/>
          <p:nvPr/>
        </p:nvSpPr>
        <p:spPr>
          <a:xfrm>
            <a:off x="5501816" y="190232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own Arrow 65"/>
          <p:cNvSpPr/>
          <p:nvPr/>
        </p:nvSpPr>
        <p:spPr>
          <a:xfrm>
            <a:off x="7529806" y="18996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2" name="Group 81"/>
          <p:cNvGrpSpPr/>
          <p:nvPr/>
        </p:nvGrpSpPr>
        <p:grpSpPr>
          <a:xfrm>
            <a:off x="2363736" y="3614194"/>
            <a:ext cx="4646664" cy="2786606"/>
            <a:chOff x="-1371600" y="3614194"/>
            <a:chExt cx="4646664" cy="2786606"/>
          </a:xfrm>
        </p:grpSpPr>
        <p:sp>
          <p:nvSpPr>
            <p:cNvPr id="72" name="Rectangle 71"/>
            <p:cNvSpPr/>
            <p:nvPr/>
          </p:nvSpPr>
          <p:spPr>
            <a:xfrm>
              <a:off x="-458736" y="3749842"/>
              <a:ext cx="2411036" cy="54810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252464" y="4927600"/>
              <a:ext cx="1002538" cy="8890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74" name="Rounded Rectangle 73"/>
            <p:cNvSpPr/>
            <p:nvPr/>
          </p:nvSpPr>
          <p:spPr>
            <a:xfrm rot="5400000">
              <a:off x="-441571" y="26841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5" name="Straight Connector 74"/>
            <p:cNvCxnSpPr>
              <a:stCxn id="72" idx="2"/>
              <a:endCxn id="73" idx="0"/>
            </p:cNvCxnSpPr>
            <p:nvPr/>
          </p:nvCxnSpPr>
          <p:spPr>
            <a:xfrm rot="16200000" flipH="1">
              <a:off x="435431" y="46092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Can 75"/>
            <p:cNvSpPr/>
            <p:nvPr/>
          </p:nvSpPr>
          <p:spPr>
            <a:xfrm>
              <a:off x="-957378" y="4914900"/>
              <a:ext cx="1032042" cy="1384300"/>
            </a:xfrm>
            <a:prstGeom prst="can">
              <a:avLst/>
            </a:prstGeom>
            <a:solidFill>
              <a:schemeClr val="accent1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77" name="Group 76"/>
            <p:cNvGrpSpPr/>
            <p:nvPr/>
          </p:nvGrpSpPr>
          <p:grpSpPr>
            <a:xfrm>
              <a:off x="1446264" y="5016500"/>
              <a:ext cx="1202070" cy="1384300"/>
              <a:chOff x="6807200" y="3937000"/>
              <a:chExt cx="1202070" cy="1384300"/>
            </a:xfrm>
            <a:solidFill>
              <a:schemeClr val="accent1">
                <a:lumMod val="40000"/>
                <a:lumOff val="60000"/>
              </a:schemeClr>
            </a:solidFill>
          </p:grpSpPr>
          <p:sp>
            <p:nvSpPr>
              <p:cNvPr id="80" name="Rounded Rectangle 79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81" name="Up-Down Arrow 80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78" name="Straight Connector 77"/>
            <p:cNvCxnSpPr>
              <a:endCxn id="76" idx="1"/>
            </p:cNvCxnSpPr>
            <p:nvPr/>
          </p:nvCxnSpPr>
          <p:spPr>
            <a:xfrm rot="5400000">
              <a:off x="-650572" y="44944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>
              <a:endCxn id="80" idx="0"/>
            </p:cNvCxnSpPr>
            <p:nvPr/>
          </p:nvCxnSpPr>
          <p:spPr>
            <a:xfrm rot="16200000" flipH="1">
              <a:off x="1501805" y="44710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Group 93"/>
          <p:cNvGrpSpPr/>
          <p:nvPr/>
        </p:nvGrpSpPr>
        <p:grpSpPr>
          <a:xfrm>
            <a:off x="2362200" y="3614194"/>
            <a:ext cx="4646664" cy="2786606"/>
            <a:chOff x="-990600" y="3766594"/>
            <a:chExt cx="4646664" cy="2786606"/>
          </a:xfrm>
        </p:grpSpPr>
        <p:sp>
          <p:nvSpPr>
            <p:cNvPr id="84" name="Rectangle 83"/>
            <p:cNvSpPr/>
            <p:nvPr/>
          </p:nvSpPr>
          <p:spPr>
            <a:xfrm>
              <a:off x="-77736" y="3902242"/>
              <a:ext cx="2411036" cy="548105"/>
            </a:xfrm>
            <a:prstGeom prst="rect">
              <a:avLst/>
            </a:prstGeom>
            <a:solidFill>
              <a:srgbClr val="E6B9B8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5" name="Rounded Rectangle 84"/>
            <p:cNvSpPr/>
            <p:nvPr/>
          </p:nvSpPr>
          <p:spPr>
            <a:xfrm>
              <a:off x="633464" y="5080000"/>
              <a:ext cx="1002538" cy="889000"/>
            </a:xfrm>
            <a:prstGeom prst="roundRect">
              <a:avLst/>
            </a:prstGeom>
            <a:solidFill>
              <a:srgbClr val="E6B9B8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86" name="Rounded Rectangle 85"/>
            <p:cNvSpPr/>
            <p:nvPr/>
          </p:nvSpPr>
          <p:spPr>
            <a:xfrm rot="5400000">
              <a:off x="-60571" y="28365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7" name="Straight Connector 86"/>
            <p:cNvCxnSpPr>
              <a:stCxn id="84" idx="2"/>
              <a:endCxn id="85" idx="0"/>
            </p:cNvCxnSpPr>
            <p:nvPr/>
          </p:nvCxnSpPr>
          <p:spPr>
            <a:xfrm rot="16200000" flipH="1">
              <a:off x="816431" y="47616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Can 87"/>
            <p:cNvSpPr/>
            <p:nvPr/>
          </p:nvSpPr>
          <p:spPr>
            <a:xfrm>
              <a:off x="-576378" y="5067300"/>
              <a:ext cx="1032042" cy="1384300"/>
            </a:xfrm>
            <a:prstGeom prst="can">
              <a:avLst/>
            </a:prstGeom>
            <a:solidFill>
              <a:srgbClr val="E6B9B8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89" name="Group 88"/>
            <p:cNvGrpSpPr/>
            <p:nvPr/>
          </p:nvGrpSpPr>
          <p:grpSpPr>
            <a:xfrm>
              <a:off x="1827264" y="5168900"/>
              <a:ext cx="1202070" cy="1384300"/>
              <a:chOff x="6807200" y="3937000"/>
              <a:chExt cx="1202070" cy="1384300"/>
            </a:xfrm>
            <a:solidFill>
              <a:srgbClr val="E6B9B8"/>
            </a:solidFill>
          </p:grpSpPr>
          <p:sp>
            <p:nvSpPr>
              <p:cNvPr id="92" name="Rounded Rectangle 91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3" name="Up-Down Arrow 92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90" name="Straight Connector 89"/>
            <p:cNvCxnSpPr>
              <a:endCxn id="88" idx="1"/>
            </p:cNvCxnSpPr>
            <p:nvPr/>
          </p:nvCxnSpPr>
          <p:spPr>
            <a:xfrm rot="5400000">
              <a:off x="-269572" y="46468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>
              <a:endCxn id="92" idx="0"/>
            </p:cNvCxnSpPr>
            <p:nvPr/>
          </p:nvCxnSpPr>
          <p:spPr>
            <a:xfrm rot="16200000" flipH="1">
              <a:off x="1882805" y="46234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85185E-6 L 0.31667 0.28889 " pathEditMode="relative" ptsTypes="AA">
                                      <p:cBhvr>
                                        <p:cTn id="6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1667 0.28889 L -0.00017 -0.00023 " pathEditMode="relative" ptsTypes="AA">
                                      <p:cBhvr>
                                        <p:cTn id="13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0.08837 0.28935 " pathEditMode="relative" ptsTypes="AA">
                                      <p:cBhvr>
                                        <p:cTn id="20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334 0.28889 L -0.00017 -0.00023 " pathEditMode="relative" ptsTypes="AA">
                                      <p:cBhvr>
                                        <p:cTn id="30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34014</TotalTime>
  <Words>1078</Words>
  <Application>Microsoft Macintosh PowerPoint</Application>
  <PresentationFormat>On-screen Show (4:3)</PresentationFormat>
  <Paragraphs>212</Paragraphs>
  <Slides>20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Default Theme</vt:lpstr>
      <vt:lpstr>Virtualization</vt:lpstr>
      <vt:lpstr>The Virtualization Concept</vt:lpstr>
      <vt:lpstr>The Trick in Virtualization</vt:lpstr>
      <vt:lpstr>Returning To Our Simple System</vt:lpstr>
      <vt:lpstr>Abstractions for Virtualizing Computers</vt:lpstr>
      <vt:lpstr>Threads</vt:lpstr>
      <vt:lpstr>OS Handling of Threads</vt:lpstr>
      <vt:lpstr>Running One Thread</vt:lpstr>
      <vt:lpstr>Time Slicing Virtualization</vt:lpstr>
      <vt:lpstr>Wait a Minute . . .?</vt:lpstr>
      <vt:lpstr>The OS and Virtualization</vt:lpstr>
      <vt:lpstr>Wait Another Minute . . .?</vt:lpstr>
      <vt:lpstr>Remember Supervisor Mode?</vt:lpstr>
      <vt:lpstr>The Thread Manager</vt:lpstr>
      <vt:lpstr>Providing Contained Environments</vt:lpstr>
      <vt:lpstr>What Does This Boil Down To?</vt:lpstr>
      <vt:lpstr>Setting Up a User-Level VM</vt:lpstr>
      <vt:lpstr>Protecting Threads From  Each Other</vt:lpstr>
      <vt:lpstr>Protection via Execution Modes</vt:lpstr>
      <vt:lpstr>Trapping to Supervisor Mode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41</cp:revision>
  <cp:lastPrinted>2013-01-17T23:37:20Z</cp:lastPrinted>
  <dcterms:created xsi:type="dcterms:W3CDTF">2013-03-04T20:47:43Z</dcterms:created>
  <dcterms:modified xsi:type="dcterms:W3CDTF">2013-03-05T20:20:57Z</dcterms:modified>
</cp:coreProperties>
</file>