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20" r:id="rId2"/>
    <p:sldId id="321" r:id="rId3"/>
    <p:sldId id="322" r:id="rId4"/>
    <p:sldId id="323" r:id="rId5"/>
    <p:sldId id="324" r:id="rId6"/>
    <p:sldId id="325" r:id="rId7"/>
    <p:sldId id="327" r:id="rId8"/>
    <p:sldId id="326" r:id="rId9"/>
    <p:sldId id="342" r:id="rId10"/>
    <p:sldId id="329" r:id="rId11"/>
    <p:sldId id="328" r:id="rId12"/>
    <p:sldId id="330" r:id="rId13"/>
    <p:sldId id="339" r:id="rId14"/>
    <p:sldId id="331" r:id="rId15"/>
    <p:sldId id="343" r:id="rId16"/>
    <p:sldId id="332" r:id="rId17"/>
    <p:sldId id="344" r:id="rId18"/>
    <p:sldId id="333" r:id="rId19"/>
    <p:sldId id="345" r:id="rId20"/>
    <p:sldId id="334" r:id="rId21"/>
    <p:sldId id="335" r:id="rId22"/>
    <p:sldId id="336" r:id="rId23"/>
    <p:sldId id="337" r:id="rId24"/>
    <p:sldId id="338" r:id="rId25"/>
    <p:sldId id="340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95" d="100"/>
          <a:sy n="95" d="100"/>
        </p:scale>
        <p:origin x="-10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Modularity and Virtualization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Be Careful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Interference between different user tasks</a:t>
            </a:r>
          </a:p>
          <a:p>
            <a:r>
              <a:rPr lang="en-US" dirty="0" smtClean="0"/>
              <a:t>User task failure causing failure of other user tasks</a:t>
            </a:r>
          </a:p>
          <a:p>
            <a:pPr lvl="1"/>
            <a:r>
              <a:rPr lang="en-US" dirty="0" smtClean="0"/>
              <a:t>Worse, causing failure of the overall system</a:t>
            </a:r>
          </a:p>
          <a:p>
            <a:r>
              <a:rPr lang="en-US" dirty="0" smtClean="0"/>
              <a:t>User tasks improperly overusing or misusing system resources</a:t>
            </a:r>
          </a:p>
          <a:p>
            <a:pPr lvl="1"/>
            <a:r>
              <a:rPr lang="en-US" dirty="0" smtClean="0"/>
              <a:t>Need to be sure each task gets a fair share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We’ll obviously have several</a:t>
            </a:r>
            <a:r>
              <a:rPr lang="en-US" dirty="0" smtClean="0"/>
              <a:t> SW elements </a:t>
            </a:r>
            <a:r>
              <a:rPr lang="en-US" dirty="0" smtClean="0"/>
              <a:t>to support the different user programs</a:t>
            </a:r>
          </a:p>
          <a:p>
            <a:r>
              <a:rPr lang="en-US" dirty="0" smtClean="0"/>
              <a:t>Desirable for each to be modular and self-contained</a:t>
            </a:r>
          </a:p>
          <a:p>
            <a:pPr lvl="1"/>
            <a:r>
              <a:rPr lang="en-US" dirty="0" smtClean="0"/>
              <a:t>With controlled interactions</a:t>
            </a:r>
          </a:p>
          <a:p>
            <a:r>
              <a:rPr lang="en-US" dirty="0" smtClean="0"/>
              <a:t>Gives cleaner organization</a:t>
            </a:r>
          </a:p>
          <a:p>
            <a:r>
              <a:rPr lang="en-US" dirty="0" smtClean="0"/>
              <a:t>Easier to prevent problems from spreading</a:t>
            </a:r>
          </a:p>
          <a:p>
            <a:r>
              <a:rPr lang="en-US" dirty="0" smtClean="0"/>
              <a:t>Easier to understand what’s going on </a:t>
            </a:r>
          </a:p>
          <a:p>
            <a:r>
              <a:rPr lang="en-US" dirty="0" smtClean="0"/>
              <a:t>Easier to control each program’s behavior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73276" y="553767"/>
            <a:ext cx="52590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organize the system as a set of subroutines?</a:t>
            </a:r>
          </a:p>
          <a:p>
            <a:pPr lvl="1"/>
            <a:r>
              <a:rPr lang="en-US" dirty="0" smtClean="0"/>
              <a:t>All in the same address space</a:t>
            </a:r>
          </a:p>
          <a:p>
            <a:pPr lvl="2"/>
            <a:r>
              <a:rPr lang="en-US" dirty="0" smtClean="0"/>
              <a:t>A simplifying assumption</a:t>
            </a:r>
          </a:p>
          <a:p>
            <a:pPr lvl="2"/>
            <a:r>
              <a:rPr lang="en-US" dirty="0" smtClean="0"/>
              <a:t>Allowing easy in-memory communication</a:t>
            </a:r>
          </a:p>
          <a:p>
            <a:r>
              <a:rPr lang="en-US" dirty="0" smtClean="0"/>
              <a:t>System subroutines call user program subroutines as needed</a:t>
            </a:r>
          </a:p>
          <a:p>
            <a:pPr lvl="1"/>
            <a:r>
              <a:rPr lang="en-US" dirty="0" smtClean="0"/>
              <a:t>And vice versa</a:t>
            </a:r>
          </a:p>
          <a:p>
            <a:r>
              <a:rPr lang="en-US" i="1" dirty="0" smtClean="0"/>
              <a:t>Soft modularity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Each program would be a self-contained set of subroutines</a:t>
            </a:r>
          </a:p>
          <a:p>
            <a:pPr lvl="1"/>
            <a:r>
              <a:rPr lang="en-US" dirty="0" smtClean="0"/>
              <a:t>Subroutines in the program call each other</a:t>
            </a:r>
          </a:p>
          <a:p>
            <a:pPr lvl="1"/>
            <a:r>
              <a:rPr lang="en-US" dirty="0" smtClean="0"/>
              <a:t>But not subroutines in other programs</a:t>
            </a:r>
          </a:p>
          <a:p>
            <a:r>
              <a:rPr lang="en-US" dirty="0" smtClean="0"/>
              <a:t>Shared services would be offered by other subroutines</a:t>
            </a:r>
          </a:p>
          <a:p>
            <a:pPr lvl="1"/>
            <a:r>
              <a:rPr lang="en-US" dirty="0" smtClean="0"/>
              <a:t>Which any program can call</a:t>
            </a:r>
          </a:p>
          <a:p>
            <a:pPr lvl="1"/>
            <a:r>
              <a:rPr lang="en-US" dirty="0" smtClean="0"/>
              <a:t>But which mostly don’t call programs</a:t>
            </a:r>
          </a:p>
          <a:p>
            <a:r>
              <a:rPr lang="en-US" dirty="0" smtClean="0"/>
              <a:t>Perhaps some “master routine” that calls subroutines in the various programs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Soft About This Modularity?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Vital resources are shared</a:t>
            </a:r>
          </a:p>
          <a:p>
            <a:pPr lvl="1"/>
            <a:r>
              <a:rPr lang="en-US" dirty="0" smtClean="0"/>
              <a:t>Like the stack</a:t>
            </a:r>
          </a:p>
          <a:p>
            <a:r>
              <a:rPr lang="en-US" dirty="0" smtClean="0"/>
              <a:t>Proper behavior would prevent one program from treading on another’s resources</a:t>
            </a:r>
          </a:p>
          <a:p>
            <a:r>
              <a:rPr lang="en-US" dirty="0" smtClean="0"/>
              <a:t>But no system or hardware features prevent it</a:t>
            </a:r>
          </a:p>
          <a:p>
            <a:r>
              <a:rPr lang="en-US" dirty="0" smtClean="0"/>
              <a:t>Maintaining module boundaries requires </a:t>
            </a:r>
            <a:r>
              <a:rPr lang="en-US" dirty="0" smtClean="0"/>
              <a:t>programs to </a:t>
            </a:r>
            <a:r>
              <a:rPr lang="en-US" dirty="0" smtClean="0"/>
              <a:t>all follow the rules</a:t>
            </a:r>
          </a:p>
          <a:p>
            <a:pPr lvl="1"/>
            <a:r>
              <a:rPr lang="en-US" dirty="0" smtClean="0"/>
              <a:t>Even if they intend to, they might fail to do so because of programming errors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3" name="Down Arrow 12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Can 17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0" name="Rounded Rectangle 1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Up-Down Arrow 2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870200" y="3581399"/>
            <a:ext cx="3613098" cy="1909763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05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1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4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99042" y="46010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2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83378" y="4608036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3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6" name="Down Arrow 35"/>
          <p:cNvSpPr/>
          <p:nvPr/>
        </p:nvSpPr>
        <p:spPr>
          <a:xfrm rot="19266765">
            <a:off x="4497877" y="1604330"/>
            <a:ext cx="455419" cy="2350607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43200" y="5588000"/>
            <a:ext cx="371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Program 4 is in trouble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4200" y="5943600"/>
            <a:ext cx="5083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Even though it did nothing wrong itself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Hardening the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How can we more carefully separate the several competing programs?</a:t>
            </a:r>
          </a:p>
          <a:p>
            <a:r>
              <a:rPr lang="en-US" dirty="0" smtClean="0"/>
              <a:t>If each were on its own machine, the problem is easier</a:t>
            </a:r>
          </a:p>
          <a:p>
            <a:r>
              <a:rPr lang="en-US" dirty="0" smtClean="0"/>
              <a:t>No program can touch another’s resources</a:t>
            </a:r>
          </a:p>
          <a:p>
            <a:pPr lvl="1"/>
            <a:r>
              <a:rPr lang="en-US" dirty="0" smtClean="0"/>
              <a:t>Except via network messages</a:t>
            </a:r>
          </a:p>
          <a:p>
            <a:r>
              <a:rPr lang="en-US" dirty="0" smtClean="0"/>
              <a:t>Each program would have complete control over a full machine</a:t>
            </a:r>
          </a:p>
          <a:p>
            <a:pPr lvl="1"/>
            <a:r>
              <a:rPr lang="en-US" dirty="0" smtClean="0"/>
              <a:t>No need to worry if some resource is yours or not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207262" y="3479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12262" y="3492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042662" y="3505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73062" y="3517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12800" y="13668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7305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6101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4897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844800" y="4787900"/>
            <a:ext cx="3324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Four separate machines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90800" y="5219700"/>
            <a:ext cx="4350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Perhaps in very different places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74900" y="5664200"/>
            <a:ext cx="4804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Each program has its own machine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4" idx="2"/>
            <a:endCxn id="12" idx="0"/>
          </p:cNvCxnSpPr>
          <p:nvPr/>
        </p:nvCxnSpPr>
        <p:spPr>
          <a:xfrm rot="5400000">
            <a:off x="1398361" y="31603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271229" y="31730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252429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148118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Across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machine would send messages to the others to communicate</a:t>
            </a:r>
          </a:p>
          <a:p>
            <a:r>
              <a:rPr lang="en-US" dirty="0" smtClean="0"/>
              <a:t>A machine receiving a message would take action as it saw fit</a:t>
            </a:r>
          </a:p>
          <a:p>
            <a:pPr lvl="1"/>
            <a:r>
              <a:rPr lang="en-US" dirty="0" smtClean="0"/>
              <a:t>Typically doing what the sender requested</a:t>
            </a:r>
          </a:p>
          <a:p>
            <a:pPr lvl="1"/>
            <a:r>
              <a:rPr lang="en-US" dirty="0" smtClean="0"/>
              <a:t>But with no opportunity for sender’s own code to run</a:t>
            </a:r>
          </a:p>
          <a:p>
            <a:r>
              <a:rPr lang="en-US" dirty="0" smtClean="0"/>
              <a:t>Obvious opportunities for parallelism</a:t>
            </a:r>
          </a:p>
          <a:p>
            <a:pPr lvl="1"/>
            <a:r>
              <a:rPr lang="en-US" dirty="0" smtClean="0"/>
              <a:t>And obvious dangers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435862" y="3352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66262" y="3365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96662" y="3378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227062" y="3390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12800" y="1366838"/>
            <a:ext cx="1796006" cy="39290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7305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6101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4897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endCxn id="15" idx="0"/>
          </p:cNvCxnSpPr>
          <p:nvPr/>
        </p:nvCxnSpPr>
        <p:spPr>
          <a:xfrm rot="16200000" flipH="1">
            <a:off x="7467290" y="3129858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486089" y="31118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3574358" y="3119166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1669358" y="30991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6553200" y="4368800"/>
            <a:ext cx="1168400" cy="812800"/>
            <a:chOff x="6807200" y="3937000"/>
            <a:chExt cx="1202070" cy="1384300"/>
          </a:xfrm>
        </p:grpSpPr>
        <p:sp>
          <p:nvSpPr>
            <p:cNvPr id="40" name="Rounded Rectangle 3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1" name="Up-Down Arrow 4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48200" y="4368800"/>
            <a:ext cx="1168400" cy="812800"/>
            <a:chOff x="6807200" y="3937000"/>
            <a:chExt cx="1202070" cy="1384300"/>
          </a:xfrm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794000" y="4368800"/>
            <a:ext cx="1168400" cy="812800"/>
            <a:chOff x="6807200" y="3937000"/>
            <a:chExt cx="1202070" cy="1384300"/>
          </a:xfrm>
        </p:grpSpPr>
        <p:sp>
          <p:nvSpPr>
            <p:cNvPr id="46" name="Rounded Rectangle 4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7" name="Up-Down Arrow 4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89000" y="4368800"/>
            <a:ext cx="1168400" cy="812800"/>
            <a:chOff x="6807200" y="3937000"/>
            <a:chExt cx="1202070" cy="1384300"/>
          </a:xfrm>
        </p:grpSpPr>
        <p:sp>
          <p:nvSpPr>
            <p:cNvPr id="55" name="Rounded Rectangle 5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6" name="Up-Down Arrow 5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 rot="5400000">
            <a:off x="546833" y="3613150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2443955" y="36123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4341077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6238199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752600" y="6000690"/>
            <a:ext cx="5937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If Program 1 needs to communicate with Program 4, 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65" name="Down Arrow 64"/>
          <p:cNvSpPr/>
          <p:nvPr/>
        </p:nvSpPr>
        <p:spPr>
          <a:xfrm>
            <a:off x="1082842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1323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16200000">
            <a:off x="4127594" y="2834586"/>
            <a:ext cx="353020" cy="5712608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 flipV="1">
            <a:off x="7038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own Arrow 68"/>
          <p:cNvSpPr/>
          <p:nvPr/>
        </p:nvSpPr>
        <p:spPr>
          <a:xfrm flipV="1">
            <a:off x="6858000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own Arrow 69"/>
          <p:cNvSpPr/>
          <p:nvPr/>
        </p:nvSpPr>
        <p:spPr>
          <a:xfrm rot="17400186">
            <a:off x="4767213" y="-183753"/>
            <a:ext cx="429173" cy="5804254"/>
          </a:xfrm>
          <a:prstGeom prst="downArrow">
            <a:avLst/>
          </a:prstGeom>
          <a:solidFill>
            <a:srgbClr val="D9D9D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439452" y="2286000"/>
            <a:ext cx="196665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This can’t happen!</a:t>
            </a:r>
            <a:endParaRPr lang="en-US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5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0" grpId="1" animBg="1"/>
      <p:bldP spid="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useful abstractions an OS wants to offer can’t be directly realized by hardware</a:t>
            </a:r>
          </a:p>
          <a:p>
            <a:pPr lvl="1"/>
            <a:r>
              <a:rPr lang="en-US" dirty="0" smtClean="0"/>
              <a:t>The hardware doesn’t do exactly what the abstraction requires</a:t>
            </a:r>
          </a:p>
          <a:p>
            <a:pPr lvl="1"/>
            <a:r>
              <a:rPr lang="en-US" dirty="0" smtClean="0"/>
              <a:t>Multiple pieces of hardware are needed to achieve the abstraction</a:t>
            </a:r>
          </a:p>
          <a:p>
            <a:pPr lvl="1"/>
            <a:r>
              <a:rPr lang="en-US" dirty="0" smtClean="0"/>
              <a:t>The hardware must be shared by multiple instances of the abstraction</a:t>
            </a:r>
          </a:p>
          <a:p>
            <a:r>
              <a:rPr lang="en-US" dirty="0" smtClean="0"/>
              <a:t>How do we provide the abstraction to users?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92268" y="553767"/>
            <a:ext cx="297947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In This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Some activities are local to each program</a:t>
            </a:r>
          </a:p>
          <a:p>
            <a:r>
              <a:rPr lang="en-US" dirty="0" smtClean="0"/>
              <a:t>Other services are intended to be shared</a:t>
            </a:r>
          </a:p>
          <a:p>
            <a:pPr lvl="1"/>
            <a:r>
              <a:rPr lang="en-US" dirty="0" smtClean="0"/>
              <a:t>Like a file system</a:t>
            </a:r>
          </a:p>
          <a:p>
            <a:r>
              <a:rPr lang="en-US" dirty="0" smtClean="0"/>
              <a:t>This functionality can be provided by a client/server model</a:t>
            </a:r>
          </a:p>
          <a:p>
            <a:r>
              <a:rPr lang="en-US" dirty="0" smtClean="0"/>
              <a:t>The system services are provided by the server</a:t>
            </a:r>
          </a:p>
          <a:p>
            <a:r>
              <a:rPr lang="en-US" dirty="0" smtClean="0"/>
              <a:t>The user programs are clients</a:t>
            </a:r>
          </a:p>
          <a:p>
            <a:r>
              <a:rPr lang="en-US" dirty="0" smtClean="0"/>
              <a:t>The client sends a message to the server to get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Storage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keeps data persistently for all user programs</a:t>
            </a:r>
          </a:p>
          <a:p>
            <a:pPr lvl="1"/>
            <a:r>
              <a:rPr lang="en-US" dirty="0" smtClean="0"/>
              <a:t>E.g., a file system</a:t>
            </a:r>
          </a:p>
          <a:p>
            <a:r>
              <a:rPr lang="en-US" dirty="0" smtClean="0"/>
              <a:t>User programs act as clients</a:t>
            </a:r>
          </a:p>
          <a:p>
            <a:pPr lvl="1"/>
            <a:r>
              <a:rPr lang="en-US" dirty="0" smtClean="0"/>
              <a:t>Sending read/write messages to the server</a:t>
            </a:r>
          </a:p>
          <a:p>
            <a:r>
              <a:rPr lang="en-US" dirty="0" smtClean="0"/>
              <a:t>The server responds to reads with the requested data</a:t>
            </a:r>
          </a:p>
          <a:p>
            <a:r>
              <a:rPr lang="en-US" dirty="0" smtClean="0"/>
              <a:t>And to writes with acknowledgements of completion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This Modularity </a:t>
            </a:r>
            <a:br>
              <a:rPr lang="en-US" dirty="0" smtClean="0"/>
            </a:br>
            <a:r>
              <a:rPr lang="en-US" dirty="0" smtClean="0"/>
              <a:t>For a Storage Subsystem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easily sees the same persistent storage</a:t>
            </a:r>
          </a:p>
          <a:p>
            <a:r>
              <a:rPr lang="en-US" dirty="0" smtClean="0"/>
              <a:t>The server performs all actual data accesses</a:t>
            </a:r>
          </a:p>
          <a:p>
            <a:pPr lvl="1"/>
            <a:r>
              <a:rPr lang="en-US" dirty="0" smtClean="0"/>
              <a:t>So no worries about concurrent writes or read/write inconsistencies</a:t>
            </a:r>
          </a:p>
          <a:p>
            <a:r>
              <a:rPr lang="en-US" dirty="0" smtClean="0"/>
              <a:t>Server can ensure fair sharing</a:t>
            </a:r>
          </a:p>
          <a:p>
            <a:r>
              <a:rPr lang="en-US" dirty="0" smtClean="0"/>
              <a:t>Clients can’t accidentally/intentionally corrupt the entire data store</a:t>
            </a:r>
          </a:p>
          <a:p>
            <a:pPr lvl="1"/>
            <a:r>
              <a:rPr lang="en-US" dirty="0" smtClean="0"/>
              <a:t>Only things they are allowed to write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US" dirty="0" smtClean="0"/>
              <a:t>With hard modularity, something beyond good behavior enforces module boundaries</a:t>
            </a:r>
          </a:p>
          <a:p>
            <a:r>
              <a:rPr lang="en-US" dirty="0" smtClean="0"/>
              <a:t>Here, the physical boundaries of the machine</a:t>
            </a:r>
          </a:p>
          <a:p>
            <a:r>
              <a:rPr lang="en-US" dirty="0" smtClean="0"/>
              <a:t>A client machine literally cannot touch the memory of the server</a:t>
            </a:r>
          </a:p>
          <a:p>
            <a:pPr lvl="1"/>
            <a:r>
              <a:rPr lang="en-US" dirty="0" smtClean="0"/>
              <a:t>Or of another client machine</a:t>
            </a:r>
          </a:p>
          <a:p>
            <a:r>
              <a:rPr lang="en-US" dirty="0" smtClean="0"/>
              <a:t>No error or attack can change that</a:t>
            </a:r>
          </a:p>
          <a:p>
            <a:pPr lvl="1"/>
            <a:r>
              <a:rPr lang="en-US" dirty="0" smtClean="0"/>
              <a:t>Though flaws in the server can cause problems</a:t>
            </a:r>
          </a:p>
          <a:p>
            <a:r>
              <a:rPr lang="en-US" dirty="0" smtClean="0"/>
              <a:t>Provides stronger guarantees all around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158"/>
            <a:ext cx="8229600" cy="4525963"/>
          </a:xfrm>
        </p:spPr>
        <p:txBody>
          <a:bodyPr/>
          <a:lstStyle/>
          <a:p>
            <a:r>
              <a:rPr lang="en-US" dirty="0" smtClean="0"/>
              <a:t>The hard boundaries prevent low-cost optimizations</a:t>
            </a:r>
          </a:p>
          <a:p>
            <a:r>
              <a:rPr lang="en-US" dirty="0" smtClean="0"/>
              <a:t>In client/server organizations, doing anything</a:t>
            </a:r>
            <a:r>
              <a:rPr lang="en-US" dirty="0" smtClean="0"/>
              <a:t> with another </a:t>
            </a:r>
            <a:r>
              <a:rPr lang="en-US" dirty="0" smtClean="0"/>
              <a:t>program </a:t>
            </a:r>
            <a:r>
              <a:rPr lang="en-US" smtClean="0"/>
              <a:t>requires messages</a:t>
            </a:r>
            <a:endParaRPr lang="en-US" dirty="0" smtClean="0"/>
          </a:p>
          <a:p>
            <a:pPr lvl="1"/>
            <a:r>
              <a:rPr lang="en-US" dirty="0" smtClean="0"/>
              <a:t>Inherently more expensive than simple memory accesses</a:t>
            </a:r>
          </a:p>
          <a:p>
            <a:r>
              <a:rPr lang="en-US" dirty="0" smtClean="0"/>
              <a:t>If the boundary sits between components requiring fast interactions, possibly very bad</a:t>
            </a:r>
          </a:p>
          <a:p>
            <a:r>
              <a:rPr lang="en-US" dirty="0" smtClean="0"/>
              <a:t>A lot of what we do in operating systems involves this tradeoff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Other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I don’t have enough hardware?</a:t>
            </a:r>
          </a:p>
          <a:p>
            <a:pPr lvl="1"/>
            <a:r>
              <a:rPr lang="en-US" dirty="0" smtClean="0"/>
              <a:t>Not enough machines to give one to each client and server</a:t>
            </a:r>
          </a:p>
          <a:p>
            <a:pPr lvl="1"/>
            <a:r>
              <a:rPr lang="en-US" dirty="0" smtClean="0"/>
              <a:t>Not enough memory, network capacity, etc.</a:t>
            </a:r>
          </a:p>
          <a:p>
            <a:r>
              <a:rPr lang="en-US" dirty="0" smtClean="0"/>
              <a:t>Am I forced to fall back on sharing machines and using soft modularity?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and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Use software to make the hardware we have look like the abstraction we want</a:t>
            </a:r>
          </a:p>
          <a:p>
            <a:pPr lvl="1"/>
            <a:r>
              <a:rPr lang="en-US" dirty="0" smtClean="0"/>
              <a:t>That’s virtualization</a:t>
            </a:r>
          </a:p>
          <a:p>
            <a:r>
              <a:rPr lang="en-US" dirty="0" smtClean="0"/>
              <a:t>Divide up the overall system you want into well-defined communicating pieces</a:t>
            </a:r>
          </a:p>
          <a:p>
            <a:pPr lvl="1"/>
            <a:r>
              <a:rPr lang="en-US" dirty="0" smtClean="0"/>
              <a:t>That’s modularity</a:t>
            </a:r>
          </a:p>
          <a:p>
            <a:r>
              <a:rPr lang="en-US" dirty="0" smtClean="0"/>
              <a:t>Using the two techniques allows us to build powerful systems from simple components</a:t>
            </a:r>
          </a:p>
          <a:p>
            <a:pPr lvl="1"/>
            <a:r>
              <a:rPr lang="en-US" dirty="0" smtClean="0"/>
              <a:t>Without making the resulting system unmanageably complex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12"/>
            <a:ext cx="8229600" cy="4525963"/>
          </a:xfrm>
        </p:spPr>
        <p:txBody>
          <a:bodyPr/>
          <a:lstStyle/>
          <a:p>
            <a:r>
              <a:rPr lang="en-US" dirty="0" smtClean="0"/>
              <a:t>At</a:t>
            </a:r>
            <a:r>
              <a:rPr lang="en-US" dirty="0" smtClean="0"/>
              <a:t> minimum, </a:t>
            </a:r>
            <a:r>
              <a:rPr lang="en-US" dirty="0" smtClean="0"/>
              <a:t>it enables one to run applications</a:t>
            </a:r>
          </a:p>
          <a:p>
            <a:r>
              <a:rPr lang="en-US" dirty="0" smtClean="0"/>
              <a:t>Preferably multiple applications on the same machine</a:t>
            </a:r>
          </a:p>
          <a:p>
            <a:r>
              <a:rPr lang="en-US" dirty="0" smtClean="0"/>
              <a:t>Preferably several at the same time</a:t>
            </a:r>
          </a:p>
          <a:p>
            <a:r>
              <a:rPr lang="en-US" dirty="0" smtClean="0"/>
              <a:t>At an abstract level, what do we need to do that?</a:t>
            </a:r>
          </a:p>
          <a:p>
            <a:pPr lvl="1"/>
            <a:r>
              <a:rPr lang="en-US" dirty="0" smtClean="0"/>
              <a:t>Interpreters (to run the code)</a:t>
            </a:r>
          </a:p>
          <a:p>
            <a:pPr lvl="1"/>
            <a:r>
              <a:rPr lang="en-US" dirty="0" smtClean="0"/>
              <a:t>Memory (to store the code and data)</a:t>
            </a:r>
          </a:p>
          <a:p>
            <a:pPr lvl="1"/>
            <a:r>
              <a:rPr lang="en-US" dirty="0" smtClean="0"/>
              <a:t>Communications links (to communicate between apps and pieces of the system)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Got To Work With?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processor</a:t>
            </a:r>
          </a:p>
          <a:p>
            <a:pPr lvl="1"/>
            <a:r>
              <a:rPr lang="en-US" dirty="0" smtClean="0"/>
              <a:t>Maybe </a:t>
            </a:r>
            <a:r>
              <a:rPr lang="en-US" dirty="0" err="1" smtClean="0"/>
              <a:t>multicore</a:t>
            </a:r>
            <a:endParaRPr lang="en-US" dirty="0" smtClean="0"/>
          </a:p>
          <a:p>
            <a:pPr lvl="1"/>
            <a:r>
              <a:rPr lang="en-US" dirty="0" smtClean="0"/>
              <a:t>Maybe also some device controllers</a:t>
            </a:r>
          </a:p>
          <a:p>
            <a:r>
              <a:rPr lang="en-US" dirty="0" smtClean="0"/>
              <a:t>RAM</a:t>
            </a:r>
          </a:p>
          <a:p>
            <a:r>
              <a:rPr lang="en-US" dirty="0" smtClean="0"/>
              <a:t>Hard disks and other storage devices</a:t>
            </a:r>
          </a:p>
          <a:p>
            <a:r>
              <a:rPr lang="en-US" dirty="0" smtClean="0"/>
              <a:t>Busses and network hardware</a:t>
            </a:r>
          </a:p>
          <a:p>
            <a:r>
              <a:rPr lang="en-US" dirty="0" smtClean="0"/>
              <a:t>Other I/O devices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From What We’ve </a:t>
            </a:r>
            <a:br>
              <a:rPr lang="en-US" dirty="0" smtClean="0"/>
            </a:br>
            <a:r>
              <a:rPr lang="en-US" dirty="0" smtClean="0"/>
              <a:t>Got to What We Want?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abstractions for what we want</a:t>
            </a:r>
          </a:p>
          <a:p>
            <a:r>
              <a:rPr lang="en-US" dirty="0" smtClean="0"/>
              <a:t>Out of the hardware we’ve actually got</a:t>
            </a:r>
          </a:p>
          <a:p>
            <a:r>
              <a:rPr lang="en-US" dirty="0" smtClean="0"/>
              <a:t>Use those abstractions to:</a:t>
            </a:r>
          </a:p>
          <a:p>
            <a:pPr lvl="1"/>
            <a:r>
              <a:rPr lang="en-US" dirty="0" smtClean="0"/>
              <a:t>Hide messiness</a:t>
            </a:r>
          </a:p>
          <a:p>
            <a:pPr lvl="1"/>
            <a:r>
              <a:rPr lang="en-US" dirty="0" smtClean="0"/>
              <a:t>Share resources</a:t>
            </a:r>
          </a:p>
          <a:p>
            <a:pPr lvl="1"/>
            <a:r>
              <a:rPr lang="en-US" dirty="0" smtClean="0"/>
              <a:t>Simplify use</a:t>
            </a:r>
          </a:p>
          <a:p>
            <a:pPr lvl="1"/>
            <a:r>
              <a:rPr lang="en-US" dirty="0" smtClean="0"/>
              <a:t>Provide safety and security</a:t>
            </a:r>
          </a:p>
          <a:p>
            <a:r>
              <a:rPr lang="en-US" dirty="0" smtClean="0"/>
              <a:t>From one</a:t>
            </a:r>
            <a:r>
              <a:rPr lang="en-US" dirty="0" smtClean="0"/>
              <a:t> point of view</a:t>
            </a:r>
            <a:r>
              <a:rPr lang="en-US" dirty="0" smtClean="0"/>
              <a:t>, that’s what an operating system is all about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Hardware Vs. Desirable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lecture, we looked at some real hardware issues</a:t>
            </a:r>
          </a:p>
          <a:p>
            <a:pPr lvl="1"/>
            <a:r>
              <a:rPr lang="en-US" dirty="0" smtClean="0"/>
              <a:t>With relation to OS requirements</a:t>
            </a:r>
          </a:p>
          <a:p>
            <a:r>
              <a:rPr lang="en-US" dirty="0" smtClean="0"/>
              <a:t>Now let’s see how those can be used to provide some useful OS abstractions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We want to run multiple programs</a:t>
            </a:r>
          </a:p>
          <a:p>
            <a:pPr lvl="1"/>
            <a:r>
              <a:rPr lang="en-US" dirty="0" smtClean="0"/>
              <a:t>Without interference between them</a:t>
            </a:r>
          </a:p>
          <a:p>
            <a:pPr lvl="1"/>
            <a:r>
              <a:rPr lang="en-US" dirty="0" smtClean="0"/>
              <a:t>Protecting one from the faults of another</a:t>
            </a:r>
          </a:p>
          <a:p>
            <a:r>
              <a:rPr lang="en-US" dirty="0" smtClean="0"/>
              <a:t>We’ve got a </a:t>
            </a:r>
            <a:r>
              <a:rPr lang="en-US" dirty="0" err="1" smtClean="0"/>
              <a:t>multicore</a:t>
            </a:r>
            <a:r>
              <a:rPr lang="en-US" dirty="0" smtClean="0"/>
              <a:t> processor to do so</a:t>
            </a:r>
          </a:p>
          <a:p>
            <a:pPr lvl="1"/>
            <a:r>
              <a:rPr lang="en-US" dirty="0" smtClean="0"/>
              <a:t>More cores than programs</a:t>
            </a:r>
          </a:p>
          <a:p>
            <a:r>
              <a:rPr lang="en-US" dirty="0" smtClean="0"/>
              <a:t>We have RAM, a bus, a disk, other simple devices</a:t>
            </a:r>
          </a:p>
          <a:p>
            <a:r>
              <a:rPr lang="en-US" dirty="0" smtClean="0"/>
              <a:t>What abstractions should we build to ensure that things go well?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21884" y="553767"/>
            <a:ext cx="368057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2" name="Down Arrow 11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Can 21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ounded Rectangle 42"/>
          <p:cNvSpPr/>
          <p:nvPr/>
        </p:nvSpPr>
        <p:spPr>
          <a:xfrm>
            <a:off x="457200" y="1231900"/>
            <a:ext cx="8229600" cy="4894263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87301" y="6045200"/>
            <a:ext cx="3397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A machine boundary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1" grpId="0" animBg="1"/>
      <p:bldP spid="2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27686</TotalTime>
  <Words>1227</Words>
  <Application>Microsoft Macintosh PowerPoint</Application>
  <PresentationFormat>On-screen Show (4:3)</PresentationFormat>
  <Paragraphs>216</Paragraphs>
  <Slides>25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Theme</vt:lpstr>
      <vt:lpstr>Modularity and Virtualization CS 111 On-Line MS Program Operating Systems  Peter Reiher </vt:lpstr>
      <vt:lpstr>Introduction</vt:lpstr>
      <vt:lpstr>Virtualization and Modularity</vt:lpstr>
      <vt:lpstr>What Does An OS Do?</vt:lpstr>
      <vt:lpstr>What Have We Got To Work With?</vt:lpstr>
      <vt:lpstr>How to Get From What We’ve  Got to What We Want?</vt:lpstr>
      <vt:lpstr>Real Hardware Vs. Desirable Abstractions</vt:lpstr>
      <vt:lpstr>Starting Simple</vt:lpstr>
      <vt:lpstr>A Simple System</vt:lpstr>
      <vt:lpstr>Things To Be Careful About</vt:lpstr>
      <vt:lpstr>Exploiting Modularity</vt:lpstr>
      <vt:lpstr>Subroutine Modularity</vt:lpstr>
      <vt:lpstr>How Would This Work?</vt:lpstr>
      <vt:lpstr>What’s Soft About This Modularity?</vt:lpstr>
      <vt:lpstr>Illustrating the Problem</vt:lpstr>
      <vt:lpstr>Hardening the Modularity</vt:lpstr>
      <vt:lpstr>Illustrating Hard Modularity</vt:lpstr>
      <vt:lpstr>Communications Across Machines</vt:lpstr>
      <vt:lpstr>Illustrating Communications</vt:lpstr>
      <vt:lpstr>System Services In This Model</vt:lpstr>
      <vt:lpstr>A Storage Example</vt:lpstr>
      <vt:lpstr>Advantages of This Modularity  For a Storage Subsystem</vt:lpstr>
      <vt:lpstr>Benefits of Hard Modularity</vt:lpstr>
      <vt:lpstr>Downsides of Hard Modularity</vt:lpstr>
      <vt:lpstr>One Other Problem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37</cp:revision>
  <cp:lastPrinted>2013-01-17T23:37:20Z</cp:lastPrinted>
  <dcterms:created xsi:type="dcterms:W3CDTF">2013-03-04T20:48:17Z</dcterms:created>
  <dcterms:modified xsi:type="dcterms:W3CDTF">2013-03-05T18:58:57Z</dcterms:modified>
</cp:coreProperties>
</file>