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Default Extension="doc" ContentType="application/msword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Default Extension="wmf" ContentType="image/x-wmf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321" r:id="rId2"/>
    <p:sldId id="322" r:id="rId3"/>
    <p:sldId id="351" r:id="rId4"/>
    <p:sldId id="348" r:id="rId5"/>
    <p:sldId id="349" r:id="rId6"/>
    <p:sldId id="323" r:id="rId7"/>
    <p:sldId id="324" r:id="rId8"/>
    <p:sldId id="325" r:id="rId9"/>
    <p:sldId id="326" r:id="rId10"/>
    <p:sldId id="327" r:id="rId11"/>
    <p:sldId id="328" r:id="rId12"/>
    <p:sldId id="331" r:id="rId13"/>
    <p:sldId id="329" r:id="rId14"/>
    <p:sldId id="330" r:id="rId15"/>
    <p:sldId id="332" r:id="rId16"/>
    <p:sldId id="333" r:id="rId17"/>
    <p:sldId id="334" r:id="rId18"/>
    <p:sldId id="335" r:id="rId19"/>
    <p:sldId id="336" r:id="rId20"/>
    <p:sldId id="337" r:id="rId21"/>
    <p:sldId id="338" r:id="rId22"/>
    <p:sldId id="339" r:id="rId23"/>
    <p:sldId id="340" r:id="rId24"/>
    <p:sldId id="350" r:id="rId25"/>
    <p:sldId id="341" r:id="rId26"/>
    <p:sldId id="346" r:id="rId27"/>
    <p:sldId id="342" r:id="rId28"/>
    <p:sldId id="343" r:id="rId29"/>
    <p:sldId id="344" r:id="rId30"/>
    <p:sldId id="345" r:id="rId31"/>
    <p:sldId id="347" r:id="rId3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9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2/26/13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3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Word_97_-_2004_Document1.doc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054"/>
            <a:ext cx="8229600" cy="1143000"/>
          </a:xfrm>
        </p:spPr>
        <p:txBody>
          <a:bodyPr/>
          <a:lstStyle/>
          <a:p>
            <a:r>
              <a:rPr lang="en-US" dirty="0" smtClean="0"/>
              <a:t>I/O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I/O is:</a:t>
            </a:r>
          </a:p>
          <a:p>
            <a:pPr lvl="1"/>
            <a:r>
              <a:rPr lang="en-GB" dirty="0" smtClean="0"/>
              <a:t>Varied</a:t>
            </a:r>
          </a:p>
          <a:p>
            <a:pPr lvl="1"/>
            <a:r>
              <a:rPr lang="en-GB" dirty="0" smtClean="0"/>
              <a:t>Complex</a:t>
            </a:r>
          </a:p>
          <a:p>
            <a:pPr lvl="1"/>
            <a:r>
              <a:rPr lang="en-GB" dirty="0" smtClean="0"/>
              <a:t>Error prone</a:t>
            </a:r>
          </a:p>
          <a:p>
            <a:r>
              <a:rPr lang="en-GB" dirty="0" smtClean="0"/>
              <a:t>A bad place for the typical user to be wandering around</a:t>
            </a:r>
          </a:p>
          <a:p>
            <a:r>
              <a:rPr lang="en-GB" dirty="0" smtClean="0"/>
              <a:t>The operating system really needs to make I/O a lot friendlier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40419" y="721895"/>
            <a:ext cx="4437370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Devices and 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9888"/>
            <a:ext cx="8229600" cy="4525963"/>
          </a:xfrm>
        </p:spPr>
        <p:txBody>
          <a:bodyPr/>
          <a:lstStyle/>
          <a:p>
            <a:r>
              <a:rPr lang="en-GB" sz="2800" dirty="0" smtClean="0"/>
              <a:t>I/O devices</a:t>
            </a:r>
          </a:p>
          <a:p>
            <a:pPr lvl="1"/>
            <a:r>
              <a:rPr lang="en-GB" sz="2400" dirty="0" smtClean="0"/>
              <a:t>Peripheral devices that interface between the computer and other media </a:t>
            </a:r>
            <a:endParaRPr lang="en-GB" sz="2400" dirty="0" smtClean="0"/>
          </a:p>
          <a:p>
            <a:pPr lvl="2"/>
            <a:r>
              <a:rPr lang="en-GB" sz="2000" dirty="0" smtClean="0"/>
              <a:t>D</a:t>
            </a:r>
            <a:r>
              <a:rPr lang="en-GB" sz="2000" dirty="0" smtClean="0"/>
              <a:t>isks</a:t>
            </a:r>
            <a:r>
              <a:rPr lang="en-GB" sz="2000" dirty="0" smtClean="0"/>
              <a:t>, tapes, networks, serial ports, keyboards, displays, pointing devices, etc.</a:t>
            </a:r>
          </a:p>
          <a:p>
            <a:r>
              <a:rPr lang="en-GB" sz="2800" dirty="0" smtClean="0"/>
              <a:t>Device controllers connect a device to a bus</a:t>
            </a:r>
          </a:p>
          <a:p>
            <a:pPr lvl="1"/>
            <a:r>
              <a:rPr lang="en-GB" sz="2400" dirty="0" smtClean="0"/>
              <a:t>Communicate control operations to device</a:t>
            </a:r>
          </a:p>
          <a:p>
            <a:pPr lvl="1"/>
            <a:r>
              <a:rPr lang="en-GB" sz="2400" dirty="0" smtClean="0"/>
              <a:t>Relay status information back to the bus</a:t>
            </a:r>
          </a:p>
          <a:p>
            <a:pPr lvl="1"/>
            <a:r>
              <a:rPr lang="en-GB" sz="2400" dirty="0" smtClean="0"/>
              <a:t>Manage DMA transfers for the device</a:t>
            </a:r>
          </a:p>
          <a:p>
            <a:pPr lvl="1"/>
            <a:r>
              <a:rPr lang="en-GB" sz="2400" dirty="0" smtClean="0"/>
              <a:t>Generate interrupts for the device</a:t>
            </a:r>
          </a:p>
          <a:p>
            <a:r>
              <a:rPr lang="en-GB" sz="2800" dirty="0" smtClean="0"/>
              <a:t>Controller usually specific to a device </a:t>
            </a:r>
            <a:r>
              <a:rPr lang="en-GB" sz="2800" u="sng" dirty="0" smtClean="0"/>
              <a:t>and</a:t>
            </a:r>
            <a:r>
              <a:rPr lang="en-GB" sz="2800" dirty="0" smtClean="0"/>
              <a:t> a bus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1791426" y="574847"/>
            <a:ext cx="5628048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Controller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6000"/>
            <a:ext cx="8229600" cy="4525963"/>
          </a:xfrm>
        </p:spPr>
        <p:txBody>
          <a:bodyPr/>
          <a:lstStyle/>
          <a:p>
            <a:r>
              <a:rPr lang="en-GB" dirty="0" smtClean="0"/>
              <a:t>Device controllers export registers to the bus</a:t>
            </a:r>
          </a:p>
          <a:p>
            <a:pPr lvl="1"/>
            <a:r>
              <a:rPr lang="en-GB" dirty="0" smtClean="0"/>
              <a:t>Registers in controller can be addressed from bus</a:t>
            </a:r>
          </a:p>
          <a:p>
            <a:pPr lvl="1"/>
            <a:r>
              <a:rPr lang="en-GB" dirty="0" smtClean="0"/>
              <a:t>Writing into registers controls device or sends data</a:t>
            </a:r>
          </a:p>
          <a:p>
            <a:pPr lvl="1"/>
            <a:r>
              <a:rPr lang="en-GB" dirty="0" smtClean="0"/>
              <a:t>Reading from registers obtains data/status</a:t>
            </a:r>
          </a:p>
          <a:p>
            <a:r>
              <a:rPr lang="en-GB" dirty="0" smtClean="0"/>
              <a:t>Register access method varies with CPU type</a:t>
            </a:r>
          </a:p>
          <a:p>
            <a:pPr lvl="1"/>
            <a:r>
              <a:rPr lang="en-GB" dirty="0" smtClean="0"/>
              <a:t>May use special instructions (e.g., x86 IN/OUT)</a:t>
            </a:r>
          </a:p>
          <a:p>
            <a:pPr lvl="2"/>
            <a:r>
              <a:rPr lang="en-GB" dirty="0" smtClean="0"/>
              <a:t>Privileged instructions restricted to supervisor mode</a:t>
            </a:r>
          </a:p>
          <a:p>
            <a:pPr lvl="1"/>
            <a:r>
              <a:rPr lang="en-GB" dirty="0" smtClean="0"/>
              <a:t>May be mapped onto bus like memory</a:t>
            </a:r>
          </a:p>
          <a:p>
            <a:pPr lvl="2"/>
            <a:r>
              <a:rPr lang="en-GB" dirty="0" smtClean="0"/>
              <a:t>Accessed with normal (load/store) instructions</a:t>
            </a:r>
          </a:p>
          <a:p>
            <a:pPr lvl="2"/>
            <a:r>
              <a:rPr lang="en-GB" dirty="0" smtClean="0"/>
              <a:t>I/O address space not accessible to most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Device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16550 UART</a:t>
            </a:r>
          </a:p>
          <a:p>
            <a:r>
              <a:rPr lang="en-US" dirty="0" smtClean="0"/>
              <a:t>Designed to perform asynchronous serial communications</a:t>
            </a:r>
          </a:p>
          <a:p>
            <a:pPr lvl="1"/>
            <a:r>
              <a:rPr lang="en-US" dirty="0" smtClean="0"/>
              <a:t>E.g., modems, printers, other simple devices</a:t>
            </a:r>
          </a:p>
          <a:p>
            <a:r>
              <a:rPr lang="en-US" dirty="0" smtClean="0"/>
              <a:t>Often used in PCs </a:t>
            </a:r>
          </a:p>
          <a:p>
            <a:r>
              <a:rPr lang="en-US" dirty="0" smtClean="0"/>
              <a:t>Allows data to be moved to/from a device a byte at a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16550 UART and the 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/>
        </p:nvGraphicFramePr>
        <p:xfrm>
          <a:off x="623730" y="1537382"/>
          <a:ext cx="8092494" cy="4879474"/>
        </p:xfrm>
        <a:graphic>
          <a:graphicData uri="http://schemas.openxmlformats.org/presentationml/2006/ole">
            <p:oleObj spid="_x0000_s72706" name="Document" r:id="rId3" imgW="15163920" imgH="914400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16550 UART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sz="2400" dirty="0" smtClean="0"/>
              <a:t>0: Data – read received byte, write to transmit a </a:t>
            </a:r>
            <a:r>
              <a:rPr lang="en-GB" sz="2400" dirty="0" smtClean="0"/>
              <a:t>byte</a:t>
            </a:r>
            <a:endParaRPr lang="en-GB" sz="2000" dirty="0" smtClean="0"/>
          </a:p>
          <a:p>
            <a:pPr>
              <a:lnSpc>
                <a:spcPct val="83000"/>
              </a:lnSpc>
            </a:pPr>
            <a:r>
              <a:rPr lang="en-GB" sz="2400" dirty="0" smtClean="0"/>
              <a:t>1: Interrupt enables – for transmit done, data received,</a:t>
            </a:r>
            <a:r>
              <a:rPr lang="en-GB" sz="2400" dirty="0" smtClean="0"/>
              <a:t> etc.</a:t>
            </a:r>
            <a:endParaRPr lang="en-GB" sz="2000" dirty="0" smtClean="0"/>
          </a:p>
          <a:p>
            <a:pPr>
              <a:lnSpc>
                <a:spcPct val="83000"/>
              </a:lnSpc>
            </a:pPr>
            <a:r>
              <a:rPr lang="en-GB" sz="2400" dirty="0" smtClean="0"/>
              <a:t>2: Interrupt registers – currently pending interrupt conditions</a:t>
            </a:r>
          </a:p>
          <a:p>
            <a:pPr>
              <a:lnSpc>
                <a:spcPct val="83000"/>
              </a:lnSpc>
            </a:pPr>
            <a:r>
              <a:rPr lang="en-GB" sz="2400" dirty="0" smtClean="0"/>
              <a:t>3: Line control register – character length, parity and speed</a:t>
            </a:r>
          </a:p>
          <a:p>
            <a:pPr>
              <a:lnSpc>
                <a:spcPct val="83000"/>
              </a:lnSpc>
            </a:pPr>
            <a:r>
              <a:rPr lang="en-GB" sz="2400" dirty="0" smtClean="0"/>
              <a:t>4: Modem control register – control signals sent by computer</a:t>
            </a:r>
          </a:p>
          <a:p>
            <a:pPr>
              <a:lnSpc>
                <a:spcPct val="83000"/>
              </a:lnSpc>
            </a:pPr>
            <a:r>
              <a:rPr lang="en-GB" sz="2400" dirty="0" smtClean="0"/>
              <a:t>5: Line status register –</a:t>
            </a:r>
            <a:r>
              <a:rPr lang="en-GB" sz="2400" dirty="0" smtClean="0"/>
              <a:t> transmit/receive completion </a:t>
            </a:r>
            <a:r>
              <a:rPr lang="en-GB" sz="2400" dirty="0" smtClean="0"/>
              <a:t>and error conditions</a:t>
            </a:r>
          </a:p>
          <a:p>
            <a:pPr>
              <a:lnSpc>
                <a:spcPct val="83000"/>
              </a:lnSpc>
            </a:pPr>
            <a:r>
              <a:rPr lang="en-GB" sz="2400" dirty="0" smtClean="0"/>
              <a:t>6: Modem status registers – received modem control signals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Polled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736"/>
            <a:ext cx="8229600" cy="4525963"/>
          </a:xfrm>
        </p:spPr>
        <p:txBody>
          <a:bodyPr/>
          <a:lstStyle/>
          <a:p>
            <a:r>
              <a:rPr lang="en-US" sz="2800" dirty="0" smtClean="0"/>
              <a:t>One way of moving data into/out of computer</a:t>
            </a:r>
          </a:p>
          <a:p>
            <a:pPr lvl="1"/>
            <a:r>
              <a:rPr lang="en-US" sz="2400" dirty="0" smtClean="0"/>
              <a:t>Using UART 16550, for example</a:t>
            </a:r>
          </a:p>
          <a:p>
            <a:r>
              <a:rPr lang="en-GB" sz="2800" dirty="0" smtClean="0"/>
              <a:t>All transfers happen under direct control of CPU</a:t>
            </a:r>
          </a:p>
          <a:p>
            <a:pPr lvl="1"/>
            <a:r>
              <a:rPr lang="en-GB" sz="2400" dirty="0" smtClean="0"/>
              <a:t>CPU transfers data to/from device controller registers</a:t>
            </a:r>
          </a:p>
          <a:p>
            <a:pPr lvl="1"/>
            <a:r>
              <a:rPr lang="en-GB" sz="2400" dirty="0" smtClean="0"/>
              <a:t>Transfers are typically one byte or word at a time</a:t>
            </a:r>
          </a:p>
          <a:p>
            <a:pPr lvl="1"/>
            <a:r>
              <a:rPr lang="en-GB" sz="2400" dirty="0" smtClean="0"/>
              <a:t>May be accomplished with normal or I/O instructions</a:t>
            </a:r>
          </a:p>
          <a:p>
            <a:r>
              <a:rPr lang="en-GB" sz="2800" dirty="0" smtClean="0"/>
              <a:t>CPU polls device until it is ready for data transfer</a:t>
            </a:r>
          </a:p>
          <a:p>
            <a:pPr lvl="1"/>
            <a:r>
              <a:rPr lang="en-GB" sz="2400" dirty="0" smtClean="0"/>
              <a:t>Received data is available to be read</a:t>
            </a:r>
          </a:p>
          <a:p>
            <a:pPr lvl="1"/>
            <a:r>
              <a:rPr lang="en-GB" sz="2400" dirty="0" smtClean="0"/>
              <a:t>Previously initiated write operations are completed</a:t>
            </a:r>
          </a:p>
          <a:p>
            <a:r>
              <a:rPr lang="en-GB" sz="2800" dirty="0" smtClean="0"/>
              <a:t>Advantages</a:t>
            </a:r>
          </a:p>
          <a:p>
            <a:pPr lvl="1"/>
            <a:r>
              <a:rPr lang="en-GB" sz="2400" dirty="0" smtClean="0"/>
              <a:t>Very easy to implement (both hardware and software)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 of Direct Polled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896"/>
            <a:ext cx="8229600" cy="4525963"/>
          </a:xfrm>
        </p:spPr>
        <p:txBody>
          <a:bodyPr/>
          <a:lstStyle/>
          <a:p>
            <a:r>
              <a:rPr lang="en-GB" sz="2800" dirty="0" smtClean="0"/>
              <a:t>CPU-intensive </a:t>
            </a:r>
            <a:r>
              <a:rPr lang="en-GB" sz="2800" dirty="0" smtClean="0"/>
              <a:t>data transfers</a:t>
            </a:r>
          </a:p>
          <a:p>
            <a:pPr lvl="1"/>
            <a:r>
              <a:rPr lang="en-GB" sz="2400" dirty="0" smtClean="0"/>
              <a:t>Each byte/word requires multiple instructions</a:t>
            </a:r>
          </a:p>
          <a:p>
            <a:r>
              <a:rPr lang="en-GB" sz="2800" dirty="0" smtClean="0"/>
              <a:t>CPU wasted while awaiting completion </a:t>
            </a:r>
          </a:p>
          <a:p>
            <a:pPr lvl="1"/>
            <a:r>
              <a:rPr lang="en-GB" sz="2400" dirty="0" smtClean="0"/>
              <a:t>Busy-wait polling ties up CPU until I/O is completed</a:t>
            </a:r>
          </a:p>
          <a:p>
            <a:r>
              <a:rPr lang="en-GB" sz="2800" dirty="0" smtClean="0"/>
              <a:t>Devices are idle while we are running other tasks</a:t>
            </a:r>
          </a:p>
          <a:p>
            <a:pPr lvl="1"/>
            <a:r>
              <a:rPr lang="en-GB" sz="2400" dirty="0" smtClean="0"/>
              <a:t>I/O can only happen when an I/O task is running</a:t>
            </a:r>
          </a:p>
          <a:p>
            <a:r>
              <a:rPr lang="en-GB" sz="2800" dirty="0" smtClean="0"/>
              <a:t>How can these problems be dealt with?</a:t>
            </a:r>
          </a:p>
          <a:p>
            <a:pPr lvl="1"/>
            <a:r>
              <a:rPr lang="en-GB" sz="2400" dirty="0" smtClean="0"/>
              <a:t>Let controller transfer data without attention from CPU</a:t>
            </a:r>
          </a:p>
          <a:p>
            <a:pPr lvl="1"/>
            <a:r>
              <a:rPr lang="en-GB" sz="2400" dirty="0" smtClean="0"/>
              <a:t>Let application block pending I/O completion</a:t>
            </a:r>
          </a:p>
          <a:p>
            <a:pPr lvl="1"/>
            <a:r>
              <a:rPr lang="en-GB" sz="2400" dirty="0" smtClean="0"/>
              <a:t>Let controller interrupt CPU when I/O is finally done</a:t>
            </a:r>
          </a:p>
          <a:p>
            <a:r>
              <a:rPr lang="en-GB" sz="2800" dirty="0" smtClean="0"/>
              <a:t>Requires OS support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I/O Performance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Various techniques are possible</a:t>
            </a:r>
          </a:p>
          <a:p>
            <a:r>
              <a:rPr lang="en-GB" dirty="0" smtClean="0"/>
              <a:t>Direct Memory Access (DMA)</a:t>
            </a:r>
          </a:p>
          <a:p>
            <a:pPr lvl="1"/>
            <a:r>
              <a:rPr lang="en-GB" dirty="0" smtClean="0"/>
              <a:t>Non-CPU bus-masters</a:t>
            </a:r>
          </a:p>
          <a:p>
            <a:pPr lvl="1"/>
            <a:r>
              <a:rPr lang="en-GB" dirty="0" smtClean="0"/>
              <a:t>Completion interrupts</a:t>
            </a:r>
          </a:p>
          <a:p>
            <a:pPr lvl="1"/>
            <a:r>
              <a:rPr lang="en-GB" dirty="0" smtClean="0"/>
              <a:t>Typical DMA programming</a:t>
            </a:r>
          </a:p>
          <a:p>
            <a:r>
              <a:rPr lang="en-GB" dirty="0" smtClean="0"/>
              <a:t>Enhanced Techniques</a:t>
            </a:r>
          </a:p>
          <a:p>
            <a:pPr lvl="1"/>
            <a:r>
              <a:rPr lang="en-GB" dirty="0" smtClean="0"/>
              <a:t>Memory Mapped I/O</a:t>
            </a:r>
          </a:p>
          <a:p>
            <a:pPr lvl="1"/>
            <a:r>
              <a:rPr lang="en-GB" dirty="0" smtClean="0"/>
              <a:t>Smart Device Controllers</a:t>
            </a:r>
          </a:p>
          <a:p>
            <a:pPr lvl="1"/>
            <a:r>
              <a:rPr lang="en-GB" dirty="0" smtClean="0"/>
              <a:t>I/O Channel Controllers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Memory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6000"/>
            <a:ext cx="8229600" cy="4525963"/>
          </a:xfrm>
        </p:spPr>
        <p:txBody>
          <a:bodyPr/>
          <a:lstStyle/>
          <a:p>
            <a:r>
              <a:rPr lang="en-GB" sz="2800" dirty="0" smtClean="0"/>
              <a:t>Essentially, use the bus without CPU control</a:t>
            </a:r>
          </a:p>
          <a:p>
            <a:pPr lvl="1"/>
            <a:r>
              <a:rPr lang="en-GB" sz="2400" dirty="0" smtClean="0"/>
              <a:t>Move data between memory and device controller</a:t>
            </a:r>
          </a:p>
          <a:p>
            <a:r>
              <a:rPr lang="en-GB" sz="2800" dirty="0" smtClean="0"/>
              <a:t>Bus facilitates data flow in all directions </a:t>
            </a:r>
            <a:r>
              <a:rPr lang="en-GB" sz="2800" dirty="0" smtClean="0"/>
              <a:t>between:</a:t>
            </a:r>
          </a:p>
          <a:p>
            <a:pPr lvl="1"/>
            <a:r>
              <a:rPr lang="en-GB" sz="2400" dirty="0" smtClean="0"/>
              <a:t>CPU, memory, and device controllers</a:t>
            </a:r>
          </a:p>
          <a:p>
            <a:r>
              <a:rPr lang="en-GB" sz="2800" dirty="0" smtClean="0"/>
              <a:t>CPU can be the bus-master</a:t>
            </a:r>
          </a:p>
          <a:p>
            <a:pPr lvl="1"/>
            <a:r>
              <a:rPr lang="en-GB" sz="2400" dirty="0" smtClean="0"/>
              <a:t>Initiating data transfers </a:t>
            </a:r>
            <a:r>
              <a:rPr lang="en-GB" sz="2400" dirty="0" smtClean="0"/>
              <a:t>w</a:t>
            </a:r>
            <a:r>
              <a:rPr lang="en-GB" sz="2400" dirty="0" smtClean="0"/>
              <a:t>ith </a:t>
            </a:r>
            <a:r>
              <a:rPr lang="en-GB" sz="2400" dirty="0" smtClean="0"/>
              <a:t>memory</a:t>
            </a:r>
            <a:r>
              <a:rPr lang="en-GB" sz="2400" dirty="0" smtClean="0"/>
              <a:t>, device controllers</a:t>
            </a:r>
          </a:p>
          <a:p>
            <a:r>
              <a:rPr lang="en-GB" sz="2800" dirty="0" smtClean="0"/>
              <a:t>But device controllers can also master the bus</a:t>
            </a:r>
          </a:p>
          <a:p>
            <a:pPr lvl="1"/>
            <a:r>
              <a:rPr lang="en-GB" sz="2400" dirty="0" smtClean="0"/>
              <a:t>CPU instructs controller what transfer is desired</a:t>
            </a:r>
          </a:p>
          <a:p>
            <a:pPr lvl="2"/>
            <a:r>
              <a:rPr lang="en-GB" sz="2000" dirty="0" smtClean="0"/>
              <a:t>What data to move to/from what part of memory</a:t>
            </a:r>
          </a:p>
          <a:p>
            <a:pPr lvl="1"/>
            <a:r>
              <a:rPr lang="en-GB" sz="2400" dirty="0" smtClean="0"/>
              <a:t>Device controller does transfer w/o CPU assistance</a:t>
            </a:r>
          </a:p>
          <a:p>
            <a:pPr lvl="1"/>
            <a:r>
              <a:rPr lang="en-GB" sz="2400" dirty="0" smtClean="0"/>
              <a:t>Device controller generates interrupt at end of transfer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DMA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CPU usually needs to know when DMA is done</a:t>
            </a:r>
          </a:p>
          <a:p>
            <a:r>
              <a:rPr lang="en-GB" sz="2800" dirty="0" smtClean="0"/>
              <a:t>Handled by sending interrupt on the bus</a:t>
            </a:r>
            <a:endParaRPr lang="en-GB" sz="2400" dirty="0" smtClean="0"/>
          </a:p>
          <a:p>
            <a:pPr lvl="1"/>
            <a:r>
              <a:rPr lang="en-GB" sz="2400" dirty="0" smtClean="0"/>
              <a:t>Devices signal controller when they are done/ready</a:t>
            </a:r>
          </a:p>
          <a:p>
            <a:pPr lvl="1"/>
            <a:r>
              <a:rPr lang="en-GB" sz="2400" dirty="0" smtClean="0"/>
              <a:t>When device finishes, controller puts interrupt on bus</a:t>
            </a:r>
          </a:p>
          <a:p>
            <a:r>
              <a:rPr lang="en-GB" sz="2800" dirty="0" smtClean="0"/>
              <a:t>CPUs and interrupts</a:t>
            </a:r>
          </a:p>
          <a:p>
            <a:pPr lvl="1"/>
            <a:r>
              <a:rPr lang="en-GB" sz="2400" dirty="0" smtClean="0"/>
              <a:t>Interrupts look very much like traps</a:t>
            </a:r>
          </a:p>
          <a:p>
            <a:pPr lvl="2"/>
            <a:r>
              <a:rPr lang="en-GB" sz="2000" dirty="0" smtClean="0"/>
              <a:t>Traps come from CPU, interrupts are caused externally</a:t>
            </a:r>
          </a:p>
          <a:p>
            <a:pPr lvl="1"/>
            <a:r>
              <a:rPr lang="en-GB" sz="2400" dirty="0" smtClean="0"/>
              <a:t>Unlike traps, interrupts can be enabled/disabled</a:t>
            </a:r>
          </a:p>
          <a:p>
            <a:pPr lvl="2"/>
            <a:r>
              <a:rPr lang="en-GB" sz="2000" dirty="0" smtClean="0"/>
              <a:t>A device can be told it can or cannot generate interrupts</a:t>
            </a:r>
          </a:p>
          <a:p>
            <a:pPr lvl="2"/>
            <a:r>
              <a:rPr lang="en-GB" sz="2000" dirty="0" smtClean="0"/>
              <a:t>Special instructions can enable/disable interrupts to CPU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4950"/>
            <a:ext cx="8229600" cy="1143000"/>
          </a:xfrm>
        </p:spPr>
        <p:txBody>
          <a:bodyPr/>
          <a:lstStyle/>
          <a:p>
            <a:r>
              <a:rPr lang="en-US" dirty="0" smtClean="0"/>
              <a:t>Important Elements of I/O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Types of I/O devices</a:t>
            </a:r>
          </a:p>
          <a:p>
            <a:r>
              <a:rPr lang="en-GB" dirty="0" smtClean="0"/>
              <a:t>Busses</a:t>
            </a:r>
          </a:p>
          <a:p>
            <a:pPr lvl="1"/>
            <a:r>
              <a:rPr lang="en-GB" dirty="0" smtClean="0"/>
              <a:t>Types, arbitration, bus-mastering</a:t>
            </a:r>
          </a:p>
          <a:p>
            <a:r>
              <a:rPr lang="en-GB" dirty="0" smtClean="0"/>
              <a:t>Device controllers</a:t>
            </a:r>
          </a:p>
          <a:p>
            <a:pPr lvl="1"/>
            <a:r>
              <a:rPr lang="en-GB" dirty="0" smtClean="0"/>
              <a:t>Controller registers</a:t>
            </a:r>
          </a:p>
          <a:p>
            <a:pPr lvl="1"/>
            <a:r>
              <a:rPr lang="en-GB" dirty="0" smtClean="0"/>
              <a:t>A sample device</a:t>
            </a:r>
          </a:p>
          <a:p>
            <a:pPr lvl="1"/>
            <a:r>
              <a:rPr lang="en-GB" dirty="0" smtClean="0"/>
              <a:t>Direct I/O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573937" y="3805411"/>
            <a:ext cx="2341562" cy="942975"/>
          </a:xfrm>
          <a:prstGeom prst="roundRect">
            <a:avLst>
              <a:gd name="adj" fmla="val 130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1</a:t>
            </a:r>
            <a:r>
              <a:rPr lang="en-GB" sz="2200" baseline="33000">
                <a:solidFill>
                  <a:schemeClr val="tx1"/>
                </a:solidFill>
              </a:rPr>
              <a:t>st</a:t>
            </a:r>
            <a:r>
              <a:rPr lang="en-GB" sz="2200">
                <a:solidFill>
                  <a:schemeClr val="tx1"/>
                </a:solidFill>
              </a:rPr>
              <a:t> level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 interrupt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en-GB" sz="2200">
              <a:solidFill>
                <a:schemeClr val="tx1"/>
              </a:solidFill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4385524" y="5404023"/>
            <a:ext cx="2284413" cy="942975"/>
          </a:xfrm>
          <a:prstGeom prst="roundRect">
            <a:avLst>
              <a:gd name="adj" fmla="val 139"/>
            </a:avLst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2</a:t>
            </a:r>
            <a:r>
              <a:rPr lang="en-GB" sz="2200" baseline="33000">
                <a:solidFill>
                  <a:schemeClr val="tx1"/>
                </a:solidFill>
              </a:rPr>
              <a:t>nd</a:t>
            </a:r>
            <a:r>
              <a:rPr lang="en-GB" sz="2200">
                <a:solidFill>
                  <a:schemeClr val="tx1"/>
                </a:solidFill>
              </a:rPr>
              <a:t> level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(device driver interrupt routine)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6898537" y="4049886"/>
            <a:ext cx="1482725" cy="631825"/>
          </a:xfrm>
          <a:prstGeom prst="roundRect">
            <a:avLst>
              <a:gd name="adj" fmla="val 199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return to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user mode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2032849" y="1579736"/>
            <a:ext cx="6624638" cy="327025"/>
          </a:xfrm>
          <a:prstGeom prst="roundRect">
            <a:avLst>
              <a:gd name="adj" fmla="val 2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en-US" sz="2200" b="1">
              <a:solidFill>
                <a:schemeClr val="tx1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73937" y="1147936"/>
            <a:ext cx="2517775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Application</a:t>
            </a:r>
            <a:r>
              <a:rPr lang="en-GB" sz="2200">
                <a:solidFill>
                  <a:schemeClr val="tx1"/>
                </a:solidFill>
                <a:latin typeface="VAG Rounded Thin" pitchFamily="32" charset="0"/>
              </a:rPr>
              <a:t> </a:t>
            </a:r>
            <a:r>
              <a:rPr lang="en-GB" sz="2200">
                <a:solidFill>
                  <a:schemeClr val="tx1"/>
                </a:solidFill>
              </a:rPr>
              <a:t>Program</a:t>
            </a:r>
          </a:p>
        </p:txBody>
      </p:sp>
      <p:cxnSp>
        <p:nvCxnSpPr>
          <p:cNvPr id="9" name="AutoShape 9"/>
          <p:cNvCxnSpPr>
            <a:cxnSpLocks noChangeShapeType="1"/>
            <a:stCxn id="4" idx="2"/>
            <a:endCxn id="29" idx="1"/>
          </p:cNvCxnSpPr>
          <p:nvPr/>
        </p:nvCxnSpPr>
        <p:spPr bwMode="auto">
          <a:xfrm rot="16200000" flipH="1">
            <a:off x="1404200" y="5089698"/>
            <a:ext cx="1111250" cy="428625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lg" len="lg"/>
          </a:ln>
        </p:spPr>
      </p:cxnSp>
      <p:cxnSp>
        <p:nvCxnSpPr>
          <p:cNvPr id="10" name="AutoShape 10"/>
          <p:cNvCxnSpPr>
            <a:cxnSpLocks noChangeShapeType="1"/>
            <a:stCxn id="5" idx="3"/>
            <a:endCxn id="6" idx="2"/>
          </p:cNvCxnSpPr>
          <p:nvPr/>
        </p:nvCxnSpPr>
        <p:spPr bwMode="auto">
          <a:xfrm flipV="1">
            <a:off x="6669937" y="4681711"/>
            <a:ext cx="969962" cy="1193800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11" name="AutoShape 11"/>
          <p:cNvCxnSpPr>
            <a:cxnSpLocks noChangeShapeType="1"/>
            <a:stCxn id="6" idx="0"/>
          </p:cNvCxnSpPr>
          <p:nvPr/>
        </p:nvCxnSpPr>
        <p:spPr bwMode="auto">
          <a:xfrm rot="5400000" flipH="1">
            <a:off x="5793636" y="2203624"/>
            <a:ext cx="2035175" cy="16573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472172" y="2289348"/>
            <a:ext cx="8185315" cy="7938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7486501" y="1986136"/>
            <a:ext cx="132238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user mode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740376" y="2297286"/>
            <a:ext cx="206851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supervisor mode</a:t>
            </a:r>
          </a:p>
        </p:txBody>
      </p:sp>
      <p:sp>
        <p:nvSpPr>
          <p:cNvPr id="15" name="AutoShape 15"/>
          <p:cNvSpPr>
            <a:spLocks noChangeArrowheads="1"/>
          </p:cNvSpPr>
          <p:nvPr/>
        </p:nvSpPr>
        <p:spPr bwMode="auto">
          <a:xfrm>
            <a:off x="3461599" y="24369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3563199" y="3821286"/>
            <a:ext cx="255111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interrupt vector table</a:t>
            </a:r>
          </a:p>
        </p:txBody>
      </p:sp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3469537" y="27544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8" name="AutoShape 18"/>
          <p:cNvSpPr>
            <a:spLocks noChangeArrowheads="1"/>
          </p:cNvSpPr>
          <p:nvPr/>
        </p:nvSpPr>
        <p:spPr bwMode="auto">
          <a:xfrm>
            <a:off x="3469537" y="30592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9" name="AutoShape 19"/>
          <p:cNvSpPr>
            <a:spLocks noChangeArrowheads="1"/>
          </p:cNvSpPr>
          <p:nvPr/>
        </p:nvSpPr>
        <p:spPr bwMode="auto">
          <a:xfrm>
            <a:off x="3469537" y="33640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cxnSp>
        <p:nvCxnSpPr>
          <p:cNvPr id="20" name="AutoShape 20"/>
          <p:cNvCxnSpPr>
            <a:cxnSpLocks noChangeShapeType="1"/>
            <a:stCxn id="18" idx="1"/>
            <a:endCxn id="4" idx="0"/>
          </p:cNvCxnSpPr>
          <p:nvPr/>
        </p:nvCxnSpPr>
        <p:spPr bwMode="auto">
          <a:xfrm rot="10800000" flipV="1">
            <a:off x="1745512" y="3218036"/>
            <a:ext cx="1724025" cy="58737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2739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3501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4263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5025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583173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6549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7" name="AutoShape 27"/>
          <p:cNvSpPr>
            <a:spLocks noChangeArrowheads="1"/>
          </p:cNvSpPr>
          <p:nvPr/>
        </p:nvSpPr>
        <p:spPr bwMode="auto">
          <a:xfrm>
            <a:off x="2177312" y="51039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driver</a:t>
            </a:r>
          </a:p>
        </p:txBody>
      </p:sp>
      <p:sp>
        <p:nvSpPr>
          <p:cNvPr id="28" name="AutoShape 28"/>
          <p:cNvSpPr>
            <a:spLocks noChangeArrowheads="1"/>
          </p:cNvSpPr>
          <p:nvPr/>
        </p:nvSpPr>
        <p:spPr bwMode="auto">
          <a:xfrm>
            <a:off x="2174137" y="54087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driver</a:t>
            </a:r>
          </a:p>
        </p:txBody>
      </p:sp>
      <p:sp>
        <p:nvSpPr>
          <p:cNvPr id="29" name="AutoShape 29"/>
          <p:cNvSpPr>
            <a:spLocks noChangeArrowheads="1"/>
          </p:cNvSpPr>
          <p:nvPr/>
        </p:nvSpPr>
        <p:spPr bwMode="auto">
          <a:xfrm>
            <a:off x="2174137" y="57008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Arial Unicode MS" charset="0"/>
              </a:rPr>
              <a:t>driver</a:t>
            </a:r>
          </a:p>
        </p:txBody>
      </p:sp>
      <p:sp>
        <p:nvSpPr>
          <p:cNvPr id="30" name="AutoShape 30"/>
          <p:cNvSpPr>
            <a:spLocks noChangeArrowheads="1"/>
          </p:cNvSpPr>
          <p:nvPr/>
        </p:nvSpPr>
        <p:spPr bwMode="auto">
          <a:xfrm>
            <a:off x="2174137" y="60056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driver</a:t>
            </a:r>
          </a:p>
        </p:txBody>
      </p:sp>
      <p:cxnSp>
        <p:nvCxnSpPr>
          <p:cNvPr id="31" name="AutoShape 31"/>
          <p:cNvCxnSpPr>
            <a:cxnSpLocks noChangeShapeType="1"/>
            <a:stCxn id="29" idx="3"/>
            <a:endCxn id="5" idx="1"/>
          </p:cNvCxnSpPr>
          <p:nvPr/>
        </p:nvCxnSpPr>
        <p:spPr bwMode="auto">
          <a:xfrm>
            <a:off x="3453662" y="5859636"/>
            <a:ext cx="931862" cy="15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504331" y="5092872"/>
            <a:ext cx="1294653" cy="1263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list of device interrupt handlers</a:t>
            </a:r>
          </a:p>
        </p:txBody>
      </p:sp>
      <p:sp>
        <p:nvSpPr>
          <p:cNvPr id="33" name="AutoShape 33"/>
          <p:cNvSpPr>
            <a:spLocks noChangeArrowheads="1"/>
          </p:cNvSpPr>
          <p:nvPr/>
        </p:nvSpPr>
        <p:spPr bwMode="auto">
          <a:xfrm>
            <a:off x="6898537" y="2754486"/>
            <a:ext cx="1482725" cy="946150"/>
          </a:xfrm>
          <a:prstGeom prst="roundRect">
            <a:avLst>
              <a:gd name="adj" fmla="val 199"/>
            </a:avLst>
          </a:prstGeom>
          <a:solidFill>
            <a:srgbClr val="66FF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device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requests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interrupt</a:t>
            </a:r>
          </a:p>
        </p:txBody>
      </p:sp>
      <p:cxnSp>
        <p:nvCxnSpPr>
          <p:cNvPr id="34" name="AutoShape 34"/>
          <p:cNvCxnSpPr>
            <a:cxnSpLocks noChangeShapeType="1"/>
            <a:stCxn id="33" idx="1"/>
            <a:endCxn id="18" idx="3"/>
          </p:cNvCxnSpPr>
          <p:nvPr/>
        </p:nvCxnSpPr>
        <p:spPr bwMode="auto">
          <a:xfrm flipH="1" flipV="1">
            <a:off x="4749062" y="3218036"/>
            <a:ext cx="2149475" cy="9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000"/>
                            </p:stCondLst>
                            <p:childTnLst>
                              <p:par>
                                <p:cTn id="153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5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15" grpId="0" animBg="1"/>
      <p:bldP spid="15" grpId="1" animBg="1"/>
      <p:bldP spid="16" grpId="0"/>
      <p:bldP spid="16" grpId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4" grpId="0"/>
      <p:bldP spid="24" grpId="1"/>
      <p:bldP spid="25" grpId="0"/>
      <p:bldP spid="25" grpId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2" grpId="0"/>
      <p:bldP spid="32" grpId="1"/>
      <p:bldP spid="33" grpId="0" animBg="1"/>
      <p:bldP spid="33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Interrupts vs. Traps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GB" sz="2800" dirty="0" smtClean="0"/>
              <a:t>Most traps caused by an instantaneous condition</a:t>
            </a:r>
          </a:p>
          <a:p>
            <a:pPr lvl="1"/>
            <a:r>
              <a:rPr lang="en-GB" sz="2400" dirty="0" smtClean="0"/>
              <a:t>Triggered in response to illegal program actions</a:t>
            </a:r>
          </a:p>
          <a:p>
            <a:pPr lvl="1"/>
            <a:r>
              <a:rPr lang="en-GB" sz="2400" dirty="0" smtClean="0"/>
              <a:t>Related to something CPU was doing</a:t>
            </a:r>
          </a:p>
          <a:p>
            <a:r>
              <a:rPr lang="en-GB" sz="2800" dirty="0" smtClean="0"/>
              <a:t>Interrupts are caused a device being in some state</a:t>
            </a:r>
          </a:p>
          <a:p>
            <a:pPr lvl="1"/>
            <a:r>
              <a:rPr lang="en-GB" sz="2400" dirty="0" smtClean="0"/>
              <a:t>Triggered when the device enters a particular state</a:t>
            </a:r>
          </a:p>
          <a:p>
            <a:pPr lvl="2"/>
            <a:r>
              <a:rPr lang="en-GB" sz="2000" dirty="0" smtClean="0"/>
              <a:t>E.g., device state changes from BUSY to DONE</a:t>
            </a:r>
          </a:p>
          <a:p>
            <a:pPr lvl="1"/>
            <a:r>
              <a:rPr lang="en-GB" sz="2400" dirty="0" smtClean="0"/>
              <a:t>They are </a:t>
            </a:r>
            <a:r>
              <a:rPr lang="en-GB" sz="2400" u="sng" dirty="0" smtClean="0"/>
              <a:t>asserted</a:t>
            </a:r>
            <a:r>
              <a:rPr lang="en-GB" sz="2400" dirty="0" smtClean="0"/>
              <a:t> as long as device is in that state</a:t>
            </a:r>
          </a:p>
          <a:p>
            <a:pPr lvl="2"/>
            <a:r>
              <a:rPr lang="en-GB" sz="2000" dirty="0" smtClean="0"/>
              <a:t>E.g., until the device is BUSY again</a:t>
            </a:r>
          </a:p>
          <a:p>
            <a:r>
              <a:rPr lang="en-GB" sz="2800" dirty="0" smtClean="0"/>
              <a:t>Once delivered, an interrupt must be disabled</a:t>
            </a:r>
          </a:p>
          <a:p>
            <a:pPr lvl="1"/>
            <a:r>
              <a:rPr lang="en-GB" sz="2400" dirty="0" smtClean="0"/>
              <a:t>CPU must ignore continuing request for that interrupt</a:t>
            </a:r>
          </a:p>
          <a:p>
            <a:pPr lvl="1"/>
            <a:r>
              <a:rPr lang="en-GB" sz="2400" dirty="0" smtClean="0"/>
              <a:t>Cause must be cleared, and interrupt acknowledged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Performing I/O Using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104"/>
            <a:ext cx="8229600" cy="4525963"/>
          </a:xfrm>
        </p:spPr>
        <p:txBody>
          <a:bodyPr/>
          <a:lstStyle/>
          <a:p>
            <a:r>
              <a:rPr lang="en-GB" sz="2800" dirty="0" smtClean="0"/>
              <a:t>Requesting process checks to see if device is busy</a:t>
            </a:r>
          </a:p>
          <a:p>
            <a:pPr lvl="1"/>
            <a:r>
              <a:rPr lang="en-GB" sz="2400" dirty="0" smtClean="0"/>
              <a:t>If idle, start the I/O operation, and await its completion</a:t>
            </a:r>
          </a:p>
          <a:p>
            <a:pPr lvl="1"/>
            <a:r>
              <a:rPr lang="en-GB" sz="2400" dirty="0" smtClean="0"/>
              <a:t>Meanwhile, CPU does something else (for this process or another one)</a:t>
            </a:r>
          </a:p>
          <a:p>
            <a:pPr lvl="1"/>
            <a:r>
              <a:rPr lang="en-GB" sz="2400" dirty="0" smtClean="0"/>
              <a:t>If busy, wait for the device to become idle</a:t>
            </a:r>
          </a:p>
          <a:p>
            <a:r>
              <a:rPr lang="en-GB" sz="2800" dirty="0" smtClean="0"/>
              <a:t>I/O interrupt handler</a:t>
            </a:r>
          </a:p>
          <a:p>
            <a:pPr lvl="1"/>
            <a:r>
              <a:rPr lang="en-GB" sz="2400" dirty="0" smtClean="0"/>
              <a:t>Gathers completion information from the device</a:t>
            </a:r>
          </a:p>
          <a:p>
            <a:pPr lvl="1"/>
            <a:r>
              <a:rPr lang="en-GB" sz="2400" dirty="0" smtClean="0"/>
              <a:t>Awakes requester to handle the interrupt</a:t>
            </a:r>
          </a:p>
          <a:p>
            <a:r>
              <a:rPr lang="en-GB" sz="2800" dirty="0" smtClean="0"/>
              <a:t>When current owner finishes using the device</a:t>
            </a:r>
          </a:p>
          <a:p>
            <a:pPr lvl="1"/>
            <a:r>
              <a:rPr lang="en-GB" sz="2400" dirty="0" smtClean="0"/>
              <a:t>Wake up the next requester</a:t>
            </a:r>
          </a:p>
          <a:p>
            <a:r>
              <a:rPr lang="en-GB" sz="2800" dirty="0" smtClean="0"/>
              <a:t>We'll talk about waiting and waking up soon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DMA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DMA is designed for fairly large data transfers</a:t>
            </a:r>
          </a:p>
          <a:p>
            <a:r>
              <a:rPr lang="en-US" dirty="0" smtClean="0"/>
              <a:t>What if you want to move a rather small amount of data?</a:t>
            </a:r>
          </a:p>
          <a:p>
            <a:pPr lvl="1"/>
            <a:r>
              <a:rPr lang="en-US" dirty="0" smtClean="0"/>
              <a:t>Frequently and efficiently</a:t>
            </a:r>
          </a:p>
          <a:p>
            <a:pPr lvl="1"/>
            <a:r>
              <a:rPr lang="en-GB" dirty="0" smtClean="0"/>
              <a:t>E.g., consider a video game display adaptor</a:t>
            </a:r>
          </a:p>
          <a:p>
            <a:pPr lvl="1"/>
            <a:r>
              <a:rPr lang="en-GB" dirty="0" smtClean="0"/>
              <a:t>Lots of data in the display, but maybe only a few bytes get updated</a:t>
            </a:r>
            <a:endParaRPr lang="en-US" dirty="0" smtClean="0"/>
          </a:p>
          <a:p>
            <a:r>
              <a:rPr lang="en-US" dirty="0" smtClean="0"/>
              <a:t>DMA is rather heavyweight for that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Mapped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CPU treats control and data registers of I/O devices as if they were memory addresses</a:t>
            </a:r>
          </a:p>
          <a:p>
            <a:r>
              <a:rPr lang="en-US" dirty="0" smtClean="0"/>
              <a:t>Reads/writes to them just like memory</a:t>
            </a:r>
          </a:p>
          <a:p>
            <a:r>
              <a:rPr lang="en-US" dirty="0" smtClean="0"/>
              <a:t>Makes everything the processor works with look just like memory</a:t>
            </a:r>
          </a:p>
          <a:p>
            <a:pPr lvl="1"/>
            <a:r>
              <a:rPr lang="en-US" dirty="0" smtClean="0"/>
              <a:t>No special instructions to read/write I/O devices</a:t>
            </a:r>
          </a:p>
          <a:p>
            <a:r>
              <a:rPr lang="en-US" dirty="0" smtClean="0"/>
              <a:t>Applications themselves can write to the memory locations </a:t>
            </a:r>
          </a:p>
          <a:p>
            <a:pPr lvl="1"/>
            <a:r>
              <a:rPr lang="en-US" dirty="0" smtClean="0"/>
              <a:t>Avoiding traps to the OS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Memory Mapping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736"/>
            <a:ext cx="8229600" cy="4525963"/>
          </a:xfrm>
        </p:spPr>
        <p:txBody>
          <a:bodyPr/>
          <a:lstStyle/>
          <a:p>
            <a:r>
              <a:rPr lang="en-GB" dirty="0" smtClean="0"/>
              <a:t>A bit-mapped display adaptor</a:t>
            </a:r>
          </a:p>
          <a:p>
            <a:pPr lvl="1"/>
            <a:r>
              <a:rPr lang="en-GB" dirty="0" smtClean="0"/>
              <a:t>1Mpixel display controller, on the CPU memory bus</a:t>
            </a:r>
          </a:p>
          <a:p>
            <a:pPr lvl="1"/>
            <a:r>
              <a:rPr lang="en-GB" dirty="0" smtClean="0"/>
              <a:t>Each word of display memory corresponds to one pixel</a:t>
            </a:r>
          </a:p>
          <a:p>
            <a:pPr lvl="1"/>
            <a:r>
              <a:rPr lang="en-GB" dirty="0" smtClean="0"/>
              <a:t>Application uses ordinary stores to update display</a:t>
            </a:r>
          </a:p>
          <a:p>
            <a:pPr lvl="1"/>
            <a:r>
              <a:rPr lang="en-GB" dirty="0" smtClean="0"/>
              <a:t>Device always has access to the data without interrupts or polling</a:t>
            </a:r>
          </a:p>
          <a:p>
            <a:r>
              <a:rPr lang="en-GB" dirty="0" smtClean="0"/>
              <a:t>Low overhead per update, no interrupts</a:t>
            </a:r>
          </a:p>
          <a:p>
            <a:r>
              <a:rPr lang="en-GB" dirty="0" smtClean="0"/>
              <a:t>Relatively easy to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Mapping Devices and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6936"/>
            <a:ext cx="8229600" cy="4525963"/>
          </a:xfrm>
        </p:spPr>
        <p:txBody>
          <a:bodyPr/>
          <a:lstStyle/>
          <a:p>
            <a:r>
              <a:rPr lang="en-US" sz="2800" dirty="0" smtClean="0"/>
              <a:t>Memory mapped I/O from ordinary </a:t>
            </a:r>
            <a:r>
              <a:rPr lang="en-US" sz="2800" smtClean="0"/>
              <a:t>instructions</a:t>
            </a:r>
            <a:r>
              <a:rPr lang="en-US" sz="2800" smtClean="0"/>
              <a:t> gives </a:t>
            </a:r>
            <a:r>
              <a:rPr lang="en-US" sz="2800" dirty="0" smtClean="0"/>
              <a:t>user-mode processes direct access to an I/O device  </a:t>
            </a:r>
          </a:p>
          <a:p>
            <a:r>
              <a:rPr lang="en-US" sz="2800" dirty="0" smtClean="0"/>
              <a:t>Isn’t this a security problem?</a:t>
            </a:r>
          </a:p>
          <a:p>
            <a:pPr lvl="1"/>
            <a:r>
              <a:rPr lang="en-US" sz="2400" dirty="0" smtClean="0"/>
              <a:t>Yes, but perhaps the device does not contain anybody else’s data </a:t>
            </a:r>
          </a:p>
          <a:p>
            <a:pPr lvl="2"/>
            <a:r>
              <a:rPr lang="en-US" sz="2000" dirty="0" smtClean="0"/>
              <a:t>E.g., the device is a graphics adaptor and the program is a video game</a:t>
            </a:r>
          </a:p>
          <a:p>
            <a:pPr lvl="1"/>
            <a:r>
              <a:rPr lang="en-US" sz="2400" dirty="0" smtClean="0"/>
              <a:t>Memory mapping devices is a protected operation</a:t>
            </a:r>
          </a:p>
          <a:p>
            <a:pPr lvl="1"/>
            <a:r>
              <a:rPr lang="en-US" sz="2400" dirty="0" smtClean="0"/>
              <a:t>OS controls which processes can use which devices when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DMA vs. Memory 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175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2800" dirty="0" smtClean="0"/>
              <a:t>DMA performs large transfers efficiently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Better utilization of both the devices and the CPU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Device doesn't have to wait for CPU to do transfers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But there is considerable per transfer overhead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Setting up the operation, processing completion interrupt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Memory-mapped I/O has no start/finish overhead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But every byte is transferred by a CPU instruction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No waiting because device accepts data at memory speed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DMA better for occasional large transfers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Memory-mapped </a:t>
            </a:r>
            <a:r>
              <a:rPr lang="en-GB" sz="2800" dirty="0" smtClean="0"/>
              <a:t>better for </a:t>
            </a:r>
            <a:r>
              <a:rPr lang="en-GB" sz="2800" dirty="0" smtClean="0"/>
              <a:t>frequent small transfers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Memory-mapped devices more difficult to share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Memory mapping can be used to set up DMA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Device 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Smarter controllers can improve on basic DMA</a:t>
            </a:r>
          </a:p>
          <a:p>
            <a:r>
              <a:rPr lang="en-GB" sz="2800" dirty="0" smtClean="0"/>
              <a:t>They can queue multiple input/output requests</a:t>
            </a:r>
          </a:p>
          <a:p>
            <a:pPr lvl="1"/>
            <a:r>
              <a:rPr lang="en-GB" sz="2400" dirty="0" smtClean="0"/>
              <a:t>When one finishes, automatically start next one</a:t>
            </a:r>
          </a:p>
          <a:p>
            <a:pPr lvl="1"/>
            <a:r>
              <a:rPr lang="en-GB" sz="2400" dirty="0" smtClean="0"/>
              <a:t>Reduce completion/start-up delays</a:t>
            </a:r>
          </a:p>
          <a:p>
            <a:pPr lvl="1"/>
            <a:r>
              <a:rPr lang="en-GB" sz="2400" dirty="0" smtClean="0"/>
              <a:t>Eliminate need for CPU to service interrupts</a:t>
            </a:r>
          </a:p>
          <a:p>
            <a:r>
              <a:rPr lang="en-GB" sz="2800" dirty="0" smtClean="0"/>
              <a:t>They can relieve CPU of other I/O responsibilities</a:t>
            </a:r>
          </a:p>
          <a:p>
            <a:pPr lvl="1"/>
            <a:r>
              <a:rPr lang="en-GB" sz="2400" dirty="0" smtClean="0"/>
              <a:t>Request scheduling to improve performance</a:t>
            </a:r>
          </a:p>
          <a:p>
            <a:pPr lvl="1"/>
            <a:r>
              <a:rPr lang="en-GB" sz="2400" dirty="0" smtClean="0"/>
              <a:t>They can do automatic error handling &amp; retries</a:t>
            </a:r>
          </a:p>
          <a:p>
            <a:r>
              <a:rPr lang="en-GB" sz="2800" dirty="0" smtClean="0"/>
              <a:t>Abstract away details of underlying devices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Channels – I/O Coprocessors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258"/>
            <a:ext cx="8229600" cy="4525963"/>
          </a:xfrm>
        </p:spPr>
        <p:txBody>
          <a:bodyPr/>
          <a:lstStyle/>
          <a:p>
            <a:r>
              <a:rPr lang="en-GB" dirty="0" smtClean="0"/>
              <a:t>Channels sit between CPU and I/O devices</a:t>
            </a:r>
          </a:p>
          <a:p>
            <a:pPr lvl="1"/>
            <a:r>
              <a:rPr lang="en-GB" dirty="0" smtClean="0"/>
              <a:t>Think of them as extremely smart busses</a:t>
            </a:r>
          </a:p>
          <a:p>
            <a:r>
              <a:rPr lang="en-GB" dirty="0" smtClean="0"/>
              <a:t>They include highly specialized CPUs</a:t>
            </a:r>
          </a:p>
          <a:p>
            <a:pPr lvl="1"/>
            <a:r>
              <a:rPr lang="en-GB" dirty="0" smtClean="0"/>
              <a:t>They execute channel I/O programs</a:t>
            </a:r>
          </a:p>
          <a:p>
            <a:pPr lvl="2"/>
            <a:r>
              <a:rPr lang="en-GB" dirty="0" smtClean="0"/>
              <a:t>Instructions to read, write and control devices</a:t>
            </a:r>
          </a:p>
          <a:p>
            <a:pPr lvl="2"/>
            <a:r>
              <a:rPr lang="en-GB" dirty="0" smtClean="0"/>
              <a:t>Instructions to generate progress interrupts</a:t>
            </a:r>
          </a:p>
          <a:p>
            <a:r>
              <a:rPr lang="en-GB" dirty="0" smtClean="0"/>
              <a:t>Once started, I/O programs execute w/o CPU attention</a:t>
            </a:r>
          </a:p>
          <a:p>
            <a:pPr lvl="1"/>
            <a:r>
              <a:rPr lang="en-GB" dirty="0" smtClean="0"/>
              <a:t>Command chaining, from one command to next</a:t>
            </a:r>
          </a:p>
          <a:p>
            <a:pPr lvl="1"/>
            <a:r>
              <a:rPr lang="en-GB" dirty="0" smtClean="0"/>
              <a:t>Data chaining, from one buffer to next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Counts as an I/O Device?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6250"/>
            <a:ext cx="8229600" cy="4525963"/>
          </a:xfrm>
        </p:spPr>
        <p:txBody>
          <a:bodyPr/>
          <a:lstStyle/>
          <a:p>
            <a:r>
              <a:rPr lang="en-US" dirty="0" smtClean="0"/>
              <a:t>Storage devices (hard drives, flash drives, DVD/CD drives, tape drives)</a:t>
            </a:r>
          </a:p>
          <a:p>
            <a:r>
              <a:rPr lang="en-US" dirty="0" smtClean="0"/>
              <a:t>Displays (monitors and speakers)</a:t>
            </a:r>
          </a:p>
          <a:p>
            <a:r>
              <a:rPr lang="en-US" dirty="0" smtClean="0"/>
              <a:t>Input devices (keyboards, mice, microphones and cameras)</a:t>
            </a:r>
          </a:p>
          <a:p>
            <a:r>
              <a:rPr lang="en-US" dirty="0" smtClean="0"/>
              <a:t>Network devices (wired and wireless, including 802.11, Bluetooth, maybe infrared)</a:t>
            </a:r>
          </a:p>
          <a:p>
            <a:r>
              <a:rPr lang="en-US" dirty="0" smtClean="0"/>
              <a:t>Sensor devices (GPS, accelerometers, etc.)</a:t>
            </a:r>
          </a:p>
          <a:p>
            <a:r>
              <a:rPr lang="en-US" dirty="0" smtClean="0"/>
              <a:t>And sometimes exotic stuff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958"/>
            <a:ext cx="8229600" cy="1143000"/>
          </a:xfrm>
        </p:spPr>
        <p:txBody>
          <a:bodyPr/>
          <a:lstStyle/>
          <a:p>
            <a:r>
              <a:rPr lang="en-US" dirty="0" smtClean="0"/>
              <a:t>Typical Channel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696913" y="2086989"/>
            <a:ext cx="2057400" cy="914400"/>
          </a:xfrm>
          <a:prstGeom prst="upDownArrowCallout">
            <a:avLst>
              <a:gd name="adj1" fmla="val 33333"/>
              <a:gd name="adj2" fmla="val 56250"/>
              <a:gd name="adj3" fmla="val 17593"/>
              <a:gd name="adj4" fmla="val 50000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678113" y="2328289"/>
            <a:ext cx="1109662" cy="4556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main bus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3787775" y="2086989"/>
            <a:ext cx="2057400" cy="914400"/>
          </a:xfrm>
          <a:prstGeom prst="upDownArrowCallout">
            <a:avLst>
              <a:gd name="adj1" fmla="val 33333"/>
              <a:gd name="adj2" fmla="val 56250"/>
              <a:gd name="adj3" fmla="val 17593"/>
              <a:gd name="adj4" fmla="val 50000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40175" y="1132902"/>
            <a:ext cx="1752600" cy="9144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channel</a:t>
            </a:r>
          </a:p>
          <a:p>
            <a:pPr algn="ctr"/>
            <a:r>
              <a:rPr lang="en-US"/>
              <a:t>controller</a:t>
            </a:r>
          </a:p>
          <a:p>
            <a:pPr algn="ctr"/>
            <a:r>
              <a:rPr lang="en-US"/>
              <a:t>0x2??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940175" y="3037902"/>
            <a:ext cx="1752600" cy="9144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channel</a:t>
            </a:r>
          </a:p>
          <a:p>
            <a:pPr algn="ctr"/>
            <a:r>
              <a:rPr lang="en-US"/>
              <a:t>controller</a:t>
            </a:r>
          </a:p>
          <a:p>
            <a:pPr algn="ctr"/>
            <a:r>
              <a:rPr lang="en-US"/>
              <a:t>0x1??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15975" y="1132902"/>
            <a:ext cx="1752600" cy="914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CPU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815975" y="3037902"/>
            <a:ext cx="17526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memory</a:t>
            </a:r>
          </a:p>
        </p:txBody>
      </p:sp>
      <p:sp>
        <p:nvSpPr>
          <p:cNvPr id="11" name="Rectangle 21"/>
          <p:cNvSpPr>
            <a:spLocks noChangeArrowheads="1"/>
          </p:cNvSpPr>
          <p:nvPr/>
        </p:nvSpPr>
        <p:spPr bwMode="auto">
          <a:xfrm>
            <a:off x="1382713" y="4485702"/>
            <a:ext cx="1752600" cy="914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device</a:t>
            </a:r>
          </a:p>
          <a:p>
            <a:pPr algn="ctr"/>
            <a:r>
              <a:rPr lang="en-US"/>
              <a:t>controller</a:t>
            </a:r>
          </a:p>
          <a:p>
            <a:pPr algn="ctr"/>
            <a:r>
              <a:rPr lang="en-US"/>
              <a:t>0x10?</a:t>
            </a:r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696913" y="5933502"/>
            <a:ext cx="1600200" cy="533400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device 0x100</a:t>
            </a:r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6107113" y="4485702"/>
            <a:ext cx="1752600" cy="914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device</a:t>
            </a:r>
          </a:p>
          <a:p>
            <a:pPr algn="ctr"/>
            <a:r>
              <a:rPr lang="en-US"/>
              <a:t>controller</a:t>
            </a:r>
          </a:p>
          <a:p>
            <a:pPr algn="ctr"/>
            <a:r>
              <a:rPr lang="en-US"/>
              <a:t>0x1F0?</a:t>
            </a: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2525713" y="5933502"/>
            <a:ext cx="1600200" cy="533400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device 0x101</a:t>
            </a:r>
          </a:p>
        </p:txBody>
      </p:sp>
      <p:sp>
        <p:nvSpPr>
          <p:cNvPr id="15" name="Rectangle 26"/>
          <p:cNvSpPr>
            <a:spLocks noChangeArrowheads="1"/>
          </p:cNvSpPr>
          <p:nvPr/>
        </p:nvSpPr>
        <p:spPr bwMode="auto">
          <a:xfrm>
            <a:off x="5040313" y="5933502"/>
            <a:ext cx="1600200" cy="533400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device 0x10F</a:t>
            </a:r>
          </a:p>
        </p:txBody>
      </p:sp>
      <p:sp>
        <p:nvSpPr>
          <p:cNvPr id="16" name="AutoShape 27"/>
          <p:cNvSpPr>
            <a:spLocks noChangeArrowheads="1"/>
          </p:cNvSpPr>
          <p:nvPr/>
        </p:nvSpPr>
        <p:spPr bwMode="auto">
          <a:xfrm>
            <a:off x="849313" y="5593777"/>
            <a:ext cx="1143000" cy="285750"/>
          </a:xfrm>
          <a:prstGeom prst="downArrowCallout">
            <a:avLst>
              <a:gd name="adj1" fmla="val 34778"/>
              <a:gd name="adj2" fmla="val 84426"/>
              <a:gd name="adj3" fmla="val 14583"/>
              <a:gd name="adj4" fmla="val 53889"/>
            </a:avLst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AutoShape 28"/>
          <p:cNvSpPr>
            <a:spLocks noChangeArrowheads="1"/>
          </p:cNvSpPr>
          <p:nvPr/>
        </p:nvSpPr>
        <p:spPr bwMode="auto">
          <a:xfrm>
            <a:off x="2754313" y="5596952"/>
            <a:ext cx="1143000" cy="298450"/>
          </a:xfrm>
          <a:prstGeom prst="downArrowCallout">
            <a:avLst>
              <a:gd name="adj1" fmla="val 33298"/>
              <a:gd name="adj2" fmla="val 80833"/>
              <a:gd name="adj3" fmla="val 14583"/>
              <a:gd name="adj4" fmla="val 51065"/>
            </a:avLst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AutoShape 29"/>
          <p:cNvSpPr>
            <a:spLocks noChangeArrowheads="1"/>
          </p:cNvSpPr>
          <p:nvPr/>
        </p:nvSpPr>
        <p:spPr bwMode="auto">
          <a:xfrm>
            <a:off x="5345113" y="5596952"/>
            <a:ext cx="1143000" cy="285750"/>
          </a:xfrm>
          <a:prstGeom prst="downArrowCallout">
            <a:avLst>
              <a:gd name="adj1" fmla="val 34778"/>
              <a:gd name="adj2" fmla="val 84426"/>
              <a:gd name="adj3" fmla="val 14583"/>
              <a:gd name="adj4" fmla="val 52778"/>
            </a:avLst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AutoShape 30"/>
          <p:cNvSpPr>
            <a:spLocks noChangeArrowheads="1"/>
          </p:cNvSpPr>
          <p:nvPr/>
        </p:nvSpPr>
        <p:spPr bwMode="auto">
          <a:xfrm rot="10800000">
            <a:off x="1763713" y="5425502"/>
            <a:ext cx="1143000" cy="323850"/>
          </a:xfrm>
          <a:prstGeom prst="downArrowCallout">
            <a:avLst>
              <a:gd name="adj1" fmla="val 30686"/>
              <a:gd name="adj2" fmla="val 74493"/>
              <a:gd name="adj3" fmla="val 14583"/>
              <a:gd name="adj4" fmla="val 47056"/>
            </a:avLst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31"/>
          <p:cNvSpPr>
            <a:spLocks noChangeArrowheads="1"/>
          </p:cNvSpPr>
          <p:nvPr/>
        </p:nvSpPr>
        <p:spPr bwMode="auto">
          <a:xfrm>
            <a:off x="3897313" y="5596952"/>
            <a:ext cx="1524000" cy="152400"/>
          </a:xfrm>
          <a:prstGeom prst="rect">
            <a:avLst/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AutoShape 32"/>
          <p:cNvSpPr>
            <a:spLocks noChangeArrowheads="1"/>
          </p:cNvSpPr>
          <p:nvPr/>
        </p:nvSpPr>
        <p:spPr bwMode="auto">
          <a:xfrm rot="10800000">
            <a:off x="4278313" y="3987227"/>
            <a:ext cx="1143000" cy="323850"/>
          </a:xfrm>
          <a:prstGeom prst="downArrowCallout">
            <a:avLst>
              <a:gd name="adj1" fmla="val 30686"/>
              <a:gd name="adj2" fmla="val 74493"/>
              <a:gd name="adj3" fmla="val 14583"/>
              <a:gd name="adj4" fmla="val 47056"/>
            </a:avLst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AutoShape 33"/>
          <p:cNvSpPr>
            <a:spLocks noChangeArrowheads="1"/>
          </p:cNvSpPr>
          <p:nvPr/>
        </p:nvSpPr>
        <p:spPr bwMode="auto">
          <a:xfrm>
            <a:off x="6488113" y="4158677"/>
            <a:ext cx="1143000" cy="285750"/>
          </a:xfrm>
          <a:prstGeom prst="downArrowCallout">
            <a:avLst>
              <a:gd name="adj1" fmla="val 34778"/>
              <a:gd name="adj2" fmla="val 84426"/>
              <a:gd name="adj3" fmla="val 14583"/>
              <a:gd name="adj4" fmla="val 52778"/>
            </a:avLst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AutoShape 34"/>
          <p:cNvSpPr>
            <a:spLocks noChangeArrowheads="1"/>
          </p:cNvSpPr>
          <p:nvPr/>
        </p:nvSpPr>
        <p:spPr bwMode="auto">
          <a:xfrm>
            <a:off x="1687513" y="4158677"/>
            <a:ext cx="1143000" cy="285750"/>
          </a:xfrm>
          <a:prstGeom prst="downArrowCallout">
            <a:avLst>
              <a:gd name="adj1" fmla="val 34778"/>
              <a:gd name="adj2" fmla="val 84426"/>
              <a:gd name="adj3" fmla="val 14583"/>
              <a:gd name="adj4" fmla="val 52778"/>
            </a:avLst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ectangle 35"/>
          <p:cNvSpPr>
            <a:spLocks noChangeArrowheads="1"/>
          </p:cNvSpPr>
          <p:nvPr/>
        </p:nvSpPr>
        <p:spPr bwMode="auto">
          <a:xfrm>
            <a:off x="2830513" y="4165027"/>
            <a:ext cx="1454150" cy="152400"/>
          </a:xfrm>
          <a:prstGeom prst="rect">
            <a:avLst/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Rectangle 36"/>
          <p:cNvSpPr>
            <a:spLocks noChangeArrowheads="1"/>
          </p:cNvSpPr>
          <p:nvPr/>
        </p:nvSpPr>
        <p:spPr bwMode="auto">
          <a:xfrm>
            <a:off x="5192713" y="4165027"/>
            <a:ext cx="1447800" cy="152400"/>
          </a:xfrm>
          <a:prstGeom prst="rect">
            <a:avLst/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37"/>
          <p:cNvSpPr txBox="1">
            <a:spLocks noChangeArrowheads="1"/>
          </p:cNvSpPr>
          <p:nvPr/>
        </p:nvSpPr>
        <p:spPr bwMode="auto">
          <a:xfrm>
            <a:off x="4278313" y="4333302"/>
            <a:ext cx="53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latin typeface="Times New Roman" charset="0"/>
              </a:rPr>
              <a:t>…</a:t>
            </a:r>
          </a:p>
        </p:txBody>
      </p:sp>
      <p:sp>
        <p:nvSpPr>
          <p:cNvPr id="27" name="Text Box 38"/>
          <p:cNvSpPr txBox="1">
            <a:spLocks noChangeArrowheads="1"/>
          </p:cNvSpPr>
          <p:nvPr/>
        </p:nvSpPr>
        <p:spPr bwMode="auto">
          <a:xfrm>
            <a:off x="4202113" y="5566789"/>
            <a:ext cx="533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latin typeface="Times New Roman" charset="0"/>
              </a:rPr>
              <a:t>…</a:t>
            </a:r>
          </a:p>
        </p:txBody>
      </p:sp>
      <p:sp>
        <p:nvSpPr>
          <p:cNvPr id="28" name="Text Box 39"/>
          <p:cNvSpPr txBox="1">
            <a:spLocks noChangeArrowheads="1"/>
          </p:cNvSpPr>
          <p:nvPr/>
        </p:nvSpPr>
        <p:spPr bwMode="auto">
          <a:xfrm>
            <a:off x="6127177" y="1513902"/>
            <a:ext cx="2559623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C</a:t>
            </a:r>
            <a:r>
              <a:rPr lang="en-US" dirty="0" smtClean="0"/>
              <a:t>hannels</a:t>
            </a:r>
            <a:r>
              <a:rPr lang="en-US" dirty="0"/>
              <a:t>, controllers, and devices, all have assigned (relatively geographic) addresses.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Busses, I/O, and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bus itself is an example of the communication link abstraction</a:t>
            </a:r>
          </a:p>
          <a:p>
            <a:pPr lvl="1"/>
            <a:r>
              <a:rPr lang="en-US" dirty="0" smtClean="0"/>
              <a:t>Provides read/write operations between different parts of the computer</a:t>
            </a:r>
          </a:p>
          <a:p>
            <a:pPr lvl="1"/>
            <a:r>
              <a:rPr lang="en-US" dirty="0" smtClean="0"/>
              <a:t>With lots of asynchrony, variations, and possible failures</a:t>
            </a:r>
          </a:p>
          <a:p>
            <a:r>
              <a:rPr lang="en-US" dirty="0" smtClean="0"/>
              <a:t>Device controllers</a:t>
            </a:r>
            <a:r>
              <a:rPr lang="en-US" dirty="0" smtClean="0"/>
              <a:t> are examples </a:t>
            </a:r>
            <a:r>
              <a:rPr lang="en-US" dirty="0" smtClean="0"/>
              <a:t>of the interpreter abstraction</a:t>
            </a:r>
          </a:p>
          <a:p>
            <a:pPr lvl="1"/>
            <a:r>
              <a:rPr lang="en-US" dirty="0" smtClean="0"/>
              <a:t>They are specialized interpreters designed to handle special needs of I/O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vs. Random </a:t>
            </a:r>
            <a:br>
              <a:rPr lang="en-US" dirty="0" smtClean="0"/>
            </a:br>
            <a:r>
              <a:rPr lang="en-US" dirty="0" smtClean="0"/>
              <a:t>Access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Sequential access devices</a:t>
            </a:r>
          </a:p>
          <a:p>
            <a:pPr lvl="1"/>
            <a:r>
              <a:rPr lang="en-GB" sz="2400" dirty="0" smtClean="0"/>
              <a:t>Byte/block N must be </a:t>
            </a:r>
            <a:r>
              <a:rPr lang="en-GB" sz="2400" dirty="0" smtClean="0"/>
              <a:t>read/written </a:t>
            </a:r>
            <a:r>
              <a:rPr lang="en-GB" sz="2400" dirty="0" smtClean="0"/>
              <a:t>before byte/block N+1</a:t>
            </a:r>
          </a:p>
          <a:p>
            <a:pPr lvl="1"/>
            <a:r>
              <a:rPr lang="en-GB" sz="2400" dirty="0" smtClean="0"/>
              <a:t>May be read/write once, or may be </a:t>
            </a:r>
            <a:r>
              <a:rPr lang="en-GB" sz="2400" dirty="0" err="1" smtClean="0"/>
              <a:t>rewindable</a:t>
            </a:r>
            <a:endParaRPr lang="en-GB" sz="2400" dirty="0" smtClean="0"/>
          </a:p>
          <a:p>
            <a:pPr lvl="1"/>
            <a:r>
              <a:rPr lang="en-GB" sz="2400" dirty="0" smtClean="0"/>
              <a:t>Examples: magnetic tape, printer, keyboard</a:t>
            </a:r>
          </a:p>
          <a:p>
            <a:r>
              <a:rPr lang="en-GB" sz="2800" dirty="0" smtClean="0"/>
              <a:t>Random access devices</a:t>
            </a:r>
          </a:p>
          <a:p>
            <a:pPr lvl="1"/>
            <a:r>
              <a:rPr lang="en-GB" sz="2400" dirty="0" smtClean="0"/>
              <a:t>Possible to directly request any desired byte/block</a:t>
            </a:r>
          </a:p>
          <a:p>
            <a:pPr lvl="1"/>
            <a:r>
              <a:rPr lang="en-GB" sz="2400" dirty="0" smtClean="0"/>
              <a:t>Getting to that byte/block may or may not be instantaneous</a:t>
            </a:r>
          </a:p>
          <a:p>
            <a:pPr lvl="1"/>
            <a:r>
              <a:rPr lang="en-GB" sz="2400" dirty="0" smtClean="0"/>
              <a:t>Examples: memory, magnetic disk, graphics adaptor</a:t>
            </a:r>
          </a:p>
          <a:p>
            <a:r>
              <a:rPr lang="en-GB" sz="2800" dirty="0" smtClean="0"/>
              <a:t>They are used very differently</a:t>
            </a:r>
          </a:p>
          <a:p>
            <a:pPr lvl="1"/>
            <a:r>
              <a:rPr lang="en-GB" sz="2400" dirty="0" smtClean="0"/>
              <a:t>Requiring different handling by the OS		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Something has to hook together the components of a computer</a:t>
            </a:r>
          </a:p>
          <a:p>
            <a:pPr lvl="1"/>
            <a:r>
              <a:rPr lang="en-US" dirty="0" smtClean="0"/>
              <a:t>The CPU, memory, various devices</a:t>
            </a:r>
          </a:p>
          <a:p>
            <a:r>
              <a:rPr lang="en-US" dirty="0" smtClean="0"/>
              <a:t>Allowing data to flow between them</a:t>
            </a:r>
          </a:p>
          <a:p>
            <a:r>
              <a:rPr lang="en-US" dirty="0" smtClean="0"/>
              <a:t>That is a </a:t>
            </a:r>
            <a:r>
              <a:rPr lang="en-US" i="1" dirty="0" smtClean="0"/>
              <a:t>bus</a:t>
            </a:r>
          </a:p>
          <a:p>
            <a:r>
              <a:rPr lang="en-US" dirty="0" smtClean="0"/>
              <a:t>A type of communication link abstraction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609474" y="574847"/>
            <a:ext cx="1951790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3"/>
          <p:cNvSpPr>
            <a:spLocks noChangeArrowheads="1"/>
          </p:cNvSpPr>
          <p:nvPr/>
        </p:nvSpPr>
        <p:spPr bwMode="auto">
          <a:xfrm>
            <a:off x="753073" y="2851653"/>
            <a:ext cx="2057400" cy="914400"/>
          </a:xfrm>
          <a:prstGeom prst="upDownArrowCallout">
            <a:avLst>
              <a:gd name="adj1" fmla="val 33333"/>
              <a:gd name="adj2" fmla="val 56250"/>
              <a:gd name="adj3" fmla="val 17593"/>
              <a:gd name="adj4" fmla="val 50000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35"/>
          <p:cNvSpPr>
            <a:spLocks noChangeArrowheads="1"/>
          </p:cNvSpPr>
          <p:nvPr/>
        </p:nvSpPr>
        <p:spPr bwMode="auto">
          <a:xfrm>
            <a:off x="2734273" y="3080253"/>
            <a:ext cx="1109662" cy="4556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main bus</a:t>
            </a:r>
          </a:p>
        </p:txBody>
      </p:sp>
      <p:sp>
        <p:nvSpPr>
          <p:cNvPr id="6" name="AutoShape 36"/>
          <p:cNvSpPr>
            <a:spLocks noChangeArrowheads="1"/>
          </p:cNvSpPr>
          <p:nvPr/>
        </p:nvSpPr>
        <p:spPr bwMode="auto">
          <a:xfrm>
            <a:off x="3843935" y="2851653"/>
            <a:ext cx="2057400" cy="914400"/>
          </a:xfrm>
          <a:prstGeom prst="upDownArrowCallout">
            <a:avLst>
              <a:gd name="adj1" fmla="val 33333"/>
              <a:gd name="adj2" fmla="val 56250"/>
              <a:gd name="adj3" fmla="val 17593"/>
              <a:gd name="adj4" fmla="val 50000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38"/>
          <p:cNvSpPr>
            <a:spLocks noChangeArrowheads="1"/>
          </p:cNvSpPr>
          <p:nvPr/>
        </p:nvSpPr>
        <p:spPr bwMode="auto">
          <a:xfrm>
            <a:off x="3996335" y="1897566"/>
            <a:ext cx="1752600" cy="914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controller</a:t>
            </a:r>
          </a:p>
        </p:txBody>
      </p:sp>
      <p:sp>
        <p:nvSpPr>
          <p:cNvPr id="8" name="Rectangle 39"/>
          <p:cNvSpPr>
            <a:spLocks noChangeArrowheads="1"/>
          </p:cNvSpPr>
          <p:nvPr/>
        </p:nvSpPr>
        <p:spPr bwMode="auto">
          <a:xfrm>
            <a:off x="3996335" y="3802566"/>
            <a:ext cx="1752600" cy="914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controller</a:t>
            </a:r>
          </a:p>
        </p:txBody>
      </p:sp>
      <p:sp>
        <p:nvSpPr>
          <p:cNvPr id="9" name="Rectangle 40"/>
          <p:cNvSpPr>
            <a:spLocks noChangeArrowheads="1"/>
          </p:cNvSpPr>
          <p:nvPr/>
        </p:nvSpPr>
        <p:spPr bwMode="auto">
          <a:xfrm>
            <a:off x="3996335" y="5478966"/>
            <a:ext cx="1752600" cy="914400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device</a:t>
            </a:r>
          </a:p>
        </p:txBody>
      </p:sp>
      <p:sp>
        <p:nvSpPr>
          <p:cNvPr id="10" name="Rectangle 41"/>
          <p:cNvSpPr>
            <a:spLocks noChangeArrowheads="1"/>
          </p:cNvSpPr>
          <p:nvPr/>
        </p:nvSpPr>
        <p:spPr bwMode="auto">
          <a:xfrm>
            <a:off x="872135" y="1897566"/>
            <a:ext cx="1752600" cy="914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CPU</a:t>
            </a:r>
          </a:p>
        </p:txBody>
      </p: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872135" y="3802566"/>
            <a:ext cx="17526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memory</a:t>
            </a:r>
          </a:p>
        </p:txBody>
      </p:sp>
      <p:sp>
        <p:nvSpPr>
          <p:cNvPr id="12" name="AutoShape 43"/>
          <p:cNvSpPr>
            <a:spLocks noChangeArrowheads="1"/>
          </p:cNvSpPr>
          <p:nvPr/>
        </p:nvSpPr>
        <p:spPr bwMode="auto">
          <a:xfrm>
            <a:off x="4680548" y="4742366"/>
            <a:ext cx="381000" cy="685800"/>
          </a:xfrm>
          <a:prstGeom prst="upDownArrow">
            <a:avLst>
              <a:gd name="adj1" fmla="val 50000"/>
              <a:gd name="adj2" fmla="val 36000"/>
            </a:avLst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44"/>
          <p:cNvSpPr>
            <a:spLocks noChangeArrowheads="1"/>
          </p:cNvSpPr>
          <p:nvPr/>
        </p:nvSpPr>
        <p:spPr bwMode="auto">
          <a:xfrm>
            <a:off x="7118948" y="2735766"/>
            <a:ext cx="1524000" cy="3048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control</a:t>
            </a:r>
          </a:p>
        </p:txBody>
      </p:sp>
      <p:sp>
        <p:nvSpPr>
          <p:cNvPr id="14" name="Rectangle 45"/>
          <p:cNvSpPr>
            <a:spLocks noChangeArrowheads="1"/>
          </p:cNvSpPr>
          <p:nvPr/>
        </p:nvSpPr>
        <p:spPr bwMode="auto">
          <a:xfrm>
            <a:off x="7118948" y="3040566"/>
            <a:ext cx="1524000" cy="304800"/>
          </a:xfrm>
          <a:prstGeom prst="rect">
            <a:avLst/>
          </a:prstGeom>
          <a:solidFill>
            <a:srgbClr val="CCFF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address</a:t>
            </a:r>
          </a:p>
        </p:txBody>
      </p:sp>
      <p:sp>
        <p:nvSpPr>
          <p:cNvPr id="15" name="Rectangle 46"/>
          <p:cNvSpPr>
            <a:spLocks noChangeArrowheads="1"/>
          </p:cNvSpPr>
          <p:nvPr/>
        </p:nvSpPr>
        <p:spPr bwMode="auto">
          <a:xfrm>
            <a:off x="7118948" y="3345366"/>
            <a:ext cx="1524000" cy="30480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data</a:t>
            </a:r>
          </a:p>
        </p:txBody>
      </p:sp>
      <p:sp>
        <p:nvSpPr>
          <p:cNvPr id="16" name="Rectangle 47"/>
          <p:cNvSpPr>
            <a:spLocks noChangeArrowheads="1"/>
          </p:cNvSpPr>
          <p:nvPr/>
        </p:nvSpPr>
        <p:spPr bwMode="auto">
          <a:xfrm>
            <a:off x="7118948" y="3650166"/>
            <a:ext cx="1524000" cy="304800"/>
          </a:xfrm>
          <a:prstGeom prst="rect">
            <a:avLst/>
          </a:prstGeom>
          <a:solidFill>
            <a:srgbClr val="66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interrupts</a:t>
            </a:r>
          </a:p>
        </p:txBody>
      </p:sp>
      <p:sp>
        <p:nvSpPr>
          <p:cNvPr id="17" name="Line 48"/>
          <p:cNvSpPr>
            <a:spLocks noChangeShapeType="1"/>
          </p:cNvSpPr>
          <p:nvPr/>
        </p:nvSpPr>
        <p:spPr bwMode="auto">
          <a:xfrm flipV="1">
            <a:off x="5899748" y="2735766"/>
            <a:ext cx="121920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49"/>
          <p:cNvSpPr>
            <a:spLocks noChangeShapeType="1"/>
          </p:cNvSpPr>
          <p:nvPr/>
        </p:nvSpPr>
        <p:spPr bwMode="auto">
          <a:xfrm>
            <a:off x="5899748" y="3573966"/>
            <a:ext cx="12192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50"/>
          <p:cNvSpPr>
            <a:spLocks noChangeShapeType="1"/>
          </p:cNvSpPr>
          <p:nvPr/>
        </p:nvSpPr>
        <p:spPr bwMode="auto">
          <a:xfrm flipH="1" flipV="1">
            <a:off x="5899748" y="3421566"/>
            <a:ext cx="121920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51"/>
          <p:cNvSpPr>
            <a:spLocks noChangeShapeType="1"/>
          </p:cNvSpPr>
          <p:nvPr/>
        </p:nvSpPr>
        <p:spPr bwMode="auto">
          <a:xfrm flipH="1" flipV="1">
            <a:off x="5899748" y="3269166"/>
            <a:ext cx="12192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52"/>
          <p:cNvSpPr>
            <a:spLocks noChangeShapeType="1"/>
          </p:cNvSpPr>
          <p:nvPr/>
        </p:nvSpPr>
        <p:spPr bwMode="auto">
          <a:xfrm flipH="1">
            <a:off x="5899748" y="3040566"/>
            <a:ext cx="12192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Type Busses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Initially back-plane memory-to-CPU interconnects</a:t>
            </a:r>
          </a:p>
          <a:p>
            <a:pPr lvl="1"/>
            <a:r>
              <a:rPr lang="en-GB" sz="2400" dirty="0" smtClean="0"/>
              <a:t>A few “bus masters”, and many “slave devices”</a:t>
            </a:r>
          </a:p>
          <a:p>
            <a:pPr lvl="1"/>
            <a:r>
              <a:rPr lang="en-GB" sz="2400" dirty="0" smtClean="0"/>
              <a:t>Arbitrated multi-cycle bus transactions</a:t>
            </a:r>
          </a:p>
          <a:p>
            <a:pPr lvl="2"/>
            <a:r>
              <a:rPr lang="en-GB" sz="2000" dirty="0" smtClean="0"/>
              <a:t>Request, grant, address, respond, transfer, </a:t>
            </a:r>
            <a:r>
              <a:rPr lang="en-GB" sz="2000" dirty="0" err="1" smtClean="0"/>
              <a:t>ack</a:t>
            </a:r>
            <a:endParaRPr lang="en-GB" sz="2000" dirty="0" smtClean="0"/>
          </a:p>
          <a:p>
            <a:pPr lvl="2"/>
            <a:r>
              <a:rPr lang="en-GB" sz="2000" dirty="0" smtClean="0"/>
              <a:t>Operations: read, write, read/modify/write, interrupt</a:t>
            </a:r>
          </a:p>
          <a:p>
            <a:r>
              <a:rPr lang="en-GB" sz="2800" dirty="0" smtClean="0"/>
              <a:t>Originally most busses were of this sort</a:t>
            </a:r>
          </a:p>
          <a:p>
            <a:pPr lvl="1"/>
            <a:r>
              <a:rPr lang="en-GB" sz="2400" dirty="0" smtClean="0"/>
              <a:t>ISA, EISA, PCMCIA, PCI, </a:t>
            </a:r>
            <a:r>
              <a:rPr lang="en-GB" sz="2400" dirty="0" err="1" smtClean="0"/>
              <a:t>cPCI</a:t>
            </a:r>
            <a:r>
              <a:rPr lang="en-GB" sz="2400" dirty="0" smtClean="0"/>
              <a:t>, video busses, ...</a:t>
            </a:r>
          </a:p>
          <a:p>
            <a:pPr lvl="1"/>
            <a:r>
              <a:rPr lang="en-GB" sz="2400" dirty="0" smtClean="0"/>
              <a:t>Distinguished by </a:t>
            </a:r>
          </a:p>
          <a:p>
            <a:pPr lvl="2"/>
            <a:r>
              <a:rPr lang="en-GB" sz="2000" dirty="0" smtClean="0"/>
              <a:t>Form-factor, speed, data width, hot-plug, maximum length, ...</a:t>
            </a:r>
          </a:p>
          <a:p>
            <a:pPr lvl="2"/>
            <a:r>
              <a:rPr lang="en-GB" sz="2000" dirty="0" smtClean="0"/>
              <a:t>Bridging, self identifying, dynamic resource allocation, …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 Masters, Slaves, </a:t>
            </a:r>
            <a:br>
              <a:rPr lang="en-US" dirty="0" smtClean="0"/>
            </a:br>
            <a:r>
              <a:rPr lang="en-US" dirty="0" smtClean="0"/>
              <a:t>and Arbitration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GB" dirty="0" smtClean="0"/>
              <a:t>Bus master</a:t>
            </a:r>
          </a:p>
          <a:p>
            <a:pPr lvl="1"/>
            <a:r>
              <a:rPr lang="en-GB" dirty="0" smtClean="0"/>
              <a:t>Any device (or CPU) that can request the bus</a:t>
            </a:r>
          </a:p>
          <a:p>
            <a:pPr lvl="1"/>
            <a:r>
              <a:rPr lang="en-GB" dirty="0" smtClean="0"/>
              <a:t>One can also speak of the “current bus master”</a:t>
            </a:r>
          </a:p>
          <a:p>
            <a:r>
              <a:rPr lang="en-GB" dirty="0" smtClean="0"/>
              <a:t>Bus slave</a:t>
            </a:r>
          </a:p>
          <a:p>
            <a:pPr lvl="1"/>
            <a:r>
              <a:rPr lang="en-GB" dirty="0" smtClean="0"/>
              <a:t>A device that can only respond to bus requests</a:t>
            </a:r>
          </a:p>
          <a:p>
            <a:r>
              <a:rPr lang="en-GB" dirty="0" smtClean="0"/>
              <a:t>Bus arbitration</a:t>
            </a:r>
          </a:p>
          <a:p>
            <a:pPr lvl="1"/>
            <a:r>
              <a:rPr lang="en-GB" dirty="0" smtClean="0"/>
              <a:t>Process of deciding to whom to grant the bus</a:t>
            </a:r>
          </a:p>
          <a:p>
            <a:pPr lvl="2"/>
            <a:r>
              <a:rPr lang="en-GB" dirty="0" smtClean="0"/>
              <a:t>May be based on time, geography or priority</a:t>
            </a:r>
          </a:p>
          <a:p>
            <a:pPr lvl="2"/>
            <a:r>
              <a:rPr lang="en-GB" dirty="0" smtClean="0"/>
              <a:t>May also clock/choreograph steps of bus cycles</a:t>
            </a:r>
          </a:p>
          <a:p>
            <a:pPr lvl="2"/>
            <a:r>
              <a:rPr lang="en-GB" dirty="0" smtClean="0"/>
              <a:t>Bus arbitrator may be part of CPU or separate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Type Busses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GB" dirty="0" smtClean="0"/>
              <a:t>Evolved as peripheral device interconnects</a:t>
            </a:r>
          </a:p>
          <a:p>
            <a:pPr lvl="1"/>
            <a:r>
              <a:rPr lang="en-GB" dirty="0" smtClean="0"/>
              <a:t>SCSI, USB, 1394 </a:t>
            </a:r>
            <a:r>
              <a:rPr lang="en-GB" dirty="0" smtClean="0"/>
              <a:t>(</a:t>
            </a:r>
            <a:r>
              <a:rPr lang="en-GB" dirty="0" err="1" smtClean="0"/>
              <a:t>F</a:t>
            </a:r>
            <a:r>
              <a:rPr lang="en-GB" dirty="0" err="1" smtClean="0"/>
              <a:t>irewire</a:t>
            </a:r>
            <a:r>
              <a:rPr lang="en-GB" dirty="0" smtClean="0"/>
              <a:t>), </a:t>
            </a:r>
            <a:r>
              <a:rPr lang="en-GB" dirty="0" err="1" smtClean="0"/>
              <a:t>Infiniband</a:t>
            </a:r>
            <a:r>
              <a:rPr lang="en-GB" dirty="0" smtClean="0"/>
              <a:t>, ...</a:t>
            </a:r>
          </a:p>
          <a:p>
            <a:pPr lvl="1"/>
            <a:r>
              <a:rPr lang="en-GB" dirty="0" smtClean="0"/>
              <a:t>Cables and connectors rather than back-planes</a:t>
            </a:r>
          </a:p>
          <a:p>
            <a:pPr lvl="1"/>
            <a:r>
              <a:rPr lang="en-GB" dirty="0" smtClean="0"/>
              <a:t>Designed for easy and dynamic extensibility</a:t>
            </a:r>
          </a:p>
          <a:p>
            <a:pPr lvl="1"/>
            <a:r>
              <a:rPr lang="en-GB" dirty="0" smtClean="0"/>
              <a:t>Originally slower than back-plane, but no longer</a:t>
            </a:r>
          </a:p>
          <a:p>
            <a:r>
              <a:rPr lang="en-GB" dirty="0" smtClean="0"/>
              <a:t>Much more like a general purpose network</a:t>
            </a:r>
          </a:p>
          <a:p>
            <a:pPr lvl="1"/>
            <a:r>
              <a:rPr lang="en-GB" dirty="0" smtClean="0"/>
              <a:t>Packet switched, topology, routing, node identity</a:t>
            </a:r>
          </a:p>
          <a:p>
            <a:pPr lvl="1"/>
            <a:r>
              <a:rPr lang="en-GB" dirty="0" smtClean="0"/>
              <a:t>May be master/slave (USB) or peer-to-peer (1394)</a:t>
            </a:r>
          </a:p>
          <a:p>
            <a:pPr lvl="1"/>
            <a:r>
              <a:rPr lang="en-GB" dirty="0" smtClean="0"/>
              <a:t>May be implemented by controller or by host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22023</TotalTime>
  <Words>2125</Words>
  <Application>Microsoft Macintosh PowerPoint</Application>
  <PresentationFormat>On-screen Show (4:3)</PresentationFormat>
  <Paragraphs>321</Paragraphs>
  <Slides>31</Slides>
  <Notes>0</Notes>
  <HiddenSlides>2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Default Theme</vt:lpstr>
      <vt:lpstr>Document</vt:lpstr>
      <vt:lpstr>I/O Architecture</vt:lpstr>
      <vt:lpstr>Important Elements of I/O Architecture</vt:lpstr>
      <vt:lpstr>What Counts as an I/O Device?</vt:lpstr>
      <vt:lpstr>Sequential vs. Random  Access Devices</vt:lpstr>
      <vt:lpstr>Busses</vt:lpstr>
      <vt:lpstr>A Simple Bus</vt:lpstr>
      <vt:lpstr>Memory Type Busses</vt:lpstr>
      <vt:lpstr>Bus Masters, Slaves,  and Arbitration</vt:lpstr>
      <vt:lpstr>Network Type Busses</vt:lpstr>
      <vt:lpstr>Devices and Controllers</vt:lpstr>
      <vt:lpstr>Device Controller Registers</vt:lpstr>
      <vt:lpstr>A Simple Device</vt:lpstr>
      <vt:lpstr>The 16550 UART and the Bus</vt:lpstr>
      <vt:lpstr>16550 UART Registers</vt:lpstr>
      <vt:lpstr>Direct Polled I/O</vt:lpstr>
      <vt:lpstr>Disadvantage of Direct Polled I/O</vt:lpstr>
      <vt:lpstr>Handling I/O Performance Issues</vt:lpstr>
      <vt:lpstr>Direct Memory Access</vt:lpstr>
      <vt:lpstr>DMA Interrupts</vt:lpstr>
      <vt:lpstr>Interrupt Handling</vt:lpstr>
      <vt:lpstr>Interrupts vs. Traps</vt:lpstr>
      <vt:lpstr>Performing I/O Using Interrupts</vt:lpstr>
      <vt:lpstr>Problems With DMA</vt:lpstr>
      <vt:lpstr>Memory Mapped I/O</vt:lpstr>
      <vt:lpstr>A Memory Mapping Example</vt:lpstr>
      <vt:lpstr>Memory Mapping Devices and Security</vt:lpstr>
      <vt:lpstr>DMA vs. Memory Mapping</vt:lpstr>
      <vt:lpstr>Smart Device Controllers</vt:lpstr>
      <vt:lpstr>Channels – I/O Coprocessors</vt:lpstr>
      <vt:lpstr>Typical Channel Architecture</vt:lpstr>
      <vt:lpstr>Busses, I/O, and Abstractions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31</cp:revision>
  <cp:lastPrinted>2013-01-17T23:37:20Z</cp:lastPrinted>
  <dcterms:created xsi:type="dcterms:W3CDTF">2013-02-27T00:15:18Z</dcterms:created>
  <dcterms:modified xsi:type="dcterms:W3CDTF">2013-02-28T20:04:27Z</dcterms:modified>
</cp:coreProperties>
</file>