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20" r:id="rId2"/>
    <p:sldId id="319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9" r:id="rId11"/>
    <p:sldId id="328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40" r:id="rId22"/>
    <p:sldId id="339" r:id="rId23"/>
    <p:sldId id="341" r:id="rId24"/>
    <p:sldId id="342" r:id="rId2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9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Hardware Issues for Operating Systems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Only a Subset of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US" dirty="0" smtClean="0"/>
              <a:t>Why do we limit user-mode execution to a sub-set of memory?</a:t>
            </a:r>
          </a:p>
          <a:p>
            <a:r>
              <a:rPr lang="en-US" dirty="0" smtClean="0"/>
              <a:t>What if a user mode process could access all of memory?</a:t>
            </a:r>
          </a:p>
          <a:p>
            <a:pPr lvl="1"/>
            <a:r>
              <a:rPr lang="en-US" dirty="0" smtClean="0"/>
              <a:t>It could see or even potentially corrupt data belonging to other processes</a:t>
            </a:r>
          </a:p>
          <a:p>
            <a:pPr lvl="1"/>
            <a:r>
              <a:rPr lang="en-US" dirty="0" smtClean="0"/>
              <a:t>It could even crash the operating system</a:t>
            </a:r>
          </a:p>
          <a:p>
            <a:r>
              <a:rPr lang="en-US" dirty="0" smtClean="0"/>
              <a:t>The subset it sees relates to its own data and program</a:t>
            </a:r>
          </a:p>
          <a:p>
            <a:pPr lvl="1"/>
            <a:r>
              <a:rPr lang="en-US" dirty="0" smtClean="0"/>
              <a:t>So it can only screw itself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GB" dirty="0" smtClean="0"/>
              <a:t>Allows execution of privileged instructions</a:t>
            </a:r>
          </a:p>
          <a:p>
            <a:pPr lvl="1"/>
            <a:r>
              <a:rPr lang="en-GB" dirty="0" smtClean="0"/>
              <a:t>To perform I/O operations</a:t>
            </a:r>
          </a:p>
          <a:p>
            <a:pPr lvl="1"/>
            <a:r>
              <a:rPr lang="en-GB" dirty="0" smtClean="0"/>
              <a:t>Interrupt enable/disable/return, load</a:t>
            </a:r>
            <a:r>
              <a:rPr lang="en-GB" dirty="0" smtClean="0"/>
              <a:t> PC</a:t>
            </a:r>
          </a:p>
          <a:p>
            <a:pPr lvl="1"/>
            <a:r>
              <a:rPr lang="en-GB" dirty="0" smtClean="0"/>
              <a:t>Instructions to change processor mode</a:t>
            </a:r>
          </a:p>
          <a:p>
            <a:r>
              <a:rPr lang="en-GB" dirty="0" smtClean="0"/>
              <a:t>Can access privileged address spaces</a:t>
            </a:r>
          </a:p>
          <a:p>
            <a:pPr lvl="1"/>
            <a:r>
              <a:rPr lang="en-GB" dirty="0" smtClean="0"/>
              <a:t>Data structures inside the OS</a:t>
            </a:r>
          </a:p>
          <a:p>
            <a:pPr lvl="1"/>
            <a:r>
              <a:rPr lang="en-GB" dirty="0" smtClean="0"/>
              <a:t>Other process's address spaces</a:t>
            </a:r>
          </a:p>
          <a:p>
            <a:pPr lvl="1"/>
            <a:r>
              <a:rPr lang="en-GB" dirty="0" smtClean="0"/>
              <a:t>Can change and create address spaces</a:t>
            </a:r>
          </a:p>
          <a:p>
            <a:r>
              <a:rPr lang="en-GB" dirty="0" smtClean="0"/>
              <a:t>May have alternate registers, alternate stack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the Processor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Typically controlled by the </a:t>
            </a:r>
            <a:r>
              <a:rPr lang="en-GB" i="1" dirty="0" smtClean="0"/>
              <a:t>Processor Status </a:t>
            </a:r>
            <a:r>
              <a:rPr lang="en-GB" i="1" dirty="0" smtClean="0"/>
              <a:t>Register </a:t>
            </a:r>
            <a:r>
              <a:rPr lang="en-GB" dirty="0" smtClean="0"/>
              <a:t>(AKA PS)</a:t>
            </a:r>
            <a:endParaRPr lang="en-GB" i="1" dirty="0" smtClean="0"/>
          </a:p>
          <a:p>
            <a:r>
              <a:rPr lang="en-GB" dirty="0" smtClean="0"/>
              <a:t>PS a</a:t>
            </a:r>
            <a:r>
              <a:rPr lang="en-GB" dirty="0" smtClean="0"/>
              <a:t>lso </a:t>
            </a:r>
            <a:r>
              <a:rPr lang="en-GB" dirty="0" smtClean="0"/>
              <a:t>contains condition codes</a:t>
            </a:r>
          </a:p>
          <a:p>
            <a:pPr lvl="1"/>
            <a:r>
              <a:rPr lang="en-GB" dirty="0" smtClean="0"/>
              <a:t>Set by arithmetic/logical operations (0,+,-,ovflo)</a:t>
            </a:r>
          </a:p>
          <a:p>
            <a:pPr lvl="1"/>
            <a:r>
              <a:rPr lang="en-GB" dirty="0" smtClean="0"/>
              <a:t>Tested by conditional branch instructions</a:t>
            </a:r>
          </a:p>
          <a:p>
            <a:r>
              <a:rPr lang="en-GB" dirty="0" smtClean="0"/>
              <a:t>Describes which interrupts are enabled</a:t>
            </a:r>
          </a:p>
          <a:p>
            <a:r>
              <a:rPr lang="en-GB" dirty="0" smtClean="0"/>
              <a:t>May describe</a:t>
            </a:r>
            <a:r>
              <a:rPr lang="en-GB" dirty="0" smtClean="0"/>
              <a:t> which address </a:t>
            </a:r>
            <a:r>
              <a:rPr lang="en-GB" dirty="0" smtClean="0"/>
              <a:t>space to use</a:t>
            </a:r>
          </a:p>
          <a:p>
            <a:r>
              <a:rPr lang="en-GB" dirty="0" smtClean="0"/>
              <a:t>May control other processor features/options</a:t>
            </a:r>
          </a:p>
          <a:p>
            <a:pPr lvl="1"/>
            <a:r>
              <a:rPr lang="en-GB" dirty="0" smtClean="0"/>
              <a:t>Word length, </a:t>
            </a:r>
            <a:r>
              <a:rPr lang="en-GB" dirty="0" err="1" smtClean="0"/>
              <a:t>endian-ness</a:t>
            </a:r>
            <a:r>
              <a:rPr lang="en-GB" dirty="0" smtClean="0"/>
              <a:t>, instruction set, 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Modes Get Set?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GB" dirty="0" smtClean="0"/>
              <a:t>The computer boots up in supervisor mode</a:t>
            </a:r>
          </a:p>
          <a:p>
            <a:pPr lvl="1"/>
            <a:r>
              <a:rPr lang="en-GB" dirty="0" smtClean="0"/>
              <a:t>Used by bootstrap and OS to initialize the system</a:t>
            </a:r>
          </a:p>
          <a:p>
            <a:r>
              <a:rPr lang="en-GB" dirty="0" smtClean="0"/>
              <a:t>Applications run in user mode</a:t>
            </a:r>
          </a:p>
          <a:p>
            <a:pPr lvl="1"/>
            <a:r>
              <a:rPr lang="en-GB" dirty="0" smtClean="0"/>
              <a:t>OS changes to user mode before running user code</a:t>
            </a:r>
          </a:p>
          <a:p>
            <a:pPr lvl="2"/>
            <a:r>
              <a:rPr lang="en-GB" dirty="0" smtClean="0"/>
              <a:t>User programs cannot do I/O, restricted address space</a:t>
            </a:r>
          </a:p>
          <a:p>
            <a:pPr lvl="1"/>
            <a:r>
              <a:rPr lang="en-GB" dirty="0" smtClean="0"/>
              <a:t>They</a:t>
            </a:r>
            <a:r>
              <a:rPr lang="en-GB" dirty="0" smtClean="0"/>
              <a:t> can’t </a:t>
            </a:r>
            <a:r>
              <a:rPr lang="en-GB" smtClean="0"/>
              <a:t>arbitrarily enter </a:t>
            </a:r>
            <a:r>
              <a:rPr lang="en-GB" dirty="0" smtClean="0"/>
              <a:t>supervisor mode</a:t>
            </a:r>
          </a:p>
          <a:p>
            <a:pPr lvl="2"/>
            <a:r>
              <a:rPr lang="en-GB" dirty="0" smtClean="0"/>
              <a:t>Because instructions to change</a:t>
            </a:r>
            <a:r>
              <a:rPr lang="en-GB" dirty="0" smtClean="0"/>
              <a:t> the mode are </a:t>
            </a:r>
            <a:r>
              <a:rPr lang="en-GB" dirty="0" smtClean="0"/>
              <a:t>privileged</a:t>
            </a:r>
          </a:p>
          <a:p>
            <a:r>
              <a:rPr lang="en-GB" dirty="0" smtClean="0"/>
              <a:t>Re-entering supervisor mode is strictly controlled</a:t>
            </a:r>
          </a:p>
          <a:p>
            <a:pPr lvl="1"/>
            <a:r>
              <a:rPr lang="en-GB" dirty="0" smtClean="0"/>
              <a:t>Only in response to traps and interrupts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950"/>
            <a:ext cx="8229600" cy="1143000"/>
          </a:xfrm>
        </p:spPr>
        <p:txBody>
          <a:bodyPr/>
          <a:lstStyle/>
          <a:p>
            <a:r>
              <a:rPr lang="en-US" dirty="0" smtClean="0"/>
              <a:t>So When Do We Go Back To Supervisor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several circumstances</a:t>
            </a:r>
          </a:p>
          <a:p>
            <a:r>
              <a:rPr lang="en-US" dirty="0" smtClean="0"/>
              <a:t>When a program needs OS services</a:t>
            </a:r>
          </a:p>
          <a:p>
            <a:pPr lvl="1"/>
            <a:r>
              <a:rPr lang="en-US" dirty="0" smtClean="0"/>
              <a:t>Invokes system call that causes a trap</a:t>
            </a:r>
          </a:p>
          <a:p>
            <a:pPr lvl="1"/>
            <a:r>
              <a:rPr lang="en-US" dirty="0" smtClean="0"/>
              <a:t>Which returns system to supervisor mode</a:t>
            </a:r>
          </a:p>
          <a:p>
            <a:r>
              <a:rPr lang="en-US" dirty="0" smtClean="0"/>
              <a:t>When an error occurs</a:t>
            </a:r>
          </a:p>
          <a:p>
            <a:pPr lvl="1"/>
            <a:r>
              <a:rPr lang="en-US" dirty="0" smtClean="0"/>
              <a:t>Which requires OS to clean up</a:t>
            </a:r>
          </a:p>
          <a:p>
            <a:r>
              <a:rPr lang="en-US" dirty="0" smtClean="0"/>
              <a:t>When an interrupt occurs</a:t>
            </a:r>
          </a:p>
          <a:p>
            <a:pPr lvl="1"/>
            <a:r>
              <a:rPr lang="en-US" dirty="0" smtClean="0"/>
              <a:t>Clock interrupts (often set by OS itself)</a:t>
            </a:r>
          </a:p>
          <a:p>
            <a:pPr lvl="1"/>
            <a:r>
              <a:rPr lang="en-US" dirty="0" smtClean="0"/>
              <a:t>Device interrupts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478"/>
            <a:ext cx="8229600" cy="1143000"/>
          </a:xfrm>
        </p:spPr>
        <p:txBody>
          <a:bodyPr/>
          <a:lstStyle/>
          <a:p>
            <a:r>
              <a:rPr lang="en-US" dirty="0" smtClean="0"/>
              <a:t>Asynchronous Exceptions </a:t>
            </a:r>
            <a:br>
              <a:rPr lang="en-US" dirty="0" smtClean="0"/>
            </a:br>
            <a:r>
              <a:rPr lang="en-US" dirty="0" smtClean="0"/>
              <a:t>and Handlers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Most program errors can be handled “in-line”</a:t>
            </a:r>
          </a:p>
          <a:p>
            <a:pPr lvl="1"/>
            <a:r>
              <a:rPr lang="en-GB" sz="2400" dirty="0" smtClean="0"/>
              <a:t>Overflows may not be errors, noted in condition codes</a:t>
            </a:r>
          </a:p>
          <a:p>
            <a:pPr lvl="1"/>
            <a:r>
              <a:rPr lang="en-GB" sz="2400" dirty="0" smtClean="0"/>
              <a:t>If concerned, program can test for such conditions</a:t>
            </a:r>
          </a:p>
          <a:p>
            <a:r>
              <a:rPr lang="en-GB" sz="2800" dirty="0" smtClean="0"/>
              <a:t>Some errors must interrupt program execution</a:t>
            </a:r>
          </a:p>
          <a:p>
            <a:pPr lvl="1"/>
            <a:r>
              <a:rPr lang="en-GB" sz="2400" dirty="0" smtClean="0"/>
              <a:t>Unable to execute last instruction (e.g. illegal op)</a:t>
            </a:r>
          </a:p>
          <a:p>
            <a:pPr lvl="1"/>
            <a:r>
              <a:rPr lang="en-GB" sz="2400" dirty="0" smtClean="0"/>
              <a:t>Last instruction produced non-results (e.g. divide by zero)</a:t>
            </a:r>
          </a:p>
          <a:p>
            <a:pPr lvl="1"/>
            <a:r>
              <a:rPr lang="en-GB" sz="2400" dirty="0" smtClean="0"/>
              <a:t>Problem unrelated to program (e.g. power failure)</a:t>
            </a:r>
          </a:p>
          <a:p>
            <a:r>
              <a:rPr lang="en-GB" sz="2800" dirty="0" smtClean="0"/>
              <a:t>Most computers use traps to inform OS of problems</a:t>
            </a:r>
          </a:p>
          <a:p>
            <a:pPr lvl="1"/>
            <a:r>
              <a:rPr lang="en-GB" sz="2400" dirty="0" smtClean="0"/>
              <a:t>Define a well specified list of all possible exceptions</a:t>
            </a:r>
          </a:p>
          <a:p>
            <a:pPr lvl="1"/>
            <a:r>
              <a:rPr lang="en-GB" sz="2400" dirty="0" smtClean="0"/>
              <a:t>Provide means for OS to associate handler with each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846"/>
            <a:ext cx="8229600" cy="1143000"/>
          </a:xfrm>
        </p:spPr>
        <p:txBody>
          <a:bodyPr/>
          <a:lstStyle/>
          <a:p>
            <a:r>
              <a:rPr lang="en-US" dirty="0" smtClean="0"/>
              <a:t>Why Not Check It </a:t>
            </a:r>
            <a:br>
              <a:rPr lang="en-US" dirty="0" smtClean="0"/>
            </a:br>
            <a:r>
              <a:rPr lang="en-US" dirty="0" smtClean="0"/>
              <a:t>All In User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my program handle all its own errors?</a:t>
            </a:r>
          </a:p>
          <a:p>
            <a:r>
              <a:rPr lang="en-US" dirty="0" smtClean="0"/>
              <a:t>Sometimes an instruction couldn’t be executed at all</a:t>
            </a:r>
          </a:p>
          <a:p>
            <a:pPr lvl="1"/>
            <a:r>
              <a:rPr lang="en-US" dirty="0" smtClean="0"/>
              <a:t>A failure of the virtual execution engine</a:t>
            </a:r>
          </a:p>
          <a:p>
            <a:r>
              <a:rPr lang="en-US" dirty="0" smtClean="0"/>
              <a:t>Can’t check all possible errors after each and every instruction </a:t>
            </a:r>
          </a:p>
          <a:p>
            <a:pPr lvl="1"/>
            <a:r>
              <a:rPr lang="en-US" dirty="0" smtClean="0"/>
              <a:t>Would require dozens of checks per instruction</a:t>
            </a:r>
          </a:p>
          <a:p>
            <a:pPr lvl="1"/>
            <a:r>
              <a:rPr lang="en-US" dirty="0" smtClean="0"/>
              <a:t>When the failures are extremely rare, it makes more sense to raise an exception condition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GB" dirty="0" smtClean="0"/>
              <a:t>Control of Supervisor </a:t>
            </a:r>
            <a:br>
              <a:rPr lang="en-GB" dirty="0" smtClean="0"/>
            </a:br>
            <a:r>
              <a:rPr lang="en-GB" dirty="0" smtClean="0"/>
              <a:t>Mode Transitions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0512"/>
            <a:ext cx="8229600" cy="4525963"/>
          </a:xfrm>
        </p:spPr>
        <p:txBody>
          <a:bodyPr/>
          <a:lstStyle/>
          <a:p>
            <a:r>
              <a:rPr lang="en-GB" sz="2800" dirty="0" smtClean="0"/>
              <a:t>All user-to-supervisor changes via traps/interrupts</a:t>
            </a:r>
          </a:p>
          <a:p>
            <a:pPr lvl="1"/>
            <a:r>
              <a:rPr lang="en-GB" sz="2400" dirty="0" smtClean="0"/>
              <a:t>These happen at unpredictable times</a:t>
            </a:r>
          </a:p>
          <a:p>
            <a:r>
              <a:rPr lang="en-GB" sz="2800" dirty="0" smtClean="0"/>
              <a:t>There is a designated handler for each trap/interrupt</a:t>
            </a:r>
          </a:p>
          <a:p>
            <a:pPr lvl="1"/>
            <a:r>
              <a:rPr lang="en-GB" sz="2400" dirty="0" smtClean="0"/>
              <a:t>Its address is stored in a trap/interrupt vector table</a:t>
            </a:r>
          </a:p>
          <a:p>
            <a:pPr lvl="1"/>
            <a:r>
              <a:rPr lang="en-GB" sz="2400" dirty="0" smtClean="0"/>
              <a:t>The operating system sets up all of the handler vectors</a:t>
            </a:r>
          </a:p>
          <a:p>
            <a:r>
              <a:rPr lang="en-GB" sz="2800" dirty="0" smtClean="0"/>
              <a:t>Ordinary programs can't access these vectors</a:t>
            </a:r>
          </a:p>
          <a:p>
            <a:pPr lvl="1"/>
            <a:r>
              <a:rPr lang="en-GB" sz="2400" dirty="0" smtClean="0"/>
              <a:t>Vectors are not in the process' address spaces</a:t>
            </a:r>
          </a:p>
          <a:p>
            <a:r>
              <a:rPr lang="en-GB" sz="2800" dirty="0" smtClean="0"/>
              <a:t>The OS controls all supervisor mode transitions</a:t>
            </a:r>
          </a:p>
          <a:p>
            <a:pPr lvl="1"/>
            <a:r>
              <a:rPr lang="en-GB" sz="2400" dirty="0" smtClean="0"/>
              <a:t>By carefully controlling all of the trap/interrupt “gateways”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Into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Due to either hardware or software trap</a:t>
            </a:r>
          </a:p>
          <a:p>
            <a:r>
              <a:rPr lang="en-GB" dirty="0" smtClean="0"/>
              <a:t>Hardware trap handling</a:t>
            </a:r>
          </a:p>
          <a:p>
            <a:pPr lvl="1"/>
            <a:r>
              <a:rPr lang="en-GB" sz="2400" dirty="0" smtClean="0"/>
              <a:t>Trap cause provides index into trap vector table </a:t>
            </a:r>
          </a:p>
          <a:p>
            <a:pPr lvl="1"/>
            <a:r>
              <a:rPr lang="en-GB" sz="2400" dirty="0" smtClean="0"/>
              <a:t>Load new processor status word, switch to supervisor mode</a:t>
            </a:r>
          </a:p>
          <a:p>
            <a:pPr lvl="1"/>
            <a:r>
              <a:rPr lang="en-GB" sz="2400" dirty="0" smtClean="0"/>
              <a:t>Push PC/PS of program that caused trap onto stack</a:t>
            </a:r>
          </a:p>
          <a:p>
            <a:pPr lvl="1"/>
            <a:r>
              <a:rPr lang="en-GB" sz="2400" dirty="0" smtClean="0"/>
              <a:t>Load new program counter from trap vector table entry</a:t>
            </a:r>
            <a:endParaRPr lang="en-GB" sz="2000" dirty="0" smtClean="0"/>
          </a:p>
          <a:p>
            <a:r>
              <a:rPr lang="en-GB" dirty="0" smtClean="0"/>
              <a:t>Software trap handling</a:t>
            </a:r>
          </a:p>
          <a:p>
            <a:pPr lvl="1"/>
            <a:r>
              <a:rPr lang="en-GB" sz="2400" dirty="0" smtClean="0"/>
              <a:t>1st level handler pushes all other registers onto stack</a:t>
            </a:r>
          </a:p>
          <a:p>
            <a:pPr lvl="1"/>
            <a:r>
              <a:rPr lang="en-GB" sz="2400" dirty="0" smtClean="0"/>
              <a:t>1st level handler gathers info, selects 2nd level handler</a:t>
            </a:r>
          </a:p>
          <a:p>
            <a:pPr lvl="1"/>
            <a:r>
              <a:rPr lang="en-GB" sz="2400" dirty="0" smtClean="0"/>
              <a:t>2nd level handler deals with the exception condition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Trap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04322" y="4105275"/>
            <a:ext cx="3197225" cy="942975"/>
          </a:xfrm>
          <a:prstGeom prst="roundRect">
            <a:avLst>
              <a:gd name="adj" fmla="val 130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1</a:t>
            </a:r>
            <a:r>
              <a:rPr lang="en-GB" sz="2200" baseline="33000">
                <a:solidFill>
                  <a:schemeClr val="tx1"/>
                </a:solidFill>
              </a:rPr>
              <a:t>st</a:t>
            </a:r>
            <a:r>
              <a:rPr lang="en-GB" sz="2200">
                <a:solidFill>
                  <a:schemeClr val="tx1"/>
                </a:solidFill>
              </a:rPr>
              <a:t> level trap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(saves registers and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selects 2</a:t>
            </a:r>
            <a:r>
              <a:rPr lang="en-GB" sz="2200" baseline="33000">
                <a:solidFill>
                  <a:schemeClr val="tx1"/>
                </a:solidFill>
              </a:rPr>
              <a:t>nd</a:t>
            </a:r>
            <a:r>
              <a:rPr lang="en-GB" sz="2200">
                <a:solidFill>
                  <a:schemeClr val="tx1"/>
                </a:solidFill>
              </a:rPr>
              <a:t> level handler)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439123" y="5470863"/>
            <a:ext cx="2284412" cy="942975"/>
          </a:xfrm>
          <a:prstGeom prst="roundRect">
            <a:avLst>
              <a:gd name="adj" fmla="val 139"/>
            </a:avLst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2</a:t>
            </a:r>
            <a:r>
              <a:rPr lang="en-GB" sz="2200" baseline="33000" dirty="0">
                <a:solidFill>
                  <a:schemeClr val="tx1"/>
                </a:solidFill>
              </a:rPr>
              <a:t>nd</a:t>
            </a:r>
            <a:r>
              <a:rPr lang="en-GB" sz="2200" dirty="0">
                <a:solidFill>
                  <a:schemeClr val="tx1"/>
                </a:solidFill>
              </a:rPr>
              <a:t> level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(actually deals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with the problem)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926860" y="3929063"/>
            <a:ext cx="1482725" cy="631825"/>
          </a:xfrm>
          <a:prstGeom prst="roundRect">
            <a:avLst>
              <a:gd name="adj" fmla="val 199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return to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059585" y="1766888"/>
            <a:ext cx="6624638" cy="327025"/>
          </a:xfrm>
          <a:prstGeom prst="roundRect">
            <a:avLst>
              <a:gd name="adj" fmla="val 2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2200" b="1">
              <a:solidFill>
                <a:schemeClr val="tx1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00673" y="1335088"/>
            <a:ext cx="25177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Application</a:t>
            </a:r>
            <a:r>
              <a:rPr lang="en-GB" sz="2200">
                <a:solidFill>
                  <a:schemeClr val="tx1"/>
                </a:solidFill>
                <a:latin typeface="VAG Rounded Thin" pitchFamily="32" charset="0"/>
              </a:rPr>
              <a:t> </a:t>
            </a:r>
            <a:r>
              <a:rPr lang="en-GB" sz="220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9" name="AutoShape 8"/>
          <p:cNvCxnSpPr>
            <a:cxnSpLocks noChangeShapeType="1"/>
            <a:stCxn id="7" idx="2"/>
            <a:endCxn id="19" idx="3"/>
          </p:cNvCxnSpPr>
          <p:nvPr/>
        </p:nvCxnSpPr>
        <p:spPr bwMode="auto">
          <a:xfrm rot="5400000">
            <a:off x="4418610" y="2451101"/>
            <a:ext cx="1311275" cy="5969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0" name="AutoShape 9"/>
          <p:cNvCxnSpPr>
            <a:cxnSpLocks noChangeShapeType="1"/>
            <a:stCxn id="4" idx="2"/>
            <a:endCxn id="5" idx="1"/>
          </p:cNvCxnSpPr>
          <p:nvPr/>
        </p:nvCxnSpPr>
        <p:spPr bwMode="auto">
          <a:xfrm rot="16200000" flipH="1">
            <a:off x="2323979" y="4827206"/>
            <a:ext cx="894101" cy="1336188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1" name="AutoShape 10"/>
          <p:cNvCxnSpPr>
            <a:cxnSpLocks noChangeShapeType="1"/>
            <a:stCxn id="5" idx="3"/>
            <a:endCxn id="6" idx="2"/>
          </p:cNvCxnSpPr>
          <p:nvPr/>
        </p:nvCxnSpPr>
        <p:spPr bwMode="auto">
          <a:xfrm flipV="1">
            <a:off x="5723535" y="4560888"/>
            <a:ext cx="1944688" cy="1381463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2" name="AutoShape 11"/>
          <p:cNvCxnSpPr>
            <a:cxnSpLocks noChangeShapeType="1"/>
            <a:stCxn id="6" idx="0"/>
          </p:cNvCxnSpPr>
          <p:nvPr/>
        </p:nvCxnSpPr>
        <p:spPr bwMode="auto">
          <a:xfrm rot="5400000" flipH="1">
            <a:off x="5926735" y="2187576"/>
            <a:ext cx="1749425" cy="17335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65748" y="2476500"/>
            <a:ext cx="8518525" cy="158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433029" y="2173288"/>
            <a:ext cx="132238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700272" y="2484438"/>
            <a:ext cx="20685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supervisor mode</a:t>
            </a: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3488335" y="26241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3990975" y="4008438"/>
            <a:ext cx="226853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TRAP vector table</a:t>
            </a:r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3496273" y="29416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3496273" y="32464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3496273" y="35512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cxnSp>
        <p:nvCxnSpPr>
          <p:cNvPr id="21" name="AutoShape 20"/>
          <p:cNvCxnSpPr>
            <a:cxnSpLocks noChangeShapeType="1"/>
            <a:stCxn id="19" idx="1"/>
            <a:endCxn id="4" idx="0"/>
          </p:cNvCxnSpPr>
          <p:nvPr/>
        </p:nvCxnSpPr>
        <p:spPr bwMode="auto">
          <a:xfrm rot="10800000" flipV="1">
            <a:off x="2102935" y="3405187"/>
            <a:ext cx="1393338" cy="7000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2766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3528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4290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5052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585847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6576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16" grpId="0" animBg="1"/>
      <p:bldP spid="16" grpId="1" animBg="1"/>
      <p:bldP spid="17" grpId="0"/>
      <p:bldP spid="17" grpId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3" grpId="0"/>
      <p:bldP spid="24" grpId="0"/>
      <p:bldP spid="25" grpId="0"/>
      <p:bldP spid="25" grpId="1"/>
      <p:bldP spid="25" grpId="2"/>
      <p:bldP spid="26" grpId="0"/>
      <p:bldP spid="2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and the operating system</a:t>
            </a:r>
          </a:p>
          <a:p>
            <a:r>
              <a:rPr lang="en-US" dirty="0" smtClean="0"/>
              <a:t>Processor issues</a:t>
            </a:r>
          </a:p>
          <a:p>
            <a:r>
              <a:rPr lang="en-US" dirty="0" smtClean="0"/>
              <a:t>Buses and devices</a:t>
            </a:r>
          </a:p>
          <a:p>
            <a:pPr lvl="1"/>
            <a:r>
              <a:rPr lang="en-US" dirty="0" smtClean="0"/>
              <a:t>Disk drives</a:t>
            </a:r>
          </a:p>
          <a:p>
            <a:r>
              <a:rPr lang="en-US" dirty="0" smtClean="0"/>
              <a:t>We’ll talk about memory later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96513" y="553767"/>
            <a:ext cx="225832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the Cause of a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Some exceptions are handled by the OS</a:t>
            </a:r>
          </a:p>
          <a:p>
            <a:pPr lvl="1"/>
            <a:r>
              <a:rPr lang="en-GB" dirty="0" smtClean="0"/>
              <a:t>E.g. page faults, alignment, floating point emulation</a:t>
            </a:r>
          </a:p>
          <a:p>
            <a:pPr lvl="1"/>
            <a:r>
              <a:rPr lang="en-GB" dirty="0" smtClean="0"/>
              <a:t>OS simulates expected </a:t>
            </a:r>
            <a:r>
              <a:rPr lang="en-GB" dirty="0" err="1" smtClean="0"/>
              <a:t>behavior</a:t>
            </a:r>
            <a:r>
              <a:rPr lang="en-GB" dirty="0" smtClean="0"/>
              <a:t> and returns</a:t>
            </a:r>
          </a:p>
          <a:p>
            <a:r>
              <a:rPr lang="en-GB" dirty="0" smtClean="0"/>
              <a:t>Some exceptions may be fatal to running task</a:t>
            </a:r>
          </a:p>
          <a:p>
            <a:pPr lvl="1"/>
            <a:r>
              <a:rPr lang="en-GB" dirty="0" smtClean="0"/>
              <a:t>E.g. zero divide, illegal instruction, invalid address</a:t>
            </a:r>
          </a:p>
          <a:p>
            <a:pPr lvl="1"/>
            <a:r>
              <a:rPr lang="en-GB" dirty="0" smtClean="0"/>
              <a:t>OS reflects the failure back to the running process</a:t>
            </a:r>
          </a:p>
          <a:p>
            <a:r>
              <a:rPr lang="en-GB" dirty="0" smtClean="0"/>
              <a:t>Some exceptions may be fatal to the system</a:t>
            </a:r>
          </a:p>
          <a:p>
            <a:pPr lvl="1"/>
            <a:r>
              <a:rPr lang="en-GB" dirty="0" smtClean="0"/>
              <a:t>E.g. power failure, cache parity, stack violation</a:t>
            </a:r>
          </a:p>
          <a:p>
            <a:pPr lvl="1"/>
            <a:r>
              <a:rPr lang="en-GB" dirty="0" smtClean="0"/>
              <a:t>OS cleanly shuts down the affected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 To User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8"/>
            <a:ext cx="8229600" cy="4525963"/>
          </a:xfrm>
        </p:spPr>
        <p:txBody>
          <a:bodyPr/>
          <a:lstStyle/>
          <a:p>
            <a:r>
              <a:rPr lang="en-GB" dirty="0" smtClean="0"/>
              <a:t>Return is opposite of interrupt/trap entry</a:t>
            </a:r>
          </a:p>
          <a:p>
            <a:pPr lvl="1"/>
            <a:r>
              <a:rPr lang="en-GB" dirty="0" smtClean="0"/>
              <a:t>2nd level handler returns to 1st level handler</a:t>
            </a:r>
          </a:p>
          <a:p>
            <a:pPr lvl="1"/>
            <a:r>
              <a:rPr lang="en-GB" dirty="0" smtClean="0"/>
              <a:t>1st level handler restores all registers from stack</a:t>
            </a:r>
          </a:p>
          <a:p>
            <a:pPr lvl="1"/>
            <a:r>
              <a:rPr lang="en-GB" dirty="0" smtClean="0"/>
              <a:t>Use privileged return instruction to restore PC/PS</a:t>
            </a:r>
          </a:p>
          <a:p>
            <a:pPr lvl="1"/>
            <a:r>
              <a:rPr lang="en-GB" dirty="0" smtClean="0"/>
              <a:t>Resume user-mode execution after trapped instruction</a:t>
            </a:r>
          </a:p>
          <a:p>
            <a:r>
              <a:rPr lang="en-GB" dirty="0" smtClean="0"/>
              <a:t>Saved registers can be changed before return</a:t>
            </a:r>
          </a:p>
          <a:p>
            <a:pPr lvl="1"/>
            <a:r>
              <a:rPr lang="en-GB" dirty="0" smtClean="0"/>
              <a:t>To set entry point for newly loaded programs</a:t>
            </a:r>
          </a:p>
          <a:p>
            <a:pPr lvl="1"/>
            <a:r>
              <a:rPr lang="en-GB" dirty="0" smtClean="0"/>
              <a:t>To deliver signals to user-mode processes</a:t>
            </a:r>
          </a:p>
          <a:p>
            <a:pPr lvl="1"/>
            <a:r>
              <a:rPr lang="en-GB" dirty="0" smtClean="0"/>
              <a:t>To set return codes from system calls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Stacking and </a:t>
            </a:r>
            <a:r>
              <a:rPr lang="en-US" dirty="0" err="1" smtClean="0"/>
              <a:t>Unstacking</a:t>
            </a:r>
            <a:r>
              <a:rPr lang="en-US" dirty="0" smtClean="0"/>
              <a:t> a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55457" y="2091414"/>
            <a:ext cx="1524000" cy="1905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stack frames</a:t>
            </a:r>
          </a:p>
          <a:p>
            <a:pPr algn="ctr"/>
            <a:r>
              <a:rPr lang="en-US"/>
              <a:t> from</a:t>
            </a:r>
          </a:p>
          <a:p>
            <a:pPr algn="ctr"/>
            <a:r>
              <a:rPr lang="en-US"/>
              <a:t>application</a:t>
            </a:r>
          </a:p>
          <a:p>
            <a:pPr algn="ctr"/>
            <a:r>
              <a:rPr lang="en-US"/>
              <a:t>computation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697044" y="2966126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079257" y="1389739"/>
            <a:ext cx="2144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User-mode Stack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654432" y="1389739"/>
            <a:ext cx="2822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Supervisor-mode Stack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4017719" y="2472414"/>
            <a:ext cx="533400" cy="2057400"/>
          </a:xfrm>
          <a:prstGeom prst="downArrow">
            <a:avLst>
              <a:gd name="adj1" fmla="val 50000"/>
              <a:gd name="adj2" fmla="val 9642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662119" y="4742539"/>
            <a:ext cx="1227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direction</a:t>
            </a:r>
          </a:p>
          <a:p>
            <a:r>
              <a:rPr lang="en-US" sz="2000"/>
              <a:t>of growth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6184657" y="2015214"/>
            <a:ext cx="1524000" cy="685800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user mode</a:t>
            </a:r>
          </a:p>
          <a:p>
            <a:pPr algn="ctr"/>
            <a:r>
              <a:rPr lang="en-US"/>
              <a:t>PC &amp; PS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184657" y="2777214"/>
            <a:ext cx="1524000" cy="990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saved</a:t>
            </a:r>
          </a:p>
          <a:p>
            <a:pPr algn="ctr"/>
            <a:r>
              <a:rPr lang="en-US"/>
              <a:t>user mode</a:t>
            </a:r>
          </a:p>
          <a:p>
            <a:pPr algn="ctr"/>
            <a:r>
              <a:rPr lang="en-US"/>
              <a:t>registers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6184657" y="3844014"/>
            <a:ext cx="1524000" cy="990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parameters</a:t>
            </a:r>
          </a:p>
          <a:p>
            <a:pPr algn="ctr"/>
            <a:r>
              <a:rPr lang="en-US"/>
              <a:t>to 2</a:t>
            </a:r>
            <a:r>
              <a:rPr lang="en-US" baseline="30000"/>
              <a:t>nd</a:t>
            </a:r>
            <a:r>
              <a:rPr lang="en-US"/>
              <a:t> level</a:t>
            </a:r>
          </a:p>
          <a:p>
            <a:pPr algn="ctr"/>
            <a:r>
              <a:rPr lang="en-US"/>
              <a:t>trap handler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184657" y="4910814"/>
            <a:ext cx="15240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return PC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6184657" y="5368014"/>
            <a:ext cx="1524000" cy="990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level</a:t>
            </a:r>
          </a:p>
          <a:p>
            <a:pPr algn="ctr"/>
            <a:r>
              <a:rPr lang="en-US"/>
              <a:t>trap handler</a:t>
            </a:r>
          </a:p>
          <a:p>
            <a:pPr algn="ctr"/>
            <a:r>
              <a:rPr lang="en-US"/>
              <a:t>stack frame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55457" y="3996414"/>
            <a:ext cx="15240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resumed</a:t>
            </a:r>
          </a:p>
          <a:p>
            <a:pPr algn="ctr"/>
            <a:r>
              <a:rPr lang="en-US"/>
              <a:t>computation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15892" y="1503222"/>
            <a:ext cx="1751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/>
                <a:cs typeface="Times New Roman"/>
              </a:rPr>
              <a:t>TRAP!</a:t>
            </a:r>
            <a:endParaRPr lang="en-US" sz="40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0"/>
      <p:bldP spid="16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Traps While In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Nearly identical to traps while in user mode</a:t>
            </a:r>
          </a:p>
          <a:p>
            <a:pPr lvl="1"/>
            <a:r>
              <a:rPr lang="en-GB" dirty="0" smtClean="0"/>
              <a:t>Trap saves interrupted PC/PS on supervisor stack</a:t>
            </a:r>
          </a:p>
          <a:p>
            <a:pPr lvl="1"/>
            <a:r>
              <a:rPr lang="en-GB" dirty="0" smtClean="0"/>
              <a:t>Trap goes to same vector &amp; 1st level handler </a:t>
            </a:r>
          </a:p>
          <a:p>
            <a:pPr lvl="1"/>
            <a:r>
              <a:rPr lang="en-GB" dirty="0" smtClean="0"/>
              <a:t>Same register saving, restoring, and return</a:t>
            </a:r>
          </a:p>
          <a:p>
            <a:r>
              <a:rPr lang="en-GB" dirty="0" smtClean="0"/>
              <a:t>There are very few differences</a:t>
            </a:r>
          </a:p>
          <a:p>
            <a:pPr lvl="1"/>
            <a:r>
              <a:rPr lang="en-GB" dirty="0" smtClean="0"/>
              <a:t>Saved PS at interrupt time shows supervisor mode</a:t>
            </a:r>
          </a:p>
          <a:p>
            <a:pPr lvl="1"/>
            <a:r>
              <a:rPr lang="en-GB" dirty="0" smtClean="0"/>
              <a:t>2nd level handler knows trap was from supervisor mode </a:t>
            </a:r>
          </a:p>
          <a:p>
            <a:pPr lvl="1"/>
            <a:r>
              <a:rPr lang="en-GB" dirty="0" smtClean="0"/>
              <a:t>May be more or less severe than the same trap from user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Traps and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The OS is very careful in protecting trap vectors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The trap vector specifies the code and mode to be executed when an exception occurs  </a:t>
            </a:r>
          </a:p>
          <a:p>
            <a:r>
              <a:rPr lang="en-US" dirty="0" smtClean="0"/>
              <a:t>If a user-mode program could change these vectors, it could execute arbitrary code</a:t>
            </a:r>
          </a:p>
          <a:p>
            <a:pPr lvl="1"/>
            <a:r>
              <a:rPr lang="en-US" dirty="0" smtClean="0"/>
              <a:t>In supervisor mode</a:t>
            </a:r>
          </a:p>
          <a:p>
            <a:pPr lvl="1"/>
            <a:r>
              <a:rPr lang="en-US" dirty="0" smtClean="0"/>
              <a:t>Bypassing  all of the built-in protections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133828" y="1541999"/>
            <a:ext cx="4600348" cy="2293558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if I’m an embedded device running a single job.  Can I run everything in supervisor mode?  What are the advantages and disadvantages for me?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Hardware and the </a:t>
            </a:r>
            <a:br>
              <a:rPr lang="en-US" dirty="0" smtClean="0"/>
            </a:br>
            <a:r>
              <a:rPr lang="en-US" dirty="0" smtClean="0"/>
              <a:t>Operating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major roles of the operating system is to hide details of the hardware</a:t>
            </a:r>
          </a:p>
          <a:p>
            <a:pPr lvl="1"/>
            <a:r>
              <a:rPr lang="en-US" dirty="0" smtClean="0"/>
              <a:t>Messy and difficult details</a:t>
            </a:r>
            <a:endParaRPr lang="en-US" dirty="0" smtClean="0"/>
          </a:p>
          <a:p>
            <a:pPr lvl="1"/>
            <a:r>
              <a:rPr lang="en-US" dirty="0" smtClean="0"/>
              <a:t>Specifics of </a:t>
            </a:r>
            <a:r>
              <a:rPr lang="en-US" dirty="0" smtClean="0"/>
              <a:t>particular pieces of hardware</a:t>
            </a:r>
          </a:p>
          <a:p>
            <a:pPr lvl="1"/>
            <a:r>
              <a:rPr lang="en-US" dirty="0" smtClean="0"/>
              <a:t>Details that prevent safe operation of the computer</a:t>
            </a:r>
          </a:p>
          <a:p>
            <a:r>
              <a:rPr lang="en-US" dirty="0" smtClean="0"/>
              <a:t>OS abstractions are built on the hardware, at the bottom</a:t>
            </a:r>
          </a:p>
          <a:p>
            <a:pPr lvl="1"/>
            <a:r>
              <a:rPr lang="en-US" dirty="0" smtClean="0"/>
              <a:t>Everything ultimately relies on hardware</a:t>
            </a:r>
          </a:p>
          <a:p>
            <a:r>
              <a:rPr lang="en-US" dirty="0" smtClean="0"/>
              <a:t>A major element of OS design concerns HW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40419" y="448012"/>
            <a:ext cx="4437370" cy="1258722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Abstractions and the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9576"/>
            <a:ext cx="8229600" cy="4525963"/>
          </a:xfrm>
        </p:spPr>
        <p:txBody>
          <a:bodyPr/>
          <a:lstStyle/>
          <a:p>
            <a:r>
              <a:rPr lang="en-US" sz="2800" dirty="0" smtClean="0"/>
              <a:t>Many important OS abstractions aren’t supported directly by the hardware</a:t>
            </a:r>
          </a:p>
          <a:p>
            <a:r>
              <a:rPr lang="en-US" sz="2800" dirty="0" smtClean="0"/>
              <a:t>Virtual machines</a:t>
            </a:r>
          </a:p>
          <a:p>
            <a:pPr lvl="1"/>
            <a:r>
              <a:rPr lang="en-US" sz="2400" dirty="0" smtClean="0"/>
              <a:t>There’s one real machine</a:t>
            </a:r>
          </a:p>
          <a:p>
            <a:r>
              <a:rPr lang="en-US" sz="2800" dirty="0" smtClean="0"/>
              <a:t>Virtual memory</a:t>
            </a:r>
          </a:p>
          <a:p>
            <a:pPr lvl="1"/>
            <a:r>
              <a:rPr lang="en-US" sz="2400" dirty="0" smtClean="0"/>
              <a:t>There’s one set of physical memory</a:t>
            </a:r>
          </a:p>
          <a:p>
            <a:pPr lvl="1"/>
            <a:r>
              <a:rPr lang="en-US" sz="2400" dirty="0" smtClean="0"/>
              <a:t>And it often isn’t as big as even one process thinks it</a:t>
            </a:r>
            <a:r>
              <a:rPr lang="en-US" sz="2400" dirty="0" smtClean="0"/>
              <a:t> is</a:t>
            </a:r>
          </a:p>
          <a:p>
            <a:r>
              <a:rPr lang="en-US" sz="2800" dirty="0" smtClean="0"/>
              <a:t>Typical file abstractions</a:t>
            </a:r>
          </a:p>
          <a:p>
            <a:r>
              <a:rPr lang="en-US" sz="2800" dirty="0" smtClean="0"/>
              <a:t>Many others</a:t>
            </a:r>
          </a:p>
          <a:p>
            <a:r>
              <a:rPr lang="en-US" sz="2800" dirty="0" smtClean="0"/>
              <a:t>The OS works hard to make up the differences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Hiding Grubby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8"/>
            <a:ext cx="8229600" cy="4525963"/>
          </a:xfrm>
        </p:spPr>
        <p:txBody>
          <a:bodyPr/>
          <a:lstStyle/>
          <a:p>
            <a:r>
              <a:rPr lang="en-US" sz="2800" dirty="0" smtClean="0"/>
              <a:t>Maybe I don’t have floating point hardware</a:t>
            </a:r>
          </a:p>
          <a:p>
            <a:r>
              <a:rPr lang="en-US" sz="2800" dirty="0" smtClean="0"/>
              <a:t>Maybe I have a RAID instead of a single hard disk</a:t>
            </a:r>
          </a:p>
          <a:p>
            <a:r>
              <a:rPr lang="en-US" sz="2800" dirty="0" smtClean="0"/>
              <a:t>I might be allowing access to RAM not performed through the CPU</a:t>
            </a:r>
          </a:p>
          <a:p>
            <a:pPr lvl="1"/>
            <a:r>
              <a:rPr lang="en-US" sz="2400" dirty="0" smtClean="0"/>
              <a:t>E.g., </a:t>
            </a:r>
            <a:r>
              <a:rPr lang="en-US" sz="2400" dirty="0" err="1" smtClean="0"/>
              <a:t>Firewire</a:t>
            </a:r>
            <a:endParaRPr lang="en-US" sz="2400" dirty="0" smtClean="0"/>
          </a:p>
          <a:p>
            <a:r>
              <a:rPr lang="en-US" sz="2800" dirty="0" smtClean="0"/>
              <a:t>I might have two printers with different capabilities</a:t>
            </a:r>
          </a:p>
          <a:p>
            <a:r>
              <a:rPr lang="en-US" sz="2800" dirty="0" smtClean="0"/>
              <a:t>I might periodically switch between using Ethernet or 802.11 for my network</a:t>
            </a:r>
          </a:p>
          <a:p>
            <a:r>
              <a:rPr lang="en-US" sz="2800" dirty="0" smtClean="0"/>
              <a:t>My users don’t want to know any of this</a:t>
            </a:r>
          </a:p>
          <a:p>
            <a:r>
              <a:rPr lang="en-US" sz="2800" dirty="0" smtClean="0"/>
              <a:t>And couldn’t handle it if they did</a:t>
            </a:r>
          </a:p>
          <a:p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machine is doing multiprocessing, failures in one process shouldn’t hurt another</a:t>
            </a:r>
          </a:p>
          <a:p>
            <a:r>
              <a:rPr lang="en-US" dirty="0" smtClean="0"/>
              <a:t>If process A divides by zero, that’s not process B’s problem</a:t>
            </a:r>
          </a:p>
          <a:p>
            <a:r>
              <a:rPr lang="en-US" dirty="0" smtClean="0"/>
              <a:t>If process C and process D both ask to get  data off the disk, they should only see their own data</a:t>
            </a:r>
          </a:p>
          <a:p>
            <a:r>
              <a:rPr lang="en-US" dirty="0" smtClean="0"/>
              <a:t>Only the OS knows enough and is trusted enough to handle safety issues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Execution mode</a:t>
            </a:r>
          </a:p>
          <a:p>
            <a:r>
              <a:rPr lang="en-US" dirty="0" smtClean="0"/>
              <a:t>Handling exceptions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21169" y="553767"/>
            <a:ext cx="3956094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CPUs can execute in two different modes:</a:t>
            </a:r>
          </a:p>
          <a:p>
            <a:pPr lvl="1"/>
            <a:r>
              <a:rPr lang="en-US" dirty="0" smtClean="0"/>
              <a:t>User mode</a:t>
            </a:r>
          </a:p>
          <a:p>
            <a:pPr lvl="1"/>
            <a:r>
              <a:rPr lang="en-US" dirty="0" smtClean="0"/>
              <a:t>Supervisor mode</a:t>
            </a:r>
          </a:p>
          <a:p>
            <a:r>
              <a:rPr lang="en-US" dirty="0" smtClean="0"/>
              <a:t>User mode is to run ordinary programs</a:t>
            </a:r>
          </a:p>
          <a:p>
            <a:r>
              <a:rPr lang="en-US" dirty="0" smtClean="0"/>
              <a:t>Supervisor mode is for OS use</a:t>
            </a:r>
          </a:p>
          <a:p>
            <a:pPr lvl="1"/>
            <a:r>
              <a:rPr lang="en-US" dirty="0" smtClean="0"/>
              <a:t>To perform overall control</a:t>
            </a:r>
          </a:p>
          <a:p>
            <a:pPr lvl="1"/>
            <a:r>
              <a:rPr lang="en-US" dirty="0" smtClean="0"/>
              <a:t>To perform unsafe operations on the behalf of processes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14225" y="553767"/>
            <a:ext cx="412988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5511919" y="110034"/>
            <a:ext cx="3447020" cy="1490166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Why only two modes?  If you had more modes, what could you do with them?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6728"/>
            <a:ext cx="8229600" cy="4525963"/>
          </a:xfrm>
        </p:spPr>
        <p:txBody>
          <a:bodyPr/>
          <a:lstStyle/>
          <a:p>
            <a:r>
              <a:rPr lang="en-GB" dirty="0" smtClean="0"/>
              <a:t>Allows use of all the “normal” instructions</a:t>
            </a:r>
          </a:p>
          <a:p>
            <a:pPr lvl="1"/>
            <a:r>
              <a:rPr lang="en-GB" dirty="0" smtClean="0"/>
              <a:t>Load and store general registers from/to memory</a:t>
            </a:r>
          </a:p>
          <a:p>
            <a:pPr lvl="1"/>
            <a:r>
              <a:rPr lang="en-GB" dirty="0" smtClean="0"/>
              <a:t>Arithmetic, logical, test, compare, data copying</a:t>
            </a:r>
          </a:p>
          <a:p>
            <a:pPr lvl="1"/>
            <a:r>
              <a:rPr lang="en-GB" dirty="0" smtClean="0"/>
              <a:t>Branches and subroutine calls</a:t>
            </a:r>
          </a:p>
          <a:p>
            <a:r>
              <a:rPr lang="en-GB" dirty="0" smtClean="0"/>
              <a:t>Able to address some subset of memory</a:t>
            </a:r>
          </a:p>
          <a:p>
            <a:pPr lvl="1"/>
            <a:r>
              <a:rPr lang="en-GB" dirty="0" smtClean="0"/>
              <a:t>Controlled by a Memory Management Unit</a:t>
            </a:r>
          </a:p>
          <a:p>
            <a:r>
              <a:rPr lang="en-GB" u="sng" dirty="0" smtClean="0"/>
              <a:t>Not </a:t>
            </a:r>
            <a:r>
              <a:rPr lang="en-GB" dirty="0" smtClean="0"/>
              <a:t>able to perform privileged operations</a:t>
            </a:r>
          </a:p>
          <a:p>
            <a:pPr lvl="1"/>
            <a:r>
              <a:rPr lang="en-GB" dirty="0" smtClean="0"/>
              <a:t>I/O operations, update the MMU</a:t>
            </a:r>
            <a:endParaRPr lang="en-GB" dirty="0" smtClean="0"/>
          </a:p>
          <a:p>
            <a:pPr lvl="1"/>
            <a:r>
              <a:rPr lang="en-GB" dirty="0" smtClean="0"/>
              <a:t>Enable i</a:t>
            </a:r>
            <a:r>
              <a:rPr lang="en-GB" dirty="0" smtClean="0"/>
              <a:t>nterrupts, </a:t>
            </a:r>
            <a:r>
              <a:rPr lang="en-GB" dirty="0" smtClean="0"/>
              <a:t>enter supervisor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39847</TotalTime>
  <Words>1526</Words>
  <Application>Microsoft Macintosh PowerPoint</Application>
  <PresentationFormat>On-screen Show (4:3)</PresentationFormat>
  <Paragraphs>234</Paragraphs>
  <Slides>24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Theme</vt:lpstr>
      <vt:lpstr>Hardware Issues for Operating Systems CS 111 On-Line MS Program Operating Systems  Peter Reiher </vt:lpstr>
      <vt:lpstr>Outline</vt:lpstr>
      <vt:lpstr>Hardware and the  Operating System</vt:lpstr>
      <vt:lpstr>OS Abstractions and the Hardware</vt:lpstr>
      <vt:lpstr>Hiding Grubby Details</vt:lpstr>
      <vt:lpstr>Safety Issues</vt:lpstr>
      <vt:lpstr>Processor Issues</vt:lpstr>
      <vt:lpstr>Execution Modes</vt:lpstr>
      <vt:lpstr>User Mode</vt:lpstr>
      <vt:lpstr>Why Only a Subset of Memory?</vt:lpstr>
      <vt:lpstr>Supervisor Mode</vt:lpstr>
      <vt:lpstr>Controlling the Processor Mode</vt:lpstr>
      <vt:lpstr>How Do Modes Get Set?</vt:lpstr>
      <vt:lpstr>So When Do We Go Back To Supervisor Mode?</vt:lpstr>
      <vt:lpstr>Asynchronous Exceptions  and Handlers</vt:lpstr>
      <vt:lpstr>Why Not Check It  All In User Mode?</vt:lpstr>
      <vt:lpstr>Control of Supervisor  Mode Transitions</vt:lpstr>
      <vt:lpstr>Transition Into Supervisor Mode</vt:lpstr>
      <vt:lpstr>Software Trap Handling</vt:lpstr>
      <vt:lpstr>Dealing With the Cause of a Trap</vt:lpstr>
      <vt:lpstr>Returning  To User Mode</vt:lpstr>
      <vt:lpstr>Stacking and Unstacking a Trap</vt:lpstr>
      <vt:lpstr>Traps While In Supervisor Mode</vt:lpstr>
      <vt:lpstr>Traps and Protection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34</cp:revision>
  <cp:lastPrinted>2013-01-17T23:37:20Z</cp:lastPrinted>
  <dcterms:created xsi:type="dcterms:W3CDTF">2013-02-26T20:48:00Z</dcterms:created>
  <dcterms:modified xsi:type="dcterms:W3CDTF">2013-02-28T19:46:10Z</dcterms:modified>
</cp:coreProperties>
</file>