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9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332" r:id="rId2"/>
    <p:sldId id="333" r:id="rId3"/>
    <p:sldId id="334" r:id="rId4"/>
    <p:sldId id="335" r:id="rId5"/>
    <p:sldId id="336" r:id="rId6"/>
    <p:sldId id="337" r:id="rId7"/>
    <p:sldId id="339" r:id="rId8"/>
    <p:sldId id="338" r:id="rId9"/>
    <p:sldId id="340" r:id="rId10"/>
    <p:sldId id="341" r:id="rId11"/>
    <p:sldId id="342" r:id="rId12"/>
    <p:sldId id="343" r:id="rId13"/>
    <p:sldId id="344" r:id="rId14"/>
    <p:sldId id="345" r:id="rId15"/>
    <p:sldId id="346" r:id="rId16"/>
    <p:sldId id="347" r:id="rId17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FA839"/>
    <a:srgbClr val="CBCBCB"/>
    <a:srgbClr val="A2D6E2"/>
    <a:srgbClr val="E2A8A6"/>
    <a:srgbClr val="70F965"/>
    <a:srgbClr val="FDDDC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1420" autoAdjust="0"/>
  </p:normalViewPr>
  <p:slideViewPr>
    <p:cSldViewPr snapToGrid="0" snapToObjects="1">
      <p:cViewPr varScale="1">
        <p:scale>
          <a:sx n="96" d="100"/>
          <a:sy n="96" d="100"/>
        </p:scale>
        <p:origin x="-100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5/31/13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5/31/13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9A981-F631-6C4A-86DB-307E6383E623}" type="datetime1">
              <a:rPr lang="en-US" smtClean="0"/>
              <a:pPr>
                <a:defRPr/>
              </a:pPr>
              <a:t>5/31/13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6EC38-4D31-2140-9931-D5E726EF7D3D}" type="datetime1">
              <a:rPr lang="en-US" smtClean="0"/>
              <a:pPr>
                <a:defRPr/>
              </a:pPr>
              <a:t>5/31/13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7BC0C-7003-E94A-804F-54184BF50984}" type="datetime1">
              <a:rPr lang="en-US" smtClean="0"/>
              <a:pPr>
                <a:defRPr/>
              </a:pPr>
              <a:t>5/31/13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65804-5B58-034F-A3DB-4CECB6DAC7FB}" type="datetime1">
              <a:rPr lang="en-US" smtClean="0"/>
              <a:pPr>
                <a:defRPr/>
              </a:pPr>
              <a:t>5/31/13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522B3-B141-814F-8D8A-F6B0FA2B162F}" type="datetime1">
              <a:rPr lang="en-US" smtClean="0"/>
              <a:pPr>
                <a:defRPr/>
              </a:pPr>
              <a:t>5/31/13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D0BDD-213E-954F-94A2-56F86D9FBDD9}" type="datetime1">
              <a:rPr lang="en-US" smtClean="0"/>
              <a:pPr>
                <a:defRPr/>
              </a:pPr>
              <a:t>5/31/13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729DD-0AC1-8446-A7E7-2EA7DFEFC0B8}" type="datetime1">
              <a:rPr lang="en-US" smtClean="0"/>
              <a:pPr>
                <a:defRPr/>
              </a:pPr>
              <a:t>5/31/13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DEDBE-692C-744D-A80D-82742EE06E44}" type="datetime1">
              <a:rPr lang="en-US" smtClean="0"/>
              <a:pPr>
                <a:defRPr/>
              </a:pPr>
              <a:t>5/31/13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4258B-B662-424E-993C-09FB0781EA91}" type="datetime1">
              <a:rPr lang="en-US" smtClean="0"/>
              <a:pPr>
                <a:defRPr/>
              </a:pPr>
              <a:t>5/31/13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91CE8-11C5-144F-8C0A-6B1192B9AA31}" type="datetime1">
              <a:rPr lang="en-US" smtClean="0"/>
              <a:pPr>
                <a:defRPr/>
              </a:pPr>
              <a:t>5/31/13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5D738-D4A0-DC48-A21B-E749BF07505E}" type="datetime1">
              <a:rPr lang="en-US" smtClean="0"/>
              <a:pPr>
                <a:defRPr/>
              </a:pPr>
              <a:t>5/31/13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274638"/>
            <a:ext cx="8445500" cy="6272212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dirty="0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848164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Lecture</a:t>
            </a:r>
            <a:r>
              <a:rPr lang="en-US" sz="1200" baseline="0" dirty="0" smtClean="0">
                <a:latin typeface="Times New Roman" pitchFamily="-107" charset="0"/>
              </a:rPr>
              <a:t> 19 </a:t>
            </a:r>
            <a:endParaRPr lang="en-US" sz="1200" dirty="0" smtClean="0">
              <a:latin typeface="Times New Roman" pitchFamily="-107" charset="0"/>
            </a:endParaRP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 smtClean="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10" name="Rectangle 10"/>
          <p:cNvSpPr>
            <a:spLocks noChangeArrowheads="1"/>
          </p:cNvSpPr>
          <p:nvPr userDrawn="1"/>
        </p:nvSpPr>
        <p:spPr bwMode="auto">
          <a:xfrm>
            <a:off x="974725" y="6446838"/>
            <a:ext cx="1089366" cy="277641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 </a:t>
            </a:r>
            <a:r>
              <a:rPr lang="en-US" sz="1200" dirty="0">
                <a:latin typeface="Times New Roman" pitchFamily="-107" charset="0"/>
              </a:rPr>
              <a:t>Online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Protecting Operating </a:t>
            </a:r>
            <a:br>
              <a:rPr lang="en-US" dirty="0" smtClean="0"/>
            </a:br>
            <a:r>
              <a:rPr lang="en-US" dirty="0" smtClean="0"/>
              <a:t>Systems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cs typeface="ＭＳ Ｐゴシック" charset="-128"/>
              </a:rPr>
              <a:t>How do we use these various tools to protect actual OS resources?</a:t>
            </a:r>
          </a:p>
          <a:p>
            <a:r>
              <a:rPr lang="en-US" dirty="0" smtClean="0">
                <a:cs typeface="ＭＳ Ｐゴシック" charset="-128"/>
              </a:rPr>
              <a:t>Memory?</a:t>
            </a:r>
          </a:p>
          <a:p>
            <a:r>
              <a:rPr lang="en-US" dirty="0" smtClean="0">
                <a:cs typeface="ＭＳ Ｐゴシック" charset="-128"/>
              </a:rPr>
              <a:t>Files?</a:t>
            </a:r>
          </a:p>
          <a:p>
            <a:r>
              <a:rPr lang="en-US" dirty="0" smtClean="0">
                <a:cs typeface="ＭＳ Ｐゴシック" charset="-128"/>
              </a:rPr>
              <a:t>Devices?</a:t>
            </a:r>
          </a:p>
          <a:p>
            <a:r>
              <a:rPr lang="en-US" dirty="0" smtClean="0">
                <a:cs typeface="ＭＳ Ｐゴシック" charset="-128"/>
              </a:rPr>
              <a:t>IPC?</a:t>
            </a:r>
          </a:p>
          <a:p>
            <a:r>
              <a:rPr lang="en-US" dirty="0" smtClean="0">
                <a:cs typeface="ＭＳ Ｐゴシック" charset="-128"/>
              </a:rPr>
              <a:t>Secure booting</a:t>
            </a:r>
          </a:p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997459" y="317511"/>
            <a:ext cx="5026720" cy="1282689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Protecting Devices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 devices are treated as files</a:t>
            </a:r>
          </a:p>
          <a:p>
            <a:r>
              <a:rPr lang="en-US" dirty="0" smtClean="0"/>
              <a:t>So the file protection model applies</a:t>
            </a:r>
          </a:p>
          <a:p>
            <a:r>
              <a:rPr lang="en-US" dirty="0" smtClean="0"/>
              <a:t>In some cases, some parts of the devices are memory mapped into processes</a:t>
            </a:r>
          </a:p>
          <a:p>
            <a:pPr lvl="1"/>
            <a:r>
              <a:rPr lang="en-US" dirty="0" smtClean="0"/>
              <a:t>Memory protections apply, here</a:t>
            </a:r>
          </a:p>
          <a:p>
            <a:pPr lvl="1"/>
            <a:r>
              <a:rPr lang="en-US" dirty="0" smtClean="0"/>
              <a:t>But potential issues if you map them into more than one process</a:t>
            </a:r>
          </a:p>
          <a:p>
            <a:r>
              <a:rPr lang="en-US" dirty="0" smtClean="0"/>
              <a:t>Non-OS controlled bus interfaces can also cause problems (e.g., </a:t>
            </a:r>
            <a:r>
              <a:rPr lang="en-US" dirty="0" err="1" smtClean="0"/>
              <a:t>Firewire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301706" y="513909"/>
            <a:ext cx="4603421" cy="903729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Protecting IPC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IPC channels are often also treated like files</a:t>
            </a:r>
          </a:p>
          <a:p>
            <a:r>
              <a:rPr lang="en-US" dirty="0" smtClean="0"/>
              <a:t>So the same protection model and mechanisms apply</a:t>
            </a:r>
          </a:p>
          <a:p>
            <a:r>
              <a:rPr lang="en-US" dirty="0" smtClean="0"/>
              <a:t>Even shared memory is handled this way</a:t>
            </a:r>
          </a:p>
          <a:p>
            <a:pPr lvl="1"/>
            <a:r>
              <a:rPr lang="en-US" dirty="0" smtClean="0"/>
              <a:t>But especially important to remember that you don’t get complete mediation here</a:t>
            </a:r>
          </a:p>
          <a:p>
            <a:pPr lvl="1"/>
            <a:r>
              <a:rPr lang="en-US" dirty="0" smtClean="0"/>
              <a:t>And granularity of protection is the segment, not the word or page or block</a:t>
            </a:r>
          </a:p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553038" y="513909"/>
            <a:ext cx="4074295" cy="903729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Secure Boot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9760"/>
            <a:ext cx="8229600" cy="4525963"/>
          </a:xfrm>
        </p:spPr>
        <p:txBody>
          <a:bodyPr/>
          <a:lstStyle/>
          <a:p>
            <a:r>
              <a:rPr lang="en-US" dirty="0" smtClean="0"/>
              <a:t>Our OS-based protection mechanisms rely on one fundamental assumption</a:t>
            </a:r>
          </a:p>
          <a:p>
            <a:pPr lvl="1"/>
            <a:r>
              <a:rPr lang="en-US" dirty="0" smtClean="0"/>
              <a:t>We are running an OS that properly implements them</a:t>
            </a:r>
          </a:p>
          <a:p>
            <a:r>
              <a:rPr lang="en-US" dirty="0" smtClean="0"/>
              <a:t>What if we aren’t running the OS</a:t>
            </a:r>
            <a:r>
              <a:rPr lang="en-US" dirty="0" smtClean="0"/>
              <a:t> that we </a:t>
            </a:r>
            <a:r>
              <a:rPr lang="en-US" dirty="0" smtClean="0"/>
              <a:t>think we are?</a:t>
            </a:r>
          </a:p>
          <a:p>
            <a:r>
              <a:rPr lang="en-US" dirty="0" smtClean="0"/>
              <a:t>Then all bets are off</a:t>
            </a:r>
          </a:p>
          <a:p>
            <a:r>
              <a:rPr lang="en-US" dirty="0" smtClean="0"/>
              <a:t>The false OS can do whatever it wants</a:t>
            </a:r>
          </a:p>
          <a:p>
            <a:r>
              <a:rPr lang="en-US" dirty="0" smtClean="0"/>
              <a:t>So we need to be sure we’ve booted what we wanted to boot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989562" y="513909"/>
            <a:ext cx="3227697" cy="676773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Bootstrap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a computer is powered on, the OS is not usually resident in memory</a:t>
            </a:r>
          </a:p>
          <a:p>
            <a:r>
              <a:rPr lang="en-US" dirty="0" smtClean="0"/>
              <a:t>It gets put there by a </a:t>
            </a:r>
            <a:r>
              <a:rPr lang="en-US" i="1" dirty="0" smtClean="0"/>
              <a:t>bootstrap loader</a:t>
            </a:r>
          </a:p>
          <a:p>
            <a:r>
              <a:rPr lang="en-US" dirty="0" smtClean="0">
                <a:cs typeface="ＭＳ Ｐゴシック" charset="-128"/>
              </a:rPr>
              <a:t>The bootstrap program is usually very short</a:t>
            </a:r>
          </a:p>
          <a:p>
            <a:r>
              <a:rPr lang="en-US" dirty="0" smtClean="0">
                <a:cs typeface="ＭＳ Ｐゴシック" charset="-128"/>
              </a:rPr>
              <a:t>Located in an easily defined place</a:t>
            </a:r>
          </a:p>
          <a:p>
            <a:r>
              <a:rPr lang="en-US" dirty="0" smtClean="0">
                <a:cs typeface="ＭＳ Ｐゴシック" charset="-128"/>
              </a:rPr>
              <a:t>Hardware finds it, loads it, runs it</a:t>
            </a:r>
          </a:p>
          <a:p>
            <a:r>
              <a:rPr lang="en-US" dirty="0" smtClean="0">
                <a:cs typeface="ＭＳ Ｐゴシック" charset="-128"/>
              </a:rPr>
              <a:t>Bootstrap then takes care of initializing the OS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Booting and 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cs typeface="ＭＳ Ｐゴシック" charset="-128"/>
              </a:rPr>
              <a:t>Most systems make it hard to change bootstrap loader</a:t>
            </a:r>
          </a:p>
          <a:p>
            <a:pPr lvl="1"/>
            <a:r>
              <a:rPr lang="en-US" sz="3200" dirty="0" smtClean="0"/>
              <a:t>But it must have enough flexibility to load different </a:t>
            </a:r>
            <a:r>
              <a:rPr lang="en-US" sz="3200" dirty="0" err="1" smtClean="0"/>
              <a:t>OSes</a:t>
            </a:r>
            <a:endParaRPr lang="en-US" sz="3200" dirty="0" smtClean="0"/>
          </a:p>
          <a:p>
            <a:pPr lvl="1"/>
            <a:r>
              <a:rPr lang="en-US" sz="3200" dirty="0" smtClean="0"/>
              <a:t>From different places on machine</a:t>
            </a:r>
          </a:p>
          <a:p>
            <a:r>
              <a:rPr lang="en-US" dirty="0" smtClean="0">
                <a:cs typeface="ＭＳ Ｐゴシック" charset="-128"/>
              </a:rPr>
              <a:t>Malware likes to corrupt the bootstrap</a:t>
            </a:r>
          </a:p>
          <a:p>
            <a:r>
              <a:rPr lang="en-US" dirty="0" smtClean="0">
                <a:cs typeface="ＭＳ Ｐゴシック" charset="-128"/>
              </a:rPr>
              <a:t>Trusted computing platforms can help secure bootstrapping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Approaches to Bootstrap 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3300"/>
            <a:ext cx="8229600" cy="4525963"/>
          </a:xfrm>
        </p:spPr>
        <p:txBody>
          <a:bodyPr/>
          <a:lstStyle/>
          <a:p>
            <a:r>
              <a:rPr lang="en-US" dirty="0" smtClean="0"/>
              <a:t>TPM – an industry standard</a:t>
            </a:r>
          </a:p>
          <a:p>
            <a:r>
              <a:rPr lang="en-US" dirty="0" smtClean="0"/>
              <a:t>A hardware-assisted method to guarantee that the right bootstrap was loaded</a:t>
            </a:r>
          </a:p>
          <a:p>
            <a:pPr lvl="1"/>
            <a:r>
              <a:rPr lang="en-US" dirty="0" smtClean="0"/>
              <a:t>And, from that, guarantee that the right OS was booted</a:t>
            </a:r>
          </a:p>
          <a:p>
            <a:pPr lvl="1"/>
            <a:r>
              <a:rPr lang="en-US" dirty="0" smtClean="0"/>
              <a:t>And possibly build up further security from that</a:t>
            </a:r>
          </a:p>
          <a:p>
            <a:r>
              <a:rPr lang="en-US" dirty="0" err="1" smtClean="0"/>
              <a:t>SecureBoot</a:t>
            </a:r>
            <a:r>
              <a:rPr lang="en-US" dirty="0" smtClean="0"/>
              <a:t> – a Microsoft technology</a:t>
            </a:r>
          </a:p>
          <a:p>
            <a:r>
              <a:rPr lang="en-US" dirty="0" smtClean="0">
                <a:cs typeface="ＭＳ Ｐゴシック" charset="-128"/>
              </a:rPr>
              <a:t>Built into the boot hardware and SW</a:t>
            </a:r>
          </a:p>
          <a:p>
            <a:r>
              <a:rPr lang="en-US" dirty="0" smtClean="0">
                <a:cs typeface="ＭＳ Ｐゴシック" charset="-128"/>
              </a:rPr>
              <a:t>Essentially, only allows booting of particular OS versions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scratches the surface of security issues for the OS</a:t>
            </a:r>
          </a:p>
          <a:p>
            <a:r>
              <a:rPr lang="en-US" dirty="0" smtClean="0"/>
              <a:t>Ideally, OS design and implementation should consider security from start to finish</a:t>
            </a:r>
          </a:p>
          <a:p>
            <a:r>
              <a:rPr lang="en-US" dirty="0" smtClean="0"/>
              <a:t>Ongoing research looks at improving OS security</a:t>
            </a:r>
          </a:p>
          <a:p>
            <a:pPr lvl="1"/>
            <a:r>
              <a:rPr lang="en-US" dirty="0" smtClean="0"/>
              <a:t>E.g., by proving security properties of the kernel</a:t>
            </a:r>
          </a:p>
          <a:p>
            <a:r>
              <a:rPr lang="en-US" dirty="0" smtClean="0"/>
              <a:t>Since the OS is the foundation of the other software, its security </a:t>
            </a:r>
            <a:r>
              <a:rPr lang="en-US" smtClean="0"/>
              <a:t>is crucial</a:t>
            </a:r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2989562" y="513909"/>
            <a:ext cx="3227697" cy="676773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Protecting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 modern operating systems provide strong memory protection</a:t>
            </a:r>
          </a:p>
          <a:p>
            <a:r>
              <a:rPr lang="en-US" dirty="0" smtClean="0"/>
              <a:t>Usually hardware-based</a:t>
            </a:r>
          </a:p>
          <a:p>
            <a:r>
              <a:rPr lang="en-US" dirty="0" smtClean="0"/>
              <a:t>Most commonly through use of page tables and paging hardware</a:t>
            </a:r>
          </a:p>
          <a:p>
            <a:r>
              <a:rPr lang="en-US" dirty="0" smtClean="0"/>
              <a:t>To remind you, addresses issued by programs translated by hardware to physical addresses</a:t>
            </a:r>
          </a:p>
          <a:p>
            <a:pPr lvl="1"/>
            <a:r>
              <a:rPr lang="en-US" dirty="0" smtClean="0"/>
              <a:t>If page tables handled right, process can’t even name other processes’ memory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169426" y="513909"/>
            <a:ext cx="4735699" cy="903729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Remaining Issue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Page frames are reused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cs typeface="ＭＳ Ｐゴシック" charset="-128"/>
              </a:rPr>
              <a:t>A common set of page frames is shared by all processes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cs typeface="ＭＳ Ｐゴシック" charset="-128"/>
              </a:rPr>
              <a:t>The OS switches ownership of page frames as necessary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cs typeface="ＭＳ Ｐゴシック" charset="-128"/>
              </a:rPr>
              <a:t>When a process acquires a new page frame, it used to belong to another process</a:t>
            </a:r>
          </a:p>
          <a:p>
            <a:pPr lvl="1">
              <a:lnSpc>
                <a:spcPct val="90000"/>
              </a:lnSpc>
            </a:pPr>
            <a:r>
              <a:rPr lang="en-US" sz="3200" dirty="0" smtClean="0"/>
              <a:t>Can the new process read the old data?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Strategies for Avoiding Data </a:t>
            </a:r>
            <a:br>
              <a:rPr lang="en-US" dirty="0" smtClean="0"/>
            </a:br>
            <a:r>
              <a:rPr lang="en-US" dirty="0" smtClean="0"/>
              <a:t>Leaks Through Page Frame Reuse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cs typeface="ＭＳ Ｐゴシック" charset="-128"/>
              </a:rPr>
              <a:t>Basically, clean previous process’ data from the page</a:t>
            </a:r>
          </a:p>
          <a:p>
            <a:pPr lvl="1"/>
            <a:r>
              <a:rPr lang="en-US" dirty="0" smtClean="0">
                <a:cs typeface="ＭＳ Ｐゴシック" charset="-128"/>
              </a:rPr>
              <a:t>Typically by writing zeros into them</a:t>
            </a:r>
          </a:p>
          <a:p>
            <a:r>
              <a:rPr lang="en-US" dirty="0" smtClean="0">
                <a:cs typeface="ＭＳ Ｐゴシック" charset="-128"/>
              </a:rPr>
              <a:t>What are some strategies for this?</a:t>
            </a:r>
          </a:p>
          <a:p>
            <a:pPr lvl="1"/>
            <a:r>
              <a:rPr lang="en-US" dirty="0" smtClean="0">
                <a:cs typeface="ＭＳ Ｐゴシック" charset="-128"/>
              </a:rPr>
              <a:t>Don’t bother</a:t>
            </a:r>
          </a:p>
          <a:p>
            <a:pPr lvl="1"/>
            <a:r>
              <a:rPr lang="en-US" dirty="0" smtClean="0">
                <a:cs typeface="ＭＳ Ｐゴシック" charset="-128"/>
              </a:rPr>
              <a:t>Zero on </a:t>
            </a:r>
            <a:r>
              <a:rPr lang="en-US" dirty="0" err="1" smtClean="0">
                <a:cs typeface="ＭＳ Ｐゴシック" charset="-128"/>
              </a:rPr>
              <a:t>deallocation</a:t>
            </a:r>
            <a:endParaRPr lang="en-US" dirty="0" smtClean="0">
              <a:cs typeface="ＭＳ Ｐゴシック" charset="-128"/>
            </a:endParaRPr>
          </a:p>
          <a:p>
            <a:pPr lvl="1"/>
            <a:r>
              <a:rPr lang="en-US" dirty="0" smtClean="0">
                <a:cs typeface="ＭＳ Ｐゴシック" charset="-128"/>
              </a:rPr>
              <a:t>Zero on reallocation</a:t>
            </a:r>
          </a:p>
          <a:p>
            <a:pPr lvl="1"/>
            <a:r>
              <a:rPr lang="en-US" dirty="0" smtClean="0">
                <a:cs typeface="ＭＳ Ｐゴシック" charset="-128"/>
              </a:rPr>
              <a:t>Zero on use</a:t>
            </a:r>
          </a:p>
          <a:p>
            <a:pPr lvl="1"/>
            <a:r>
              <a:rPr lang="en-US" dirty="0" smtClean="0">
                <a:cs typeface="ＭＳ Ｐゴシック" charset="-128"/>
              </a:rPr>
              <a:t>Clean pages in the background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Protecting Files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We’ve already discussed this</a:t>
            </a:r>
          </a:p>
          <a:p>
            <a:r>
              <a:rPr lang="en-US" dirty="0" smtClean="0"/>
              <a:t>Most file systems have a built-in access control model</a:t>
            </a:r>
          </a:p>
          <a:p>
            <a:r>
              <a:rPr lang="en-US" dirty="0" smtClean="0"/>
              <a:t>The OS must enforce it</a:t>
            </a:r>
          </a:p>
          <a:p>
            <a:r>
              <a:rPr lang="en-US" dirty="0" smtClean="0"/>
              <a:t>All file access done through system calls</a:t>
            </a:r>
          </a:p>
          <a:p>
            <a:r>
              <a:rPr lang="en-US" dirty="0" smtClean="0"/>
              <a:t>Which gives the OS a chance to enforce the access control policy</a:t>
            </a:r>
          </a:p>
          <a:p>
            <a:r>
              <a:rPr lang="en-US" dirty="0" smtClean="0"/>
              <a:t>Typically checked on open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553038" y="513909"/>
            <a:ext cx="4074295" cy="903729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File Protection Vulnerability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76840"/>
            <a:ext cx="8229600" cy="4525963"/>
          </a:xfrm>
        </p:spPr>
        <p:txBody>
          <a:bodyPr/>
          <a:lstStyle/>
          <a:p>
            <a:r>
              <a:rPr lang="en-US" dirty="0" smtClean="0"/>
              <a:t>Unix/Linux systems only check access permissions on open</a:t>
            </a:r>
          </a:p>
          <a:p>
            <a:r>
              <a:rPr lang="en-US" dirty="0" smtClean="0"/>
              <a:t>The open file descriptor limits access to what was checked for</a:t>
            </a:r>
          </a:p>
          <a:p>
            <a:r>
              <a:rPr lang="en-US" dirty="0" smtClean="0"/>
              <a:t>But if the access permissions change while the file is open, access is NOT revoked</a:t>
            </a:r>
          </a:p>
          <a:p>
            <a:r>
              <a:rPr lang="en-US" dirty="0" smtClean="0"/>
              <a:t>Sometimes possible to keep files open for a long, long time</a:t>
            </a:r>
          </a:p>
          <a:p>
            <a:r>
              <a:rPr lang="en-US" dirty="0" smtClean="0"/>
              <a:t>So if user once had access to a file, may be hard to ever push him out again</a:t>
            </a:r>
            <a:endParaRPr lang="en-US" dirty="0"/>
          </a:p>
        </p:txBody>
      </p:sp>
      <p:sp>
        <p:nvSpPr>
          <p:cNvPr id="4" name="Cloud Callout 3"/>
          <p:cNvSpPr/>
          <p:nvPr/>
        </p:nvSpPr>
        <p:spPr>
          <a:xfrm>
            <a:off x="2751468" y="2341675"/>
            <a:ext cx="5935332" cy="3056085"/>
          </a:xfrm>
          <a:prstGeom prst="cloudCallou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We could avoid this problem by keeping track of which processes have a file open.  When access permissions change, we could “revoke” their file descriptor, requiring a re-check of access permissions.  What would we need to do to make this work reasonably?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File Data Vulnerability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if someone bypasses the operating system?</a:t>
            </a:r>
          </a:p>
          <a:p>
            <a:r>
              <a:rPr lang="en-US" dirty="0" smtClean="0"/>
              <a:t>Directly accessing the disk as a device</a:t>
            </a:r>
          </a:p>
          <a:p>
            <a:r>
              <a:rPr lang="en-US" dirty="0" smtClean="0"/>
              <a:t>The OS typically won’t allow that to happen</a:t>
            </a:r>
          </a:p>
          <a:p>
            <a:pPr lvl="1"/>
            <a:r>
              <a:rPr lang="en-US" dirty="0" smtClean="0"/>
              <a:t>If it’s still in control . . .</a:t>
            </a:r>
          </a:p>
          <a:p>
            <a:r>
              <a:rPr lang="en-US" dirty="0" smtClean="0"/>
              <a:t>But there can be flaws or </a:t>
            </a:r>
            <a:r>
              <a:rPr lang="en-US" dirty="0" err="1" smtClean="0"/>
              <a:t>misconfigurations</a:t>
            </a:r>
            <a:endParaRPr lang="en-US" dirty="0" smtClean="0"/>
          </a:p>
          <a:p>
            <a:r>
              <a:rPr lang="en-US" dirty="0" smtClean="0"/>
              <a:t>Or the disk can be moved to another machine</a:t>
            </a:r>
          </a:p>
          <a:p>
            <a:pPr lvl="1"/>
            <a:r>
              <a:rPr lang="en-US" dirty="0" smtClean="0"/>
              <a:t>Which may not enforce the access permissions it specifies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Full Disk Encryption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6530"/>
            <a:ext cx="8229600" cy="4525963"/>
          </a:xfrm>
        </p:spPr>
        <p:txBody>
          <a:bodyPr/>
          <a:lstStyle/>
          <a:p>
            <a:r>
              <a:rPr lang="en-US" dirty="0" smtClean="0">
                <a:cs typeface="ＭＳ Ｐゴシック" charset="-128"/>
              </a:rPr>
              <a:t>FDE</a:t>
            </a:r>
          </a:p>
          <a:p>
            <a:r>
              <a:rPr lang="en-US" dirty="0" smtClean="0">
                <a:cs typeface="ＭＳ Ｐゴシック" charset="-128"/>
              </a:rPr>
              <a:t>A solution to this problem</a:t>
            </a:r>
          </a:p>
          <a:p>
            <a:r>
              <a:rPr lang="en-US" dirty="0" smtClean="0">
                <a:cs typeface="ＭＳ Ｐゴシック" charset="-128"/>
              </a:rPr>
              <a:t>Encrypt everything you put on the disk</a:t>
            </a:r>
          </a:p>
          <a:p>
            <a:r>
              <a:rPr lang="en-US" dirty="0" smtClean="0">
                <a:cs typeface="ＭＳ Ｐゴシック" charset="-128"/>
              </a:rPr>
              <a:t>Decrypt data moved from the disk to memory</a:t>
            </a:r>
            <a:endParaRPr lang="en-US" dirty="0" smtClean="0">
              <a:cs typeface="ＭＳ Ｐゴシック" charset="-128"/>
            </a:endParaRPr>
          </a:p>
          <a:p>
            <a:r>
              <a:rPr lang="en-US" dirty="0" smtClean="0">
                <a:cs typeface="ＭＳ Ｐゴシック" charset="-128"/>
              </a:rPr>
              <a:t>Can </a:t>
            </a:r>
            <a:r>
              <a:rPr lang="en-US" dirty="0" smtClean="0">
                <a:cs typeface="ＭＳ Ｐゴシック" charset="-128"/>
              </a:rPr>
              <a:t>be done in hardware</a:t>
            </a:r>
          </a:p>
          <a:p>
            <a:pPr lvl="1"/>
            <a:r>
              <a:rPr lang="en-US" dirty="0" smtClean="0">
                <a:cs typeface="ＭＳ Ｐゴシック" charset="-128"/>
              </a:rPr>
              <a:t>Typically in the disk drive or controller</a:t>
            </a:r>
          </a:p>
          <a:p>
            <a:r>
              <a:rPr lang="en-US" dirty="0" smtClean="0">
                <a:cs typeface="ＭＳ Ｐゴシック" charset="-128"/>
              </a:rPr>
              <a:t>Or software</a:t>
            </a:r>
          </a:p>
          <a:p>
            <a:pPr lvl="1"/>
            <a:r>
              <a:rPr lang="en-US" dirty="0" smtClean="0">
                <a:cs typeface="ＭＳ Ｐゴシック" charset="-128"/>
              </a:rPr>
              <a:t>Typically by the operating </a:t>
            </a:r>
            <a:r>
              <a:rPr lang="en-US" dirty="0" smtClean="0">
                <a:cs typeface="ＭＳ Ｐゴシック" charset="-128"/>
              </a:rPr>
              <a:t>system</a:t>
            </a:r>
          </a:p>
          <a:p>
            <a:r>
              <a:rPr lang="en-US" dirty="0" smtClean="0">
                <a:cs typeface="ＭＳ Ｐゴシック" charset="-128"/>
              </a:rPr>
              <a:t>Various options for storing the key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Hardware Vs. Software </a:t>
            </a:r>
            <a:br>
              <a:rPr lang="en-US" dirty="0" smtClean="0"/>
            </a:br>
            <a:r>
              <a:rPr lang="en-US" dirty="0" smtClean="0"/>
              <a:t>Full Disk Encryption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47280"/>
            <a:ext cx="82296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>
                <a:cs typeface="ＭＳ Ｐゴシック" charset="-128"/>
              </a:rPr>
              <a:t>HW advantages: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Usually faster than software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Totally transparent, works for any OS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Setup probably easier</a:t>
            </a:r>
          </a:p>
          <a:p>
            <a:pPr>
              <a:lnSpc>
                <a:spcPct val="90000"/>
              </a:lnSpc>
              <a:buFont typeface="Times" charset="0"/>
              <a:buChar char="•"/>
            </a:pPr>
            <a:r>
              <a:rPr lang="en-US" sz="2800" dirty="0" smtClean="0">
                <a:cs typeface="ＭＳ Ｐゴシック" charset="-128"/>
              </a:rPr>
              <a:t>HW disadvantages: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Not ubiquitously available today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More expensive in dollars (not that much, though)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Might not fit into a particular machine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Backward compatibility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SW FDE is more widely used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102526</TotalTime>
  <Words>905</Words>
  <Application>Microsoft Macintosh PowerPoint</Application>
  <PresentationFormat>On-screen Show (4:3)</PresentationFormat>
  <Paragraphs>118</Paragraphs>
  <Slides>16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Default Theme</vt:lpstr>
      <vt:lpstr>Protecting Operating  Systems Resources</vt:lpstr>
      <vt:lpstr>Protecting Memory</vt:lpstr>
      <vt:lpstr>A Remaining Issue</vt:lpstr>
      <vt:lpstr>Strategies for Avoiding Data  Leaks Through Page Frame Reuse</vt:lpstr>
      <vt:lpstr>Protecting Files</vt:lpstr>
      <vt:lpstr>A File Protection Vulnerability </vt:lpstr>
      <vt:lpstr>Another File Data Vulnerability</vt:lpstr>
      <vt:lpstr>Full Disk Encryption</vt:lpstr>
      <vt:lpstr>Hardware Vs. Software  Full Disk Encryption</vt:lpstr>
      <vt:lpstr>Protecting Devices</vt:lpstr>
      <vt:lpstr>Protecting IPC</vt:lpstr>
      <vt:lpstr>Secure Boot</vt:lpstr>
      <vt:lpstr>The Bootstrap Process</vt:lpstr>
      <vt:lpstr>Booting and Security</vt:lpstr>
      <vt:lpstr>Approaches to Bootstrap Security</vt:lpstr>
      <vt:lpstr>Conclusion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153</cp:revision>
  <dcterms:created xsi:type="dcterms:W3CDTF">2013-05-31T17:25:18Z</dcterms:created>
  <dcterms:modified xsi:type="dcterms:W3CDTF">2013-05-31T17:59:56Z</dcterms:modified>
</cp:coreProperties>
</file>