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embeddings/oleObject1.bin" ContentType="application/vnd.openxmlformats-officedocument.oleObject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Default Extension="vml" ContentType="application/vnd.openxmlformats-officedocument.vmlDrawing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32" r:id="rId2"/>
    <p:sldId id="333" r:id="rId3"/>
    <p:sldId id="335" r:id="rId4"/>
    <p:sldId id="334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A839"/>
    <a:srgbClr val="CBCBCB"/>
    <a:srgbClr val="A2D6E2"/>
    <a:srgbClr val="E2A8A6"/>
    <a:srgbClr val="70F965"/>
    <a:srgbClr val="FDDDC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1420" autoAdjust="0"/>
  </p:normalViewPr>
  <p:slideViewPr>
    <p:cSldViewPr snapToGrid="0" snapToObjects="1">
      <p:cViewPr varScale="1">
        <p:scale>
          <a:sx n="96" d="100"/>
          <a:sy n="96" d="100"/>
        </p:scale>
        <p:origin x="-1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F7607-8AA4-B842-A5B0-85C1885566DE}" type="datetimeFigureOut">
              <a:rPr lang="en-US" smtClean="0"/>
              <a:pPr/>
              <a:t>5/31/13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74529-E9FF-DD45-A1E1-9AE5BBE5EA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57BF8-B90F-EC4F-8623-DE2330790225}" type="datetimeFigureOut">
              <a:rPr lang="en-US" smtClean="0"/>
              <a:pPr/>
              <a:t>5/31/13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E4DDF-0BE8-B44D-A687-4BF2505A71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9A981-F631-6C4A-86DB-307E6383E623}" type="datetime1">
              <a:rPr lang="en-US" smtClean="0"/>
              <a:pPr>
                <a:defRPr/>
              </a:pPr>
              <a:t>5/31/13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20DD2-9AC7-B240-8439-1898C20C42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6EC38-4D31-2140-9931-D5E726EF7D3D}" type="datetime1">
              <a:rPr lang="en-US" smtClean="0"/>
              <a:pPr>
                <a:defRPr/>
              </a:pPr>
              <a:t>5/31/13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3B397-9863-974C-9E75-B66FE45873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7BC0C-7003-E94A-804F-54184BF50984}" type="datetime1">
              <a:rPr lang="en-US" smtClean="0"/>
              <a:pPr>
                <a:defRPr/>
              </a:pPr>
              <a:t>5/31/13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7C3A0-C6A5-184E-9AB8-67C259CC11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65804-5B58-034F-A3DB-4CECB6DAC7FB}" type="datetime1">
              <a:rPr lang="en-US" smtClean="0"/>
              <a:pPr>
                <a:defRPr/>
              </a:pPr>
              <a:t>5/31/13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18A7C-687B-BE4F-84FE-0A7FB4E2ED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522B3-B141-814F-8D8A-F6B0FA2B162F}" type="datetime1">
              <a:rPr lang="en-US" smtClean="0"/>
              <a:pPr>
                <a:defRPr/>
              </a:pPr>
              <a:t>5/31/13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84620-9411-7A41-BDFE-46E36283A3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D0BDD-213E-954F-94A2-56F86D9FBDD9}" type="datetime1">
              <a:rPr lang="en-US" smtClean="0"/>
              <a:pPr>
                <a:defRPr/>
              </a:pPr>
              <a:t>5/31/13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2E417-E1B4-1644-AA5E-08B3C161F2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729DD-0AC1-8446-A7E7-2EA7DFEFC0B8}" type="datetime1">
              <a:rPr lang="en-US" smtClean="0"/>
              <a:pPr>
                <a:defRPr/>
              </a:pPr>
              <a:t>5/31/13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EFE53-6511-CC46-9EB0-088D5AA225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DEDBE-692C-744D-A80D-82742EE06E44}" type="datetime1">
              <a:rPr lang="en-US" smtClean="0"/>
              <a:pPr>
                <a:defRPr/>
              </a:pPr>
              <a:t>5/31/13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AA0B7-898E-6849-B106-FA8F92BD0A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4258B-B662-424E-993C-09FB0781EA91}" type="datetime1">
              <a:rPr lang="en-US" smtClean="0"/>
              <a:pPr>
                <a:defRPr/>
              </a:pPr>
              <a:t>5/31/13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C738C-B1BF-D74D-9E8E-E80F125B9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91CE8-11C5-144F-8C0A-6B1192B9AA31}" type="datetime1">
              <a:rPr lang="en-US" smtClean="0"/>
              <a:pPr>
                <a:defRPr/>
              </a:pPr>
              <a:t>5/31/13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E7D5A-5759-A749-9DF2-8883836C01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5D738-D4A0-DC48-A21B-E749BF07505E}" type="datetime1">
              <a:rPr lang="en-US" smtClean="0"/>
              <a:pPr>
                <a:defRPr/>
              </a:pPr>
              <a:t>5/31/13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797F-D4AC-5249-8143-180C49B06D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AutoShape 8"/>
          <p:cNvSpPr>
            <a:spLocks noChangeArrowheads="1"/>
          </p:cNvSpPr>
          <p:nvPr userDrawn="1"/>
        </p:nvSpPr>
        <p:spPr bwMode="auto">
          <a:xfrm>
            <a:off x="387350" y="274638"/>
            <a:ext cx="8445500" cy="6272212"/>
          </a:xfrm>
          <a:prstGeom prst="roundRect">
            <a:avLst>
              <a:gd name="adj" fmla="val 1248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Courier New" pitchFamily="-107" charset="0"/>
            </a:endParaRPr>
          </a:p>
        </p:txBody>
      </p:sp>
      <p:sp useBgFill="1"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8213725" y="6218238"/>
            <a:ext cx="848164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 smtClean="0">
                <a:latin typeface="Times New Roman" pitchFamily="-107" charset="0"/>
              </a:rPr>
              <a:t>Lecture</a:t>
            </a:r>
            <a:r>
              <a:rPr lang="en-US" sz="1200" baseline="0" dirty="0" smtClean="0">
                <a:latin typeface="Times New Roman" pitchFamily="-107" charset="0"/>
              </a:rPr>
              <a:t> 19 </a:t>
            </a:r>
            <a:endParaRPr lang="en-US" sz="1200" dirty="0" smtClean="0">
              <a:latin typeface="Times New Roman" pitchFamily="-107" charset="0"/>
            </a:endParaRPr>
          </a:p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Page </a:t>
            </a:r>
            <a:fld id="{8DEFEB2B-9FA0-4F4D-A070-42F5B2E48911}" type="slidenum">
              <a:rPr lang="en-US" sz="1200" smtClean="0">
                <a:latin typeface="Times New Roman" pitchFamily="-107" charset="0"/>
              </a:rPr>
              <a:pPr>
                <a:defRPr/>
              </a:pPr>
              <a:t>‹#›</a:t>
            </a:fld>
            <a:endParaRPr lang="en-US" sz="1200" dirty="0">
              <a:latin typeface="Times New Roman" pitchFamily="-107" charset="0"/>
            </a:endParaRPr>
          </a:p>
        </p:txBody>
      </p:sp>
      <p:sp useBgFill="1"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974725" y="6446838"/>
            <a:ext cx="1089366" cy="27764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CS</a:t>
            </a:r>
            <a:r>
              <a:rPr lang="en-US" sz="1200" dirty="0" smtClean="0">
                <a:latin typeface="Times New Roman" pitchFamily="-107" charset="0"/>
              </a:rPr>
              <a:t> 111 </a:t>
            </a:r>
            <a:r>
              <a:rPr lang="en-US" sz="1200" dirty="0">
                <a:latin typeface="Times New Roman" pitchFamily="-107" charset="0"/>
              </a:rPr>
              <a:t>Online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df"/><Relationship Id="rId5" Type="http://schemas.openxmlformats.org/officeDocument/2006/relationships/image" Target="../media/image8.png"/><Relationship Id="rId6" Type="http://schemas.openxmlformats.org/officeDocument/2006/relationships/image" Target="../media/image9.pdf"/><Relationship Id="rId7" Type="http://schemas.openxmlformats.org/officeDocument/2006/relationships/image" Target="../media/image10.png"/><Relationship Id="rId8" Type="http://schemas.openxmlformats.org/officeDocument/2006/relationships/image" Target="../media/image3.pdf"/><Relationship Id="rId9" Type="http://schemas.openxmlformats.org/officeDocument/2006/relationships/image" Target="../media/image4.png"/><Relationship Id="rId10" Type="http://schemas.openxmlformats.org/officeDocument/2006/relationships/image" Target="../media/image11.pdf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df"/><Relationship Id="rId4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for </a:t>
            </a:r>
            <a:br>
              <a:rPr lang="en-US" dirty="0" smtClean="0"/>
            </a:br>
            <a:r>
              <a:rPr lang="en-US" dirty="0" smtClean="0"/>
              <a:t>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ＭＳ Ｐゴシック" charset="-128"/>
              </a:rPr>
              <a:t>What is authentication?</a:t>
            </a:r>
          </a:p>
          <a:p>
            <a:r>
              <a:rPr lang="en-US" dirty="0" smtClean="0">
                <a:cs typeface="ＭＳ Ｐゴシック" charset="-128"/>
              </a:rPr>
              <a:t>How does the problem apply to operating systems?</a:t>
            </a:r>
          </a:p>
          <a:p>
            <a:r>
              <a:rPr lang="en-US" dirty="0" smtClean="0">
                <a:cs typeface="ＭＳ Ｐゴシック" charset="-128"/>
              </a:rPr>
              <a:t>Techniques for authentication in operating systems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62019" y="317511"/>
            <a:ext cx="4669563" cy="1282689"/>
          </a:xfrm>
          <a:prstGeom prst="roundRect">
            <a:avLst/>
          </a:prstGeom>
          <a:noFill/>
          <a:ln w="9525" cap="flat" cmpd="sng" algn="ctr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Salted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52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A technique to combat dictionary attacks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Combine the plaintext password with a random number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Then run it through the one-way function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The random number need not be secret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It just has to be different for different users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You store the salt integer with the password</a:t>
            </a:r>
            <a:endParaRPr lang="en-US" sz="2800" dirty="0" smtClean="0">
              <a:cs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en-US" dirty="0" smtClean="0"/>
              <a:t>Generally in plaintext</a:t>
            </a:r>
            <a:endParaRPr lang="en-US" sz="3200" dirty="0"/>
          </a:p>
        </p:txBody>
      </p:sp>
      <p:sp>
        <p:nvSpPr>
          <p:cNvPr id="4" name="Cloud Callout 3"/>
          <p:cNvSpPr/>
          <p:nvPr/>
        </p:nvSpPr>
        <p:spPr>
          <a:xfrm>
            <a:off x="3201230" y="2010927"/>
            <a:ext cx="4299168" cy="2632731"/>
          </a:xfrm>
          <a:prstGeom prst="cloudCallou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noFill/>
                <a:latin typeface="Times New Roman"/>
                <a:cs typeface="Times New Roman"/>
              </a:rPr>
              <a:t>If the attacker steals the password file, won’t he get the salt values in plaintext, too?  Why is this OK?  (Or at least OK-</a:t>
            </a:r>
            <a:r>
              <a:rPr lang="en-US" dirty="0" err="1" smtClean="0">
                <a:noFill/>
                <a:latin typeface="Times New Roman"/>
                <a:cs typeface="Times New Roman"/>
              </a:rPr>
              <a:t>ish</a:t>
            </a:r>
            <a:r>
              <a:rPr lang="en-US" dirty="0" smtClean="0">
                <a:noFill/>
                <a:latin typeface="Times New Roman"/>
                <a:cs typeface="Times New Roman"/>
              </a:rPr>
              <a:t>?)  Why don’t we need to encrypt the stored salts?</a:t>
            </a:r>
            <a:endParaRPr lang="en-US" dirty="0">
              <a:noFill/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It Fix Our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685800" y="3657600"/>
            <a:ext cx="604838" cy="644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1828800"/>
            <a:ext cx="1155700" cy="16430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6629400" y="1905000"/>
            <a:ext cx="1563688" cy="1600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rcRect/>
              <a:stretch>
                <a:fillRect/>
              </a:stretch>
            </p:blipFill>
          </mc:Choice>
          <mc:Fallback>
            <p:blipFill>
              <a:blip r:embed="rId9"/>
              <a:srcRect/>
              <a:stretch>
                <a:fillRect/>
              </a:stretch>
            </p:blipFill>
          </mc:Fallback>
        </mc:AlternateContent>
        <p:spPr bwMode="auto">
          <a:xfrm>
            <a:off x="3886200" y="1524000"/>
            <a:ext cx="1646238" cy="175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122363" y="4221163"/>
            <a:ext cx="1087437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beard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781800" y="4221163"/>
            <a:ext cx="1087438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beard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914400" y="4373563"/>
            <a:ext cx="1743075" cy="57943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D0Cls6&amp;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rcRect/>
              <a:stretch>
                <a:fillRect/>
              </a:stretch>
            </p:blipFill>
          </mc:Choice>
          <mc:Fallback>
            <p:blipFill>
              <a:blip r:embed="rId11"/>
              <a:srcRect/>
              <a:stretch>
                <a:fillRect/>
              </a:stretch>
            </p:blipFill>
          </mc:Fallback>
        </mc:AlternateContent>
        <p:spPr bwMode="auto">
          <a:xfrm>
            <a:off x="6442075" y="3768725"/>
            <a:ext cx="644525" cy="650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477000" y="4267200"/>
            <a:ext cx="1617663" cy="5794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)#4,doa8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438400" y="3886200"/>
            <a:ext cx="3962400" cy="2438400"/>
            <a:chOff x="3696" y="2592"/>
            <a:chExt cx="2496" cy="1536"/>
          </a:xfrm>
        </p:grpSpPr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3696" y="2592"/>
              <a:ext cx="2496" cy="1536"/>
            </a:xfrm>
            <a:prstGeom prst="verticalScroll">
              <a:avLst>
                <a:gd name="adj" fmla="val 125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984" y="2880"/>
              <a:ext cx="1868" cy="109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Times New Roman" charset="0"/>
                </a:rPr>
                <a:t>aardvark		340jafg;</a:t>
              </a:r>
            </a:p>
            <a:p>
              <a:r>
                <a:rPr lang="en-US" sz="2000">
                  <a:latin typeface="Times New Roman" charset="0"/>
                </a:rPr>
                <a:t>aardwolf		K[ds+3a,</a:t>
              </a:r>
            </a:p>
            <a:p>
              <a:r>
                <a:rPr lang="en-US" sz="2000">
                  <a:latin typeface="Times New Roman" charset="0"/>
                </a:rPr>
                <a:t>abaca		sY(34,ee</a:t>
              </a:r>
            </a:p>
            <a:p>
              <a:r>
                <a:rPr lang="en-US" sz="2000">
                  <a:latin typeface="Times New Roman" charset="0"/>
                </a:rPr>
                <a:t>               </a:t>
              </a:r>
              <a:r>
                <a:rPr lang="en-US" b="1">
                  <a:latin typeface="Times New Roman" charset="0"/>
                </a:rPr>
                <a:t>.   .   .</a:t>
              </a:r>
            </a:p>
            <a:p>
              <a:r>
                <a:rPr lang="en-US" sz="2000">
                  <a:latin typeface="Times New Roman" charset="0"/>
                </a:rPr>
                <a:t>beard		^*eP61a-</a:t>
              </a:r>
            </a:p>
          </p:txBody>
        </p:sp>
      </p:grp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895600" y="5622390"/>
            <a:ext cx="2971800" cy="381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893888" y="5026025"/>
            <a:ext cx="5638800" cy="611188"/>
            <a:chOff x="1193" y="3166"/>
            <a:chExt cx="3552" cy="385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 rot="916632">
              <a:off x="1193" y="3166"/>
              <a:ext cx="1776" cy="358"/>
            </a:xfrm>
            <a:prstGeom prst="leftRightArrow">
              <a:avLst>
                <a:gd name="adj1" fmla="val 50000"/>
                <a:gd name="adj2" fmla="val 99218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 rot="-2247719">
              <a:off x="3641" y="3193"/>
              <a:ext cx="1104" cy="358"/>
            </a:xfrm>
            <a:prstGeom prst="leftRightArrow">
              <a:avLst>
                <a:gd name="adj1" fmla="val 50000"/>
                <a:gd name="adj2" fmla="val 61676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048000" y="5029200"/>
            <a:ext cx="4038600" cy="533400"/>
            <a:chOff x="1920" y="3168"/>
            <a:chExt cx="2544" cy="336"/>
          </a:xfrm>
        </p:grpSpPr>
        <p:grpSp>
          <p:nvGrpSpPr>
            <p:cNvPr id="22" name="Group 21"/>
            <p:cNvGrpSpPr>
              <a:grpSpLocks/>
            </p:cNvGrpSpPr>
            <p:nvPr/>
          </p:nvGrpSpPr>
          <p:grpSpPr bwMode="auto">
            <a:xfrm>
              <a:off x="1920" y="3168"/>
              <a:ext cx="384" cy="336"/>
              <a:chOff x="480" y="3552"/>
              <a:chExt cx="384" cy="336"/>
            </a:xfrm>
          </p:grpSpPr>
          <p:sp>
            <p:nvSpPr>
              <p:cNvPr id="26" name="Line 22"/>
              <p:cNvSpPr>
                <a:spLocks noChangeShapeType="1"/>
              </p:cNvSpPr>
              <p:nvPr/>
            </p:nvSpPr>
            <p:spPr bwMode="auto">
              <a:xfrm>
                <a:off x="480" y="3552"/>
                <a:ext cx="384" cy="336"/>
              </a:xfrm>
              <a:prstGeom prst="line">
                <a:avLst/>
              </a:prstGeom>
              <a:noFill/>
              <a:ln w="127000">
                <a:solidFill>
                  <a:srgbClr val="FF0000"/>
                </a:solidFill>
                <a:round/>
                <a:headEnd type="none" w="sm" len="sm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23"/>
              <p:cNvSpPr>
                <a:spLocks noChangeShapeType="1"/>
              </p:cNvSpPr>
              <p:nvPr/>
            </p:nvSpPr>
            <p:spPr bwMode="auto">
              <a:xfrm flipH="1">
                <a:off x="480" y="3552"/>
                <a:ext cx="384" cy="336"/>
              </a:xfrm>
              <a:prstGeom prst="line">
                <a:avLst/>
              </a:prstGeom>
              <a:noFill/>
              <a:ln w="127000">
                <a:solidFill>
                  <a:srgbClr val="FF0000"/>
                </a:solidFill>
                <a:round/>
                <a:headEnd type="none" w="sm" len="sm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24"/>
            <p:cNvGrpSpPr>
              <a:grpSpLocks/>
            </p:cNvGrpSpPr>
            <p:nvPr/>
          </p:nvGrpSpPr>
          <p:grpSpPr bwMode="auto">
            <a:xfrm>
              <a:off x="4080" y="3168"/>
              <a:ext cx="384" cy="336"/>
              <a:chOff x="480" y="3552"/>
              <a:chExt cx="384" cy="336"/>
            </a:xfrm>
          </p:grpSpPr>
          <p:sp>
            <p:nvSpPr>
              <p:cNvPr id="24" name="Line 25"/>
              <p:cNvSpPr>
                <a:spLocks noChangeShapeType="1"/>
              </p:cNvSpPr>
              <p:nvPr/>
            </p:nvSpPr>
            <p:spPr bwMode="auto">
              <a:xfrm>
                <a:off x="480" y="3552"/>
                <a:ext cx="384" cy="336"/>
              </a:xfrm>
              <a:prstGeom prst="line">
                <a:avLst/>
              </a:prstGeom>
              <a:noFill/>
              <a:ln w="127000">
                <a:solidFill>
                  <a:srgbClr val="FF0000"/>
                </a:solidFill>
                <a:round/>
                <a:headEnd type="none" w="sm" len="sm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26"/>
              <p:cNvSpPr>
                <a:spLocks noChangeShapeType="1"/>
              </p:cNvSpPr>
              <p:nvPr/>
            </p:nvSpPr>
            <p:spPr bwMode="auto">
              <a:xfrm flipH="1">
                <a:off x="480" y="3552"/>
                <a:ext cx="384" cy="336"/>
              </a:xfrm>
              <a:prstGeom prst="line">
                <a:avLst/>
              </a:prstGeom>
              <a:noFill/>
              <a:ln w="127000">
                <a:solidFill>
                  <a:srgbClr val="FF0000"/>
                </a:solidFill>
                <a:round/>
                <a:headEnd type="none" w="sm" len="sm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219200" y="3276600"/>
            <a:ext cx="838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Book Antiqua" charset="0"/>
              </a:rPr>
              <a:t>Karl Marx</a:t>
            </a:r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858000" y="3200400"/>
            <a:ext cx="9906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Book Antiqua" charset="0"/>
              </a:rPr>
              <a:t>Charles Darwin</a:t>
            </a:r>
            <a:endParaRPr lang="en-US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219200" y="3276600"/>
            <a:ext cx="838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Book Antiqua" charset="0"/>
              </a:rPr>
              <a:t>Karl Marx</a:t>
            </a:r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629400" y="3276600"/>
            <a:ext cx="15240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Book Antiqua" charset="0"/>
              </a:rPr>
              <a:t>Charles Darwin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3" grpId="0" animBg="1" autoUpdateAnimBg="0"/>
      <p:bldP spid="1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My Passwords Safe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820"/>
            <a:ext cx="8229600" cy="4525963"/>
          </a:xfrm>
        </p:spPr>
        <p:txBody>
          <a:bodyPr/>
          <a:lstStyle/>
          <a:p>
            <a:r>
              <a:rPr lang="en-US" dirty="0" smtClean="0"/>
              <a:t>If I salt and encrypt them, am I OK?</a:t>
            </a:r>
          </a:p>
          <a:p>
            <a:r>
              <a:rPr lang="en-US" dirty="0" smtClean="0"/>
              <a:t>Depends on the quality of the passwords chosen</a:t>
            </a:r>
          </a:p>
          <a:p>
            <a:r>
              <a:rPr lang="en-US" dirty="0" smtClean="0"/>
              <a:t>Attacker can still perform dictionary attacks on an individual password, with its salt</a:t>
            </a:r>
          </a:p>
          <a:p>
            <a:r>
              <a:rPr lang="en-US" dirty="0" smtClean="0"/>
              <a:t>If the password isn’t in the dictionary, no problem</a:t>
            </a:r>
          </a:p>
          <a:p>
            <a:r>
              <a:rPr lang="en-US" dirty="0" smtClean="0"/>
              <a:t>If it is, the attack succeeds</a:t>
            </a:r>
          </a:p>
          <a:p>
            <a:r>
              <a:rPr lang="en-US" dirty="0" smtClean="0"/>
              <a:t>Which is why password choice is important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3602"/>
            <a:ext cx="8229600" cy="4525963"/>
          </a:xfrm>
        </p:spPr>
        <p:txBody>
          <a:bodyPr/>
          <a:lstStyle/>
          <a:p>
            <a:r>
              <a:rPr lang="en-US" dirty="0" smtClean="0"/>
              <a:t>Generally, long passwords chosen from large character sets are good</a:t>
            </a:r>
          </a:p>
          <a:p>
            <a:r>
              <a:rPr lang="en-US" dirty="0" smtClean="0"/>
              <a:t>Short passwords chosen from small character sets are bad</a:t>
            </a:r>
          </a:p>
          <a:p>
            <a:r>
              <a:rPr lang="en-US" dirty="0" smtClean="0"/>
              <a:t>How long?</a:t>
            </a:r>
          </a:p>
          <a:p>
            <a:pPr lvl="1"/>
            <a:r>
              <a:rPr lang="en-US" dirty="0" smtClean="0"/>
              <a:t>A matter of time</a:t>
            </a:r>
          </a:p>
          <a:p>
            <a:pPr lvl="1"/>
            <a:r>
              <a:rPr lang="en-US" dirty="0" smtClean="0"/>
              <a:t>Moore’s law forces us to make them ever longer</a:t>
            </a:r>
          </a:p>
          <a:p>
            <a:r>
              <a:rPr lang="en-US" dirty="0" smtClean="0"/>
              <a:t>What’s a large character set?</a:t>
            </a:r>
          </a:p>
          <a:p>
            <a:pPr lvl="1"/>
            <a:r>
              <a:rPr lang="en-US" dirty="0" smtClean="0"/>
              <a:t>Upper and lower case letters, plus numbers, plus symbols (like ^ and @)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ＭＳ Ｐゴシック" charset="-128"/>
              </a:rPr>
              <a:t>Authentication by what you have</a:t>
            </a:r>
          </a:p>
          <a:p>
            <a:r>
              <a:rPr lang="en-US" dirty="0" smtClean="0">
                <a:cs typeface="ＭＳ Ｐゴシック" charset="-128"/>
              </a:rPr>
              <a:t>A smart card or other hardware device that is readable by the computer</a:t>
            </a:r>
          </a:p>
          <a:p>
            <a:pPr lvl="1"/>
            <a:r>
              <a:rPr lang="en-US" dirty="0" smtClean="0">
                <a:cs typeface="ＭＳ Ｐゴシック" charset="-128"/>
              </a:rPr>
              <a:t>Safest if device has some computing capability</a:t>
            </a:r>
          </a:p>
          <a:p>
            <a:pPr lvl="1"/>
            <a:r>
              <a:rPr lang="en-US" dirty="0" smtClean="0">
                <a:cs typeface="ＭＳ Ｐゴシック" charset="-128"/>
              </a:rPr>
              <a:t>Rather than just data storage</a:t>
            </a:r>
          </a:p>
          <a:p>
            <a:r>
              <a:rPr lang="en-US" dirty="0" smtClean="0">
                <a:cs typeface="ＭＳ Ｐゴシック" charset="-128"/>
              </a:rPr>
              <a:t>Authenticate by providing the device to the computer</a:t>
            </a:r>
          </a:p>
          <a:p>
            <a:r>
              <a:rPr lang="en-US" dirty="0" smtClean="0">
                <a:cs typeface="ＭＳ Ｐゴシック" charset="-128"/>
              </a:rPr>
              <a:t>More challenging when done remotely, of course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25476" y="555651"/>
            <a:ext cx="5476496" cy="661491"/>
          </a:xfrm>
          <a:prstGeom prst="roundRect">
            <a:avLst/>
          </a:prstGeom>
          <a:noFill/>
          <a:ln w="9525" cap="flat" cmpd="sng" algn="ctr">
            <a:solidFill>
              <a:srgbClr val="0D0D0D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With Smart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4191000" y="3048000"/>
            <a:ext cx="1738313" cy="1295400"/>
            <a:chOff x="2544" y="2064"/>
            <a:chExt cx="1095" cy="816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544" y="2064"/>
              <a:ext cx="1095" cy="816"/>
              <a:chOff x="960" y="240"/>
              <a:chExt cx="1095" cy="816"/>
            </a:xfrm>
          </p:grpSpPr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 rot="-1779725">
                <a:off x="1530" y="869"/>
                <a:ext cx="164" cy="187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 rot="-1779725">
                <a:off x="1203" y="243"/>
                <a:ext cx="164" cy="1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 rot="-1779725">
                <a:off x="1004" y="426"/>
                <a:ext cx="97" cy="11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 rot="-1779725">
                <a:off x="1152" y="858"/>
                <a:ext cx="98" cy="11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 rot="-1779725">
                <a:off x="1021" y="706"/>
                <a:ext cx="164" cy="1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 rot="-1779725">
                <a:off x="1087" y="316"/>
                <a:ext cx="164" cy="1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 rot="-1779725">
                <a:off x="1891" y="601"/>
                <a:ext cx="164" cy="187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Oval 14"/>
              <p:cNvSpPr>
                <a:spLocks noChangeArrowheads="1"/>
              </p:cNvSpPr>
              <p:nvPr/>
            </p:nvSpPr>
            <p:spPr bwMode="auto">
              <a:xfrm rot="-1779725">
                <a:off x="1791" y="707"/>
                <a:ext cx="165" cy="1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 rot="-1779725">
                <a:off x="960" y="495"/>
                <a:ext cx="298" cy="33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Oval 16"/>
              <p:cNvSpPr>
                <a:spLocks noChangeArrowheads="1"/>
              </p:cNvSpPr>
              <p:nvPr/>
            </p:nvSpPr>
            <p:spPr bwMode="auto">
              <a:xfrm rot="-1779725">
                <a:off x="1133" y="414"/>
                <a:ext cx="566" cy="64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 rot="-1779725">
                <a:off x="1073" y="642"/>
                <a:ext cx="117" cy="171"/>
              </a:xfrm>
              <a:custGeom>
                <a:avLst/>
                <a:gdLst>
                  <a:gd name="T0" fmla="*/ 0 w 248"/>
                  <a:gd name="T1" fmla="*/ 0 h 320"/>
                  <a:gd name="T2" fmla="*/ 0 w 248"/>
                  <a:gd name="T3" fmla="*/ 1 h 320"/>
                  <a:gd name="T4" fmla="*/ 0 w 248"/>
                  <a:gd name="T5" fmla="*/ 1 h 320"/>
                  <a:gd name="T6" fmla="*/ 0 w 248"/>
                  <a:gd name="T7" fmla="*/ 1 h 320"/>
                  <a:gd name="T8" fmla="*/ 0 w 248"/>
                  <a:gd name="T9" fmla="*/ 0 h 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8"/>
                  <a:gd name="T16" fmla="*/ 0 h 320"/>
                  <a:gd name="T17" fmla="*/ 248 w 248"/>
                  <a:gd name="T18" fmla="*/ 320 h 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8" h="320">
                    <a:moveTo>
                      <a:pt x="212" y="0"/>
                    </a:moveTo>
                    <a:lnTo>
                      <a:pt x="0" y="280"/>
                    </a:lnTo>
                    <a:lnTo>
                      <a:pt x="105" y="320"/>
                    </a:lnTo>
                    <a:lnTo>
                      <a:pt x="248" y="28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18"/>
              <p:cNvSpPr>
                <a:spLocks noChangeArrowheads="1"/>
              </p:cNvSpPr>
              <p:nvPr/>
            </p:nvSpPr>
            <p:spPr bwMode="auto">
              <a:xfrm rot="-1779725">
                <a:off x="1342" y="372"/>
                <a:ext cx="566" cy="64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Oval 19"/>
              <p:cNvSpPr>
                <a:spLocks noChangeArrowheads="1"/>
              </p:cNvSpPr>
              <p:nvPr/>
            </p:nvSpPr>
            <p:spPr bwMode="auto">
              <a:xfrm rot="-1779725">
                <a:off x="1759" y="326"/>
                <a:ext cx="198" cy="22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 rot="-1779725">
                <a:off x="1843" y="682"/>
                <a:ext cx="131" cy="14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 rot="-1779725">
                <a:off x="1654" y="319"/>
                <a:ext cx="131" cy="14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22"/>
              <p:cNvSpPr>
                <a:spLocks noChangeArrowheads="1"/>
              </p:cNvSpPr>
              <p:nvPr/>
            </p:nvSpPr>
            <p:spPr bwMode="auto">
              <a:xfrm rot="-1779725">
                <a:off x="1799" y="476"/>
                <a:ext cx="198" cy="22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 rot="-1779725">
                <a:off x="1071" y="338"/>
                <a:ext cx="299" cy="33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24"/>
              <p:cNvSpPr>
                <a:spLocks noChangeArrowheads="1"/>
              </p:cNvSpPr>
              <p:nvPr/>
            </p:nvSpPr>
            <p:spPr bwMode="auto">
              <a:xfrm rot="-1779725">
                <a:off x="1367" y="241"/>
                <a:ext cx="299" cy="33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25"/>
              <p:cNvSpPr>
                <a:spLocks noChangeArrowheads="1"/>
              </p:cNvSpPr>
              <p:nvPr/>
            </p:nvSpPr>
            <p:spPr bwMode="auto">
              <a:xfrm rot="-1779725">
                <a:off x="1216" y="248"/>
                <a:ext cx="299" cy="33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 rot="-1779725">
                <a:off x="1318" y="665"/>
                <a:ext cx="299" cy="33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 rot="-1779725">
                <a:off x="1160" y="240"/>
                <a:ext cx="746" cy="727"/>
              </a:xfrm>
              <a:custGeom>
                <a:avLst/>
                <a:gdLst>
                  <a:gd name="T0" fmla="*/ 0 w 1582"/>
                  <a:gd name="T1" fmla="*/ 0 h 1363"/>
                  <a:gd name="T2" fmla="*/ 0 w 1582"/>
                  <a:gd name="T3" fmla="*/ 1 h 1363"/>
                  <a:gd name="T4" fmla="*/ 0 w 1582"/>
                  <a:gd name="T5" fmla="*/ 1 h 1363"/>
                  <a:gd name="T6" fmla="*/ 0 w 1582"/>
                  <a:gd name="T7" fmla="*/ 1 h 1363"/>
                  <a:gd name="T8" fmla="*/ 0 w 1582"/>
                  <a:gd name="T9" fmla="*/ 1 h 1363"/>
                  <a:gd name="T10" fmla="*/ 0 w 1582"/>
                  <a:gd name="T11" fmla="*/ 1 h 1363"/>
                  <a:gd name="T12" fmla="*/ 0 w 1582"/>
                  <a:gd name="T13" fmla="*/ 1 h 1363"/>
                  <a:gd name="T14" fmla="*/ 0 w 1582"/>
                  <a:gd name="T15" fmla="*/ 1 h 1363"/>
                  <a:gd name="T16" fmla="*/ 0 w 1582"/>
                  <a:gd name="T17" fmla="*/ 1 h 1363"/>
                  <a:gd name="T18" fmla="*/ 0 w 1582"/>
                  <a:gd name="T19" fmla="*/ 2 h 1363"/>
                  <a:gd name="T20" fmla="*/ 0 w 1582"/>
                  <a:gd name="T21" fmla="*/ 2 h 1363"/>
                  <a:gd name="T22" fmla="*/ 0 w 1582"/>
                  <a:gd name="T23" fmla="*/ 2 h 1363"/>
                  <a:gd name="T24" fmla="*/ 0 w 1582"/>
                  <a:gd name="T25" fmla="*/ 1 h 1363"/>
                  <a:gd name="T26" fmla="*/ 0 w 1582"/>
                  <a:gd name="T27" fmla="*/ 1 h 1363"/>
                  <a:gd name="T28" fmla="*/ 0 w 1582"/>
                  <a:gd name="T29" fmla="*/ 1 h 1363"/>
                  <a:gd name="T30" fmla="*/ 0 w 1582"/>
                  <a:gd name="T31" fmla="*/ 1 h 1363"/>
                  <a:gd name="T32" fmla="*/ 0 w 1582"/>
                  <a:gd name="T33" fmla="*/ 0 h 13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82"/>
                  <a:gd name="T52" fmla="*/ 0 h 1363"/>
                  <a:gd name="T53" fmla="*/ 1582 w 1582"/>
                  <a:gd name="T54" fmla="*/ 1363 h 13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82" h="1363">
                    <a:moveTo>
                      <a:pt x="373" y="0"/>
                    </a:moveTo>
                    <a:lnTo>
                      <a:pt x="660" y="169"/>
                    </a:lnTo>
                    <a:lnTo>
                      <a:pt x="1006" y="125"/>
                    </a:lnTo>
                    <a:lnTo>
                      <a:pt x="1227" y="453"/>
                    </a:lnTo>
                    <a:lnTo>
                      <a:pt x="1285" y="479"/>
                    </a:lnTo>
                    <a:lnTo>
                      <a:pt x="1440" y="582"/>
                    </a:lnTo>
                    <a:lnTo>
                      <a:pt x="1480" y="666"/>
                    </a:lnTo>
                    <a:lnTo>
                      <a:pt x="1582" y="817"/>
                    </a:lnTo>
                    <a:lnTo>
                      <a:pt x="1565" y="866"/>
                    </a:lnTo>
                    <a:lnTo>
                      <a:pt x="1325" y="1310"/>
                    </a:lnTo>
                    <a:lnTo>
                      <a:pt x="1157" y="1363"/>
                    </a:lnTo>
                    <a:lnTo>
                      <a:pt x="607" y="1314"/>
                    </a:lnTo>
                    <a:lnTo>
                      <a:pt x="567" y="1243"/>
                    </a:lnTo>
                    <a:lnTo>
                      <a:pt x="204" y="1163"/>
                    </a:lnTo>
                    <a:lnTo>
                      <a:pt x="137" y="1194"/>
                    </a:lnTo>
                    <a:lnTo>
                      <a:pt x="0" y="461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" name="Text Box 28"/>
            <p:cNvSpPr txBox="1">
              <a:spLocks noChangeArrowheads="1"/>
            </p:cNvSpPr>
            <p:nvPr/>
          </p:nvSpPr>
          <p:spPr bwMode="auto">
            <a:xfrm>
              <a:off x="2688" y="2313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Times New Roman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5943600" y="38100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V="1">
            <a:off x="3124200" y="3810000"/>
            <a:ext cx="10668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" name="Picture 31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762000" y="3300413"/>
            <a:ext cx="156527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602180" y="5275778"/>
            <a:ext cx="720401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charset="0"/>
              </a:rPr>
              <a:t>How can the server be sure of the remote user’s identity?</a:t>
            </a:r>
          </a:p>
        </p:txBody>
      </p:sp>
      <p:sp>
        <p:nvSpPr>
          <p:cNvPr id="33" name="AutoShape 33"/>
          <p:cNvSpPr>
            <a:spLocks noChangeArrowheads="1"/>
          </p:cNvSpPr>
          <p:nvPr/>
        </p:nvSpPr>
        <p:spPr bwMode="auto">
          <a:xfrm>
            <a:off x="2133600" y="3657600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4" name="Group 34"/>
          <p:cNvGrpSpPr>
            <a:grpSpLocks/>
          </p:cNvGrpSpPr>
          <p:nvPr/>
        </p:nvGrpSpPr>
        <p:grpSpPr bwMode="auto">
          <a:xfrm>
            <a:off x="1981200" y="3352800"/>
            <a:ext cx="1219200" cy="838200"/>
            <a:chOff x="3166" y="1602"/>
            <a:chExt cx="898" cy="516"/>
          </a:xfrm>
        </p:grpSpPr>
        <p:grpSp>
          <p:nvGrpSpPr>
            <p:cNvPr id="35" name="Group 35"/>
            <p:cNvGrpSpPr>
              <a:grpSpLocks/>
            </p:cNvGrpSpPr>
            <p:nvPr/>
          </p:nvGrpSpPr>
          <p:grpSpPr bwMode="auto">
            <a:xfrm>
              <a:off x="3166" y="1969"/>
              <a:ext cx="898" cy="149"/>
              <a:chOff x="3166" y="1969"/>
              <a:chExt cx="898" cy="149"/>
            </a:xfrm>
          </p:grpSpPr>
          <p:grpSp>
            <p:nvGrpSpPr>
              <p:cNvPr id="112" name="Group 36"/>
              <p:cNvGrpSpPr>
                <a:grpSpLocks/>
              </p:cNvGrpSpPr>
              <p:nvPr/>
            </p:nvGrpSpPr>
            <p:grpSpPr bwMode="auto">
              <a:xfrm>
                <a:off x="3166" y="1969"/>
                <a:ext cx="367" cy="89"/>
                <a:chOff x="3166" y="1969"/>
                <a:chExt cx="367" cy="89"/>
              </a:xfrm>
            </p:grpSpPr>
            <p:sp>
              <p:nvSpPr>
                <p:cNvPr id="114" name="Freeform 37"/>
                <p:cNvSpPr>
                  <a:spLocks/>
                </p:cNvSpPr>
                <p:nvPr/>
              </p:nvSpPr>
              <p:spPr bwMode="auto">
                <a:xfrm>
                  <a:off x="3192" y="1969"/>
                  <a:ext cx="252" cy="70"/>
                </a:xfrm>
                <a:custGeom>
                  <a:avLst/>
                  <a:gdLst>
                    <a:gd name="T0" fmla="*/ 0 w 252"/>
                    <a:gd name="T1" fmla="*/ 38 h 70"/>
                    <a:gd name="T2" fmla="*/ 109 w 252"/>
                    <a:gd name="T3" fmla="*/ 32 h 70"/>
                    <a:gd name="T4" fmla="*/ 252 w 252"/>
                    <a:gd name="T5" fmla="*/ 0 h 70"/>
                    <a:gd name="T6" fmla="*/ 252 w 252"/>
                    <a:gd name="T7" fmla="*/ 47 h 70"/>
                    <a:gd name="T8" fmla="*/ 103 w 252"/>
                    <a:gd name="T9" fmla="*/ 67 h 70"/>
                    <a:gd name="T10" fmla="*/ 0 w 252"/>
                    <a:gd name="T11" fmla="*/ 70 h 70"/>
                    <a:gd name="T12" fmla="*/ 0 w 252"/>
                    <a:gd name="T13" fmla="*/ 38 h 7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2"/>
                    <a:gd name="T22" fmla="*/ 0 h 70"/>
                    <a:gd name="T23" fmla="*/ 252 w 252"/>
                    <a:gd name="T24" fmla="*/ 70 h 7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2" h="70">
                      <a:moveTo>
                        <a:pt x="0" y="38"/>
                      </a:moveTo>
                      <a:lnTo>
                        <a:pt x="109" y="32"/>
                      </a:lnTo>
                      <a:lnTo>
                        <a:pt x="252" y="0"/>
                      </a:lnTo>
                      <a:lnTo>
                        <a:pt x="252" y="47"/>
                      </a:lnTo>
                      <a:lnTo>
                        <a:pt x="103" y="67"/>
                      </a:lnTo>
                      <a:lnTo>
                        <a:pt x="0" y="7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15" name="Group 38"/>
                <p:cNvGrpSpPr>
                  <a:grpSpLocks/>
                </p:cNvGrpSpPr>
                <p:nvPr/>
              </p:nvGrpSpPr>
              <p:grpSpPr bwMode="auto">
                <a:xfrm>
                  <a:off x="3166" y="1974"/>
                  <a:ext cx="367" cy="84"/>
                  <a:chOff x="3166" y="1974"/>
                  <a:chExt cx="367" cy="84"/>
                </a:xfrm>
              </p:grpSpPr>
              <p:sp>
                <p:nvSpPr>
                  <p:cNvPr id="116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3497" y="2022"/>
                    <a:ext cx="18" cy="32"/>
                  </a:xfrm>
                  <a:prstGeom prst="rect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17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3166" y="1974"/>
                    <a:ext cx="367" cy="84"/>
                    <a:chOff x="3166" y="1974"/>
                    <a:chExt cx="367" cy="84"/>
                  </a:xfrm>
                </p:grpSpPr>
                <p:sp>
                  <p:nvSpPr>
                    <p:cNvPr id="118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3166" y="1974"/>
                      <a:ext cx="367" cy="84"/>
                    </a:xfrm>
                    <a:custGeom>
                      <a:avLst/>
                      <a:gdLst>
                        <a:gd name="T0" fmla="*/ 367 w 367"/>
                        <a:gd name="T1" fmla="*/ 0 h 84"/>
                        <a:gd name="T2" fmla="*/ 137 w 367"/>
                        <a:gd name="T3" fmla="*/ 48 h 84"/>
                        <a:gd name="T4" fmla="*/ 0 w 367"/>
                        <a:gd name="T5" fmla="*/ 56 h 84"/>
                        <a:gd name="T6" fmla="*/ 0 w 367"/>
                        <a:gd name="T7" fmla="*/ 84 h 84"/>
                        <a:gd name="T8" fmla="*/ 141 w 367"/>
                        <a:gd name="T9" fmla="*/ 77 h 84"/>
                        <a:gd name="T10" fmla="*/ 367 w 367"/>
                        <a:gd name="T11" fmla="*/ 54 h 84"/>
                        <a:gd name="T12" fmla="*/ 367 w 367"/>
                        <a:gd name="T13" fmla="*/ 0 h 8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67"/>
                        <a:gd name="T22" fmla="*/ 0 h 84"/>
                        <a:gd name="T23" fmla="*/ 367 w 367"/>
                        <a:gd name="T24" fmla="*/ 84 h 8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67" h="84">
                          <a:moveTo>
                            <a:pt x="367" y="0"/>
                          </a:moveTo>
                          <a:lnTo>
                            <a:pt x="137" y="48"/>
                          </a:lnTo>
                          <a:lnTo>
                            <a:pt x="0" y="56"/>
                          </a:lnTo>
                          <a:lnTo>
                            <a:pt x="0" y="84"/>
                          </a:lnTo>
                          <a:lnTo>
                            <a:pt x="141" y="77"/>
                          </a:lnTo>
                          <a:lnTo>
                            <a:pt x="367" y="54"/>
                          </a:lnTo>
                          <a:lnTo>
                            <a:pt x="367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3183" y="1990"/>
                      <a:ext cx="338" cy="52"/>
                    </a:xfrm>
                    <a:custGeom>
                      <a:avLst/>
                      <a:gdLst>
                        <a:gd name="T0" fmla="*/ 0 w 338"/>
                        <a:gd name="T1" fmla="*/ 52 h 52"/>
                        <a:gd name="T2" fmla="*/ 126 w 338"/>
                        <a:gd name="T3" fmla="*/ 44 h 52"/>
                        <a:gd name="T4" fmla="*/ 338 w 338"/>
                        <a:gd name="T5" fmla="*/ 0 h 52"/>
                        <a:gd name="T6" fmla="*/ 0 60000 65536"/>
                        <a:gd name="T7" fmla="*/ 0 60000 65536"/>
                        <a:gd name="T8" fmla="*/ 0 60000 65536"/>
                        <a:gd name="T9" fmla="*/ 0 w 338"/>
                        <a:gd name="T10" fmla="*/ 0 h 52"/>
                        <a:gd name="T11" fmla="*/ 338 w 338"/>
                        <a:gd name="T12" fmla="*/ 52 h 5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38" h="52">
                          <a:moveTo>
                            <a:pt x="0" y="52"/>
                          </a:moveTo>
                          <a:lnTo>
                            <a:pt x="126" y="44"/>
                          </a:lnTo>
                          <a:lnTo>
                            <a:pt x="338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113" name="Freeform 43"/>
              <p:cNvSpPr>
                <a:spLocks/>
              </p:cNvSpPr>
              <p:nvPr/>
            </p:nvSpPr>
            <p:spPr bwMode="auto">
              <a:xfrm>
                <a:off x="3504" y="2023"/>
                <a:ext cx="560" cy="95"/>
              </a:xfrm>
              <a:custGeom>
                <a:avLst/>
                <a:gdLst>
                  <a:gd name="T0" fmla="*/ 0 w 560"/>
                  <a:gd name="T1" fmla="*/ 36 h 95"/>
                  <a:gd name="T2" fmla="*/ 6 w 560"/>
                  <a:gd name="T3" fmla="*/ 59 h 95"/>
                  <a:gd name="T4" fmla="*/ 15 w 560"/>
                  <a:gd name="T5" fmla="*/ 72 h 95"/>
                  <a:gd name="T6" fmla="*/ 30 w 560"/>
                  <a:gd name="T7" fmla="*/ 84 h 95"/>
                  <a:gd name="T8" fmla="*/ 46 w 560"/>
                  <a:gd name="T9" fmla="*/ 90 h 95"/>
                  <a:gd name="T10" fmla="*/ 66 w 560"/>
                  <a:gd name="T11" fmla="*/ 92 h 95"/>
                  <a:gd name="T12" fmla="*/ 82 w 560"/>
                  <a:gd name="T13" fmla="*/ 86 h 95"/>
                  <a:gd name="T14" fmla="*/ 105 w 560"/>
                  <a:gd name="T15" fmla="*/ 78 h 95"/>
                  <a:gd name="T16" fmla="*/ 133 w 560"/>
                  <a:gd name="T17" fmla="*/ 71 h 95"/>
                  <a:gd name="T18" fmla="*/ 165 w 560"/>
                  <a:gd name="T19" fmla="*/ 68 h 95"/>
                  <a:gd name="T20" fmla="*/ 205 w 560"/>
                  <a:gd name="T21" fmla="*/ 72 h 95"/>
                  <a:gd name="T22" fmla="*/ 240 w 560"/>
                  <a:gd name="T23" fmla="*/ 80 h 95"/>
                  <a:gd name="T24" fmla="*/ 276 w 560"/>
                  <a:gd name="T25" fmla="*/ 90 h 95"/>
                  <a:gd name="T26" fmla="*/ 310 w 560"/>
                  <a:gd name="T27" fmla="*/ 95 h 95"/>
                  <a:gd name="T28" fmla="*/ 334 w 560"/>
                  <a:gd name="T29" fmla="*/ 92 h 95"/>
                  <a:gd name="T30" fmla="*/ 373 w 560"/>
                  <a:gd name="T31" fmla="*/ 86 h 95"/>
                  <a:gd name="T32" fmla="*/ 416 w 560"/>
                  <a:gd name="T33" fmla="*/ 80 h 95"/>
                  <a:gd name="T34" fmla="*/ 458 w 560"/>
                  <a:gd name="T35" fmla="*/ 72 h 95"/>
                  <a:gd name="T36" fmla="*/ 503 w 560"/>
                  <a:gd name="T37" fmla="*/ 63 h 95"/>
                  <a:gd name="T38" fmla="*/ 530 w 560"/>
                  <a:gd name="T39" fmla="*/ 56 h 95"/>
                  <a:gd name="T40" fmla="*/ 543 w 560"/>
                  <a:gd name="T41" fmla="*/ 51 h 95"/>
                  <a:gd name="T42" fmla="*/ 554 w 560"/>
                  <a:gd name="T43" fmla="*/ 44 h 95"/>
                  <a:gd name="T44" fmla="*/ 560 w 560"/>
                  <a:gd name="T45" fmla="*/ 33 h 95"/>
                  <a:gd name="T46" fmla="*/ 555 w 560"/>
                  <a:gd name="T47" fmla="*/ 17 h 95"/>
                  <a:gd name="T48" fmla="*/ 546 w 560"/>
                  <a:gd name="T49" fmla="*/ 8 h 95"/>
                  <a:gd name="T50" fmla="*/ 530 w 560"/>
                  <a:gd name="T51" fmla="*/ 0 h 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0"/>
                  <a:gd name="T79" fmla="*/ 0 h 95"/>
                  <a:gd name="T80" fmla="*/ 560 w 560"/>
                  <a:gd name="T81" fmla="*/ 95 h 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0" h="95">
                    <a:moveTo>
                      <a:pt x="0" y="36"/>
                    </a:moveTo>
                    <a:lnTo>
                      <a:pt x="6" y="59"/>
                    </a:lnTo>
                    <a:lnTo>
                      <a:pt x="15" y="72"/>
                    </a:lnTo>
                    <a:lnTo>
                      <a:pt x="30" y="84"/>
                    </a:lnTo>
                    <a:lnTo>
                      <a:pt x="46" y="90"/>
                    </a:lnTo>
                    <a:lnTo>
                      <a:pt x="66" y="92"/>
                    </a:lnTo>
                    <a:lnTo>
                      <a:pt x="82" y="86"/>
                    </a:lnTo>
                    <a:lnTo>
                      <a:pt x="105" y="78"/>
                    </a:lnTo>
                    <a:lnTo>
                      <a:pt x="133" y="71"/>
                    </a:lnTo>
                    <a:lnTo>
                      <a:pt x="165" y="68"/>
                    </a:lnTo>
                    <a:lnTo>
                      <a:pt x="205" y="72"/>
                    </a:lnTo>
                    <a:lnTo>
                      <a:pt x="240" y="80"/>
                    </a:lnTo>
                    <a:lnTo>
                      <a:pt x="276" y="90"/>
                    </a:lnTo>
                    <a:lnTo>
                      <a:pt x="310" y="95"/>
                    </a:lnTo>
                    <a:lnTo>
                      <a:pt x="334" y="92"/>
                    </a:lnTo>
                    <a:lnTo>
                      <a:pt x="373" y="86"/>
                    </a:lnTo>
                    <a:lnTo>
                      <a:pt x="416" y="80"/>
                    </a:lnTo>
                    <a:lnTo>
                      <a:pt x="458" y="72"/>
                    </a:lnTo>
                    <a:lnTo>
                      <a:pt x="503" y="63"/>
                    </a:lnTo>
                    <a:lnTo>
                      <a:pt x="530" y="56"/>
                    </a:lnTo>
                    <a:lnTo>
                      <a:pt x="543" y="51"/>
                    </a:lnTo>
                    <a:lnTo>
                      <a:pt x="554" y="44"/>
                    </a:lnTo>
                    <a:lnTo>
                      <a:pt x="560" y="33"/>
                    </a:lnTo>
                    <a:lnTo>
                      <a:pt x="555" y="17"/>
                    </a:lnTo>
                    <a:lnTo>
                      <a:pt x="546" y="8"/>
                    </a:lnTo>
                    <a:lnTo>
                      <a:pt x="53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6" name="Group 44"/>
            <p:cNvGrpSpPr>
              <a:grpSpLocks/>
            </p:cNvGrpSpPr>
            <p:nvPr/>
          </p:nvGrpSpPr>
          <p:grpSpPr bwMode="auto">
            <a:xfrm>
              <a:off x="3542" y="1602"/>
              <a:ext cx="484" cy="465"/>
              <a:chOff x="3542" y="1602"/>
              <a:chExt cx="484" cy="465"/>
            </a:xfrm>
          </p:grpSpPr>
          <p:grpSp>
            <p:nvGrpSpPr>
              <p:cNvPr id="37" name="Group 45"/>
              <p:cNvGrpSpPr>
                <a:grpSpLocks/>
              </p:cNvGrpSpPr>
              <p:nvPr/>
            </p:nvGrpSpPr>
            <p:grpSpPr bwMode="auto">
              <a:xfrm>
                <a:off x="3558" y="1855"/>
                <a:ext cx="468" cy="212"/>
                <a:chOff x="3558" y="1855"/>
                <a:chExt cx="468" cy="212"/>
              </a:xfrm>
            </p:grpSpPr>
            <p:grpSp>
              <p:nvGrpSpPr>
                <p:cNvPr id="66" name="Group 46"/>
                <p:cNvGrpSpPr>
                  <a:grpSpLocks/>
                </p:cNvGrpSpPr>
                <p:nvPr/>
              </p:nvGrpSpPr>
              <p:grpSpPr bwMode="auto">
                <a:xfrm>
                  <a:off x="3558" y="1873"/>
                  <a:ext cx="468" cy="194"/>
                  <a:chOff x="3558" y="1873"/>
                  <a:chExt cx="468" cy="194"/>
                </a:xfrm>
              </p:grpSpPr>
              <p:sp>
                <p:nvSpPr>
                  <p:cNvPr id="68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3558" y="1873"/>
                    <a:ext cx="468" cy="182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69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3580" y="1890"/>
                    <a:ext cx="434" cy="177"/>
                    <a:chOff x="3580" y="1890"/>
                    <a:chExt cx="434" cy="177"/>
                  </a:xfrm>
                </p:grpSpPr>
                <p:grpSp>
                  <p:nvGrpSpPr>
                    <p:cNvPr id="70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0" y="1890"/>
                      <a:ext cx="434" cy="100"/>
                      <a:chOff x="3580" y="1890"/>
                      <a:chExt cx="434" cy="100"/>
                    </a:xfrm>
                  </p:grpSpPr>
                  <p:grpSp>
                    <p:nvGrpSpPr>
                      <p:cNvPr id="104" name="Group 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3" cy="37"/>
                        <a:chOff x="3580" y="1890"/>
                        <a:chExt cx="433" cy="37"/>
                      </a:xfrm>
                    </p:grpSpPr>
                    <p:sp>
                      <p:nvSpPr>
                        <p:cNvPr id="109" name="Line 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81" y="1890"/>
                          <a:ext cx="432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0" name="Line 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80" y="1908"/>
                          <a:ext cx="433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1" name="Line 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81" y="1926"/>
                          <a:ext cx="432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05" name="Group 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1" y="1953"/>
                        <a:ext cx="433" cy="37"/>
                        <a:chOff x="3581" y="1953"/>
                        <a:chExt cx="433" cy="37"/>
                      </a:xfrm>
                    </p:grpSpPr>
                    <p:sp>
                      <p:nvSpPr>
                        <p:cNvPr id="106" name="Line 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82" y="1953"/>
                          <a:ext cx="432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7" name="Line 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81" y="1971"/>
                          <a:ext cx="433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8" name="Line 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82" y="1989"/>
                          <a:ext cx="432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71" name="Group 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1" y="2017"/>
                      <a:ext cx="412" cy="50"/>
                      <a:chOff x="3581" y="2017"/>
                      <a:chExt cx="412" cy="50"/>
                    </a:xfrm>
                  </p:grpSpPr>
                  <p:grpSp>
                    <p:nvGrpSpPr>
                      <p:cNvPr id="72" name="Group 5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1" y="2017"/>
                        <a:ext cx="153" cy="49"/>
                        <a:chOff x="3581" y="2017"/>
                        <a:chExt cx="153" cy="49"/>
                      </a:xfrm>
                    </p:grpSpPr>
                    <p:grpSp>
                      <p:nvGrpSpPr>
                        <p:cNvPr id="92" name="Group 6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8"/>
                          <a:ext cx="65" cy="48"/>
                          <a:chOff x="3581" y="2018"/>
                          <a:chExt cx="65" cy="48"/>
                        </a:xfrm>
                      </p:grpSpPr>
                      <p:grpSp>
                        <p:nvGrpSpPr>
                          <p:cNvPr id="99" name="Group 6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8"/>
                            <a:ext cx="21" cy="48"/>
                            <a:chOff x="3581" y="2018"/>
                            <a:chExt cx="21" cy="48"/>
                          </a:xfrm>
                        </p:grpSpPr>
                        <p:sp>
                          <p:nvSpPr>
                            <p:cNvPr id="102" name="Line 6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581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103" name="Line 6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01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100" name="Line 6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25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01" name="Line 6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45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93" name="Group 6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69" y="2017"/>
                          <a:ext cx="65" cy="48"/>
                          <a:chOff x="3669" y="2017"/>
                          <a:chExt cx="65" cy="48"/>
                        </a:xfrm>
                      </p:grpSpPr>
                      <p:grpSp>
                        <p:nvGrpSpPr>
                          <p:cNvPr id="94" name="Group 6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9" y="2017"/>
                            <a:ext cx="21" cy="48"/>
                            <a:chOff x="3669" y="2017"/>
                            <a:chExt cx="21" cy="48"/>
                          </a:xfrm>
                        </p:grpSpPr>
                        <p:sp>
                          <p:nvSpPr>
                            <p:cNvPr id="97" name="Line 6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69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98" name="Line 6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89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95" name="Line 7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713" y="2017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96" name="Line 7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733" y="2017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73" name="Group 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55" y="2018"/>
                        <a:ext cx="153" cy="49"/>
                        <a:chOff x="3755" y="2018"/>
                        <a:chExt cx="153" cy="49"/>
                      </a:xfrm>
                    </p:grpSpPr>
                    <p:grpSp>
                      <p:nvGrpSpPr>
                        <p:cNvPr id="80" name="Group 7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5" y="2019"/>
                          <a:ext cx="65" cy="48"/>
                          <a:chOff x="3755" y="2019"/>
                          <a:chExt cx="65" cy="48"/>
                        </a:xfrm>
                      </p:grpSpPr>
                      <p:grpSp>
                        <p:nvGrpSpPr>
                          <p:cNvPr id="87" name="Group 7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9"/>
                            <a:ext cx="21" cy="48"/>
                            <a:chOff x="3755" y="2019"/>
                            <a:chExt cx="21" cy="48"/>
                          </a:xfrm>
                        </p:grpSpPr>
                        <p:sp>
                          <p:nvSpPr>
                            <p:cNvPr id="90" name="Line 7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55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91" name="Line 7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75" y="2020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88" name="Line 7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799" y="2019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9" name="Line 7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819" y="2019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81" name="Group 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843" y="2018"/>
                          <a:ext cx="65" cy="48"/>
                          <a:chOff x="3843" y="2018"/>
                          <a:chExt cx="65" cy="48"/>
                        </a:xfrm>
                      </p:grpSpPr>
                      <p:grpSp>
                        <p:nvGrpSpPr>
                          <p:cNvPr id="82" name="Group 8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43" y="2018"/>
                            <a:ext cx="21" cy="48"/>
                            <a:chOff x="3843" y="2018"/>
                            <a:chExt cx="21" cy="48"/>
                          </a:xfrm>
                        </p:grpSpPr>
                        <p:sp>
                          <p:nvSpPr>
                            <p:cNvPr id="85" name="Line 8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43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6" name="Line 8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63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83" name="Line 8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887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4" name="Line 8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07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74" name="Group 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28" y="2018"/>
                        <a:ext cx="65" cy="48"/>
                        <a:chOff x="3928" y="2018"/>
                        <a:chExt cx="65" cy="48"/>
                      </a:xfrm>
                    </p:grpSpPr>
                    <p:grpSp>
                      <p:nvGrpSpPr>
                        <p:cNvPr id="75" name="Group 8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28" y="2018"/>
                          <a:ext cx="21" cy="48"/>
                          <a:chOff x="3928" y="2018"/>
                          <a:chExt cx="21" cy="48"/>
                        </a:xfrm>
                      </p:grpSpPr>
                      <p:sp>
                        <p:nvSpPr>
                          <p:cNvPr id="78" name="Line 8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28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9" name="Line 8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48" y="2019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76" name="Line 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72" y="2018"/>
                          <a:ext cx="1" cy="4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" name="Line 9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92" y="2018"/>
                          <a:ext cx="1" cy="4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  <p:sp>
              <p:nvSpPr>
                <p:cNvPr id="67" name="Freeform 91"/>
                <p:cNvSpPr>
                  <a:spLocks/>
                </p:cNvSpPr>
                <p:nvPr/>
              </p:nvSpPr>
              <p:spPr bwMode="auto">
                <a:xfrm>
                  <a:off x="3574" y="1855"/>
                  <a:ext cx="373" cy="12"/>
                </a:xfrm>
                <a:custGeom>
                  <a:avLst/>
                  <a:gdLst>
                    <a:gd name="T0" fmla="*/ 373 w 373"/>
                    <a:gd name="T1" fmla="*/ 12 h 12"/>
                    <a:gd name="T2" fmla="*/ 0 w 373"/>
                    <a:gd name="T3" fmla="*/ 12 h 12"/>
                    <a:gd name="T4" fmla="*/ 0 w 373"/>
                    <a:gd name="T5" fmla="*/ 0 h 12"/>
                    <a:gd name="T6" fmla="*/ 372 w 373"/>
                    <a:gd name="T7" fmla="*/ 0 h 12"/>
                    <a:gd name="T8" fmla="*/ 373 w 373"/>
                    <a:gd name="T9" fmla="*/ 12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3"/>
                    <a:gd name="T16" fmla="*/ 0 h 12"/>
                    <a:gd name="T17" fmla="*/ 373 w 373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3" h="12">
                      <a:moveTo>
                        <a:pt x="373" y="12"/>
                      </a:move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372" y="0"/>
                      </a:lnTo>
                      <a:lnTo>
                        <a:pt x="373" y="12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92"/>
              <p:cNvGrpSpPr>
                <a:grpSpLocks/>
              </p:cNvGrpSpPr>
              <p:nvPr/>
            </p:nvGrpSpPr>
            <p:grpSpPr bwMode="auto">
              <a:xfrm>
                <a:off x="3542" y="1602"/>
                <a:ext cx="428" cy="260"/>
                <a:chOff x="3542" y="1602"/>
                <a:chExt cx="428" cy="260"/>
              </a:xfrm>
            </p:grpSpPr>
            <p:grpSp>
              <p:nvGrpSpPr>
                <p:cNvPr id="39" name="Group 93"/>
                <p:cNvGrpSpPr>
                  <a:grpSpLocks/>
                </p:cNvGrpSpPr>
                <p:nvPr/>
              </p:nvGrpSpPr>
              <p:grpSpPr bwMode="auto">
                <a:xfrm>
                  <a:off x="3679" y="1627"/>
                  <a:ext cx="291" cy="226"/>
                  <a:chOff x="3679" y="1627"/>
                  <a:chExt cx="291" cy="226"/>
                </a:xfrm>
              </p:grpSpPr>
              <p:sp>
                <p:nvSpPr>
                  <p:cNvPr id="43" name="Freeform 94"/>
                  <p:cNvSpPr>
                    <a:spLocks/>
                  </p:cNvSpPr>
                  <p:nvPr/>
                </p:nvSpPr>
                <p:spPr bwMode="auto">
                  <a:xfrm>
                    <a:off x="3679" y="1627"/>
                    <a:ext cx="291" cy="226"/>
                  </a:xfrm>
                  <a:custGeom>
                    <a:avLst/>
                    <a:gdLst>
                      <a:gd name="T0" fmla="*/ 0 w 291"/>
                      <a:gd name="T1" fmla="*/ 226 h 226"/>
                      <a:gd name="T2" fmla="*/ 279 w 291"/>
                      <a:gd name="T3" fmla="*/ 226 h 226"/>
                      <a:gd name="T4" fmla="*/ 287 w 291"/>
                      <a:gd name="T5" fmla="*/ 220 h 226"/>
                      <a:gd name="T6" fmla="*/ 291 w 291"/>
                      <a:gd name="T7" fmla="*/ 206 h 226"/>
                      <a:gd name="T8" fmla="*/ 291 w 291"/>
                      <a:gd name="T9" fmla="*/ 21 h 226"/>
                      <a:gd name="T10" fmla="*/ 289 w 291"/>
                      <a:gd name="T11" fmla="*/ 6 h 226"/>
                      <a:gd name="T12" fmla="*/ 281 w 291"/>
                      <a:gd name="T13" fmla="*/ 0 h 226"/>
                      <a:gd name="T14" fmla="*/ 0 w 291"/>
                      <a:gd name="T15" fmla="*/ 0 h 226"/>
                      <a:gd name="T16" fmla="*/ 0 w 291"/>
                      <a:gd name="T17" fmla="*/ 226 h 22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91"/>
                      <a:gd name="T28" fmla="*/ 0 h 226"/>
                      <a:gd name="T29" fmla="*/ 291 w 291"/>
                      <a:gd name="T30" fmla="*/ 226 h 22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91" h="226">
                        <a:moveTo>
                          <a:pt x="0" y="226"/>
                        </a:moveTo>
                        <a:lnTo>
                          <a:pt x="279" y="226"/>
                        </a:lnTo>
                        <a:lnTo>
                          <a:pt x="287" y="220"/>
                        </a:lnTo>
                        <a:lnTo>
                          <a:pt x="291" y="206"/>
                        </a:lnTo>
                        <a:lnTo>
                          <a:pt x="291" y="21"/>
                        </a:lnTo>
                        <a:lnTo>
                          <a:pt x="289" y="6"/>
                        </a:lnTo>
                        <a:lnTo>
                          <a:pt x="281" y="0"/>
                        </a:lnTo>
                        <a:lnTo>
                          <a:pt x="0" y="0"/>
                        </a:lnTo>
                        <a:lnTo>
                          <a:pt x="0" y="226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4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694" y="1646"/>
                    <a:ext cx="268" cy="165"/>
                    <a:chOff x="3694" y="1646"/>
                    <a:chExt cx="268" cy="165"/>
                  </a:xfrm>
                </p:grpSpPr>
                <p:grpSp>
                  <p:nvGrpSpPr>
                    <p:cNvPr id="45" name="Group 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" y="1646"/>
                      <a:ext cx="267" cy="44"/>
                      <a:chOff x="3694" y="1646"/>
                      <a:chExt cx="267" cy="44"/>
                    </a:xfrm>
                  </p:grpSpPr>
                  <p:grpSp>
                    <p:nvGrpSpPr>
                      <p:cNvPr id="60" name="Group 9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7" cy="15"/>
                        <a:chOff x="3694" y="1646"/>
                        <a:chExt cx="267" cy="15"/>
                      </a:xfrm>
                    </p:grpSpPr>
                    <p:sp>
                      <p:nvSpPr>
                        <p:cNvPr id="64" name="Line 9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694" y="1646"/>
                          <a:ext cx="266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5" name="Line 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694" y="1659"/>
                          <a:ext cx="267" cy="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61" name="Group 10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76"/>
                        <a:ext cx="267" cy="14"/>
                        <a:chOff x="3694" y="1676"/>
                        <a:chExt cx="267" cy="14"/>
                      </a:xfrm>
                    </p:grpSpPr>
                    <p:sp>
                      <p:nvSpPr>
                        <p:cNvPr id="62" name="Line 10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694" y="1676"/>
                          <a:ext cx="266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3" name="Line 10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694" y="1689"/>
                          <a:ext cx="267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6" name="Group 1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5" y="1706"/>
                      <a:ext cx="267" cy="45"/>
                      <a:chOff x="3695" y="1706"/>
                      <a:chExt cx="267" cy="45"/>
                    </a:xfrm>
                  </p:grpSpPr>
                  <p:grpSp>
                    <p:nvGrpSpPr>
                      <p:cNvPr id="54" name="Group 10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5" y="1706"/>
                        <a:ext cx="267" cy="14"/>
                        <a:chOff x="3695" y="1706"/>
                        <a:chExt cx="267" cy="14"/>
                      </a:xfrm>
                    </p:grpSpPr>
                    <p:sp>
                      <p:nvSpPr>
                        <p:cNvPr id="58" name="Line 1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695" y="1706"/>
                          <a:ext cx="266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9" name="Line 1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695" y="1719"/>
                          <a:ext cx="267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55" name="Group 10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5" y="1736"/>
                        <a:ext cx="267" cy="15"/>
                        <a:chOff x="3695" y="1736"/>
                        <a:chExt cx="267" cy="15"/>
                      </a:xfrm>
                    </p:grpSpPr>
                    <p:sp>
                      <p:nvSpPr>
                        <p:cNvPr id="56" name="Line 10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695" y="1736"/>
                          <a:ext cx="266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7" name="Line 10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695" y="1749"/>
                          <a:ext cx="267" cy="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7" name="Group 1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" y="1766"/>
                      <a:ext cx="267" cy="45"/>
                      <a:chOff x="3694" y="1766"/>
                      <a:chExt cx="267" cy="45"/>
                    </a:xfrm>
                  </p:grpSpPr>
                  <p:grpSp>
                    <p:nvGrpSpPr>
                      <p:cNvPr id="48" name="Group 1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766"/>
                        <a:ext cx="267" cy="15"/>
                        <a:chOff x="3694" y="1766"/>
                        <a:chExt cx="267" cy="15"/>
                      </a:xfrm>
                    </p:grpSpPr>
                    <p:sp>
                      <p:nvSpPr>
                        <p:cNvPr id="52" name="Line 1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694" y="1766"/>
                          <a:ext cx="266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" name="Line 1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694" y="1779"/>
                          <a:ext cx="267" cy="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49" name="Group 1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797"/>
                        <a:ext cx="267" cy="14"/>
                        <a:chOff x="3694" y="1797"/>
                        <a:chExt cx="267" cy="14"/>
                      </a:xfrm>
                    </p:grpSpPr>
                    <p:sp>
                      <p:nvSpPr>
                        <p:cNvPr id="50" name="Line 1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694" y="1797"/>
                          <a:ext cx="266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" name="Line 1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694" y="1810"/>
                          <a:ext cx="267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40" name="Group 117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135" cy="260"/>
                  <a:chOff x="3542" y="1602"/>
                  <a:chExt cx="135" cy="260"/>
                </a:xfrm>
              </p:grpSpPr>
              <p:sp>
                <p:nvSpPr>
                  <p:cNvPr id="41" name="Freeform 118"/>
                  <p:cNvSpPr>
                    <a:spLocks/>
                  </p:cNvSpPr>
                  <p:nvPr/>
                </p:nvSpPr>
                <p:spPr bwMode="auto">
                  <a:xfrm>
                    <a:off x="3542" y="1602"/>
                    <a:ext cx="135" cy="250"/>
                  </a:xfrm>
                  <a:custGeom>
                    <a:avLst/>
                    <a:gdLst>
                      <a:gd name="T0" fmla="*/ 135 w 135"/>
                      <a:gd name="T1" fmla="*/ 0 h 250"/>
                      <a:gd name="T2" fmla="*/ 135 w 135"/>
                      <a:gd name="T3" fmla="*/ 250 h 250"/>
                      <a:gd name="T4" fmla="*/ 9 w 135"/>
                      <a:gd name="T5" fmla="*/ 250 h 250"/>
                      <a:gd name="T6" fmla="*/ 4 w 135"/>
                      <a:gd name="T7" fmla="*/ 248 h 250"/>
                      <a:gd name="T8" fmla="*/ 1 w 135"/>
                      <a:gd name="T9" fmla="*/ 241 h 250"/>
                      <a:gd name="T10" fmla="*/ 0 w 135"/>
                      <a:gd name="T11" fmla="*/ 234 h 250"/>
                      <a:gd name="T12" fmla="*/ 0 w 135"/>
                      <a:gd name="T13" fmla="*/ 14 h 250"/>
                      <a:gd name="T14" fmla="*/ 2 w 135"/>
                      <a:gd name="T15" fmla="*/ 7 h 250"/>
                      <a:gd name="T16" fmla="*/ 6 w 135"/>
                      <a:gd name="T17" fmla="*/ 1 h 250"/>
                      <a:gd name="T18" fmla="*/ 12 w 135"/>
                      <a:gd name="T19" fmla="*/ 0 h 250"/>
                      <a:gd name="T20" fmla="*/ 135 w 135"/>
                      <a:gd name="T21" fmla="*/ 0 h 25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35"/>
                      <a:gd name="T34" fmla="*/ 0 h 250"/>
                      <a:gd name="T35" fmla="*/ 135 w 135"/>
                      <a:gd name="T36" fmla="*/ 250 h 25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35" h="250">
                        <a:moveTo>
                          <a:pt x="135" y="0"/>
                        </a:moveTo>
                        <a:lnTo>
                          <a:pt x="135" y="250"/>
                        </a:lnTo>
                        <a:lnTo>
                          <a:pt x="9" y="250"/>
                        </a:lnTo>
                        <a:lnTo>
                          <a:pt x="4" y="248"/>
                        </a:lnTo>
                        <a:lnTo>
                          <a:pt x="1" y="241"/>
                        </a:lnTo>
                        <a:lnTo>
                          <a:pt x="0" y="234"/>
                        </a:lnTo>
                        <a:lnTo>
                          <a:pt x="0" y="14"/>
                        </a:lnTo>
                        <a:lnTo>
                          <a:pt x="2" y="7"/>
                        </a:lnTo>
                        <a:lnTo>
                          <a:pt x="6" y="1"/>
                        </a:lnTo>
                        <a:lnTo>
                          <a:pt x="12" y="0"/>
                        </a:lnTo>
                        <a:lnTo>
                          <a:pt x="135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3657" y="1604"/>
                    <a:ext cx="1" cy="25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120" name="AutoShape 120"/>
          <p:cNvSpPr>
            <a:spLocks noChangeArrowheads="1"/>
          </p:cNvSpPr>
          <p:nvPr/>
        </p:nvSpPr>
        <p:spPr bwMode="auto">
          <a:xfrm>
            <a:off x="2667000" y="3657600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Line 121"/>
          <p:cNvSpPr>
            <a:spLocks noChangeShapeType="1"/>
          </p:cNvSpPr>
          <p:nvPr/>
        </p:nvSpPr>
        <p:spPr bwMode="auto">
          <a:xfrm flipH="1">
            <a:off x="3124200" y="3429000"/>
            <a:ext cx="3581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Text Box 122"/>
          <p:cNvSpPr txBox="1">
            <a:spLocks noChangeArrowheads="1"/>
          </p:cNvSpPr>
          <p:nvPr/>
        </p:nvSpPr>
        <p:spPr bwMode="auto">
          <a:xfrm>
            <a:off x="4311650" y="2565400"/>
            <a:ext cx="14192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challenge</a:t>
            </a:r>
          </a:p>
        </p:txBody>
      </p:sp>
      <p:sp>
        <p:nvSpPr>
          <p:cNvPr id="123" name="AutoShape 123"/>
          <p:cNvSpPr>
            <a:spLocks noChangeArrowheads="1"/>
          </p:cNvSpPr>
          <p:nvPr/>
        </p:nvSpPr>
        <p:spPr bwMode="auto">
          <a:xfrm>
            <a:off x="1981200" y="3352800"/>
            <a:ext cx="1676400" cy="7620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Text Box 124"/>
          <p:cNvSpPr txBox="1">
            <a:spLocks noChangeArrowheads="1"/>
          </p:cNvSpPr>
          <p:nvPr/>
        </p:nvSpPr>
        <p:spPr bwMode="auto">
          <a:xfrm>
            <a:off x="2133600" y="3511550"/>
            <a:ext cx="14192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challenge</a:t>
            </a:r>
          </a:p>
        </p:txBody>
      </p:sp>
      <p:sp>
        <p:nvSpPr>
          <p:cNvPr id="125" name="Text Box 125"/>
          <p:cNvSpPr txBox="1">
            <a:spLocks noChangeArrowheads="1"/>
          </p:cNvSpPr>
          <p:nvPr/>
        </p:nvSpPr>
        <p:spPr bwMode="auto">
          <a:xfrm>
            <a:off x="1905000" y="3519488"/>
            <a:ext cx="1830388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E(challenge)</a:t>
            </a:r>
          </a:p>
        </p:txBody>
      </p:sp>
      <p:sp>
        <p:nvSpPr>
          <p:cNvPr id="126" name="Text Box 126"/>
          <p:cNvSpPr txBox="1">
            <a:spLocks noChangeArrowheads="1"/>
          </p:cNvSpPr>
          <p:nvPr/>
        </p:nvSpPr>
        <p:spPr bwMode="auto">
          <a:xfrm>
            <a:off x="3968750" y="4586288"/>
            <a:ext cx="1830388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E(challenge)</a:t>
            </a:r>
          </a:p>
        </p:txBody>
      </p:sp>
      <p:sp>
        <p:nvSpPr>
          <p:cNvPr id="127" name="Line 127"/>
          <p:cNvSpPr>
            <a:spLocks noChangeShapeType="1"/>
          </p:cNvSpPr>
          <p:nvPr/>
        </p:nvSpPr>
        <p:spPr bwMode="auto">
          <a:xfrm flipH="1">
            <a:off x="3124200" y="3810000"/>
            <a:ext cx="3581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stealth" w="lg" len="lg"/>
            <a:tailEnd type="non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Text Box 128"/>
          <p:cNvSpPr txBox="1">
            <a:spLocks noChangeArrowheads="1"/>
          </p:cNvSpPr>
          <p:nvPr/>
        </p:nvSpPr>
        <p:spPr bwMode="auto">
          <a:xfrm>
            <a:off x="5791200" y="2149475"/>
            <a:ext cx="31242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Authentication verified!</a:t>
            </a:r>
          </a:p>
        </p:txBody>
      </p:sp>
      <p:graphicFrame>
        <p:nvGraphicFramePr>
          <p:cNvPr id="129" name="Object 2"/>
          <p:cNvGraphicFramePr>
            <a:graphicFrameLocks noChangeAspect="1"/>
          </p:cNvGraphicFramePr>
          <p:nvPr/>
        </p:nvGraphicFramePr>
        <p:xfrm>
          <a:off x="6746875" y="3048000"/>
          <a:ext cx="885825" cy="1371600"/>
        </p:xfrm>
        <a:graphic>
          <a:graphicData uri="http://schemas.openxmlformats.org/presentationml/2006/ole">
            <p:oleObj spid="_x0000_s73730" name="Clip" r:id="rId5" imgW="1157630" imgH="1790395" progId="">
              <p:embed/>
            </p:oleObj>
          </a:graphicData>
        </a:graphic>
      </p:graphicFrame>
      <p:sp>
        <p:nvSpPr>
          <p:cNvPr id="130" name="Text Box 32"/>
          <p:cNvSpPr txBox="1">
            <a:spLocks noChangeArrowheads="1"/>
          </p:cNvSpPr>
          <p:nvPr/>
        </p:nvSpPr>
        <p:spPr bwMode="auto">
          <a:xfrm>
            <a:off x="609072" y="5653088"/>
            <a:ext cx="396775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By proper use of cryptography</a:t>
            </a:r>
            <a:endParaRPr lang="en-US" sz="24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3.3796E-6 L 0.05 3.3796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3" grpId="1" animBg="1"/>
      <p:bldP spid="120" grpId="0" animBg="1"/>
      <p:bldP spid="121" grpId="0" animBg="1"/>
      <p:bldP spid="122" grpId="0"/>
      <p:bldP spid="123" grpId="0" animBg="1"/>
      <p:bldP spid="124" grpId="0"/>
      <p:bldP spid="124" grpId="1"/>
      <p:bldP spid="125" grpId="0"/>
      <p:bldP spid="126" grpId="0"/>
      <p:bldP spid="127" grpId="0" animBg="1"/>
      <p:bldP spid="128" grpId="0"/>
      <p:bldP spid="1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Authentication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If lost or stolen, you can’t authenticate yourself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And maybe someone else can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Often combined with passwords to avoid this problem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Unless cleverly done, susceptible to sniffing attacks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Requires special hardware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There have been successful attacks on some smart cards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Biometric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Authentication based on who you are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Things like fingerprints, voice patterns, retinal patterns, etc.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To authenticate, allow the system to measure the appropriate physical characteristics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Biometric measurement converted to binary and compared to stored values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With some level of match required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640284" y="555651"/>
            <a:ext cx="5926252" cy="661491"/>
          </a:xfrm>
          <a:prstGeom prst="roundRect">
            <a:avLst/>
          </a:prstGeom>
          <a:noFill/>
          <a:ln w="9525" cap="flat" cmpd="sng" algn="ctr">
            <a:solidFill>
              <a:srgbClr val="0D0D0D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Biometrics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Requires </a:t>
            </a:r>
            <a:r>
              <a:rPr lang="en-US" u="sng" dirty="0" smtClean="0">
                <a:cs typeface="ＭＳ Ｐゴシック" charset="-128"/>
              </a:rPr>
              <a:t>very</a:t>
            </a:r>
            <a:r>
              <a:rPr lang="en-US" dirty="0" smtClean="0">
                <a:cs typeface="ＭＳ Ｐゴシック" charset="-128"/>
              </a:rPr>
              <a:t> special hardware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May not be as foolproof as you think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Many physical characteristics vary too much for practical use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Day to day or over long periods of time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Generally not helpful for authenticating programs or roles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What happens when it’s cracked? 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You only have two retinas, after all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Characterizing Biometric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69014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endParaRPr kumimoji="0" lang="en-US" sz="4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79525" y="1521330"/>
            <a:ext cx="350964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charset="0"/>
              </a:rPr>
              <a:t>How many false positives?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12900" y="1989643"/>
            <a:ext cx="525591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charset="0"/>
              </a:rPr>
              <a:t>Match made when it shouldn’t have been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95400" y="2432555"/>
            <a:ext cx="440682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charset="0"/>
              </a:rPr>
              <a:t>Versus how many false negatives?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00200" y="2904043"/>
            <a:ext cx="539121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charset="0"/>
              </a:rPr>
              <a:t>Match not made when it should have been</a:t>
            </a:r>
          </a:p>
        </p:txBody>
      </p: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850901" y="4477792"/>
            <a:ext cx="2549526" cy="1619251"/>
            <a:chOff x="1514" y="2736"/>
            <a:chExt cx="1606" cy="1020"/>
          </a:xfrm>
        </p:grpSpPr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872" y="2736"/>
              <a:ext cx="0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776" y="3456"/>
              <a:ext cx="13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 flipH="1" flipV="1">
              <a:off x="1514" y="2880"/>
              <a:ext cx="310" cy="50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vert="eaVert"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Book Antiqua" charset="0"/>
                </a:rPr>
                <a:t>Errors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2160" y="3504"/>
              <a:ext cx="876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Book Antiqua" charset="0"/>
                </a:rPr>
                <a:t>Sensitivity</a:t>
              </a:r>
            </a:p>
          </p:txBody>
        </p:sp>
      </p:grpSp>
      <p:sp>
        <p:nvSpPr>
          <p:cNvPr id="14" name="Freeform 14"/>
          <p:cNvSpPr>
            <a:spLocks/>
          </p:cNvSpPr>
          <p:nvPr/>
        </p:nvSpPr>
        <p:spPr bwMode="auto">
          <a:xfrm>
            <a:off x="1676400" y="4509540"/>
            <a:ext cx="1447800" cy="990600"/>
          </a:xfrm>
          <a:custGeom>
            <a:avLst/>
            <a:gdLst>
              <a:gd name="T0" fmla="*/ 0 w 912"/>
              <a:gd name="T1" fmla="*/ 0 h 624"/>
              <a:gd name="T2" fmla="*/ 2147483647 w 912"/>
              <a:gd name="T3" fmla="*/ 2147483647 h 624"/>
              <a:gd name="T4" fmla="*/ 2147483647 w 912"/>
              <a:gd name="T5" fmla="*/ 2147483647 h 624"/>
              <a:gd name="T6" fmla="*/ 0 60000 65536"/>
              <a:gd name="T7" fmla="*/ 0 60000 65536"/>
              <a:gd name="T8" fmla="*/ 0 60000 65536"/>
              <a:gd name="T9" fmla="*/ 0 w 912"/>
              <a:gd name="T10" fmla="*/ 0 h 624"/>
              <a:gd name="T11" fmla="*/ 912 w 912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624">
                <a:moveTo>
                  <a:pt x="0" y="0"/>
                </a:moveTo>
                <a:cubicBezTo>
                  <a:pt x="92" y="188"/>
                  <a:pt x="184" y="376"/>
                  <a:pt x="336" y="480"/>
                </a:cubicBezTo>
                <a:cubicBezTo>
                  <a:pt x="488" y="584"/>
                  <a:pt x="700" y="604"/>
                  <a:pt x="912" y="624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 flipH="1">
            <a:off x="1676400" y="4509540"/>
            <a:ext cx="1447800" cy="990600"/>
          </a:xfrm>
          <a:custGeom>
            <a:avLst/>
            <a:gdLst>
              <a:gd name="T0" fmla="*/ 0 w 912"/>
              <a:gd name="T1" fmla="*/ 0 h 624"/>
              <a:gd name="T2" fmla="*/ 2147483647 w 912"/>
              <a:gd name="T3" fmla="*/ 2147483647 h 624"/>
              <a:gd name="T4" fmla="*/ 2147483647 w 912"/>
              <a:gd name="T5" fmla="*/ 2147483647 h 624"/>
              <a:gd name="T6" fmla="*/ 0 60000 65536"/>
              <a:gd name="T7" fmla="*/ 0 60000 65536"/>
              <a:gd name="T8" fmla="*/ 0 60000 65536"/>
              <a:gd name="T9" fmla="*/ 0 w 912"/>
              <a:gd name="T10" fmla="*/ 0 h 624"/>
              <a:gd name="T11" fmla="*/ 912 w 912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624">
                <a:moveTo>
                  <a:pt x="0" y="0"/>
                </a:moveTo>
                <a:cubicBezTo>
                  <a:pt x="92" y="188"/>
                  <a:pt x="184" y="376"/>
                  <a:pt x="336" y="480"/>
                </a:cubicBezTo>
                <a:cubicBezTo>
                  <a:pt x="488" y="584"/>
                  <a:pt x="700" y="604"/>
                  <a:pt x="912" y="624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914400" y="3562320"/>
            <a:ext cx="1235075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Book Antiqua" charset="0"/>
              </a:rPr>
              <a:t>False Positive Rate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498725" y="3562320"/>
            <a:ext cx="1235075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Book Antiqua" charset="0"/>
              </a:rPr>
              <a:t>False Negative Rate</a:t>
            </a: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2360613" y="5293765"/>
            <a:ext cx="111125" cy="130175"/>
          </a:xfrm>
          <a:prstGeom prst="ellipse">
            <a:avLst/>
          </a:prstGeom>
          <a:solidFill>
            <a:srgbClr val="F6ED3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3962400" y="3518940"/>
            <a:ext cx="3140075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Times New Roman" charset="0"/>
              </a:rPr>
              <a:t>The Crossover Error Rate (CER)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962400" y="4357140"/>
            <a:ext cx="43434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charset="0"/>
              </a:rPr>
              <a:t>Generally, the higher the CER is, the better the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4" grpId="0" animBg="1"/>
      <p:bldP spid="15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Authentication?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cs typeface="ＭＳ Ｐゴシック" charset="-128"/>
              </a:rPr>
              <a:t>Determining the identity of some entity</a:t>
            </a:r>
          </a:p>
          <a:p>
            <a:pPr lvl="1"/>
            <a:r>
              <a:rPr lang="en-US" sz="3200" dirty="0" smtClean="0"/>
              <a:t>Process</a:t>
            </a:r>
          </a:p>
          <a:p>
            <a:pPr lvl="1"/>
            <a:r>
              <a:rPr lang="en-US" sz="3200" dirty="0" smtClean="0"/>
              <a:t>Machine</a:t>
            </a:r>
          </a:p>
          <a:p>
            <a:pPr lvl="1"/>
            <a:r>
              <a:rPr lang="en-US" sz="3200" dirty="0" smtClean="0"/>
              <a:t>Human user</a:t>
            </a:r>
          </a:p>
          <a:p>
            <a:r>
              <a:rPr lang="en-US" sz="3600" dirty="0" smtClean="0">
                <a:cs typeface="ＭＳ Ｐゴシック" charset="-128"/>
              </a:rPr>
              <a:t>Requires notion of </a:t>
            </a:r>
            <a:r>
              <a:rPr lang="en-US" sz="3600" dirty="0" smtClean="0">
                <a:cs typeface="ＭＳ Ｐゴシック" charset="-128"/>
              </a:rPr>
              <a:t>identity</a:t>
            </a:r>
          </a:p>
          <a:p>
            <a:pPr lvl="1"/>
            <a:r>
              <a:rPr lang="en-US" dirty="0" smtClean="0">
                <a:cs typeface="ＭＳ Ｐゴシック" charset="-128"/>
              </a:rPr>
              <a:t>One implication is we need some defined name space</a:t>
            </a:r>
          </a:p>
          <a:p>
            <a:r>
              <a:rPr lang="en-US" sz="3600" dirty="0" smtClean="0">
                <a:cs typeface="ＭＳ Ｐゴシック" charset="-128"/>
              </a:rPr>
              <a:t>And some degree of proof of identity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Typical Crossover Error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cs typeface="ＭＳ Ｐゴシック" charset="-128"/>
              </a:rPr>
              <a:t>Technology		Rate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b="1" dirty="0" smtClean="0">
                <a:cs typeface="ＭＳ Ｐゴシック" charset="-128"/>
              </a:rPr>
              <a:t>	</a:t>
            </a:r>
            <a:r>
              <a:rPr lang="en-US" sz="2400" dirty="0" smtClean="0">
                <a:cs typeface="ＭＳ Ｐゴシック" charset="-128"/>
              </a:rPr>
              <a:t>Retinal Scan		1:10,000,000+</a:t>
            </a:r>
            <a:br>
              <a:rPr lang="en-US" sz="2400" dirty="0" smtClean="0">
                <a:cs typeface="ＭＳ Ｐゴシック" charset="-128"/>
              </a:rPr>
            </a:br>
            <a:r>
              <a:rPr lang="en-US" sz="2400" dirty="0" smtClean="0">
                <a:cs typeface="ＭＳ Ｐゴシック" charset="-128"/>
              </a:rPr>
              <a:t>Iris Scan			1:131,000</a:t>
            </a:r>
            <a:br>
              <a:rPr lang="en-US" sz="2400" dirty="0" smtClean="0">
                <a:cs typeface="ＭＳ Ｐゴシック" charset="-128"/>
              </a:rPr>
            </a:br>
            <a:r>
              <a:rPr lang="en-US" sz="2400" dirty="0" smtClean="0">
                <a:cs typeface="ＭＳ Ｐゴシック" charset="-128"/>
              </a:rPr>
              <a:t>Fingerprints		1:500</a:t>
            </a:r>
            <a:br>
              <a:rPr lang="en-US" sz="2400" dirty="0" smtClean="0">
                <a:cs typeface="ＭＳ Ｐゴシック" charset="-128"/>
              </a:rPr>
            </a:br>
            <a:r>
              <a:rPr lang="en-US" sz="2400" dirty="0" smtClean="0">
                <a:cs typeface="ＭＳ Ｐゴシック" charset="-128"/>
              </a:rPr>
              <a:t>Facial Recognition		1:500</a:t>
            </a:r>
            <a:br>
              <a:rPr lang="en-US" sz="2400" dirty="0" smtClean="0">
                <a:cs typeface="ＭＳ Ｐゴシック" charset="-128"/>
              </a:rPr>
            </a:br>
            <a:r>
              <a:rPr lang="en-US" sz="2400" dirty="0" smtClean="0">
                <a:cs typeface="ＭＳ Ｐゴシック" charset="-128"/>
              </a:rPr>
              <a:t>Hand Geometry		1:500</a:t>
            </a:r>
            <a:br>
              <a:rPr lang="en-US" sz="2400" dirty="0" smtClean="0">
                <a:cs typeface="ＭＳ Ｐゴシック" charset="-128"/>
              </a:rPr>
            </a:br>
            <a:r>
              <a:rPr lang="en-US" sz="2400" dirty="0" smtClean="0">
                <a:cs typeface="ＭＳ Ｐゴシック" charset="-128"/>
              </a:rPr>
              <a:t>Signature Dynamics	1:50</a:t>
            </a:r>
            <a:br>
              <a:rPr lang="en-US" sz="2400" dirty="0" smtClean="0">
                <a:cs typeface="ＭＳ Ｐゴシック" charset="-128"/>
              </a:rPr>
            </a:br>
            <a:r>
              <a:rPr lang="en-US" sz="2400" dirty="0" smtClean="0">
                <a:cs typeface="ＭＳ Ｐゴシック" charset="-128"/>
              </a:rPr>
              <a:t>Voice Dynamics		1:50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cs typeface="ＭＳ Ｐゴシック" charset="-128"/>
              </a:rPr>
              <a:t>Data as of 2002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cs typeface="ＭＳ Ｐゴシック" charset="-128"/>
              </a:rPr>
              <a:t>	Things can improve a lot in this area over time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cs typeface="ＭＳ Ｐゴシック" charset="-128"/>
              </a:rPr>
              <a:t>	Also depends on how you use them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cs typeface="ＭＳ Ｐゴシック" charset="-128"/>
              </a:rPr>
              <a:t>	And on what’s important to your use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Biometric Cautionary Tale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A researcher in Japan went out and bought some supplies from a hobby store (in 2002)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He used them to create gummy fingers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With gummy fingerprints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With very modest tinkering, his gummy fingers fooled </a:t>
            </a:r>
            <a:r>
              <a:rPr lang="en-US" u="sng" dirty="0" smtClean="0">
                <a:cs typeface="ＭＳ Ｐゴシック" charset="-128"/>
              </a:rPr>
              <a:t>all</a:t>
            </a:r>
            <a:r>
              <a:rPr lang="en-US" dirty="0" smtClean="0">
                <a:cs typeface="ＭＳ Ｐゴシック" charset="-128"/>
              </a:rPr>
              <a:t> commercial fingerprint readers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Maybe today’s readers are better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Maybe not . .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Use </a:t>
            </a:r>
            <a:br>
              <a:rPr lang="en-US" dirty="0" smtClean="0"/>
            </a:br>
            <a:r>
              <a:rPr lang="en-US" dirty="0" smtClean="0"/>
              <a:t>Authentication in the 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users authenticate themselves to the system</a:t>
            </a:r>
          </a:p>
          <a:p>
            <a:r>
              <a:rPr lang="en-US" dirty="0" smtClean="0"/>
              <a:t>Their identity tends to be tied to the processes they create</a:t>
            </a:r>
          </a:p>
          <a:p>
            <a:pPr lvl="1"/>
            <a:r>
              <a:rPr lang="en-US" dirty="0" smtClean="0"/>
              <a:t>OS can keep track of this easily</a:t>
            </a:r>
          </a:p>
          <a:p>
            <a:r>
              <a:rPr lang="en-US" dirty="0" smtClean="0"/>
              <a:t>Once authenticated, users (and their processes) typically need not authenticate again</a:t>
            </a:r>
          </a:p>
          <a:p>
            <a:pPr lvl="1"/>
            <a:r>
              <a:rPr lang="en-US" dirty="0" smtClean="0"/>
              <a:t>One authentication per session, usually</a:t>
            </a:r>
          </a:p>
          <a:p>
            <a:r>
              <a:rPr lang="en-US" dirty="0" smtClean="0"/>
              <a:t>Distributed systems greatly complicate things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Something you know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E.g., passwords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Something you have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E.g., smart cards or tokens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Something you are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Biometrics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Somewhere you are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Usually identifying a role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 smtClean="0">
                <a:cs typeface="ＭＳ Ｐゴシック" charset="-128"/>
              </a:rPr>
              <a:t>Authentication by what you know</a:t>
            </a:r>
          </a:p>
          <a:p>
            <a:pPr>
              <a:lnSpc>
                <a:spcPct val="80000"/>
              </a:lnSpc>
            </a:pPr>
            <a:r>
              <a:rPr lang="en-US" sz="3600" dirty="0" smtClean="0">
                <a:cs typeface="ＭＳ Ｐゴシック" charset="-128"/>
              </a:rPr>
              <a:t>One of the oldest and most commonly used security mechanisms</a:t>
            </a:r>
          </a:p>
          <a:p>
            <a:pPr>
              <a:lnSpc>
                <a:spcPct val="80000"/>
              </a:lnSpc>
            </a:pPr>
            <a:r>
              <a:rPr lang="en-US" sz="3600" dirty="0" smtClean="0">
                <a:cs typeface="ＭＳ Ｐゴシック" charset="-128"/>
              </a:rPr>
              <a:t>Authenticate the user by requiring him to produce a secret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Usually known only to him and to the authenticator</a:t>
            </a:r>
          </a:p>
          <a:p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3161523" y="542421"/>
            <a:ext cx="2751487" cy="661491"/>
          </a:xfrm>
          <a:prstGeom prst="roundRect">
            <a:avLst/>
          </a:prstGeom>
          <a:noFill/>
          <a:ln w="9525" cap="flat" cmpd="sng" algn="ctr">
            <a:solidFill>
              <a:srgbClr val="0D0D0D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>
                <a:cs typeface="ＭＳ Ｐゴシック" charset="-128"/>
              </a:rPr>
              <a:t>They have to be </a:t>
            </a:r>
            <a:r>
              <a:rPr lang="en-US" sz="3600" dirty="0" err="1" smtClean="0">
                <a:cs typeface="ＭＳ Ｐゴシック" charset="-128"/>
              </a:rPr>
              <a:t>unguessable</a:t>
            </a:r>
            <a:endParaRPr lang="en-US" sz="3600" dirty="0" smtClean="0">
              <a:cs typeface="ＭＳ Ｐゴシック" charset="-128"/>
            </a:endParaRP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Yet easy for people to remember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cs typeface="ＭＳ Ｐゴシック" charset="-128"/>
              </a:rPr>
              <a:t>If sent over the network, susceptible to password sniffers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cs typeface="ＭＳ Ｐゴシック" charset="-128"/>
              </a:rPr>
              <a:t>Unless fairly long, brute force attacks often work on them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 smtClean="0">
                <a:cs typeface="ＭＳ Ｐゴシック" charset="-128"/>
              </a:rPr>
              <a:t>The OS must be able to check passwords when users log in</a:t>
            </a:r>
          </a:p>
          <a:p>
            <a:pPr>
              <a:lnSpc>
                <a:spcPct val="80000"/>
              </a:lnSpc>
            </a:pPr>
            <a:r>
              <a:rPr lang="en-US" sz="3600" dirty="0" smtClean="0">
                <a:cs typeface="ＭＳ Ｐゴシック" charset="-128"/>
              </a:rPr>
              <a:t>So must the OS store passwords?</a:t>
            </a:r>
          </a:p>
          <a:p>
            <a:pPr>
              <a:lnSpc>
                <a:spcPct val="80000"/>
              </a:lnSpc>
            </a:pPr>
            <a:r>
              <a:rPr lang="en-US" sz="3600" dirty="0" smtClean="0">
                <a:cs typeface="ＭＳ Ｐゴシック" charset="-128"/>
              </a:rPr>
              <a:t>Not really 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It can store an encrypted version</a:t>
            </a:r>
          </a:p>
          <a:p>
            <a:pPr>
              <a:lnSpc>
                <a:spcPct val="80000"/>
              </a:lnSpc>
            </a:pPr>
            <a:r>
              <a:rPr lang="en-US" sz="3600" dirty="0" smtClean="0">
                <a:cs typeface="ＭＳ Ｐゴシック" charset="-128"/>
              </a:rPr>
              <a:t>Encrypt the offered password 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Using a </a:t>
            </a:r>
            <a:r>
              <a:rPr lang="en-US" sz="3200" i="1" dirty="0" smtClean="0"/>
              <a:t>one-way function </a:t>
            </a:r>
            <a:endParaRPr lang="en-US" sz="3200" i="1" dirty="0" smtClean="0"/>
          </a:p>
          <a:p>
            <a:pPr lvl="1">
              <a:lnSpc>
                <a:spcPct val="80000"/>
              </a:lnSpc>
            </a:pPr>
            <a:r>
              <a:rPr lang="en-US" sz="3200" dirty="0" smtClean="0"/>
              <a:t>E</a:t>
            </a:r>
            <a:r>
              <a:rPr lang="en-US" sz="3200" dirty="0" smtClean="0"/>
              <a:t>.g</a:t>
            </a:r>
            <a:r>
              <a:rPr lang="en-US" sz="3200" dirty="0" smtClean="0"/>
              <a:t>., a secure hash algorithm like SHA1</a:t>
            </a:r>
          </a:p>
          <a:p>
            <a:pPr>
              <a:lnSpc>
                <a:spcPct val="80000"/>
              </a:lnSpc>
            </a:pPr>
            <a:r>
              <a:rPr lang="en-US" sz="3600" dirty="0" smtClean="0">
                <a:cs typeface="ＭＳ Ｐゴシック" charset="-128"/>
              </a:rPr>
              <a:t>And compare it to the stored version</a:t>
            </a:r>
            <a:endParaRPr lang="en-US" sz="3600" dirty="0"/>
          </a:p>
        </p:txBody>
      </p:sp>
      <p:sp>
        <p:nvSpPr>
          <p:cNvPr id="4" name="Cloud Callout 3"/>
          <p:cNvSpPr/>
          <p:nvPr/>
        </p:nvSpPr>
        <p:spPr>
          <a:xfrm>
            <a:off x="4113973" y="2473973"/>
            <a:ext cx="3836181" cy="2143229"/>
          </a:xfrm>
          <a:prstGeom prst="cloudCallou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noFill/>
                <a:latin typeface="Times New Roman"/>
                <a:cs typeface="Times New Roman"/>
              </a:rPr>
              <a:t>Why use a one-way function, instead of, say, AES </a:t>
            </a:r>
            <a:r>
              <a:rPr lang="en-US" dirty="0" smtClean="0">
                <a:noFill/>
                <a:latin typeface="Times New Roman"/>
                <a:cs typeface="Times New Roman"/>
              </a:rPr>
              <a:t>or some </a:t>
            </a:r>
            <a:r>
              <a:rPr lang="en-US" dirty="0" smtClean="0">
                <a:noFill/>
                <a:latin typeface="Times New Roman"/>
                <a:cs typeface="Times New Roman"/>
              </a:rPr>
              <a:t>other symmetric algorithm?</a:t>
            </a:r>
            <a:endParaRPr lang="en-US" dirty="0">
              <a:noFill/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Encrypting the Password </a:t>
            </a:r>
            <a:br>
              <a:rPr lang="en-US" dirty="0" smtClean="0"/>
            </a:br>
            <a:r>
              <a:rPr lang="en-US" dirty="0" smtClean="0"/>
              <a:t>File Enough?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cs typeface="ＭＳ Ｐゴシック" charset="-128"/>
              </a:rPr>
              <a:t>What if an attacker gets a copy of your password file?</a:t>
            </a:r>
          </a:p>
          <a:p>
            <a:r>
              <a:rPr lang="en-US" sz="3600" dirty="0" smtClean="0">
                <a:cs typeface="ＭＳ Ｐゴシック" charset="-128"/>
              </a:rPr>
              <a:t>No problem, the passwords are encrypted</a:t>
            </a:r>
          </a:p>
          <a:p>
            <a:pPr lvl="1"/>
            <a:r>
              <a:rPr lang="en-US" sz="3200" dirty="0" smtClean="0"/>
              <a:t>Right?</a:t>
            </a:r>
          </a:p>
          <a:p>
            <a:r>
              <a:rPr lang="en-US" sz="3600" dirty="0" smtClean="0">
                <a:cs typeface="ＭＳ Ｐゴシック" charset="-128"/>
              </a:rPr>
              <a:t>Yes, but . . 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Dictionary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 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858000" y="2133600"/>
            <a:ext cx="1600200" cy="1595438"/>
            <a:chOff x="4320" y="1344"/>
            <a:chExt cx="1008" cy="1005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rcRect/>
                <a:stretch>
                  <a:fillRect/>
                </a:stretch>
              </p:blipFill>
            </mc:Choice>
            <mc:Fallback>
              <p:blipFill>
                <a:blip r:embed="rId3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4320" y="1344"/>
              <a:ext cx="1008" cy="100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 rot="1811320">
              <a:off x="4382" y="1622"/>
              <a:ext cx="898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i="1">
                  <a:latin typeface="English111 Vivace BT" pitchFamily="66" charset="0"/>
                </a:rPr>
                <a:t>Dictionary</a:t>
              </a:r>
            </a:p>
          </p:txBody>
        </p:sp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724400" y="4114800"/>
            <a:ext cx="160496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aardvark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4724400" y="2057400"/>
            <a:ext cx="1646238" cy="175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724400" y="4114800"/>
            <a:ext cx="1538288" cy="5794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340jafg;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743200" y="2209800"/>
            <a:ext cx="1143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743200" y="2514600"/>
            <a:ext cx="1143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743200" y="2819400"/>
            <a:ext cx="1143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743200" y="3124200"/>
            <a:ext cx="1143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743200" y="3429000"/>
            <a:ext cx="1143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743200" y="2209800"/>
            <a:ext cx="1143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743200" y="2514600"/>
            <a:ext cx="1143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743200" y="2819400"/>
            <a:ext cx="1143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743200" y="3124200"/>
            <a:ext cx="1143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743200" y="3429000"/>
            <a:ext cx="1143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743200" y="2209800"/>
            <a:ext cx="1143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743200" y="2514600"/>
            <a:ext cx="1143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743200" y="2819400"/>
            <a:ext cx="1143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743200" y="3124200"/>
            <a:ext cx="1143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3744913" y="5464175"/>
            <a:ext cx="1841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endParaRPr lang="en-US" sz="3200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6319174" y="3985668"/>
            <a:ext cx="2636324" cy="20621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latin typeface="Times New Roman" charset="0"/>
              </a:rPr>
              <a:t>Now you can hack the Communist Manifesto!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1327636" y="2165350"/>
            <a:ext cx="3043238" cy="1949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latin typeface="Times New Roman" charset="0"/>
              </a:rPr>
              <a:t>Harpo</a:t>
            </a:r>
            <a:r>
              <a:rPr lang="en-US" sz="2000" dirty="0">
                <a:latin typeface="Times New Roman" charset="0"/>
              </a:rPr>
              <a:t>		2st6’sG0</a:t>
            </a:r>
          </a:p>
          <a:p>
            <a:r>
              <a:rPr lang="en-US" sz="2000" dirty="0" err="1">
                <a:latin typeface="Times New Roman" charset="0"/>
              </a:rPr>
              <a:t>Zeppo</a:t>
            </a:r>
            <a:r>
              <a:rPr lang="en-US" sz="2000" dirty="0">
                <a:latin typeface="Times New Roman" charset="0"/>
              </a:rPr>
              <a:t>		G&gt;I5{as3</a:t>
            </a:r>
          </a:p>
          <a:p>
            <a:r>
              <a:rPr lang="en-US" sz="2000" dirty="0">
                <a:latin typeface="Times New Roman" charset="0"/>
              </a:rPr>
              <a:t>Chico		</a:t>
            </a:r>
            <a:r>
              <a:rPr lang="en-US" sz="2000" dirty="0" err="1">
                <a:latin typeface="Times New Roman" charset="0"/>
              </a:rPr>
              <a:t>w</a:t>
            </a:r>
            <a:r>
              <a:rPr lang="en-US" sz="2000" dirty="0">
                <a:latin typeface="Times New Roman" charset="0"/>
              </a:rPr>
              <a:t>*-;</a:t>
            </a:r>
            <a:r>
              <a:rPr lang="en-US" sz="2000" dirty="0" err="1">
                <a:latin typeface="Times New Roman" charset="0"/>
              </a:rPr>
              <a:t>sddw</a:t>
            </a:r>
            <a:endParaRPr lang="en-US" sz="2000" dirty="0">
              <a:latin typeface="Times New Roman" charset="0"/>
            </a:endParaRPr>
          </a:p>
          <a:p>
            <a:r>
              <a:rPr lang="en-US" sz="2000" dirty="0">
                <a:latin typeface="Times New Roman" charset="0"/>
              </a:rPr>
              <a:t>Karl	</a:t>
            </a:r>
            <a:r>
              <a:rPr lang="en-US" sz="2000" dirty="0" smtClean="0">
                <a:latin typeface="Times New Roman" charset="0"/>
              </a:rPr>
              <a:t>	       sY</a:t>
            </a:r>
            <a:r>
              <a:rPr lang="en-US" sz="2000" dirty="0">
                <a:latin typeface="Times New Roman" charset="0"/>
              </a:rPr>
              <a:t>(34,</a:t>
            </a:r>
            <a:r>
              <a:rPr lang="en-US" sz="2000" dirty="0" smtClean="0">
                <a:latin typeface="Times New Roman" charset="0"/>
              </a:rPr>
              <a:t>ee</a:t>
            </a:r>
          </a:p>
          <a:p>
            <a:r>
              <a:rPr lang="en-US" sz="2000" dirty="0" err="1">
                <a:latin typeface="Times New Roman" charset="0"/>
              </a:rPr>
              <a:t>Groucho</a:t>
            </a:r>
            <a:r>
              <a:rPr lang="en-US" sz="2000" dirty="0">
                <a:latin typeface="Times New Roman" charset="0"/>
              </a:rPr>
              <a:t>		We6/d02,</a:t>
            </a:r>
          </a:p>
          <a:p>
            <a:r>
              <a:rPr lang="en-US" sz="2000" dirty="0" err="1">
                <a:latin typeface="Times New Roman" charset="0"/>
              </a:rPr>
              <a:t>Gummo</a:t>
            </a:r>
            <a:r>
              <a:rPr lang="en-US" sz="2000" dirty="0">
                <a:latin typeface="Times New Roman" charset="0"/>
              </a:rPr>
              <a:t>		3(;wbnP]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730500" y="3746500"/>
            <a:ext cx="1143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572000" y="4114800"/>
            <a:ext cx="1828800" cy="762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743200" y="3733800"/>
            <a:ext cx="1143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362200" y="2819400"/>
            <a:ext cx="2057400" cy="9144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>
                <a:latin typeface="Times New Roman" charset="0"/>
              </a:rPr>
              <a:t>sY(34,ee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4310063" y="4953000"/>
            <a:ext cx="213995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4400" b="1">
                <a:latin typeface="Tempus Sans ITC" pitchFamily="82" charset="0"/>
              </a:rPr>
              <a:t>Rats!!!!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800600" y="4144963"/>
            <a:ext cx="1628775" cy="57943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aardwolf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4800600" y="4191000"/>
            <a:ext cx="1689100" cy="5794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K]ds+3a,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495800" y="4038600"/>
            <a:ext cx="2057400" cy="762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4876800" y="4191000"/>
            <a:ext cx="1617663" cy="5794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abaca     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4800600" y="4144963"/>
            <a:ext cx="1639888" cy="57943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sY(34,ee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39205" y="4661940"/>
            <a:ext cx="33216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abaca is Karl Marx’s password!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0" grpId="0" animBg="1" autoUpdateAnimBg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utoUpdateAnimBg="0"/>
      <p:bldP spid="28" grpId="0" animBg="1"/>
      <p:bldP spid="29" grpId="0" animBg="1"/>
      <p:bldP spid="30" grpId="0" animBg="1"/>
      <p:bldP spid="31" grpId="0" animBg="1" autoUpdateAnimBg="0"/>
      <p:bldP spid="32" grpId="0" autoUpdateAnimBg="0"/>
      <p:bldP spid="33" grpId="0" animBg="1" autoUpdateAnimBg="0"/>
      <p:bldP spid="34" grpId="0" animBg="1" autoUpdateAnimBg="0"/>
      <p:bldP spid="35" grpId="0" animBg="1"/>
      <p:bldP spid="36" grpId="0" animBg="1" autoUpdateAnimBg="0"/>
      <p:bldP spid="37" grpId="0" animBg="1" autoUpdateAnimBg="0"/>
      <p:bldP spid="38" grpId="0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102461</TotalTime>
  <Words>1138</Words>
  <Application>Microsoft Macintosh PowerPoint</Application>
  <PresentationFormat>On-screen Show (4:3)</PresentationFormat>
  <Paragraphs>178</Paragraphs>
  <Slides>21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Theme</vt:lpstr>
      <vt:lpstr>Clip</vt:lpstr>
      <vt:lpstr>Authentication for  Operating Systems</vt:lpstr>
      <vt:lpstr>What Is Authentication?</vt:lpstr>
      <vt:lpstr>Where Do We Use  Authentication in the OS?</vt:lpstr>
      <vt:lpstr>Authentication Mechanisms</vt:lpstr>
      <vt:lpstr>Passwords</vt:lpstr>
      <vt:lpstr>Problems With Passwords</vt:lpstr>
      <vt:lpstr>Handling Passwords</vt:lpstr>
      <vt:lpstr>Is Encrypting the Password  File Enough?</vt:lpstr>
      <vt:lpstr>Dictionary Attacks</vt:lpstr>
      <vt:lpstr>Salted Passwords</vt:lpstr>
      <vt:lpstr>Did It Fix Our Problem?</vt:lpstr>
      <vt:lpstr>Are My Passwords Safe Now?</vt:lpstr>
      <vt:lpstr>Password Selection</vt:lpstr>
      <vt:lpstr>Authentication Devices</vt:lpstr>
      <vt:lpstr>Authentication With Smart Cards</vt:lpstr>
      <vt:lpstr>Problems With Authentication Devices</vt:lpstr>
      <vt:lpstr>Biometric Authentication</vt:lpstr>
      <vt:lpstr>Problems With Biometrics</vt:lpstr>
      <vt:lpstr>Characterizing Biometric Accuracy</vt:lpstr>
      <vt:lpstr>Some Typical Crossover Error Rates</vt:lpstr>
      <vt:lpstr>A Biometric Cautionary Tale</vt:lpstr>
    </vt:vector>
  </TitlesOfParts>
  <Company>UCLA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CS 111 On-Line MS Program Operating Systems  Peter Reiher </dc:title>
  <dc:creator>Peter Reiher</dc:creator>
  <cp:lastModifiedBy>Peter Reiher</cp:lastModifiedBy>
  <cp:revision>148</cp:revision>
  <dcterms:created xsi:type="dcterms:W3CDTF">2013-05-31T17:26:01Z</dcterms:created>
  <dcterms:modified xsi:type="dcterms:W3CDTF">2013-05-31T17:37:02Z</dcterms:modified>
</cp:coreProperties>
</file>