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17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Default Extension="pdf" ContentType="application/pdf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332" r:id="rId2"/>
    <p:sldId id="333" r:id="rId3"/>
    <p:sldId id="334" r:id="rId4"/>
    <p:sldId id="335" r:id="rId5"/>
    <p:sldId id="336" r:id="rId6"/>
    <p:sldId id="337" r:id="rId7"/>
    <p:sldId id="338" r:id="rId8"/>
    <p:sldId id="339" r:id="rId9"/>
    <p:sldId id="340" r:id="rId10"/>
    <p:sldId id="341" r:id="rId11"/>
    <p:sldId id="342" r:id="rId12"/>
    <p:sldId id="344" r:id="rId13"/>
    <p:sldId id="345" r:id="rId14"/>
    <p:sldId id="343" r:id="rId15"/>
    <p:sldId id="346" r:id="rId16"/>
    <p:sldId id="347" r:id="rId17"/>
    <p:sldId id="348" r:id="rId18"/>
    <p:sldId id="349" r:id="rId19"/>
    <p:sldId id="350" r:id="rId20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A839"/>
    <a:srgbClr val="CBCBCB"/>
    <a:srgbClr val="A2D6E2"/>
    <a:srgbClr val="E2A8A6"/>
    <a:srgbClr val="70F965"/>
    <a:srgbClr val="FDDDC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1420" autoAdjust="0"/>
  </p:normalViewPr>
  <p:slideViewPr>
    <p:cSldViewPr snapToGrid="0" snapToObjects="1">
      <p:cViewPr varScale="1">
        <p:scale>
          <a:sx n="96" d="100"/>
          <a:sy n="96" d="100"/>
        </p:scale>
        <p:origin x="-100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handoutMaster" Target="handoutMasters/handoutMaster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5/31/13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5/31/13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5/31/13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5/31/13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5/31/13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5/31/13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5/31/13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5/31/13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5/31/13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5/31/13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5/31/13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5/31/13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5/31/13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274638"/>
            <a:ext cx="8445500" cy="6272212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84816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Lecture</a:t>
            </a:r>
            <a:r>
              <a:rPr lang="en-US" sz="1200" baseline="0" dirty="0" smtClean="0">
                <a:latin typeface="Times New Roman" pitchFamily="-107" charset="0"/>
              </a:rPr>
              <a:t> 19 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 smtClean="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df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d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Symmetric Cryptosystems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>
                <a:cs typeface="ＭＳ Ｐゴシック" charset="-128"/>
              </a:rPr>
              <a:t>C = E(K,P)</a:t>
            </a:r>
          </a:p>
          <a:p>
            <a:r>
              <a:rPr lang="en-US" i="1" dirty="0" smtClean="0">
                <a:cs typeface="ＭＳ Ｐゴシック" charset="-128"/>
              </a:rPr>
              <a:t>P = D(K,C)</a:t>
            </a:r>
          </a:p>
          <a:p>
            <a:r>
              <a:rPr lang="en-US" i="1" dirty="0" smtClean="0">
                <a:cs typeface="ＭＳ Ｐゴシック" charset="-128"/>
              </a:rPr>
              <a:t>E()</a:t>
            </a:r>
            <a:r>
              <a:rPr lang="en-US" dirty="0" smtClean="0">
                <a:cs typeface="ＭＳ Ｐゴシック" charset="-128"/>
              </a:rPr>
              <a:t> and </a:t>
            </a:r>
            <a:r>
              <a:rPr lang="en-US" i="1" dirty="0" smtClean="0">
                <a:cs typeface="ＭＳ Ｐゴシック" charset="-128"/>
              </a:rPr>
              <a:t>D()</a:t>
            </a:r>
            <a:r>
              <a:rPr lang="en-US" dirty="0" smtClean="0">
                <a:cs typeface="ＭＳ Ｐゴシック" charset="-128"/>
              </a:rPr>
              <a:t> are not necessarily the same operations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508015" y="515961"/>
            <a:ext cx="6230487" cy="687951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PK Key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To communicate via shared key cryptography, key must be distributed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In trusted fashion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To communicate via public key cryptography, need to find out each other’s public key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“Simply publish public keys”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Not really that simple, for most cases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 With PK Key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Security of public key cryptography depends on using the right public key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If I am fooled into using wrong one, that key’s owner reads my message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Need high assurance that a given key belongs to a particular person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Either a </a:t>
            </a:r>
            <a:r>
              <a:rPr lang="en-US" i="1" dirty="0" smtClean="0">
                <a:cs typeface="ＭＳ Ｐゴシック" charset="-128"/>
              </a:rPr>
              <a:t>key distribution infrastructure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Or use of </a:t>
            </a:r>
            <a:r>
              <a:rPr lang="en-US" i="1" dirty="0" smtClean="0">
                <a:cs typeface="ＭＳ Ｐゴシック" charset="-128"/>
              </a:rPr>
              <a:t>certificates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Both are problematic, at high scale and in the real world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Nature of PK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Usually based on some problem in mathematics</a:t>
            </a:r>
          </a:p>
          <a:p>
            <a:pPr lvl="1"/>
            <a:r>
              <a:rPr lang="en-US" dirty="0" smtClean="0"/>
              <a:t>Like factoring extremely large numbers</a:t>
            </a:r>
          </a:p>
          <a:p>
            <a:r>
              <a:rPr lang="en-US" dirty="0" smtClean="0"/>
              <a:t>Security less dependent on brute force </a:t>
            </a:r>
          </a:p>
          <a:p>
            <a:r>
              <a:rPr lang="en-US" dirty="0" smtClean="0"/>
              <a:t>More on the complexity of the underlying problem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Choosing Keys for Asymmetric Ciphers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5290"/>
            <a:ext cx="8229600" cy="4525963"/>
          </a:xfrm>
        </p:spPr>
        <p:txBody>
          <a:bodyPr/>
          <a:lstStyle/>
          <a:p>
            <a:r>
              <a:rPr lang="en-US" sz="2800" dirty="0" smtClean="0"/>
              <a:t>For symmetric ciphers, the key can be any random number of the right size</a:t>
            </a:r>
          </a:p>
          <a:p>
            <a:pPr lvl="1"/>
            <a:r>
              <a:rPr lang="en-US" sz="2400" dirty="0" smtClean="0"/>
              <a:t>You can’t do that for asymmetric ciphers</a:t>
            </a:r>
          </a:p>
          <a:p>
            <a:r>
              <a:rPr lang="en-US" sz="2800" dirty="0" smtClean="0"/>
              <a:t>Only some public/private key pairs “work”</a:t>
            </a:r>
          </a:p>
          <a:p>
            <a:pPr lvl="1"/>
            <a:r>
              <a:rPr lang="en-US" sz="2400" dirty="0" smtClean="0"/>
              <a:t>Generally, finding a usable pair takes a fair amount of time</a:t>
            </a:r>
          </a:p>
          <a:p>
            <a:pPr lvl="1"/>
            <a:r>
              <a:rPr lang="en-US" sz="2400" dirty="0" smtClean="0"/>
              <a:t>E.g., for RSA you perform operations on 100-200 digit prime numbers to get keys</a:t>
            </a:r>
          </a:p>
          <a:p>
            <a:r>
              <a:rPr lang="en-US" sz="2800" dirty="0" smtClean="0"/>
              <a:t>You thus tend to use one public/private key pair for a long </a:t>
            </a:r>
            <a:r>
              <a:rPr lang="en-US" sz="2800" dirty="0" smtClean="0"/>
              <a:t>time</a:t>
            </a:r>
          </a:p>
          <a:p>
            <a:pPr lvl="1"/>
            <a:r>
              <a:rPr lang="en-US" sz="2400" dirty="0" smtClean="0"/>
              <a:t>Issues of PK key distribution and typical usage also suggest long lifetimes for these keys</a:t>
            </a:r>
            <a:endParaRPr lang="en-US" sz="2400" dirty="0" smtClean="0"/>
          </a:p>
          <a:p>
            <a:endParaRPr lang="en-US" sz="2800" dirty="0" smtClean="0"/>
          </a:p>
          <a:p>
            <a:endParaRPr lang="en-US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Public Key Ciphers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RSA</a:t>
            </a:r>
          </a:p>
          <a:p>
            <a:pPr lvl="1"/>
            <a:r>
              <a:rPr lang="en-US" dirty="0" smtClean="0"/>
              <a:t>The most popular public key algorithm</a:t>
            </a:r>
          </a:p>
          <a:p>
            <a:pPr lvl="1"/>
            <a:r>
              <a:rPr lang="en-US" dirty="0" smtClean="0"/>
              <a:t>Used on pretty much everyone’s computer, nowadays</a:t>
            </a:r>
          </a:p>
          <a:p>
            <a:r>
              <a:rPr lang="en-US" sz="3600" dirty="0" smtClean="0"/>
              <a:t>Elliptic curve cryptography</a:t>
            </a:r>
          </a:p>
          <a:p>
            <a:pPr lvl="1"/>
            <a:r>
              <a:rPr lang="en-US" dirty="0" smtClean="0"/>
              <a:t>Not as widely used as RSA</a:t>
            </a:r>
          </a:p>
          <a:p>
            <a:pPr lvl="1"/>
            <a:r>
              <a:rPr lang="en-US" dirty="0" smtClean="0"/>
              <a:t>Tends to have better performance</a:t>
            </a:r>
          </a:p>
          <a:p>
            <a:pPr lvl="1"/>
            <a:r>
              <a:rPr lang="en-US" dirty="0" smtClean="0"/>
              <a:t>Not as widely used or studied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of PK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>
                <a:cs typeface="ＭＳ Ｐゴシック" charset="-128"/>
              </a:rPr>
              <a:t>Based on solving the underlying problem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cs typeface="ＭＳ Ｐゴシック" charset="-128"/>
              </a:rPr>
              <a:t>E.g., for RSA, factoring large numbers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cs typeface="ＭＳ Ｐゴシック" charset="-128"/>
              </a:rPr>
              <a:t>In 2009, a 768 bit RSA key was successfully factored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cs typeface="ＭＳ Ｐゴシック" charset="-128"/>
              </a:rPr>
              <a:t>Research on integer factorization suggests keys up to 2048 bits may be insecure 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cs typeface="ＭＳ Ｐゴシック" charset="-128"/>
              </a:rPr>
              <a:t>In 2013, Google went from 1024 to 2048 bit keys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cs typeface="ＭＳ Ｐゴシック" charset="-128"/>
              </a:rPr>
              <a:t>Size will keep increasing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cs typeface="ＭＳ Ｐゴシック" charset="-128"/>
              </a:rPr>
              <a:t>The longer the key, the more expensive the encryption and decryption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Combined Use of Symmetric and Asymmetric Cryptography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3600" dirty="0" smtClean="0">
                <a:cs typeface="ＭＳ Ｐゴシック" charset="-128"/>
              </a:rPr>
              <a:t>Very common to use both in a single session</a:t>
            </a:r>
          </a:p>
          <a:p>
            <a:pPr>
              <a:lnSpc>
                <a:spcPct val="90000"/>
              </a:lnSpc>
            </a:pPr>
            <a:r>
              <a:rPr lang="en-US" sz="3600" dirty="0" smtClean="0">
                <a:cs typeface="ＭＳ Ｐゴシック" charset="-128"/>
              </a:rPr>
              <a:t>Asymmetric cryptography essentially used to “bootstrap” symmetric crypto</a:t>
            </a:r>
          </a:p>
          <a:p>
            <a:pPr>
              <a:lnSpc>
                <a:spcPct val="90000"/>
              </a:lnSpc>
            </a:pPr>
            <a:r>
              <a:rPr lang="en-US" sz="3600" dirty="0" smtClean="0">
                <a:cs typeface="ＭＳ Ｐゴシック" charset="-128"/>
              </a:rPr>
              <a:t>Use RSA (or another PK algorithm) to authenticate and establish a </a:t>
            </a:r>
            <a:r>
              <a:rPr lang="en-US" sz="3600" i="1" dirty="0" smtClean="0">
                <a:cs typeface="ＭＳ Ｐゴシック" charset="-128"/>
              </a:rPr>
              <a:t>session key</a:t>
            </a:r>
          </a:p>
          <a:p>
            <a:pPr>
              <a:lnSpc>
                <a:spcPct val="90000"/>
              </a:lnSpc>
            </a:pPr>
            <a:r>
              <a:rPr lang="en-US" sz="3600" dirty="0" smtClean="0">
                <a:cs typeface="ＭＳ Ｐゴシック" charset="-128"/>
              </a:rPr>
              <a:t>Use DES or AES with session key for the rest of the transmission</a:t>
            </a:r>
            <a:endParaRPr lang="en-US" sz="3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Example,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1143000" y="2100780"/>
            <a:ext cx="1487488" cy="2398713"/>
            <a:chOff x="624" y="1248"/>
            <a:chExt cx="937" cy="1511"/>
          </a:xfrm>
        </p:grpSpPr>
        <p:pic>
          <p:nvPicPr>
            <p:cNvPr id="5" name="Picture 4"/>
            <p:cNvPicPr>
              <a:picLocks noChangeAspect="1" noChangeArrowheads="1"/>
            </p:cNvPicPr>
            <p:nvPr/>
          </p:nvPicPr>
          <mc:AlternateContent>
            <mc:Choice xmlns:ma="http://schemas.microsoft.com/office/mac/drawingml/2008/main" Requires="ma">
              <p:blipFill>
                <a:blip r:embed="rId2"/>
                <a:srcRect/>
                <a:stretch>
                  <a:fillRect/>
                </a:stretch>
              </p:blipFill>
            </mc:Choice>
            <mc:Fallback>
              <p:blipFill>
                <a:blip r:embed="rId3"/>
                <a:srcRect/>
                <a:stretch>
                  <a:fillRect/>
                </a:stretch>
              </p:blipFill>
            </mc:Fallback>
          </mc:AlternateContent>
          <p:spPr bwMode="auto">
            <a:xfrm>
              <a:off x="624" y="1248"/>
              <a:ext cx="937" cy="110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</p:pic>
        <p:sp>
          <p:nvSpPr>
            <p:cNvPr id="6" name="Text Box 5"/>
            <p:cNvSpPr txBox="1">
              <a:spLocks noChangeArrowheads="1"/>
            </p:cNvSpPr>
            <p:nvPr/>
          </p:nvSpPr>
          <p:spPr bwMode="auto">
            <a:xfrm>
              <a:off x="758" y="2352"/>
              <a:ext cx="754" cy="40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3600">
                  <a:latin typeface="Times New Roman" charset="0"/>
                </a:rPr>
                <a:t>Alice</a:t>
              </a:r>
            </a:p>
          </p:txBody>
        </p:sp>
      </p:grp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6477000" y="2176980"/>
            <a:ext cx="1600200" cy="2398713"/>
            <a:chOff x="3984" y="1296"/>
            <a:chExt cx="1008" cy="1511"/>
          </a:xfrm>
        </p:grpSpPr>
        <p:pic>
          <p:nvPicPr>
            <p:cNvPr id="8" name="Picture 7"/>
            <p:cNvPicPr>
              <a:picLocks noChangeAspect="1" noChangeArrowheads="1"/>
            </p:cNvPicPr>
            <p:nvPr/>
          </p:nvPicPr>
          <mc:AlternateContent>
            <mc:Choice xmlns:ma="http://schemas.microsoft.com/office/mac/drawingml/2008/main" Requires="ma">
              <p:blipFill>
                <a:blip r:embed="rId4"/>
                <a:srcRect/>
                <a:stretch>
                  <a:fillRect/>
                </a:stretch>
              </p:blipFill>
            </mc:Choice>
            <mc:Fallback>
              <p:blipFill>
                <a:blip r:embed="rId5"/>
                <a:srcRect/>
                <a:stretch>
                  <a:fillRect/>
                </a:stretch>
              </p:blipFill>
            </mc:Fallback>
          </mc:AlternateContent>
          <p:spPr bwMode="auto">
            <a:xfrm>
              <a:off x="3984" y="1296"/>
              <a:ext cx="1008" cy="98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</p:pic>
        <p:sp>
          <p:nvSpPr>
            <p:cNvPr id="9" name="Text Box 8"/>
            <p:cNvSpPr txBox="1">
              <a:spLocks noChangeArrowheads="1"/>
            </p:cNvSpPr>
            <p:nvPr/>
          </p:nvSpPr>
          <p:spPr bwMode="auto">
            <a:xfrm>
              <a:off x="4209" y="2400"/>
              <a:ext cx="601" cy="40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3600">
                  <a:latin typeface="Times New Roman" charset="0"/>
                </a:rPr>
                <a:t>Bob</a:t>
              </a:r>
            </a:p>
          </p:txBody>
        </p:sp>
      </p:grp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1050925" y="4389955"/>
            <a:ext cx="607859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solidFill>
                  <a:schemeClr val="accent2"/>
                </a:solidFill>
                <a:latin typeface="Times New Roman" charset="0"/>
              </a:rPr>
              <a:t>K</a:t>
            </a:r>
            <a:r>
              <a:rPr lang="en-US" sz="2000" baseline="-25000">
                <a:solidFill>
                  <a:schemeClr val="accent2"/>
                </a:solidFill>
                <a:latin typeface="Times New Roman" charset="0"/>
              </a:rPr>
              <a:t>EA</a:t>
            </a:r>
            <a:endParaRPr lang="en-US" sz="2000">
              <a:solidFill>
                <a:schemeClr val="accent2"/>
              </a:solidFill>
            </a:endParaRP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2209800" y="4386780"/>
            <a:ext cx="620683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solidFill>
                  <a:schemeClr val="accent2"/>
                </a:solidFill>
                <a:latin typeface="Times New Roman" charset="0"/>
              </a:rPr>
              <a:t>K</a:t>
            </a:r>
            <a:r>
              <a:rPr lang="en-US" sz="2000" baseline="-25000">
                <a:solidFill>
                  <a:schemeClr val="accent2"/>
                </a:solidFill>
                <a:latin typeface="Times New Roman" charset="0"/>
              </a:rPr>
              <a:t>DA</a:t>
            </a:r>
            <a:endParaRPr lang="en-US" sz="2000">
              <a:solidFill>
                <a:schemeClr val="accent2"/>
              </a:solidFill>
            </a:endParaRP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6357938" y="4389955"/>
            <a:ext cx="588380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solidFill>
                  <a:srgbClr val="FF0000"/>
                </a:solidFill>
                <a:latin typeface="Times New Roman" charset="0"/>
              </a:rPr>
              <a:t>K</a:t>
            </a:r>
            <a:r>
              <a:rPr lang="en-US" sz="2000" baseline="-25000">
                <a:solidFill>
                  <a:srgbClr val="FF0000"/>
                </a:solidFill>
                <a:latin typeface="Times New Roman" charset="0"/>
              </a:rPr>
              <a:t>EB</a:t>
            </a:r>
            <a:endParaRPr lang="en-US" sz="2000">
              <a:solidFill>
                <a:srgbClr val="FF0000"/>
              </a:solidFill>
            </a:endParaRPr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7516813" y="4386780"/>
            <a:ext cx="607416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solidFill>
                  <a:srgbClr val="FF0000"/>
                </a:solidFill>
                <a:latin typeface="Times New Roman" charset="0"/>
              </a:rPr>
              <a:t>K</a:t>
            </a:r>
            <a:r>
              <a:rPr lang="en-US" sz="2000" baseline="-25000">
                <a:solidFill>
                  <a:srgbClr val="FF0000"/>
                </a:solidFill>
                <a:latin typeface="Times New Roman" charset="0"/>
              </a:rPr>
              <a:t>DB</a:t>
            </a:r>
            <a:endParaRPr lang="en-US" sz="2000">
              <a:solidFill>
                <a:srgbClr val="FF0000"/>
              </a:solidFill>
            </a:endParaRPr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6934200" y="4843980"/>
            <a:ext cx="620683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smtClean="0">
                <a:solidFill>
                  <a:schemeClr val="accent2"/>
                </a:solidFill>
                <a:latin typeface="Times New Roman" charset="0"/>
              </a:rPr>
              <a:t>K</a:t>
            </a:r>
            <a:r>
              <a:rPr lang="en-US" sz="2000" baseline="-25000" dirty="0">
                <a:solidFill>
                  <a:schemeClr val="accent2"/>
                </a:solidFill>
                <a:latin typeface="Times New Roman" charset="0"/>
              </a:rPr>
              <a:t>D</a:t>
            </a:r>
            <a:r>
              <a:rPr lang="en-US" sz="2000" baseline="-25000" dirty="0" smtClean="0">
                <a:solidFill>
                  <a:schemeClr val="accent2"/>
                </a:solidFill>
                <a:latin typeface="Times New Roman" charset="0"/>
              </a:rPr>
              <a:t>A</a:t>
            </a:r>
            <a:endParaRPr lang="en-US" sz="2000" dirty="0">
              <a:solidFill>
                <a:schemeClr val="accent2"/>
              </a:solidFill>
            </a:endParaRPr>
          </a:p>
        </p:txBody>
      </p:sp>
      <p:sp>
        <p:nvSpPr>
          <p:cNvPr id="15" name="Text Box 15"/>
          <p:cNvSpPr txBox="1">
            <a:spLocks noChangeArrowheads="1"/>
          </p:cNvSpPr>
          <p:nvPr/>
        </p:nvSpPr>
        <p:spPr bwMode="auto">
          <a:xfrm>
            <a:off x="1676400" y="4843980"/>
            <a:ext cx="607416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charset="0"/>
              </a:rPr>
              <a:t>K</a:t>
            </a:r>
            <a:r>
              <a:rPr lang="en-US" sz="2000" baseline="-25000" dirty="0" smtClean="0">
                <a:solidFill>
                  <a:srgbClr val="FF0000"/>
                </a:solidFill>
                <a:latin typeface="Times New Roman" charset="0"/>
              </a:rPr>
              <a:t>DB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6" name="Text Box 16"/>
          <p:cNvSpPr txBox="1">
            <a:spLocks noChangeArrowheads="1"/>
          </p:cNvSpPr>
          <p:nvPr/>
        </p:nvSpPr>
        <p:spPr bwMode="auto">
          <a:xfrm>
            <a:off x="1752600" y="5682180"/>
            <a:ext cx="495865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i="1">
                <a:latin typeface="Book Antiqua" charset="0"/>
              </a:rPr>
              <a:t>K</a:t>
            </a:r>
            <a:r>
              <a:rPr lang="en-US" sz="2000" i="1" baseline="-25000">
                <a:latin typeface="Book Antiqua" charset="0"/>
              </a:rPr>
              <a:t>S</a:t>
            </a:r>
            <a:endParaRPr lang="en-US" sz="2000" i="1">
              <a:latin typeface="Book Antiqua" charset="0"/>
            </a:endParaRPr>
          </a:p>
        </p:txBody>
      </p:sp>
      <p:sp>
        <p:nvSpPr>
          <p:cNvPr id="17" name="Text Box 17"/>
          <p:cNvSpPr txBox="1">
            <a:spLocks noChangeArrowheads="1"/>
          </p:cNvSpPr>
          <p:nvPr/>
        </p:nvSpPr>
        <p:spPr bwMode="auto">
          <a:xfrm>
            <a:off x="2895600" y="1643580"/>
            <a:ext cx="3444875" cy="70788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>
                <a:latin typeface="Times New Roman" charset="0"/>
              </a:rPr>
              <a:t>Alice wants to share</a:t>
            </a:r>
            <a:r>
              <a:rPr lang="en-US" sz="2000" dirty="0" smtClean="0">
                <a:latin typeface="Times New Roman" charset="0"/>
              </a:rPr>
              <a:t> K</a:t>
            </a:r>
            <a:r>
              <a:rPr lang="en-US" sz="2000" baseline="-25000" dirty="0" smtClean="0">
                <a:latin typeface="Times New Roman" charset="0"/>
              </a:rPr>
              <a:t>S</a:t>
            </a:r>
            <a:r>
              <a:rPr lang="en-US" sz="2000" dirty="0" smtClean="0">
                <a:latin typeface="Times New Roman" charset="0"/>
              </a:rPr>
              <a:t> only </a:t>
            </a:r>
            <a:r>
              <a:rPr lang="en-US" sz="2000" dirty="0">
                <a:latin typeface="Times New Roman" charset="0"/>
              </a:rPr>
              <a:t>with Bob</a:t>
            </a:r>
          </a:p>
        </p:txBody>
      </p:sp>
      <p:sp>
        <p:nvSpPr>
          <p:cNvPr id="18" name="Text Box 18"/>
          <p:cNvSpPr txBox="1">
            <a:spLocks noChangeArrowheads="1"/>
          </p:cNvSpPr>
          <p:nvPr/>
        </p:nvSpPr>
        <p:spPr bwMode="auto">
          <a:xfrm>
            <a:off x="2879725" y="2599255"/>
            <a:ext cx="3444875" cy="70788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>
                <a:latin typeface="Times New Roman" charset="0"/>
              </a:rPr>
              <a:t>Bob wants to be sure it’s Alice’s key</a:t>
            </a:r>
          </a:p>
        </p:txBody>
      </p:sp>
      <p:sp>
        <p:nvSpPr>
          <p:cNvPr id="19" name="Text Box 19"/>
          <p:cNvSpPr txBox="1">
            <a:spLocks noChangeArrowheads="1"/>
          </p:cNvSpPr>
          <p:nvPr/>
        </p:nvSpPr>
        <p:spPr bwMode="auto">
          <a:xfrm>
            <a:off x="2590800" y="5377380"/>
            <a:ext cx="1595058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latin typeface="Times New Roman" charset="0"/>
              </a:rPr>
              <a:t>C=E(K</a:t>
            </a:r>
            <a:r>
              <a:rPr lang="en-US" sz="2000" baseline="-25000" dirty="0">
                <a:latin typeface="Times New Roman" charset="0"/>
              </a:rPr>
              <a:t>S</a:t>
            </a:r>
            <a:r>
              <a:rPr lang="en-US" sz="2000" dirty="0">
                <a:latin typeface="Times New Roman" charset="0"/>
              </a:rPr>
              <a:t>,</a:t>
            </a:r>
            <a:r>
              <a:rPr lang="en-US" sz="2000" dirty="0" smtClean="0">
                <a:latin typeface="Times New Roman" charset="0"/>
              </a:rPr>
              <a:t>K</a:t>
            </a:r>
            <a:r>
              <a:rPr lang="en-US" sz="2000" baseline="-25000" dirty="0">
                <a:latin typeface="Times New Roman" charset="0"/>
              </a:rPr>
              <a:t>D</a:t>
            </a:r>
            <a:r>
              <a:rPr lang="en-US" sz="2000" baseline="-25000" dirty="0" smtClean="0">
                <a:latin typeface="Times New Roman" charset="0"/>
              </a:rPr>
              <a:t>B</a:t>
            </a:r>
            <a:r>
              <a:rPr lang="en-US" sz="2000" dirty="0">
                <a:latin typeface="Times New Roman" charset="0"/>
              </a:rPr>
              <a:t>)</a:t>
            </a:r>
          </a:p>
        </p:txBody>
      </p:sp>
      <p:sp>
        <p:nvSpPr>
          <p:cNvPr id="20" name="Text Box 20"/>
          <p:cNvSpPr txBox="1">
            <a:spLocks noChangeArrowheads="1"/>
          </p:cNvSpPr>
          <p:nvPr/>
        </p:nvSpPr>
        <p:spPr bwMode="auto">
          <a:xfrm>
            <a:off x="3657600" y="3545405"/>
            <a:ext cx="2149475" cy="70788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>
                <a:latin typeface="Times New Roman" charset="0"/>
              </a:rPr>
              <a:t>Only Bob can decrypt it</a:t>
            </a:r>
          </a:p>
        </p:txBody>
      </p:sp>
      <p:sp>
        <p:nvSpPr>
          <p:cNvPr id="21" name="Text Box 21"/>
          <p:cNvSpPr txBox="1">
            <a:spLocks noChangeArrowheads="1"/>
          </p:cNvSpPr>
          <p:nvPr/>
        </p:nvSpPr>
        <p:spPr bwMode="auto">
          <a:xfrm>
            <a:off x="2590800" y="5837755"/>
            <a:ext cx="1533192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latin typeface="Times New Roman" charset="0"/>
              </a:rPr>
              <a:t>M=E(C,</a:t>
            </a:r>
            <a:r>
              <a:rPr lang="en-US" sz="2000" dirty="0" smtClean="0">
                <a:latin typeface="Times New Roman" charset="0"/>
              </a:rPr>
              <a:t>K</a:t>
            </a:r>
            <a:r>
              <a:rPr lang="en-US" sz="2000" baseline="-25000" dirty="0">
                <a:latin typeface="Times New Roman" charset="0"/>
              </a:rPr>
              <a:t>E</a:t>
            </a:r>
            <a:r>
              <a:rPr lang="en-US" sz="2000" baseline="-25000" dirty="0" smtClean="0">
                <a:latin typeface="Times New Roman" charset="0"/>
              </a:rPr>
              <a:t>A</a:t>
            </a:r>
            <a:r>
              <a:rPr lang="en-US" sz="2000" dirty="0">
                <a:latin typeface="Times New Roman" charset="0"/>
              </a:rPr>
              <a:t>)</a:t>
            </a:r>
          </a:p>
        </p:txBody>
      </p:sp>
      <p:sp>
        <p:nvSpPr>
          <p:cNvPr id="22" name="Text Box 22"/>
          <p:cNvSpPr txBox="1">
            <a:spLocks noChangeArrowheads="1"/>
          </p:cNvSpPr>
          <p:nvPr/>
        </p:nvSpPr>
        <p:spPr bwMode="auto">
          <a:xfrm>
            <a:off x="3352800" y="4431230"/>
            <a:ext cx="2987675" cy="70788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>
                <a:latin typeface="Times New Roman" charset="0"/>
              </a:rPr>
              <a:t>Only Alice could have created it</a:t>
            </a:r>
          </a:p>
        </p:txBody>
      </p:sp>
      <p:sp>
        <p:nvSpPr>
          <p:cNvPr id="23" name="Text Box 24"/>
          <p:cNvSpPr txBox="1">
            <a:spLocks noChangeArrowheads="1"/>
          </p:cNvSpPr>
          <p:nvPr/>
        </p:nvSpPr>
        <p:spPr bwMode="auto">
          <a:xfrm>
            <a:off x="7585075" y="5453580"/>
            <a:ext cx="412718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M</a:t>
            </a:r>
          </a:p>
        </p:txBody>
      </p:sp>
      <p:sp>
        <p:nvSpPr>
          <p:cNvPr id="24" name="Text Box 25"/>
          <p:cNvSpPr txBox="1">
            <a:spLocks noChangeArrowheads="1"/>
          </p:cNvSpPr>
          <p:nvPr/>
        </p:nvSpPr>
        <p:spPr bwMode="auto">
          <a:xfrm>
            <a:off x="6781800" y="5453580"/>
            <a:ext cx="1580781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latin typeface="Times New Roman" charset="0"/>
              </a:rPr>
              <a:t>C=D(M,</a:t>
            </a:r>
            <a:r>
              <a:rPr lang="en-US" sz="2000" dirty="0" smtClean="0">
                <a:latin typeface="Times New Roman" charset="0"/>
              </a:rPr>
              <a:t>K</a:t>
            </a:r>
            <a:r>
              <a:rPr lang="en-US" sz="2000" baseline="-25000" dirty="0">
                <a:latin typeface="Times New Roman" charset="0"/>
              </a:rPr>
              <a:t>D</a:t>
            </a:r>
            <a:r>
              <a:rPr lang="en-US" sz="2000" baseline="-25000" dirty="0" smtClean="0">
                <a:latin typeface="Times New Roman" charset="0"/>
              </a:rPr>
              <a:t>A</a:t>
            </a:r>
            <a:r>
              <a:rPr lang="en-US" sz="2000" dirty="0">
                <a:latin typeface="Times New Roman" charset="0"/>
              </a:rPr>
              <a:t>)</a:t>
            </a:r>
          </a:p>
        </p:txBody>
      </p:sp>
      <p:sp>
        <p:nvSpPr>
          <p:cNvPr id="25" name="Text Box 26"/>
          <p:cNvSpPr txBox="1">
            <a:spLocks noChangeArrowheads="1"/>
          </p:cNvSpPr>
          <p:nvPr/>
        </p:nvSpPr>
        <p:spPr bwMode="auto">
          <a:xfrm>
            <a:off x="5813425" y="5440350"/>
            <a:ext cx="1604576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latin typeface="Times New Roman" charset="0"/>
              </a:rPr>
              <a:t>K</a:t>
            </a:r>
            <a:r>
              <a:rPr lang="en-US" sz="2000" baseline="-25000" dirty="0">
                <a:latin typeface="Times New Roman" charset="0"/>
              </a:rPr>
              <a:t>S</a:t>
            </a:r>
            <a:r>
              <a:rPr lang="en-US" sz="2000" dirty="0">
                <a:latin typeface="Times New Roman" charset="0"/>
              </a:rPr>
              <a:t>=D(C,</a:t>
            </a:r>
            <a:r>
              <a:rPr lang="en-US" sz="2000" dirty="0" smtClean="0">
                <a:latin typeface="Times New Roman" charset="0"/>
              </a:rPr>
              <a:t>K</a:t>
            </a:r>
            <a:r>
              <a:rPr lang="en-US" sz="2000" baseline="-25000" dirty="0">
                <a:latin typeface="Times New Roman" charset="0"/>
              </a:rPr>
              <a:t>E</a:t>
            </a:r>
            <a:r>
              <a:rPr lang="en-US" sz="2000" baseline="-25000" dirty="0" smtClean="0">
                <a:latin typeface="Times New Roman" charset="0"/>
              </a:rPr>
              <a:t>B</a:t>
            </a:r>
            <a:r>
              <a:rPr lang="en-US" sz="2000" dirty="0">
                <a:latin typeface="Times New Roman" charset="0"/>
              </a:rPr>
              <a:t>)</a:t>
            </a:r>
          </a:p>
        </p:txBody>
      </p:sp>
      <p:sp>
        <p:nvSpPr>
          <p:cNvPr id="26" name="Cloud Callout 25"/>
          <p:cNvSpPr/>
          <p:nvPr/>
        </p:nvSpPr>
        <p:spPr>
          <a:xfrm>
            <a:off x="5278056" y="1190682"/>
            <a:ext cx="2139945" cy="1160784"/>
          </a:xfrm>
          <a:prstGeom prst="cloudCallou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Why is this important?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3" grpId="1"/>
      <p:bldP spid="24" grpId="0"/>
      <p:bldP spid="24" grpId="1"/>
      <p:bldP spid="25" grpId="0"/>
      <p:bldP spid="2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Secure Hash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cs typeface="ＭＳ Ｐゴシック" charset="-128"/>
              </a:rPr>
              <a:t>A method of protecting data from modification</a:t>
            </a:r>
          </a:p>
          <a:p>
            <a:r>
              <a:rPr lang="en-US" dirty="0" smtClean="0">
                <a:cs typeface="ＭＳ Ｐゴシック" charset="-128"/>
              </a:rPr>
              <a:t>Doesn’t actually prevent modification</a:t>
            </a:r>
          </a:p>
          <a:p>
            <a:r>
              <a:rPr lang="en-US" dirty="0" smtClean="0">
                <a:cs typeface="ＭＳ Ｐゴシック" charset="-128"/>
              </a:rPr>
              <a:t>But gives strong evidence that modification did or didn’t occur</a:t>
            </a:r>
          </a:p>
          <a:p>
            <a:r>
              <a:rPr lang="en-US" dirty="0" smtClean="0">
                <a:cs typeface="ＭＳ Ｐゴシック" charset="-128"/>
              </a:rPr>
              <a:t>Typically used with other cryptographic techniques</a:t>
            </a:r>
          </a:p>
          <a:p>
            <a:pPr lvl="1"/>
            <a:r>
              <a:rPr lang="en-US" dirty="0" smtClean="0">
                <a:cs typeface="ＭＳ Ｐゴシック" charset="-128"/>
              </a:rPr>
              <a:t>Like </a:t>
            </a:r>
            <a:r>
              <a:rPr lang="en-US" i="1" dirty="0" smtClean="0">
                <a:cs typeface="ＭＳ Ｐゴシック" charset="-128"/>
              </a:rPr>
              <a:t>digital </a:t>
            </a:r>
            <a:r>
              <a:rPr lang="en-US" i="1" dirty="0" smtClean="0">
                <a:cs typeface="ＭＳ Ｐゴシック" charset="-128"/>
              </a:rPr>
              <a:t>signatures</a:t>
            </a:r>
            <a:r>
              <a:rPr lang="en-US" dirty="0" smtClean="0">
                <a:cs typeface="ＭＳ Ｐゴシック" charset="-128"/>
              </a:rPr>
              <a:t>, a method of using cryptography to sign something</a:t>
            </a:r>
            <a:endParaRPr lang="en-US" i="1" dirty="0" smtClean="0">
              <a:cs typeface="ＭＳ Ｐゴシック" charset="-128"/>
            </a:endParaRP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679979" y="502731"/>
            <a:ext cx="5754275" cy="914908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Idea Behind Secure Hashes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Apply a one-way cryptographic function to data in question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Producing a much shorter result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Save the cryptographic hash 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Or, for messages, send it with the message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To check for tampering, repeat the function on the data and compare to the hash value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If attacker can get at the hash, often you also encrypt it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of Symmetric Cryptosystems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+"/>
            </a:pPr>
            <a:r>
              <a:rPr lang="en-US" dirty="0" smtClean="0">
                <a:cs typeface="ＭＳ Ｐゴシック" charset="-128"/>
              </a:rPr>
              <a:t>Encryption and authentication performed in a single operation</a:t>
            </a:r>
          </a:p>
          <a:p>
            <a:pPr>
              <a:buFontTx/>
              <a:buChar char="+"/>
            </a:pPr>
            <a:r>
              <a:rPr lang="en-US" dirty="0" smtClean="0">
                <a:cs typeface="ＭＳ Ｐゴシック" charset="-128"/>
              </a:rPr>
              <a:t>Well-known (and trusted) ones perform much faster than asymmetric key systems</a:t>
            </a:r>
          </a:p>
          <a:p>
            <a:pPr>
              <a:buFontTx/>
              <a:buChar char="+"/>
            </a:pPr>
            <a:r>
              <a:rPr lang="en-US" dirty="0" smtClean="0">
                <a:cs typeface="ＭＳ Ｐゴシック" charset="-128"/>
              </a:rPr>
              <a:t>No centralized authority required</a:t>
            </a:r>
          </a:p>
          <a:p>
            <a:pPr lvl="1">
              <a:buFontTx/>
              <a:buChar char="•"/>
            </a:pPr>
            <a:r>
              <a:rPr lang="en-US" dirty="0" smtClean="0"/>
              <a:t>Though key servers help a lot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Disadvantages of Symmetric Cryptosystems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–"/>
            </a:pPr>
            <a:r>
              <a:rPr lang="en-US" dirty="0" smtClean="0">
                <a:cs typeface="ＭＳ Ｐゴシック" charset="-128"/>
              </a:rPr>
              <a:t>Encryption and authentication performed in a single operation</a:t>
            </a:r>
          </a:p>
          <a:p>
            <a:pPr lvl="1">
              <a:buFontTx/>
              <a:buChar char="•"/>
            </a:pPr>
            <a:r>
              <a:rPr lang="en-US" dirty="0" smtClean="0"/>
              <a:t>Makes signature more difficult</a:t>
            </a:r>
          </a:p>
          <a:p>
            <a:pPr>
              <a:buFontTx/>
              <a:buChar char="–"/>
            </a:pPr>
            <a:r>
              <a:rPr lang="en-US" dirty="0" smtClean="0">
                <a:cs typeface="ＭＳ Ｐゴシック" charset="-128"/>
              </a:rPr>
              <a:t>Non-repudiation hard without servers</a:t>
            </a:r>
          </a:p>
          <a:p>
            <a:pPr>
              <a:buFontTx/>
              <a:buChar char="–"/>
            </a:pPr>
            <a:r>
              <a:rPr lang="en-US" dirty="0" smtClean="0">
                <a:cs typeface="ＭＳ Ｐゴシック" charset="-128"/>
              </a:rPr>
              <a:t>Key distribution can be a problem</a:t>
            </a:r>
          </a:p>
          <a:p>
            <a:pPr>
              <a:buFontTx/>
              <a:buChar char="–"/>
            </a:pPr>
            <a:r>
              <a:rPr lang="en-US" dirty="0" smtClean="0">
                <a:cs typeface="ＭＳ Ｐゴシック" charset="-128"/>
              </a:rPr>
              <a:t>Scaling </a:t>
            </a:r>
          </a:p>
          <a:p>
            <a:pPr lvl="1">
              <a:buFontTx/>
              <a:buChar char="–"/>
            </a:pPr>
            <a:r>
              <a:rPr lang="en-US" dirty="0" smtClean="0">
                <a:cs typeface="ＭＳ Ｐゴシック" charset="-128"/>
              </a:rPr>
              <a:t>Especially for Internet use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Popular Symmetric Ciphers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130"/>
            <a:ext cx="8229600" cy="4525963"/>
          </a:xfrm>
        </p:spPr>
        <p:txBody>
          <a:bodyPr/>
          <a:lstStyle/>
          <a:p>
            <a:r>
              <a:rPr lang="en-US" dirty="0" smtClean="0">
                <a:cs typeface="ＭＳ Ｐゴシック" charset="-128"/>
              </a:rPr>
              <a:t>The Data Encryption Standard</a:t>
            </a:r>
          </a:p>
          <a:p>
            <a:pPr lvl="1"/>
            <a:r>
              <a:rPr lang="en-US" dirty="0" smtClean="0">
                <a:cs typeface="ＭＳ Ｐゴシック" charset="-128"/>
              </a:rPr>
              <a:t>The old US encryption standard</a:t>
            </a:r>
          </a:p>
          <a:p>
            <a:pPr lvl="1"/>
            <a:r>
              <a:rPr lang="en-US" dirty="0" smtClean="0">
                <a:cs typeface="ＭＳ Ｐゴシック" charset="-128"/>
              </a:rPr>
              <a:t>Still fairly widely used, due to legacy</a:t>
            </a:r>
          </a:p>
          <a:p>
            <a:pPr lvl="1"/>
            <a:r>
              <a:rPr lang="en-US" dirty="0" smtClean="0">
                <a:cs typeface="ＭＳ Ｐゴシック" charset="-128"/>
              </a:rPr>
              <a:t>Kind of weak by modern standards</a:t>
            </a:r>
          </a:p>
          <a:p>
            <a:r>
              <a:rPr lang="en-US" dirty="0" smtClean="0">
                <a:cs typeface="ＭＳ Ｐゴシック" charset="-128"/>
              </a:rPr>
              <a:t>The Advanced Encryption Standard</a:t>
            </a:r>
          </a:p>
          <a:p>
            <a:pPr lvl="1"/>
            <a:r>
              <a:rPr lang="en-US" dirty="0" smtClean="0">
                <a:cs typeface="ＭＳ Ｐゴシック" charset="-128"/>
              </a:rPr>
              <a:t>The current US encryption standard</a:t>
            </a:r>
          </a:p>
          <a:p>
            <a:pPr lvl="1"/>
            <a:r>
              <a:rPr lang="en-US" dirty="0" smtClean="0">
                <a:cs typeface="ＭＳ Ｐゴシック" charset="-128"/>
              </a:rPr>
              <a:t>Probably the most widely used cipher</a:t>
            </a:r>
          </a:p>
          <a:p>
            <a:r>
              <a:rPr lang="en-US" dirty="0" smtClean="0">
                <a:cs typeface="ＭＳ Ｐゴシック" charset="-128"/>
              </a:rPr>
              <a:t>Blowfish</a:t>
            </a:r>
          </a:p>
          <a:p>
            <a:r>
              <a:rPr lang="en-US" dirty="0" smtClean="0">
                <a:cs typeface="ＭＳ Ｐゴシック" charset="-128"/>
              </a:rPr>
              <a:t>There are many, many others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Symmetric Ciphers and Brute Force Attacks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your symmetric cipher has no flaws, how can attackers crack it?</a:t>
            </a:r>
          </a:p>
          <a:p>
            <a:r>
              <a:rPr lang="en-US" i="1" dirty="0" smtClean="0"/>
              <a:t>Brute force</a:t>
            </a:r>
            <a:r>
              <a:rPr lang="en-US" dirty="0" smtClean="0"/>
              <a:t> – try every possible key until one works</a:t>
            </a:r>
          </a:p>
          <a:p>
            <a:r>
              <a:rPr lang="en-US" dirty="0" smtClean="0"/>
              <a:t>The cost of brute force attacks depends on key length</a:t>
            </a:r>
          </a:p>
          <a:p>
            <a:pPr lvl="1"/>
            <a:r>
              <a:rPr lang="en-US" dirty="0" smtClean="0"/>
              <a:t>Assuming random choice of key</a:t>
            </a:r>
          </a:p>
          <a:p>
            <a:pPr lvl="1"/>
            <a:r>
              <a:rPr lang="en-US" dirty="0" smtClean="0"/>
              <a:t>For N possible keys, attack must try N/2 keys, on average, before finding the right one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Long Are the Keys?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47280"/>
            <a:ext cx="8229600" cy="4525963"/>
          </a:xfrm>
        </p:spPr>
        <p:txBody>
          <a:bodyPr/>
          <a:lstStyle/>
          <a:p>
            <a:r>
              <a:rPr lang="en-US" dirty="0" smtClean="0"/>
              <a:t>DES used 56 bit keys</a:t>
            </a:r>
          </a:p>
          <a:p>
            <a:pPr lvl="1"/>
            <a:r>
              <a:rPr lang="en-US" dirty="0" smtClean="0"/>
              <a:t>Brute force attacks on that require a lot of time and resources</a:t>
            </a:r>
          </a:p>
          <a:p>
            <a:pPr lvl="1"/>
            <a:r>
              <a:rPr lang="en-US" dirty="0" smtClean="0"/>
              <a:t>But they are demonstrably possible</a:t>
            </a:r>
          </a:p>
          <a:p>
            <a:pPr lvl="1"/>
            <a:r>
              <a:rPr lang="en-US" dirty="0" smtClean="0"/>
              <a:t>Attackers can thus crack DES, if they really care</a:t>
            </a:r>
          </a:p>
          <a:p>
            <a:r>
              <a:rPr lang="en-US" dirty="0" smtClean="0"/>
              <a:t>AES uses either 128 bit or 256 bit keys</a:t>
            </a:r>
          </a:p>
          <a:p>
            <a:pPr lvl="1"/>
            <a:r>
              <a:rPr lang="en-US" dirty="0" smtClean="0"/>
              <a:t>Even the shorter key length is beyond the powers of brute force today</a:t>
            </a:r>
          </a:p>
          <a:p>
            <a:pPr lvl="1"/>
            <a:r>
              <a:rPr lang="en-US" dirty="0" smtClean="0"/>
              <a:t>2</a:t>
            </a:r>
            <a:r>
              <a:rPr lang="en-US" baseline="30000" dirty="0" smtClean="0"/>
              <a:t>127</a:t>
            </a:r>
            <a:r>
              <a:rPr lang="en-US" dirty="0" smtClean="0"/>
              <a:t> decryption attempts is still a lot, by any standard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Asymmetric Cryptosystems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Often called </a:t>
            </a:r>
            <a:r>
              <a:rPr lang="en-US" i="1" dirty="0" smtClean="0"/>
              <a:t>public key cryptography</a:t>
            </a:r>
          </a:p>
          <a:p>
            <a:pPr lvl="1"/>
            <a:r>
              <a:rPr lang="en-US" dirty="0" smtClean="0"/>
              <a:t>Or PK, for short</a:t>
            </a:r>
          </a:p>
          <a:p>
            <a:r>
              <a:rPr lang="en-US" dirty="0" smtClean="0">
                <a:cs typeface="ＭＳ Ｐゴシック" charset="-128"/>
              </a:rPr>
              <a:t>The </a:t>
            </a:r>
            <a:r>
              <a:rPr lang="en-US" dirty="0" err="1" smtClean="0">
                <a:cs typeface="ＭＳ Ｐゴシック" charset="-128"/>
              </a:rPr>
              <a:t>encrypter</a:t>
            </a:r>
            <a:r>
              <a:rPr lang="en-US" dirty="0" smtClean="0">
                <a:cs typeface="ＭＳ Ｐゴシック" charset="-128"/>
              </a:rPr>
              <a:t> and </a:t>
            </a:r>
            <a:r>
              <a:rPr lang="en-US" dirty="0" err="1" smtClean="0">
                <a:cs typeface="ＭＳ Ｐゴシック" charset="-128"/>
              </a:rPr>
              <a:t>decrypter</a:t>
            </a:r>
            <a:r>
              <a:rPr lang="en-US" dirty="0" smtClean="0">
                <a:cs typeface="ＭＳ Ｐゴシック" charset="-128"/>
              </a:rPr>
              <a:t> have different keys</a:t>
            </a:r>
          </a:p>
          <a:p>
            <a:pPr lvl="1"/>
            <a:r>
              <a:rPr lang="en-US" i="1" dirty="0" smtClean="0">
                <a:cs typeface="ＭＳ Ｐゴシック" charset="-128"/>
              </a:rPr>
              <a:t>C = E(K</a:t>
            </a:r>
            <a:r>
              <a:rPr lang="en-US" i="1" baseline="-25000" dirty="0" smtClean="0">
                <a:cs typeface="ＭＳ Ｐゴシック" charset="-128"/>
              </a:rPr>
              <a:t>E</a:t>
            </a:r>
            <a:r>
              <a:rPr lang="en-US" i="1" dirty="0" smtClean="0">
                <a:cs typeface="ＭＳ Ｐゴシック" charset="-128"/>
              </a:rPr>
              <a:t>,P)</a:t>
            </a:r>
            <a:endParaRPr lang="en-US" dirty="0" smtClean="0">
              <a:cs typeface="ＭＳ Ｐゴシック" charset="-128"/>
            </a:endParaRPr>
          </a:p>
          <a:p>
            <a:pPr lvl="1"/>
            <a:r>
              <a:rPr lang="en-US" i="1" dirty="0" smtClean="0">
                <a:cs typeface="ＭＳ Ｐゴシック" charset="-128"/>
              </a:rPr>
              <a:t>P = D(K</a:t>
            </a:r>
            <a:r>
              <a:rPr lang="en-US" i="1" baseline="-25000" dirty="0" smtClean="0">
                <a:cs typeface="ＭＳ Ｐゴシック" charset="-128"/>
              </a:rPr>
              <a:t>D</a:t>
            </a:r>
            <a:r>
              <a:rPr lang="en-US" i="1" dirty="0" smtClean="0">
                <a:cs typeface="ＭＳ Ｐゴシック" charset="-128"/>
              </a:rPr>
              <a:t>,C)</a:t>
            </a:r>
          </a:p>
          <a:p>
            <a:r>
              <a:rPr lang="en-US" dirty="0" smtClean="0">
                <a:cs typeface="ＭＳ Ｐゴシック" charset="-128"/>
              </a:rPr>
              <a:t>Often works the other way, too</a:t>
            </a:r>
          </a:p>
          <a:p>
            <a:pPr lvl="1"/>
            <a:r>
              <a:rPr lang="en-US" i="1" dirty="0" smtClean="0">
                <a:cs typeface="ＭＳ Ｐゴシック" charset="-128"/>
              </a:rPr>
              <a:t>C</a:t>
            </a:r>
            <a:r>
              <a:rPr lang="en-US" i="1" dirty="0" smtClean="0">
                <a:latin typeface="Symbol"/>
                <a:cs typeface="ＭＳ Ｐゴシック" charset="-128"/>
              </a:rPr>
              <a:t>’</a:t>
            </a:r>
            <a:r>
              <a:rPr lang="en-US" i="1" dirty="0" smtClean="0">
                <a:cs typeface="ＭＳ Ｐゴシック" charset="-128"/>
              </a:rPr>
              <a:t> = E(K</a:t>
            </a:r>
            <a:r>
              <a:rPr lang="en-US" i="1" baseline="-25000" dirty="0" smtClean="0">
                <a:cs typeface="ＭＳ Ｐゴシック" charset="-128"/>
              </a:rPr>
              <a:t>D</a:t>
            </a:r>
            <a:r>
              <a:rPr lang="en-US" i="1" dirty="0" smtClean="0">
                <a:cs typeface="ＭＳ Ｐゴシック" charset="-128"/>
              </a:rPr>
              <a:t>,P)</a:t>
            </a:r>
            <a:endParaRPr lang="en-US" dirty="0" smtClean="0">
              <a:cs typeface="ＭＳ Ｐゴシック" charset="-128"/>
            </a:endParaRPr>
          </a:p>
          <a:p>
            <a:pPr lvl="1"/>
            <a:r>
              <a:rPr lang="en-US" i="1" dirty="0" smtClean="0">
                <a:cs typeface="ＭＳ Ｐゴシック" charset="-128"/>
              </a:rPr>
              <a:t>P = D(K</a:t>
            </a:r>
            <a:r>
              <a:rPr lang="en-US" i="1" baseline="-25000" dirty="0" smtClean="0">
                <a:cs typeface="ＭＳ Ｐゴシック" charset="-128"/>
              </a:rPr>
              <a:t>E</a:t>
            </a:r>
            <a:r>
              <a:rPr lang="en-US" i="1" dirty="0" smtClean="0">
                <a:cs typeface="ＭＳ Ｐゴシック" charset="-128"/>
              </a:rPr>
              <a:t>,C</a:t>
            </a:r>
            <a:r>
              <a:rPr lang="en-US" i="1" dirty="0" smtClean="0">
                <a:latin typeface="Symbol"/>
                <a:cs typeface="ＭＳ Ｐゴシック" charset="-128"/>
              </a:rPr>
              <a:t>’</a:t>
            </a:r>
            <a:r>
              <a:rPr lang="en-US" i="1" dirty="0" smtClean="0">
                <a:cs typeface="ＭＳ Ｐゴシック" charset="-128"/>
              </a:rPr>
              <a:t>)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375735" y="502731"/>
            <a:ext cx="6508278" cy="914908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Public Key Cryptography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67900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600" dirty="0" smtClean="0">
                <a:cs typeface="ＭＳ Ｐゴシック" charset="-128"/>
              </a:rPr>
              <a:t>Keys are created in pairs</a:t>
            </a:r>
          </a:p>
          <a:p>
            <a:pPr>
              <a:lnSpc>
                <a:spcPct val="90000"/>
              </a:lnSpc>
            </a:pPr>
            <a:r>
              <a:rPr lang="en-US" sz="3600" dirty="0" smtClean="0">
                <a:cs typeface="ＭＳ Ｐゴシック" charset="-128"/>
              </a:rPr>
              <a:t>One key is kept secret by the owner</a:t>
            </a:r>
          </a:p>
          <a:p>
            <a:pPr>
              <a:lnSpc>
                <a:spcPct val="90000"/>
              </a:lnSpc>
            </a:pPr>
            <a:r>
              <a:rPr lang="en-US" sz="3600" dirty="0" smtClean="0">
                <a:cs typeface="ＭＳ Ｐゴシック" charset="-128"/>
              </a:rPr>
              <a:t>The other is made public to the world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Hence the name</a:t>
            </a:r>
          </a:p>
          <a:p>
            <a:pPr>
              <a:lnSpc>
                <a:spcPct val="90000"/>
              </a:lnSpc>
            </a:pPr>
            <a:r>
              <a:rPr lang="en-US" sz="3600" dirty="0" smtClean="0">
                <a:cs typeface="ＭＳ Ｐゴシック" charset="-128"/>
              </a:rPr>
              <a:t>If you want to send an encrypted message to someone, encrypt with his public key</a:t>
            </a:r>
          </a:p>
          <a:p>
            <a:pPr lvl="1">
              <a:lnSpc>
                <a:spcPct val="90000"/>
              </a:lnSpc>
            </a:pPr>
            <a:r>
              <a:rPr lang="en-US" sz="3200" dirty="0" smtClean="0"/>
              <a:t>Only he has private key to decrypt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Authentication With Public Keys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47280"/>
            <a:ext cx="8229600" cy="4525963"/>
          </a:xfrm>
        </p:spPr>
        <p:txBody>
          <a:bodyPr/>
          <a:lstStyle/>
          <a:p>
            <a:r>
              <a:rPr lang="en-US" dirty="0" smtClean="0">
                <a:cs typeface="ＭＳ Ｐゴシック" charset="-128"/>
              </a:rPr>
              <a:t>If I want to “sign” a message, encrypt it with my private key</a:t>
            </a:r>
          </a:p>
          <a:p>
            <a:r>
              <a:rPr lang="en-US" dirty="0" smtClean="0">
                <a:cs typeface="ＭＳ Ｐゴシック" charset="-128"/>
              </a:rPr>
              <a:t>Only I know private key, so no one else could create that message</a:t>
            </a:r>
          </a:p>
          <a:p>
            <a:r>
              <a:rPr lang="en-US" dirty="0" smtClean="0">
                <a:cs typeface="ＭＳ Ｐゴシック" charset="-128"/>
              </a:rPr>
              <a:t>Everyone knows my public key, so everyone can check my claim directly</a:t>
            </a:r>
          </a:p>
          <a:p>
            <a:r>
              <a:rPr lang="en-US" dirty="0" smtClean="0">
                <a:cs typeface="ＭＳ Ｐゴシック" charset="-128"/>
              </a:rPr>
              <a:t>Much better than with symmetric crypto</a:t>
            </a:r>
          </a:p>
          <a:p>
            <a:pPr lvl="1"/>
            <a:r>
              <a:rPr lang="en-US" dirty="0" smtClean="0">
                <a:cs typeface="ＭＳ Ｐゴシック" charset="-128"/>
              </a:rPr>
              <a:t>The receiver could not have created the message</a:t>
            </a:r>
          </a:p>
          <a:p>
            <a:pPr lvl="1"/>
            <a:r>
              <a:rPr lang="en-US" dirty="0" smtClean="0">
                <a:cs typeface="ＭＳ Ｐゴシック" charset="-128"/>
              </a:rPr>
              <a:t>Only the sender could have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101476</TotalTime>
  <Words>1050</Words>
  <Application>Microsoft Macintosh PowerPoint</Application>
  <PresentationFormat>On-screen Show (4:3)</PresentationFormat>
  <Paragraphs>144</Paragraphs>
  <Slides>19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Default Theme</vt:lpstr>
      <vt:lpstr>Symmetric Cryptosystems</vt:lpstr>
      <vt:lpstr>Advantages of Symmetric Cryptosystems</vt:lpstr>
      <vt:lpstr>Disadvantages of Symmetric Cryptosystems</vt:lpstr>
      <vt:lpstr>Some Popular Symmetric Ciphers</vt:lpstr>
      <vt:lpstr>Symmetric Ciphers and Brute Force Attacks</vt:lpstr>
      <vt:lpstr>How Long Are the Keys?</vt:lpstr>
      <vt:lpstr>Asymmetric Cryptosystems</vt:lpstr>
      <vt:lpstr>Using Public Key Cryptography</vt:lpstr>
      <vt:lpstr>Authentication With Public Keys</vt:lpstr>
      <vt:lpstr>PK Key Management</vt:lpstr>
      <vt:lpstr>Issues With PK Key Distribution</vt:lpstr>
      <vt:lpstr>The Nature of PK Algorithms</vt:lpstr>
      <vt:lpstr>Choosing Keys for Asymmetric Ciphers</vt:lpstr>
      <vt:lpstr>Example Public Key Ciphers</vt:lpstr>
      <vt:lpstr>Security of PK Systems</vt:lpstr>
      <vt:lpstr>Combined Use of Symmetric and Asymmetric Cryptography</vt:lpstr>
      <vt:lpstr>For Example, </vt:lpstr>
      <vt:lpstr>Secure Hash Algorithms</vt:lpstr>
      <vt:lpstr>Idea Behind Secure Hashes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144</cp:revision>
  <dcterms:created xsi:type="dcterms:W3CDTF">2013-05-31T17:27:09Z</dcterms:created>
  <dcterms:modified xsi:type="dcterms:W3CDTF">2013-05-31T17:30:27Z</dcterms:modified>
</cp:coreProperties>
</file>